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336" r:id="rId2"/>
    <p:sldId id="483" r:id="rId3"/>
    <p:sldId id="484" r:id="rId4"/>
    <p:sldId id="263" r:id="rId5"/>
    <p:sldId id="485" r:id="rId6"/>
    <p:sldId id="486" r:id="rId7"/>
    <p:sldId id="290" r:id="rId8"/>
    <p:sldId id="403" r:id="rId9"/>
    <p:sldId id="404" r:id="rId10"/>
    <p:sldId id="267" r:id="rId11"/>
    <p:sldId id="487" r:id="rId12"/>
    <p:sldId id="426" r:id="rId13"/>
    <p:sldId id="488" r:id="rId14"/>
    <p:sldId id="445" r:id="rId15"/>
    <p:sldId id="489" r:id="rId16"/>
    <p:sldId id="490" r:id="rId17"/>
    <p:sldId id="491" r:id="rId18"/>
    <p:sldId id="432" r:id="rId19"/>
    <p:sldId id="449" r:id="rId20"/>
    <p:sldId id="492" r:id="rId21"/>
    <p:sldId id="493" r:id="rId22"/>
    <p:sldId id="494" r:id="rId23"/>
    <p:sldId id="438" r:id="rId24"/>
    <p:sldId id="439" r:id="rId25"/>
    <p:sldId id="495" r:id="rId26"/>
    <p:sldId id="496" r:id="rId27"/>
    <p:sldId id="497" r:id="rId28"/>
    <p:sldId id="498" r:id="rId29"/>
    <p:sldId id="425" r:id="rId30"/>
    <p:sldId id="457" r:id="rId31"/>
    <p:sldId id="458" r:id="rId32"/>
    <p:sldId id="459" r:id="rId33"/>
    <p:sldId id="460" r:id="rId34"/>
    <p:sldId id="461" r:id="rId35"/>
    <p:sldId id="463" r:id="rId36"/>
    <p:sldId id="462" r:id="rId37"/>
    <p:sldId id="456" r:id="rId38"/>
    <p:sldId id="464" r:id="rId39"/>
    <p:sldId id="466" r:id="rId40"/>
    <p:sldId id="451" r:id="rId41"/>
    <p:sldId id="452" r:id="rId42"/>
    <p:sldId id="478" r:id="rId43"/>
    <p:sldId id="499" r:id="rId44"/>
    <p:sldId id="500" r:id="rId45"/>
    <p:sldId id="501" r:id="rId46"/>
    <p:sldId id="440" r:id="rId47"/>
    <p:sldId id="468" r:id="rId48"/>
    <p:sldId id="469" r:id="rId49"/>
    <p:sldId id="470" r:id="rId50"/>
    <p:sldId id="471" r:id="rId51"/>
    <p:sldId id="427" r:id="rId52"/>
    <p:sldId id="472" r:id="rId53"/>
    <p:sldId id="473" r:id="rId54"/>
    <p:sldId id="474" r:id="rId55"/>
    <p:sldId id="475" r:id="rId56"/>
    <p:sldId id="429" r:id="rId57"/>
    <p:sldId id="430" r:id="rId58"/>
    <p:sldId id="431" r:id="rId59"/>
    <p:sldId id="443" r:id="rId60"/>
    <p:sldId id="433" r:id="rId61"/>
    <p:sldId id="446" r:id="rId62"/>
    <p:sldId id="447" r:id="rId63"/>
    <p:sldId id="448" r:id="rId64"/>
    <p:sldId id="476" r:id="rId65"/>
    <p:sldId id="477" r:id="rId66"/>
    <p:sldId id="329" r:id="rId67"/>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3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2024/11/20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A0DC0AE-CC5B-491C-9F90-2EB34E2414BD}" type="slidenum">
              <a:rPr lang="zh-CN" altLang="en-US" sz="1200"/>
              <a:pPr eaLnBrk="1" hangingPunct="1"/>
              <a:t>3</a:t>
            </a:fld>
            <a:endParaRPr lang="en-US" altLang="zh-CN" sz="120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21347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BB75D-053F-4FBB-AD70-BC16E5DDC99E}" type="slidenum">
              <a:rPr lang="en-US" altLang="zh-CN"/>
              <a:pPr/>
              <a:t>17</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328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6200" y="8686800"/>
            <a:ext cx="2971800" cy="457200"/>
          </a:xfrm>
          <a:prstGeom prst="rect">
            <a:avLst/>
          </a:prstGeom>
          <a:noFill/>
          <a:ln>
            <a:miter lim="800000"/>
            <a:headEnd/>
            <a:tailEnd/>
          </a:ln>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DC5C630C-E065-4CFF-BC0A-FF7AB832F33F}" type="slidenum">
              <a:rPr lang="zh-CN" altLang="en-US" sz="1200"/>
              <a:pPr algn="r" eaLnBrk="1" hangingPunct="1"/>
              <a:t>18</a:t>
            </a:fld>
            <a:endParaRPr lang="en-US" altLang="zh-CN"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2800" b="1">
              <a:solidFill>
                <a:srgbClr val="CC3300"/>
              </a:solidFill>
              <a:latin typeface="宋体" panose="02010600030101010101" pitchFamily="2" charset="-122"/>
            </a:endParaRPr>
          </a:p>
        </p:txBody>
      </p:sp>
    </p:spTree>
    <p:extLst>
      <p:ext uri="{BB962C8B-B14F-4D97-AF65-F5344CB8AC3E}">
        <p14:creationId xmlns:p14="http://schemas.microsoft.com/office/powerpoint/2010/main" val="331275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6200" y="8686800"/>
            <a:ext cx="2971800" cy="457200"/>
          </a:xfrm>
          <a:prstGeom prst="rect">
            <a:avLst/>
          </a:prstGeom>
          <a:noFill/>
          <a:ln>
            <a:miter lim="800000"/>
            <a:headEnd/>
            <a:tailEnd/>
          </a:ln>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DC5C630C-E065-4CFF-BC0A-FF7AB832F33F}" type="slidenum">
              <a:rPr lang="zh-CN" altLang="en-US" sz="1200"/>
              <a:pPr algn="r" eaLnBrk="1" hangingPunct="1"/>
              <a:t>19</a:t>
            </a:fld>
            <a:endParaRPr lang="en-US" altLang="zh-CN"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z="2800" b="1">
              <a:solidFill>
                <a:srgbClr val="CC3300"/>
              </a:solidFill>
              <a:latin typeface="宋体" panose="02010600030101010101" pitchFamily="2" charset="-122"/>
            </a:endParaRPr>
          </a:p>
        </p:txBody>
      </p:sp>
    </p:spTree>
    <p:extLst>
      <p:ext uri="{BB962C8B-B14F-4D97-AF65-F5344CB8AC3E}">
        <p14:creationId xmlns:p14="http://schemas.microsoft.com/office/powerpoint/2010/main" val="60688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如果说成 </a:t>
            </a:r>
            <a:r>
              <a:rPr lang="en-US" altLang="zh-CN"/>
              <a:t>S</a:t>
            </a:r>
            <a:r>
              <a:rPr lang="zh-CN" altLang="en-US"/>
              <a:t>系的人“看”</a:t>
            </a:r>
            <a:r>
              <a:rPr lang="en-US" altLang="zh-CN"/>
              <a:t>S</a:t>
            </a:r>
            <a:r>
              <a:rPr lang="zh-CN" altLang="en-US"/>
              <a:t>系的钟同步 会存在一定误导性，因为如果真的是“看”的话，且假设看的人是千里眼，那么他同时看不同位置的同步钟反而读数是不一样的，因为光传播是需要时间的，传到眼睛里才能看到。</a:t>
            </a:r>
          </a:p>
        </p:txBody>
      </p:sp>
      <p:sp>
        <p:nvSpPr>
          <p:cNvPr id="4" name="灯片编号占位符 3"/>
          <p:cNvSpPr>
            <a:spLocks noGrp="1"/>
          </p:cNvSpPr>
          <p:nvPr>
            <p:ph type="sldNum" sz="quarter" idx="10"/>
          </p:nvPr>
        </p:nvSpPr>
        <p:spPr/>
        <p:txBody>
          <a:bodyPr/>
          <a:lstStyle/>
          <a:p>
            <a:fld id="{A6C65F49-A605-440A-9470-9713E3424119}" type="slidenum">
              <a:rPr lang="zh-CN" altLang="en-US" smtClean="0"/>
              <a:pPr/>
              <a:t>36</a:t>
            </a:fld>
            <a:endParaRPr lang="en-US" altLang="zh-CN"/>
          </a:p>
        </p:txBody>
      </p:sp>
    </p:spTree>
    <p:extLst>
      <p:ext uri="{BB962C8B-B14F-4D97-AF65-F5344CB8AC3E}">
        <p14:creationId xmlns:p14="http://schemas.microsoft.com/office/powerpoint/2010/main" val="88364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3886200" y="8686800"/>
            <a:ext cx="2971800" cy="457200"/>
          </a:xfrm>
          <a:prstGeom prst="rect">
            <a:avLst/>
          </a:prstGeom>
          <a:noFill/>
          <a:ln>
            <a:miter lim="800000"/>
            <a:headEnd/>
            <a:tailEnd/>
          </a:ln>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5ABF668A-3D5A-4C99-AE0A-24D8F2D1C2AC}" type="slidenum">
              <a:rPr lang="zh-CN" altLang="en-US" sz="1200"/>
              <a:pPr algn="r" eaLnBrk="1" hangingPunct="1"/>
              <a:t>41</a:t>
            </a:fld>
            <a:endParaRPr lang="en-US" altLang="zh-CN" sz="1200"/>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r>
              <a:rPr lang="zh-CN" altLang="en-US"/>
              <a:t>飞船在近光速飞行时需要消耗巨大的能量， </a:t>
            </a:r>
          </a:p>
        </p:txBody>
      </p:sp>
    </p:spTree>
    <p:extLst>
      <p:ext uri="{BB962C8B-B14F-4D97-AF65-F5344CB8AC3E}">
        <p14:creationId xmlns:p14="http://schemas.microsoft.com/office/powerpoint/2010/main" val="300364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solidFill>
            <a:srgbClr val="FFFFFF"/>
          </a:solidFill>
          <a:ln/>
        </p:spPr>
      </p:sp>
      <p:sp>
        <p:nvSpPr>
          <p:cNvPr id="28675" name="备注占位符 2"/>
          <p:cNvSpPr>
            <a:spLocks noGrp="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
        <p:nvSpPr>
          <p:cNvPr id="136196" name="灯片编号占位符 3"/>
          <p:cNvSpPr txBox="1">
            <a:spLocks noGrp="1"/>
          </p:cNvSpPr>
          <p:nvPr/>
        </p:nvSpPr>
        <p:spPr bwMode="auto">
          <a:xfrm>
            <a:off x="3886200" y="8686800"/>
            <a:ext cx="2971800" cy="457200"/>
          </a:xfrm>
          <a:prstGeom prst="rect">
            <a:avLst/>
          </a:prstGeom>
          <a:noFill/>
          <a:ln>
            <a:miter lim="800000"/>
            <a:headEnd/>
            <a:tailEnd/>
          </a:ln>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6FD3D729-9ADE-40D9-82C2-21C13F602B1F}" type="slidenum">
              <a:rPr lang="zh-CN" altLang="en-US" sz="1200"/>
              <a:pPr algn="r" eaLnBrk="1" hangingPunct="1"/>
              <a:t>43</a:t>
            </a:fld>
            <a:endParaRPr lang="en-US" altLang="zh-CN" sz="1200"/>
          </a:p>
        </p:txBody>
      </p:sp>
    </p:spTree>
    <p:extLst>
      <p:ext uri="{BB962C8B-B14F-4D97-AF65-F5344CB8AC3E}">
        <p14:creationId xmlns:p14="http://schemas.microsoft.com/office/powerpoint/2010/main" val="352129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solidFill>
            <a:srgbClr val="FFFFFF"/>
          </a:solidFill>
          <a:ln/>
        </p:spPr>
      </p:sp>
      <p:sp>
        <p:nvSpPr>
          <p:cNvPr id="29699" name="备注占位符 2"/>
          <p:cNvSpPr>
            <a:spLocks noGrp="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
        <p:nvSpPr>
          <p:cNvPr id="137220" name="灯片编号占位符 3"/>
          <p:cNvSpPr txBox="1">
            <a:spLocks noGrp="1"/>
          </p:cNvSpPr>
          <p:nvPr/>
        </p:nvSpPr>
        <p:spPr bwMode="auto">
          <a:xfrm>
            <a:off x="3886200" y="8686800"/>
            <a:ext cx="2971800" cy="457200"/>
          </a:xfrm>
          <a:prstGeom prst="rect">
            <a:avLst/>
          </a:prstGeom>
          <a:noFill/>
          <a:ln>
            <a:miter lim="800000"/>
            <a:headEnd/>
            <a:tailEnd/>
          </a:ln>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AFD0F33D-29A8-4E6D-9E92-2FC402A112D5}" type="slidenum">
              <a:rPr lang="zh-CN" altLang="en-US" sz="1200"/>
              <a:pPr algn="r" eaLnBrk="1" hangingPunct="1"/>
              <a:t>45</a:t>
            </a:fld>
            <a:endParaRPr lang="en-US" altLang="zh-CN" sz="1200"/>
          </a:p>
        </p:txBody>
      </p:sp>
    </p:spTree>
    <p:extLst>
      <p:ext uri="{BB962C8B-B14F-4D97-AF65-F5344CB8AC3E}">
        <p14:creationId xmlns:p14="http://schemas.microsoft.com/office/powerpoint/2010/main" val="4279528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solidFill>
            <a:srgbClr val="FFFFFF"/>
          </a:solidFill>
          <a:ln/>
        </p:spPr>
      </p:sp>
      <p:sp>
        <p:nvSpPr>
          <p:cNvPr id="3" name="备注占位符 2"/>
          <p:cNvSpPr>
            <a:spLocks noGrp="1"/>
          </p:cNvSpPr>
          <p:nvPr>
            <p:ph type="body" idx="1"/>
          </p:nvPr>
        </p:nvSpPr>
        <p:spPr>
          <a:xfrm>
            <a:off x="0" y="0"/>
            <a:ext cx="0" cy="0"/>
          </a:xfrm>
        </p:spPr>
        <p:txBody>
          <a:bodyPr>
            <a:normAutofit fontScale="25000" lnSpcReduction="20000"/>
          </a:bodyPr>
          <a:lstStyle/>
          <a:p>
            <a:pPr marL="381000" indent="-381000">
              <a:spcBef>
                <a:spcPts val="0"/>
              </a:spcBef>
              <a:defRPr/>
            </a:pPr>
            <a:r>
              <a:rPr kumimoji="1" lang="zh-CN" altLang="en-US" b="1" dirty="0">
                <a:solidFill>
                  <a:schemeClr val="accent2"/>
                </a:solidFill>
                <a:latin typeface="宋体" charset="-122"/>
              </a:rPr>
              <a:t>有因果关系的两事件，在任何惯性系中观察，其发生顺序不变。</a:t>
            </a:r>
          </a:p>
          <a:p>
            <a:pPr eaLnBrk="1" hangingPunct="1">
              <a:defRPr/>
            </a:pPr>
            <a:endParaRPr lang="zh-CN" altLang="en-US" dirty="0"/>
          </a:p>
        </p:txBody>
      </p:sp>
      <p:sp>
        <p:nvSpPr>
          <p:cNvPr id="142340" name="灯片编号占位符 3"/>
          <p:cNvSpPr txBox="1">
            <a:spLocks noGrp="1"/>
          </p:cNvSpPr>
          <p:nvPr/>
        </p:nvSpPr>
        <p:spPr bwMode="auto">
          <a:xfrm>
            <a:off x="3886200" y="8686800"/>
            <a:ext cx="2971800" cy="457200"/>
          </a:xfrm>
          <a:prstGeom prst="rect">
            <a:avLst/>
          </a:prstGeom>
          <a:noFill/>
          <a:ln>
            <a:miter lim="800000"/>
            <a:headEnd/>
            <a:tailEnd/>
          </a:ln>
        </p:spPr>
        <p:txBody>
          <a:bodyPr anchor="b"/>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fld id="{519D45D9-CEC3-4CBB-8399-80319E2E5241}" type="slidenum">
              <a:rPr lang="zh-CN" altLang="en-US" sz="1200" b="0"/>
              <a:pPr algn="r" eaLnBrk="1" hangingPunct="1"/>
              <a:t>54</a:t>
            </a:fld>
            <a:endParaRPr lang="en-US" altLang="zh-CN" sz="1200" b="0"/>
          </a:p>
        </p:txBody>
      </p:sp>
    </p:spTree>
    <p:extLst>
      <p:ext uri="{BB962C8B-B14F-4D97-AF65-F5344CB8AC3E}">
        <p14:creationId xmlns:p14="http://schemas.microsoft.com/office/powerpoint/2010/main" val="98211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8C870FB-99F2-4149-8C30-43A0104DF06C}" type="slidenum">
              <a:rPr lang="zh-CN" altLang="en-US" sz="1200"/>
              <a:pPr eaLnBrk="1" hangingPunct="1"/>
              <a:t>4</a:t>
            </a:fld>
            <a:endParaRPr lang="en-US" altLang="zh-CN" sz="1200"/>
          </a:p>
        </p:txBody>
      </p:sp>
      <p:sp>
        <p:nvSpPr>
          <p:cNvPr id="32771" name="Rectangle 2"/>
          <p:cNvSpPr>
            <a:spLocks noGrp="1" noRot="1" noChangeAspect="1" noChangeArrowheads="1" noTextEdit="1"/>
          </p:cNvSpPr>
          <p:nvPr>
            <p:ph type="sldImg"/>
          </p:nvPr>
        </p:nvSpPr>
        <p:spPr>
          <a:xfrm>
            <a:off x="1141413" y="685800"/>
            <a:ext cx="4572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0479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16A6C8F-ED42-4153-BD82-FDB67B8A7759}" type="slidenum">
              <a:rPr lang="zh-CN" altLang="en-US" sz="1200"/>
              <a:pPr eaLnBrk="1" hangingPunct="1"/>
              <a:t>5</a:t>
            </a:fld>
            <a:endParaRPr lang="en-US" altLang="zh-CN"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z="2800"/>
          </a:p>
          <a:p>
            <a:pPr eaLnBrk="1" hangingPunct="1"/>
            <a:endParaRPr lang="en-US" altLang="zh-CN" sz="2800"/>
          </a:p>
        </p:txBody>
      </p:sp>
    </p:spTree>
    <p:extLst>
      <p:ext uri="{BB962C8B-B14F-4D97-AF65-F5344CB8AC3E}">
        <p14:creationId xmlns:p14="http://schemas.microsoft.com/office/powerpoint/2010/main" val="2439185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6CA6971-2B94-4AB1-AA9F-9142CB54B5B8}" type="slidenum">
              <a:rPr lang="zh-CN" altLang="en-US" sz="1200"/>
              <a:pPr eaLnBrk="1" hangingPunct="1"/>
              <a:t>6</a:t>
            </a:fld>
            <a:endParaRPr lang="en-US" altLang="zh-CN" sz="1200"/>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2501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D1C4A54-53E6-4FEB-9B4C-BD98123F956E}" type="slidenum">
              <a:rPr lang="zh-CN" altLang="en-US" sz="1200"/>
              <a:pPr eaLnBrk="1" hangingPunct="1"/>
              <a:t>7</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9956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a:t> </a:t>
            </a:r>
            <a:r>
              <a:rPr lang="zh-CN" altLang="en-US" sz="1200"/>
              <a:t>当 </a:t>
            </a:r>
            <a:r>
              <a:rPr lang="en-US" altLang="zh-CN" sz="1200" i="1"/>
              <a:t>l</a:t>
            </a:r>
            <a:r>
              <a:rPr lang="en-US" altLang="zh-CN" sz="1200"/>
              <a:t> = 10m </a:t>
            </a:r>
            <a:r>
              <a:rPr lang="zh-CN" altLang="en-US" sz="1200"/>
              <a:t>时，干涉条纹将移动 </a:t>
            </a:r>
            <a:r>
              <a:rPr lang="en-US" altLang="zh-CN" sz="1200"/>
              <a:t>0.37 </a:t>
            </a:r>
            <a:r>
              <a:rPr lang="zh-CN" altLang="en-US" sz="1200"/>
              <a:t>条。但实验结果并没有看到预期的条纹移动。</a:t>
            </a:r>
            <a:endParaRPr lang="en-US" altLang="zh-CN" sz="1200"/>
          </a:p>
          <a:p>
            <a:pPr eaLnBrk="1" hangingPunct="1">
              <a:lnSpc>
                <a:spcPct val="120000"/>
              </a:lnSpc>
            </a:pPr>
            <a:r>
              <a:rPr lang="en-US" altLang="zh-CN" sz="1200"/>
              <a:t> </a:t>
            </a:r>
            <a:r>
              <a:rPr lang="zh-CN" altLang="en-US" sz="1200"/>
              <a:t>爱因斯坦：“我们发现不了以太是因为以太根本就不存在。”只能得出 “没有绝对参考系 </a:t>
            </a:r>
            <a:r>
              <a:rPr lang="en-US" altLang="zh-CN" sz="1200"/>
              <a:t>(</a:t>
            </a:r>
            <a:r>
              <a:rPr lang="zh-CN" altLang="en-US" sz="1200"/>
              <a:t>以太</a:t>
            </a:r>
            <a:r>
              <a:rPr lang="en-US" altLang="zh-CN" sz="1200"/>
              <a:t>)” </a:t>
            </a:r>
            <a:r>
              <a:rPr lang="zh-CN" altLang="en-US" sz="1200"/>
              <a:t>的结论。</a:t>
            </a:r>
            <a:endParaRPr lang="en-US" altLang="zh-CN" sz="1200"/>
          </a:p>
          <a:p>
            <a:pPr eaLnBrk="1" hangingPunct="1">
              <a:lnSpc>
                <a:spcPct val="120000"/>
              </a:lnSpc>
            </a:pPr>
            <a:r>
              <a:rPr lang="en-US" altLang="zh-CN" sz="1200"/>
              <a:t> </a:t>
            </a:r>
            <a:r>
              <a:rPr lang="zh-CN" altLang="en-US" sz="1200"/>
              <a:t>这意味着经典物理学出了问题，意味着绝对时间、绝对空间、伽利略变换等等都有问题。</a:t>
            </a:r>
            <a:r>
              <a:rPr lang="en-US" altLang="zh-CN" sz="1200"/>
              <a:t> 1905</a:t>
            </a:r>
            <a:r>
              <a:rPr lang="zh-CN" altLang="en-US" sz="1200"/>
              <a:t>年，爱因斯坦发表了具有划时代意义的论文</a:t>
            </a:r>
            <a:r>
              <a:rPr lang="en-US" altLang="zh-CN" sz="1200"/>
              <a:t>《</a:t>
            </a:r>
            <a:r>
              <a:rPr lang="zh-CN" altLang="en-US" sz="1200"/>
              <a:t>论动体的电动力学</a:t>
            </a:r>
            <a:r>
              <a:rPr lang="en-US" altLang="zh-CN" sz="1200"/>
              <a:t>》</a:t>
            </a:r>
            <a:r>
              <a:rPr lang="zh-CN" altLang="en-US" sz="1200"/>
              <a:t>，提出了爱因斯坦相对性原理和光速不变原理，作为狭义相对论的两条基本假设。 </a:t>
            </a:r>
          </a:p>
          <a:p>
            <a:endParaRPr lang="zh-CN" altLang="en-US"/>
          </a:p>
        </p:txBody>
      </p:sp>
      <p:sp>
        <p:nvSpPr>
          <p:cNvPr id="4" name="灯片编号占位符 3"/>
          <p:cNvSpPr>
            <a:spLocks noGrp="1"/>
          </p:cNvSpPr>
          <p:nvPr>
            <p:ph type="sldNum" sz="quarter" idx="10"/>
          </p:nvPr>
        </p:nvSpPr>
        <p:spPr/>
        <p:txBody>
          <a:bodyPr/>
          <a:lstStyle/>
          <a:p>
            <a:fld id="{10E70A2A-7E2D-4C54-9A65-BF4E4BA280A8}" type="slidenum">
              <a:rPr lang="zh-CN" altLang="en-US" smtClean="0"/>
              <a:pPr/>
              <a:t>8</a:t>
            </a:fld>
            <a:endParaRPr lang="en-US" altLang="zh-CN"/>
          </a:p>
        </p:txBody>
      </p:sp>
    </p:spTree>
    <p:extLst>
      <p:ext uri="{BB962C8B-B14F-4D97-AF65-F5344CB8AC3E}">
        <p14:creationId xmlns:p14="http://schemas.microsoft.com/office/powerpoint/2010/main" val="141348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80AA867-19BD-4041-A79F-19AC6DB06040}" type="slidenum">
              <a:rPr lang="zh-CN" altLang="en-US" sz="1200"/>
              <a:pPr eaLnBrk="1" hangingPunct="1"/>
              <a:t>10</a:t>
            </a:fld>
            <a:endParaRPr lang="en-US" altLang="zh-CN" sz="1200"/>
          </a:p>
        </p:txBody>
      </p:sp>
      <p:sp>
        <p:nvSpPr>
          <p:cNvPr id="37891" name="Rectangle 2"/>
          <p:cNvSpPr>
            <a:spLocks noGrp="1" noRot="1" noChangeAspect="1" noChangeArrowheads="1" noTextEdit="1"/>
          </p:cNvSpPr>
          <p:nvPr>
            <p:ph type="sldImg"/>
          </p:nvPr>
        </p:nvSpPr>
        <p:spPr>
          <a:xfrm>
            <a:off x="1141413" y="685800"/>
            <a:ext cx="4572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800"/>
          </a:p>
        </p:txBody>
      </p:sp>
    </p:spTree>
    <p:extLst>
      <p:ext uri="{BB962C8B-B14F-4D97-AF65-F5344CB8AC3E}">
        <p14:creationId xmlns:p14="http://schemas.microsoft.com/office/powerpoint/2010/main" val="114379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20836" name="灯片编号占位符 3"/>
          <p:cNvSpPr>
            <a:spLocks noGrp="1"/>
          </p:cNvSpPr>
          <p:nvPr>
            <p:ph type="sldNum" sz="quarter" idx="5"/>
          </p:nvPr>
        </p:nvSpPr>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FF0489E-680B-4352-96FB-1044A16E745C}" type="slidenum">
              <a:rPr lang="zh-CN" altLang="en-US" sz="1200"/>
              <a:pPr eaLnBrk="1" hangingPunct="1"/>
              <a:t>15</a:t>
            </a:fld>
            <a:endParaRPr lang="en-US" altLang="zh-CN" sz="1200"/>
          </a:p>
        </p:txBody>
      </p:sp>
    </p:spTree>
    <p:extLst>
      <p:ext uri="{BB962C8B-B14F-4D97-AF65-F5344CB8AC3E}">
        <p14:creationId xmlns:p14="http://schemas.microsoft.com/office/powerpoint/2010/main" val="3314338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BB75D-053F-4FBB-AD70-BC16E5DDC99E}" type="slidenum">
              <a:rPr lang="en-US" altLang="zh-CN"/>
              <a:pPr/>
              <a:t>16</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55799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2024/11/20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2024/11/20 Wednesday</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4.wmf"/><Relationship Id="rId7" Type="http://schemas.openxmlformats.org/officeDocument/2006/relationships/image" Target="../media/image55.png"/><Relationship Id="rId2" Type="http://schemas.openxmlformats.org/officeDocument/2006/relationships/oleObject" Target="../embeddings/oleObject40.bin"/><Relationship Id="rId1"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oleObject" Target="../embeddings/oleObject41.bin"/><Relationship Id="rId9"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8.wmf"/><Relationship Id="rId5" Type="http://schemas.openxmlformats.org/officeDocument/2006/relationships/oleObject" Target="../embeddings/oleObject44.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2.wmf"/><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emf"/><Relationship Id="rId9"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8" Type="http://schemas.openxmlformats.org/officeDocument/2006/relationships/image" Target="../media/image56.wmf"/><Relationship Id="rId7" Type="http://schemas.openxmlformats.org/officeDocument/2006/relationships/oleObject" Target="../embeddings/oleObject52.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1.xml"/><Relationship Id="rId16" Type="http://schemas.openxmlformats.org/officeDocument/2006/relationships/image" Target="../media/image63.emf"/><Relationship Id="rId1" Type="http://schemas.openxmlformats.org/officeDocument/2006/relationships/slideLayout" Target="../slideLayouts/slideLayout7.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65.wmf"/><Relationship Id="rId4" Type="http://schemas.openxmlformats.org/officeDocument/2006/relationships/oleObject" Target="../embeddings/oleObject6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62.bin"/><Relationship Id="rId1" Type="http://schemas.openxmlformats.org/officeDocument/2006/relationships/slideLayout" Target="../slideLayouts/slideLayout7.xml"/><Relationship Id="rId6" Type="http://schemas.openxmlformats.org/officeDocument/2006/relationships/oleObject" Target="../embeddings/oleObject64.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9.wmf"/></Relationships>
</file>

<file path=ppt/slides/_rels/slide22.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67.bin"/><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69.bin"/><Relationship Id="rId1" Type="http://schemas.openxmlformats.org/officeDocument/2006/relationships/slideLayout" Target="../slideLayouts/slideLayout7.xml"/><Relationship Id="rId5" Type="http://schemas.openxmlformats.org/officeDocument/2006/relationships/image" Target="../media/image74.emf"/><Relationship Id="rId4" Type="http://schemas.openxmlformats.org/officeDocument/2006/relationships/oleObject" Target="../embeddings/oleObject70.bin"/></Relationships>
</file>

<file path=ppt/slides/_rels/slide2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92.png"/><Relationship Id="rId7"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image" Target="../media/image75.wmf"/><Relationship Id="rId5" Type="http://schemas.openxmlformats.org/officeDocument/2006/relationships/oleObject" Target="../embeddings/oleObject71.bin"/><Relationship Id="rId4" Type="http://schemas.openxmlformats.org/officeDocument/2006/relationships/image" Target="../media/image93.png"/></Relationships>
</file>

<file path=ppt/slides/_rels/slide26.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0.wmf"/><Relationship Id="rId3" Type="http://schemas.openxmlformats.org/officeDocument/2006/relationships/image" Target="../media/image77.wmf"/><Relationship Id="rId7" Type="http://schemas.openxmlformats.org/officeDocument/2006/relationships/image" Target="../media/image104.png"/><Relationship Id="rId12" Type="http://schemas.openxmlformats.org/officeDocument/2006/relationships/oleObject" Target="../embeddings/oleObject800.bin"/><Relationship Id="rId2" Type="http://schemas.openxmlformats.org/officeDocument/2006/relationships/oleObject" Target="../embeddings/oleObject73.bin"/><Relationship Id="rId1" Type="http://schemas.openxmlformats.org/officeDocument/2006/relationships/slideLayout" Target="../slideLayouts/slideLayout7.xml"/><Relationship Id="rId11" Type="http://schemas.openxmlformats.org/officeDocument/2006/relationships/image" Target="../media/image80.wmf"/><Relationship Id="rId5" Type="http://schemas.openxmlformats.org/officeDocument/2006/relationships/image" Target="../media/image78.wmf"/><Relationship Id="rId10" Type="http://schemas.openxmlformats.org/officeDocument/2006/relationships/oleObject" Target="../embeddings/oleObject76.bin"/><Relationship Id="rId4" Type="http://schemas.openxmlformats.org/officeDocument/2006/relationships/oleObject" Target="../embeddings/oleObject74.bin"/><Relationship Id="rId9" Type="http://schemas.openxmlformats.org/officeDocument/2006/relationships/image" Target="../media/image79.wmf"/><Relationship Id="rId14" Type="http://schemas.openxmlformats.org/officeDocument/2006/relationships/image" Target="../media/image89.png"/></Relationships>
</file>

<file path=ppt/slides/_rels/slide28.xml.rels><?xml version="1.0" encoding="UTF-8" standalone="yes"?>
<Relationships xmlns="http://schemas.openxmlformats.org/package/2006/relationships"><Relationship Id="rId3"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81.wmf"/><Relationship Id="rId4" Type="http://schemas.openxmlformats.org/officeDocument/2006/relationships/oleObject" Target="../embeddings/oleObject7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7.bin"/><Relationship Id="rId18" Type="http://schemas.openxmlformats.org/officeDocument/2006/relationships/image" Target="../media/image10.e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7.emf"/><Relationship Id="rId17" Type="http://schemas.openxmlformats.org/officeDocument/2006/relationships/oleObject" Target="../embeddings/oleObject9.bin"/><Relationship Id="rId2" Type="http://schemas.openxmlformats.org/officeDocument/2006/relationships/notesSlide" Target="../notesSlides/notesSlide1.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emf"/><Relationship Id="rId19" Type="http://schemas.openxmlformats.org/officeDocument/2006/relationships/oleObject" Target="../embeddings/oleObject10.bin"/><Relationship Id="rId4" Type="http://schemas.openxmlformats.org/officeDocument/2006/relationships/image" Target="../media/image3.emf"/><Relationship Id="rId9" Type="http://schemas.openxmlformats.org/officeDocument/2006/relationships/oleObject" Target="../embeddings/oleObject5.bin"/><Relationship Id="rId14" Type="http://schemas.openxmlformats.org/officeDocument/2006/relationships/image" Target="../media/image8.emf"/><Relationship Id="rId22" Type="http://schemas.openxmlformats.org/officeDocument/2006/relationships/image" Target="../media/image12.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10.bin"/><Relationship Id="rId7" Type="http://schemas.openxmlformats.org/officeDocument/2006/relationships/image" Target="../media/image82.emf"/><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2.png"/><Relationship Id="rId4" Type="http://schemas.openxmlformats.org/officeDocument/2006/relationships/image" Target="../media/image82.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10.bin"/><Relationship Id="rId7" Type="http://schemas.openxmlformats.org/officeDocument/2006/relationships/image" Target="../media/image82.emf"/><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30.png"/><Relationship Id="rId4" Type="http://schemas.openxmlformats.org/officeDocument/2006/relationships/image" Target="../media/image82.emf"/></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85.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85.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0.bin"/><Relationship Id="rId7" Type="http://schemas.openxmlformats.org/officeDocument/2006/relationships/image" Target="../media/image82.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30.png"/><Relationship Id="rId4" Type="http://schemas.openxmlformats.org/officeDocument/2006/relationships/image" Target="../media/image82.emf"/></Relationships>
</file>

<file path=ppt/slides/_rels/slide37.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31.png"/><Relationship Id="rId7"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image" Target="../media/image91.wmf"/><Relationship Id="rId5" Type="http://schemas.openxmlformats.org/officeDocument/2006/relationships/oleObject" Target="../embeddings/oleObject79.bin"/><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image" Target="../media/image93.emf"/><Relationship Id="rId13"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oleObject" Target="../embeddings/oleObject90.bin"/><Relationship Id="rId1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image" Target="../media/image93.emf"/><Relationship Id="rId5" Type="http://schemas.openxmlformats.org/officeDocument/2006/relationships/oleObject" Target="../embeddings/oleObject81.bin"/><Relationship Id="rId10"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image" Target="../media/image36.png"/><Relationship Id="rId14" Type="http://schemas.openxmlformats.org/officeDocument/2006/relationships/image" Target="../media/image390.png"/></Relationships>
</file>

<file path=ppt/slides/_rels/slide39.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8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7.bin"/><Relationship Id="rId18" Type="http://schemas.openxmlformats.org/officeDocument/2006/relationships/image" Target="../media/image20.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emf"/><Relationship Id="rId17" Type="http://schemas.openxmlformats.org/officeDocument/2006/relationships/oleObject" Target="../embeddings/oleObject19.bin"/><Relationship Id="rId2" Type="http://schemas.openxmlformats.org/officeDocument/2006/relationships/notesSlide" Target="../notesSlides/notesSlide2.xml"/><Relationship Id="rId16"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14.e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5.bin"/><Relationship Id="rId14" Type="http://schemas.openxmlformats.org/officeDocument/2006/relationships/image" Target="../media/image18.emf"/></Relationships>
</file>

<file path=ppt/slides/_rels/slide40.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file:///C:\Users\Yanxia\AppData\Local\Temp\&#29579;&#30456;&#23545;&#35770;2.ppt#-1,1,&#24187;&#28783;&#29255; 1"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6.jpeg"/></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7.wmf"/><Relationship Id="rId7" Type="http://schemas.openxmlformats.org/officeDocument/2006/relationships/image" Target="../media/image29.png"/><Relationship Id="rId2" Type="http://schemas.openxmlformats.org/officeDocument/2006/relationships/oleObject" Target="../embeddings/oleObject83.bin"/><Relationship Id="rId1" Type="http://schemas.openxmlformats.org/officeDocument/2006/relationships/slideLayout" Target="../slideLayouts/slideLayout7.xml"/><Relationship Id="rId11" Type="http://schemas.openxmlformats.org/officeDocument/2006/relationships/image" Target="../media/image41.png"/><Relationship Id="rId5" Type="http://schemas.openxmlformats.org/officeDocument/2006/relationships/image" Target="../media/image98.wmf"/><Relationship Id="rId10" Type="http://schemas.openxmlformats.org/officeDocument/2006/relationships/image" Target="../media/image101.png"/><Relationship Id="rId4" Type="http://schemas.openxmlformats.org/officeDocument/2006/relationships/oleObject" Target="../embeddings/oleObject84.bin"/><Relationship Id="rId9" Type="http://schemas.openxmlformats.org/officeDocument/2006/relationships/image" Target="../media/image33.png"/></Relationships>
</file>

<file path=ppt/slides/_rels/slide43.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03.wmf"/><Relationship Id="rId5" Type="http://schemas.openxmlformats.org/officeDocument/2006/relationships/oleObject" Target="../embeddings/oleObject86.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88.bin"/></Relationships>
</file>

<file path=ppt/slides/_rels/slide44.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89.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7.wmf"/></Relationships>
</file>

<file path=ppt/slides/_rels/slide46.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oleObject" Target="../embeddings/oleObject92.bin"/><Relationship Id="rId1" Type="http://schemas.openxmlformats.org/officeDocument/2006/relationships/slideLayout" Target="../slideLayouts/slideLayout7.xml"/><Relationship Id="rId5" Type="http://schemas.openxmlformats.org/officeDocument/2006/relationships/image" Target="../media/image109.wmf"/><Relationship Id="rId4" Type="http://schemas.openxmlformats.org/officeDocument/2006/relationships/oleObject" Target="../embeddings/oleObject93.bin"/></Relationships>
</file>

<file path=ppt/slides/_rels/slide47.xml.rels><?xml version="1.0" encoding="UTF-8" standalone="yes"?>
<Relationships xmlns="http://schemas.openxmlformats.org/package/2006/relationships"><Relationship Id="rId3" Type="http://schemas.openxmlformats.org/officeDocument/2006/relationships/image" Target="../media/image110.emf"/><Relationship Id="rId7" Type="http://schemas.openxmlformats.org/officeDocument/2006/relationships/image" Target="../media/image112.emf"/><Relationship Id="rId2"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oleObject" Target="../embeddings/oleObject96.bin"/><Relationship Id="rId5" Type="http://schemas.openxmlformats.org/officeDocument/2006/relationships/image" Target="../media/image111.emf"/><Relationship Id="rId4" Type="http://schemas.openxmlformats.org/officeDocument/2006/relationships/oleObject" Target="../embeddings/oleObject95.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18.emf"/><Relationship Id="rId18" Type="http://schemas.openxmlformats.org/officeDocument/2006/relationships/oleObject" Target="../embeddings/oleObject106.bin"/><Relationship Id="rId3" Type="http://schemas.openxmlformats.org/officeDocument/2006/relationships/image" Target="../media/image113.wmf"/><Relationship Id="rId21" Type="http://schemas.openxmlformats.org/officeDocument/2006/relationships/image" Target="../media/image122.emf"/><Relationship Id="rId7" Type="http://schemas.openxmlformats.org/officeDocument/2006/relationships/image" Target="../media/image115.wmf"/><Relationship Id="rId12" Type="http://schemas.openxmlformats.org/officeDocument/2006/relationships/oleObject" Target="../embeddings/oleObject103.bin"/><Relationship Id="rId17" Type="http://schemas.openxmlformats.org/officeDocument/2006/relationships/image" Target="../media/image120.emf"/><Relationship Id="rId2" Type="http://schemas.openxmlformats.org/officeDocument/2006/relationships/oleObject" Target="../embeddings/oleObject97.bin"/><Relationship Id="rId16" Type="http://schemas.openxmlformats.org/officeDocument/2006/relationships/oleObject" Target="../embeddings/oleObject105.bin"/><Relationship Id="rId20" Type="http://schemas.openxmlformats.org/officeDocument/2006/relationships/oleObject" Target="../embeddings/oleObject107.bin"/><Relationship Id="rId1" Type="http://schemas.openxmlformats.org/officeDocument/2006/relationships/slideLayout" Target="../slideLayouts/slideLayout7.xml"/><Relationship Id="rId6" Type="http://schemas.openxmlformats.org/officeDocument/2006/relationships/oleObject" Target="../embeddings/oleObject99.bin"/><Relationship Id="rId11" Type="http://schemas.openxmlformats.org/officeDocument/2006/relationships/image" Target="../media/image117.emf"/><Relationship Id="rId5" Type="http://schemas.openxmlformats.org/officeDocument/2006/relationships/image" Target="../media/image114.wmf"/><Relationship Id="rId15" Type="http://schemas.openxmlformats.org/officeDocument/2006/relationships/image" Target="../media/image119.emf"/><Relationship Id="rId10" Type="http://schemas.openxmlformats.org/officeDocument/2006/relationships/oleObject" Target="../embeddings/oleObject102.bin"/><Relationship Id="rId19" Type="http://schemas.openxmlformats.org/officeDocument/2006/relationships/image" Target="../media/image121.emf"/><Relationship Id="rId4" Type="http://schemas.openxmlformats.org/officeDocument/2006/relationships/oleObject" Target="../embeddings/oleObject98.bin"/><Relationship Id="rId9" Type="http://schemas.openxmlformats.org/officeDocument/2006/relationships/image" Target="../media/image116.wmf"/><Relationship Id="rId14" Type="http://schemas.openxmlformats.org/officeDocument/2006/relationships/oleObject" Target="../embeddings/oleObject10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28.wmf"/><Relationship Id="rId18" Type="http://schemas.openxmlformats.org/officeDocument/2006/relationships/oleObject" Target="../embeddings/oleObject116.bin"/><Relationship Id="rId3" Type="http://schemas.openxmlformats.org/officeDocument/2006/relationships/image" Target="../media/image123.emf"/><Relationship Id="rId7" Type="http://schemas.openxmlformats.org/officeDocument/2006/relationships/image" Target="../media/image125.emf"/><Relationship Id="rId12" Type="http://schemas.openxmlformats.org/officeDocument/2006/relationships/oleObject" Target="../embeddings/oleObject113.bin"/><Relationship Id="rId17" Type="http://schemas.openxmlformats.org/officeDocument/2006/relationships/image" Target="../media/image130.wmf"/><Relationship Id="rId2" Type="http://schemas.openxmlformats.org/officeDocument/2006/relationships/oleObject" Target="../embeddings/oleObject108.bin"/><Relationship Id="rId16" Type="http://schemas.openxmlformats.org/officeDocument/2006/relationships/oleObject" Target="../embeddings/oleObject115.bin"/><Relationship Id="rId1" Type="http://schemas.openxmlformats.org/officeDocument/2006/relationships/slideLayout" Target="../slideLayouts/slideLayout7.xml"/><Relationship Id="rId6" Type="http://schemas.openxmlformats.org/officeDocument/2006/relationships/oleObject" Target="../embeddings/oleObject110.bin"/><Relationship Id="rId11" Type="http://schemas.openxmlformats.org/officeDocument/2006/relationships/image" Target="../media/image127.wmf"/><Relationship Id="rId5" Type="http://schemas.openxmlformats.org/officeDocument/2006/relationships/image" Target="../media/image124.emf"/><Relationship Id="rId15" Type="http://schemas.openxmlformats.org/officeDocument/2006/relationships/image" Target="../media/image129.emf"/><Relationship Id="rId10" Type="http://schemas.openxmlformats.org/officeDocument/2006/relationships/oleObject" Target="../embeddings/oleObject112.bin"/><Relationship Id="rId19" Type="http://schemas.openxmlformats.org/officeDocument/2006/relationships/image" Target="../media/image131.emf"/><Relationship Id="rId4" Type="http://schemas.openxmlformats.org/officeDocument/2006/relationships/oleObject" Target="../embeddings/oleObject109.bin"/><Relationship Id="rId9" Type="http://schemas.openxmlformats.org/officeDocument/2006/relationships/image" Target="../media/image126.emf"/><Relationship Id="rId14" Type="http://schemas.openxmlformats.org/officeDocument/2006/relationships/oleObject" Target="../embeddings/oleObject114.bin"/></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23.bin"/><Relationship Id="rId14" Type="http://schemas.openxmlformats.org/officeDocument/2006/relationships/image" Target="../media/image26.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image" Target="../media/image132.wmf"/><Relationship Id="rId7" Type="http://schemas.openxmlformats.org/officeDocument/2006/relationships/image" Target="../media/image134.wmf"/><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5" Type="http://schemas.openxmlformats.org/officeDocument/2006/relationships/image" Target="../media/image133.wmf"/><Relationship Id="rId4" Type="http://schemas.openxmlformats.org/officeDocument/2006/relationships/oleObject" Target="../embeddings/oleObject118.bin"/><Relationship Id="rId9" Type="http://schemas.openxmlformats.org/officeDocument/2006/relationships/image" Target="../media/image135.wmf"/></Relationships>
</file>

<file path=ppt/slides/_rels/slide51.x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8.wmf"/><Relationship Id="rId2" Type="http://schemas.openxmlformats.org/officeDocument/2006/relationships/oleObject" Target="../embeddings/oleObject121.bin"/><Relationship Id="rId1" Type="http://schemas.openxmlformats.org/officeDocument/2006/relationships/slideLayout" Target="../slideLayouts/slideLayout7.xml"/><Relationship Id="rId6" Type="http://schemas.openxmlformats.org/officeDocument/2006/relationships/oleObject" Target="../embeddings/oleObject123.bin"/><Relationship Id="rId5" Type="http://schemas.openxmlformats.org/officeDocument/2006/relationships/image" Target="../media/image137.wmf"/><Relationship Id="rId4" Type="http://schemas.openxmlformats.org/officeDocument/2006/relationships/oleObject" Target="../embeddings/oleObject122.bin"/></Relationships>
</file>

<file path=ppt/slides/_rels/slide52.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oleObject" Target="../embeddings/oleObject124.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oleObject" Target="../embeddings/oleObject125.bin"/><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31.bin"/><Relationship Id="rId18" Type="http://schemas.openxmlformats.org/officeDocument/2006/relationships/image" Target="../media/image148.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45.emf"/><Relationship Id="rId17" Type="http://schemas.openxmlformats.org/officeDocument/2006/relationships/oleObject" Target="../embeddings/oleObject133.bin"/><Relationship Id="rId2" Type="http://schemas.openxmlformats.org/officeDocument/2006/relationships/notesSlide" Target="../notesSlides/notesSlide17.xml"/><Relationship Id="rId16" Type="http://schemas.openxmlformats.org/officeDocument/2006/relationships/image" Target="../media/image147.emf"/><Relationship Id="rId1" Type="http://schemas.openxmlformats.org/officeDocument/2006/relationships/slideLayout" Target="../slideLayouts/slideLayout7.xml"/><Relationship Id="rId6" Type="http://schemas.openxmlformats.org/officeDocument/2006/relationships/image" Target="../media/image142.e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44.emf"/><Relationship Id="rId4" Type="http://schemas.openxmlformats.org/officeDocument/2006/relationships/image" Target="../media/image141.emf"/><Relationship Id="rId9" Type="http://schemas.openxmlformats.org/officeDocument/2006/relationships/oleObject" Target="../embeddings/oleObject129.bin"/><Relationship Id="rId14" Type="http://schemas.openxmlformats.org/officeDocument/2006/relationships/image" Target="../media/image146.emf"/></Relationships>
</file>

<file path=ppt/slides/_rels/slide55.x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920.png"/><Relationship Id="rId2" Type="http://schemas.openxmlformats.org/officeDocument/2006/relationships/oleObject" Target="../embeddings/oleObject134.bin"/><Relationship Id="rId1" Type="http://schemas.openxmlformats.org/officeDocument/2006/relationships/slideLayout" Target="../slideLayouts/slideLayout7.xml"/><Relationship Id="rId5" Type="http://schemas.openxmlformats.org/officeDocument/2006/relationships/image" Target="../media/image150.wmf"/><Relationship Id="rId4" Type="http://schemas.openxmlformats.org/officeDocument/2006/relationships/oleObject" Target="../embeddings/oleObject135.bin"/></Relationships>
</file>

<file path=ppt/slides/_rels/slide56.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oleObject" Target="../embeddings/oleObject136.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image" Target="../media/image970.png"/><Relationship Id="rId7" Type="http://schemas.openxmlformats.org/officeDocument/2006/relationships/image" Target="../media/image153.emf"/><Relationship Id="rId1" Type="http://schemas.openxmlformats.org/officeDocument/2006/relationships/slideLayout" Target="../slideLayouts/slideLayout7.xml"/><Relationship Id="rId6" Type="http://schemas.openxmlformats.org/officeDocument/2006/relationships/oleObject" Target="../embeddings/oleObject138.bin"/><Relationship Id="rId11" Type="http://schemas.openxmlformats.org/officeDocument/2006/relationships/image" Target="../media/image990.png"/><Relationship Id="rId5" Type="http://schemas.openxmlformats.org/officeDocument/2006/relationships/image" Target="../media/image152.emf"/><Relationship Id="rId10" Type="http://schemas.openxmlformats.org/officeDocument/2006/relationships/image" Target="../media/image980.png"/><Relationship Id="rId4" Type="http://schemas.openxmlformats.org/officeDocument/2006/relationships/oleObject" Target="../embeddings/oleObject137.bin"/><Relationship Id="rId9" Type="http://schemas.openxmlformats.org/officeDocument/2006/relationships/image" Target="../media/image154.emf"/></Relationships>
</file>

<file path=ppt/slides/_rels/slide58.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40.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56.wmf"/><Relationship Id="rId7" Type="http://schemas.openxmlformats.org/officeDocument/2006/relationships/image" Target="../media/image158.wmf"/><Relationship Id="rId2" Type="http://schemas.openxmlformats.org/officeDocument/2006/relationships/oleObject" Target="../embeddings/oleObject141.bin"/><Relationship Id="rId1" Type="http://schemas.openxmlformats.org/officeDocument/2006/relationships/slideLayout" Target="../slideLayouts/slideLayout7.xml"/><Relationship Id="rId6" Type="http://schemas.openxmlformats.org/officeDocument/2006/relationships/oleObject" Target="../embeddings/oleObject143.bin"/><Relationship Id="rId5" Type="http://schemas.openxmlformats.org/officeDocument/2006/relationships/image" Target="../media/image157.wmf"/><Relationship Id="rId4" Type="http://schemas.openxmlformats.org/officeDocument/2006/relationships/oleObject" Target="../embeddings/oleObject142.bin"/><Relationship Id="rId9" Type="http://schemas.openxmlformats.org/officeDocument/2006/relationships/image" Target="../media/image159.wmf"/></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1.bin"/><Relationship Id="rId18" Type="http://schemas.openxmlformats.org/officeDocument/2006/relationships/image" Target="../media/image34.e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31.emf"/><Relationship Id="rId17" Type="http://schemas.openxmlformats.org/officeDocument/2006/relationships/oleObject" Target="../embeddings/oleObject33.bin"/><Relationship Id="rId2" Type="http://schemas.openxmlformats.org/officeDocument/2006/relationships/notesSlide" Target="../notesSlides/notesSlide4.xm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oleObject" Target="../embeddings/oleObject30.bin"/><Relationship Id="rId24" Type="http://schemas.openxmlformats.org/officeDocument/2006/relationships/image" Target="../media/image37.e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30.emf"/><Relationship Id="rId19" Type="http://schemas.openxmlformats.org/officeDocument/2006/relationships/oleObject" Target="../embeddings/oleObject34.bin"/><Relationship Id="rId4" Type="http://schemas.openxmlformats.org/officeDocument/2006/relationships/image" Target="../media/image27.emf"/><Relationship Id="rId9" Type="http://schemas.openxmlformats.org/officeDocument/2006/relationships/oleObject" Target="../embeddings/oleObject29.bin"/><Relationship Id="rId14" Type="http://schemas.openxmlformats.org/officeDocument/2006/relationships/image" Target="../media/image32.emf"/><Relationship Id="rId22" Type="http://schemas.openxmlformats.org/officeDocument/2006/relationships/image" Target="../media/image36.e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image" Target="../media/image160.wmf"/><Relationship Id="rId7" Type="http://schemas.openxmlformats.org/officeDocument/2006/relationships/image" Target="../media/image162.wmf"/><Relationship Id="rId2" Type="http://schemas.openxmlformats.org/officeDocument/2006/relationships/oleObject" Target="../embeddings/oleObject145.bin"/><Relationship Id="rId1" Type="http://schemas.openxmlformats.org/officeDocument/2006/relationships/slideLayout" Target="../slideLayouts/slideLayout7.xml"/><Relationship Id="rId6" Type="http://schemas.openxmlformats.org/officeDocument/2006/relationships/oleObject" Target="../embeddings/oleObject147.bin"/><Relationship Id="rId11" Type="http://schemas.openxmlformats.org/officeDocument/2006/relationships/image" Target="../media/image164.wmf"/><Relationship Id="rId5" Type="http://schemas.openxmlformats.org/officeDocument/2006/relationships/image" Target="../media/image161.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6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153.bin"/><Relationship Id="rId3" Type="http://schemas.openxmlformats.org/officeDocument/2006/relationships/image" Target="../media/image165.wmf"/><Relationship Id="rId7" Type="http://schemas.openxmlformats.org/officeDocument/2006/relationships/image" Target="../media/image167.wmf"/><Relationship Id="rId12" Type="http://schemas.openxmlformats.org/officeDocument/2006/relationships/image" Target="../media/image116.png"/><Relationship Id="rId2" Type="http://schemas.openxmlformats.org/officeDocument/2006/relationships/oleObject" Target="../embeddings/oleObject150.bin"/><Relationship Id="rId1" Type="http://schemas.openxmlformats.org/officeDocument/2006/relationships/slideLayout" Target="../slideLayouts/slideLayout7.xml"/><Relationship Id="rId6" Type="http://schemas.openxmlformats.org/officeDocument/2006/relationships/oleObject" Target="../embeddings/oleObject152.bin"/><Relationship Id="rId11" Type="http://schemas.openxmlformats.org/officeDocument/2006/relationships/image" Target="../media/image115.png"/><Relationship Id="rId5" Type="http://schemas.openxmlformats.org/officeDocument/2006/relationships/image" Target="../media/image166.wmf"/><Relationship Id="rId10" Type="http://schemas.openxmlformats.org/officeDocument/2006/relationships/image" Target="../media/image114.png"/><Relationship Id="rId4" Type="http://schemas.openxmlformats.org/officeDocument/2006/relationships/oleObject" Target="../embeddings/oleObject151.bin"/><Relationship Id="rId9" Type="http://schemas.openxmlformats.org/officeDocument/2006/relationships/image" Target="../media/image113.png"/><Relationship Id="rId14" Type="http://schemas.openxmlformats.org/officeDocument/2006/relationships/image" Target="../media/image168.wmf"/></Relationships>
</file>

<file path=ppt/slides/_rels/slide63.xml.rels><?xml version="1.0" encoding="UTF-8" standalone="yes"?>
<Relationships xmlns="http://schemas.openxmlformats.org/package/2006/relationships"><Relationship Id="rId13" Type="http://schemas.openxmlformats.org/officeDocument/2006/relationships/image" Target="../media/image172.wmf"/><Relationship Id="rId3" Type="http://schemas.openxmlformats.org/officeDocument/2006/relationships/image" Target="../media/image169.wmf"/><Relationship Id="rId7" Type="http://schemas.openxmlformats.org/officeDocument/2006/relationships/image" Target="../media/image171.wmf"/><Relationship Id="rId12" Type="http://schemas.openxmlformats.org/officeDocument/2006/relationships/oleObject" Target="../embeddings/oleObject157.bin"/><Relationship Id="rId2" Type="http://schemas.openxmlformats.org/officeDocument/2006/relationships/oleObject" Target="../embeddings/oleObject154.bin"/><Relationship Id="rId1" Type="http://schemas.openxmlformats.org/officeDocument/2006/relationships/slideLayout" Target="../slideLayouts/slideLayout7.xml"/><Relationship Id="rId6" Type="http://schemas.openxmlformats.org/officeDocument/2006/relationships/oleObject" Target="../embeddings/oleObject156.bin"/><Relationship Id="rId11" Type="http://schemas.openxmlformats.org/officeDocument/2006/relationships/image" Target="../media/image122.png"/><Relationship Id="rId5" Type="http://schemas.openxmlformats.org/officeDocument/2006/relationships/image" Target="../media/image170.wmf"/><Relationship Id="rId10" Type="http://schemas.openxmlformats.org/officeDocument/2006/relationships/image" Target="../media/image121.png"/><Relationship Id="rId4" Type="http://schemas.openxmlformats.org/officeDocument/2006/relationships/oleObject" Target="../embeddings/oleObject155.bin"/><Relationship Id="rId9" Type="http://schemas.openxmlformats.org/officeDocument/2006/relationships/image" Target="../media/image120.png"/></Relationships>
</file>

<file path=ppt/slides/_rels/slide64.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image" Target="../media/image123.png"/><Relationship Id="rId1" Type="http://schemas.openxmlformats.org/officeDocument/2006/relationships/slideLayout" Target="../slideLayouts/slideLayout7.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0" Type="http://schemas.openxmlformats.org/officeDocument/2006/relationships/image" Target="../media/image173.png"/><Relationship Id="rId4" Type="http://schemas.openxmlformats.org/officeDocument/2006/relationships/image" Target="../media/image125.png"/><Relationship Id="rId9" Type="http://schemas.openxmlformats.org/officeDocument/2006/relationships/image" Target="../media/image130.png"/></Relationships>
</file>

<file path=ppt/slides/_rels/slide65.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7.bin"/><Relationship Id="rId7" Type="http://schemas.openxmlformats.org/officeDocument/2006/relationships/image" Target="../media/image40.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39.png"/><Relationship Id="rId4" Type="http://schemas.openxmlformats.org/officeDocument/2006/relationships/image" Target="../media/image38.wmf"/><Relationship Id="rId9" Type="http://schemas.openxmlformats.org/officeDocument/2006/relationships/image" Target="../media/image41.wmf"/></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
            <a:extLst>
              <a:ext uri="{FF2B5EF4-FFF2-40B4-BE49-F238E27FC236}">
                <a16:creationId xmlns:a16="http://schemas.microsoft.com/office/drawing/2014/main" id="{4D686CE0-8FDF-99FB-CB1F-37D2315380B2}"/>
              </a:ext>
            </a:extLst>
          </p:cNvPr>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WordArt 3">
            <a:extLst>
              <a:ext uri="{FF2B5EF4-FFF2-40B4-BE49-F238E27FC236}">
                <a16:creationId xmlns:a16="http://schemas.microsoft.com/office/drawing/2014/main" id="{143E89EF-7115-1907-9021-85643D5008CF}"/>
              </a:ext>
            </a:extLst>
          </p:cNvPr>
          <p:cNvSpPr>
            <a:spLocks noChangeArrowheads="1" noChangeShapeType="1" noTextEdit="1"/>
          </p:cNvSpPr>
          <p:nvPr/>
        </p:nvSpPr>
        <p:spPr bwMode="auto">
          <a:xfrm>
            <a:off x="2362200" y="990600"/>
            <a:ext cx="4495800" cy="914400"/>
          </a:xfrm>
          <a:prstGeom prst="rect">
            <a:avLst/>
          </a:prstGeom>
        </p:spPr>
        <p:txBody>
          <a:bodyPr wrap="none" fromWordArt="1">
            <a:prstTxWarp prst="textPlain">
              <a:avLst>
                <a:gd name="adj" fmla="val 50000"/>
              </a:avLst>
            </a:prstTxWarp>
          </a:bodyPr>
          <a:lstStyle/>
          <a:p>
            <a:pPr algn="ctr"/>
            <a:r>
              <a:rPr lang="zh-CN" altLang="en-US" sz="3600" b="1" kern="10">
                <a:ln w="25400">
                  <a:solidFill>
                    <a:srgbClr val="FFCC99"/>
                  </a:solidFill>
                  <a:round/>
                  <a:headEnd/>
                  <a:tailEnd/>
                </a:ln>
                <a:solidFill>
                  <a:srgbClr val="3366FF"/>
                </a:solidFill>
                <a:effectLst>
                  <a:outerShdw dist="45791" dir="2021404" algn="ctr" rotWithShape="0">
                    <a:srgbClr val="9999FF"/>
                  </a:outerShdw>
                </a:effectLst>
                <a:latin typeface="华文中宋" panose="02010600040101010101" pitchFamily="2" charset="-122"/>
              </a:rPr>
              <a:t>大学物理</a:t>
            </a:r>
          </a:p>
        </p:txBody>
      </p:sp>
      <p:sp>
        <p:nvSpPr>
          <p:cNvPr id="3076" name="WordArt 4">
            <a:extLst>
              <a:ext uri="{FF2B5EF4-FFF2-40B4-BE49-F238E27FC236}">
                <a16:creationId xmlns:a16="http://schemas.microsoft.com/office/drawing/2014/main" id="{43FB98CD-53A0-5CD4-B676-F3DF8412FBAB}"/>
              </a:ext>
            </a:extLst>
          </p:cNvPr>
          <p:cNvSpPr>
            <a:spLocks noChangeArrowheads="1" noChangeShapeType="1" noTextEdit="1"/>
          </p:cNvSpPr>
          <p:nvPr/>
        </p:nvSpPr>
        <p:spPr bwMode="auto">
          <a:xfrm>
            <a:off x="2133600" y="2590800"/>
            <a:ext cx="5029200" cy="1981200"/>
          </a:xfrm>
          <a:prstGeom prst="rect">
            <a:avLst/>
          </a:prstGeom>
        </p:spPr>
        <p:txBody>
          <a:bodyPr wrap="none" fromWordArt="1">
            <a:prstTxWarp prst="textPlain">
              <a:avLst>
                <a:gd name="adj" fmla="val 50000"/>
              </a:avLst>
            </a:prstTxWarp>
          </a:bodyPr>
          <a:lstStyle/>
          <a:p>
            <a:pPr algn="ctr"/>
            <a:r>
              <a:rPr lang="zh-CN" altLang="en-US" sz="8000" b="1" kern="10">
                <a:ln w="25400">
                  <a:solidFill>
                    <a:srgbClr val="00CCFF"/>
                  </a:solidFill>
                  <a:round/>
                  <a:headEnd/>
                  <a:tailEnd/>
                </a:ln>
                <a:solidFill>
                  <a:srgbClr val="FD3F03"/>
                </a:solidFill>
                <a:effectLst>
                  <a:outerShdw dist="45791" dir="2021404" algn="ctr" rotWithShape="0">
                    <a:srgbClr val="9999FF"/>
                  </a:outerShdw>
                </a:effectLst>
                <a:latin typeface="黑体" panose="02010609060101010101" pitchFamily="49" charset="-122"/>
                <a:ea typeface="黑体" panose="02010609060101010101" pitchFamily="49" charset="-122"/>
              </a:rPr>
              <a:t>相对论</a:t>
            </a:r>
          </a:p>
        </p:txBody>
      </p:sp>
      <p:sp>
        <p:nvSpPr>
          <p:cNvPr id="120837" name="Text Box 5">
            <a:extLst>
              <a:ext uri="{FF2B5EF4-FFF2-40B4-BE49-F238E27FC236}">
                <a16:creationId xmlns:a16="http://schemas.microsoft.com/office/drawing/2014/main" id="{B209445F-B86F-4B67-8149-371B6BC4655C}"/>
              </a:ext>
            </a:extLst>
          </p:cNvPr>
          <p:cNvSpPr txBox="1">
            <a:spLocks noChangeArrowheads="1"/>
          </p:cNvSpPr>
          <p:nvPr/>
        </p:nvSpPr>
        <p:spPr bwMode="auto">
          <a:xfrm>
            <a:off x="2667000" y="4937125"/>
            <a:ext cx="3895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6000" b="1">
                <a:solidFill>
                  <a:srgbClr val="0000FF"/>
                </a:solidFill>
                <a:effectLst>
                  <a:outerShdw blurRad="38100" dist="38100" dir="2700000" algn="tl">
                    <a:srgbClr val="000000"/>
                  </a:outerShdw>
                </a:effectLst>
                <a:latin typeface="Franklin Gothic Medium" panose="020B0603020102020204" pitchFamily="34" charset="0"/>
                <a:ea typeface="宋体" panose="02010600030101010101" pitchFamily="2" charset="-122"/>
              </a:rPr>
              <a:t>RELATIVITY</a:t>
            </a: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23528" y="1124744"/>
            <a:ext cx="8712968" cy="178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539750" indent="-539750">
              <a:spcBef>
                <a:spcPct val="50000"/>
              </a:spcBef>
            </a:pPr>
            <a:r>
              <a:rPr kumimoji="1" lang="en-US" altLang="zh-CN" sz="2800" b="1">
                <a:solidFill>
                  <a:srgbClr val="0000CC"/>
                </a:solidFill>
              </a:rPr>
              <a:t>1).  </a:t>
            </a:r>
            <a:r>
              <a:rPr kumimoji="1" lang="zh-CN" altLang="en-US" sz="2800" b="1">
                <a:solidFill>
                  <a:srgbClr val="0000CC"/>
                </a:solidFill>
                <a:latin typeface="宋体" panose="02010600030101010101" pitchFamily="2" charset="-122"/>
              </a:rPr>
              <a:t>一切物理规律在任何惯性系中具有相同的数学表达形式，不存在任何特殊的绝对惯性系。</a:t>
            </a:r>
            <a:endParaRPr kumimoji="1" lang="zh-CN" altLang="en-US" sz="3200" b="1">
              <a:solidFill>
                <a:srgbClr val="0000CC"/>
              </a:solidFill>
              <a:latin typeface="宋体" panose="02010600030101010101" pitchFamily="2" charset="-122"/>
            </a:endParaRPr>
          </a:p>
          <a:p>
            <a:pPr>
              <a:spcBef>
                <a:spcPct val="50000"/>
              </a:spcBef>
            </a:pPr>
            <a:r>
              <a:rPr kumimoji="1" lang="zh-CN" altLang="en-US" sz="3600" b="1">
                <a:solidFill>
                  <a:schemeClr val="accent2"/>
                </a:solidFill>
                <a:latin typeface="宋体" panose="02010600030101010101" pitchFamily="2" charset="-122"/>
              </a:rPr>
              <a:t>               </a:t>
            </a:r>
            <a:r>
              <a:rPr kumimoji="1" lang="zh-CN" altLang="en-US" sz="3600" b="1">
                <a:solidFill>
                  <a:schemeClr val="accent2"/>
                </a:solidFill>
              </a:rPr>
              <a:t>——</a:t>
            </a:r>
            <a:r>
              <a:rPr kumimoji="1" lang="zh-CN" altLang="en-US" sz="3600" b="1">
                <a:solidFill>
                  <a:schemeClr val="accent2"/>
                </a:solidFill>
                <a:latin typeface="宋体" panose="02010600030101010101" pitchFamily="2" charset="-122"/>
              </a:rPr>
              <a:t> </a:t>
            </a:r>
            <a:r>
              <a:rPr kumimoji="1" lang="zh-CN" altLang="en-US" sz="3200" b="1">
                <a:solidFill>
                  <a:srgbClr val="CC3300"/>
                </a:solidFill>
                <a:latin typeface="宋体" panose="02010600030101010101" pitchFamily="2" charset="-122"/>
              </a:rPr>
              <a:t>爱因斯坦相对性原理</a:t>
            </a:r>
            <a:endParaRPr kumimoji="1" lang="zh-CN" altLang="en-US" sz="3600" b="1">
              <a:solidFill>
                <a:srgbClr val="CC3300"/>
              </a:solidFill>
              <a:latin typeface="宋体" panose="02010600030101010101" pitchFamily="2" charset="-122"/>
            </a:endParaRPr>
          </a:p>
        </p:txBody>
      </p:sp>
      <p:sp>
        <p:nvSpPr>
          <p:cNvPr id="23559" name="Rectangle 7"/>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26628" name="Text Box 8"/>
          <p:cNvSpPr txBox="1">
            <a:spLocks noChangeArrowheads="1"/>
          </p:cNvSpPr>
          <p:nvPr/>
        </p:nvSpPr>
        <p:spPr bwMode="auto">
          <a:xfrm>
            <a:off x="152400" y="116632"/>
            <a:ext cx="49231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200" b="1">
                <a:solidFill>
                  <a:srgbClr val="C00000"/>
                </a:solidFill>
                <a:latin typeface="宋体" panose="02010600030101010101" pitchFamily="2" charset="-122"/>
              </a:rPr>
              <a:t>2</a:t>
            </a:r>
            <a:r>
              <a:rPr kumimoji="1" lang="zh-CN" altLang="en-US" sz="3200" b="1">
                <a:solidFill>
                  <a:srgbClr val="C00000"/>
                </a:solidFill>
                <a:latin typeface="宋体" panose="02010600030101010101" pitchFamily="2" charset="-122"/>
              </a:rPr>
              <a:t>、狭义相对论的基本假设</a:t>
            </a:r>
          </a:p>
        </p:txBody>
      </p:sp>
      <mc:AlternateContent xmlns:mc="http://schemas.openxmlformats.org/markup-compatibility/2006" xmlns:a14="http://schemas.microsoft.com/office/drawing/2010/main">
        <mc:Choice Requires="a14">
          <p:sp>
            <p:nvSpPr>
              <p:cNvPr id="105485" name="Rectangle 13"/>
              <p:cNvSpPr>
                <a:spLocks noChangeArrowheads="1"/>
              </p:cNvSpPr>
              <p:nvPr/>
            </p:nvSpPr>
            <p:spPr bwMode="auto">
              <a:xfrm>
                <a:off x="457200" y="4375046"/>
                <a:ext cx="8579296" cy="17543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539750" indent="-539750">
                  <a:spcBef>
                    <a:spcPct val="50000"/>
                  </a:spcBef>
                </a:pPr>
                <a:r>
                  <a:rPr kumimoji="1" lang="zh-CN" altLang="en-US" sz="2800" b="1">
                    <a:solidFill>
                      <a:srgbClr val="0000CC"/>
                    </a:solidFill>
                  </a:rPr>
                  <a:t>2</a:t>
                </a:r>
                <a:r>
                  <a:rPr kumimoji="1" lang="en-US" altLang="zh-CN" sz="2800" b="1">
                    <a:solidFill>
                      <a:srgbClr val="0000CC"/>
                    </a:solidFill>
                  </a:rPr>
                  <a:t>)</a:t>
                </a:r>
                <a:r>
                  <a:rPr kumimoji="1" lang="zh-CN" altLang="en-US" sz="2800" b="1">
                    <a:solidFill>
                      <a:srgbClr val="0000CC"/>
                    </a:solidFill>
                  </a:rPr>
                  <a:t>.  在所有惯性系中光在真空中的传播速率都等于 </a:t>
                </a:r>
                <a14:m>
                  <m:oMath xmlns:m="http://schemas.openxmlformats.org/officeDocument/2006/math">
                    <m:r>
                      <a:rPr kumimoji="1" lang="en-US" altLang="zh-CN" sz="2800" b="1" i="1" smtClean="0">
                        <a:solidFill>
                          <a:srgbClr val="0000CC"/>
                        </a:solidFill>
                        <a:latin typeface="Cambria Math" panose="02040503050406030204" pitchFamily="18" charset="0"/>
                      </a:rPr>
                      <m:t>𝒄</m:t>
                    </m:r>
                  </m:oMath>
                </a14:m>
                <a:r>
                  <a:rPr kumimoji="1" lang="zh-CN" altLang="en-US" sz="2800" b="1">
                    <a:solidFill>
                      <a:srgbClr val="0000CC"/>
                    </a:solidFill>
                  </a:rPr>
                  <a:t>，</a:t>
                </a:r>
                <a:r>
                  <a:rPr kumimoji="1" lang="zh-CN" altLang="en-US" sz="2800" b="1">
                    <a:solidFill>
                      <a:srgbClr val="0000CC"/>
                    </a:solidFill>
                    <a:latin typeface="宋体" panose="02010600030101010101" pitchFamily="2" charset="-122"/>
                  </a:rPr>
                  <a:t>与光源和观察者的运动状态无关。</a:t>
                </a:r>
                <a:r>
                  <a:rPr kumimoji="1" lang="zh-CN" altLang="en-US" sz="3200" b="1">
                    <a:latin typeface="宋体" panose="02010600030101010101" pitchFamily="2" charset="-122"/>
                  </a:rPr>
                  <a:t> </a:t>
                </a:r>
              </a:p>
              <a:p>
                <a:pPr>
                  <a:spcBef>
                    <a:spcPct val="50000"/>
                  </a:spcBef>
                </a:pPr>
                <a:r>
                  <a:rPr kumimoji="1" lang="zh-CN" altLang="en-US" sz="3200" b="1">
                    <a:solidFill>
                      <a:schemeClr val="accent2"/>
                    </a:solidFill>
                    <a:latin typeface="宋体" panose="02010600030101010101" pitchFamily="2" charset="-122"/>
                  </a:rPr>
                  <a:t>                       </a:t>
                </a:r>
                <a:r>
                  <a:rPr kumimoji="1" lang="zh-CN" altLang="en-US" sz="3200" b="1">
                    <a:solidFill>
                      <a:schemeClr val="accent2"/>
                    </a:solidFill>
                  </a:rPr>
                  <a:t>——</a:t>
                </a:r>
                <a:r>
                  <a:rPr kumimoji="1" lang="zh-CN" altLang="en-US" sz="3200" b="1">
                    <a:latin typeface="宋体" panose="02010600030101010101" pitchFamily="2" charset="-122"/>
                  </a:rPr>
                  <a:t> </a:t>
                </a:r>
                <a:r>
                  <a:rPr kumimoji="1" lang="zh-CN" altLang="en-US" sz="3200" b="1">
                    <a:solidFill>
                      <a:srgbClr val="CC3300"/>
                    </a:solidFill>
                    <a:latin typeface="宋体" panose="02010600030101010101" pitchFamily="2" charset="-122"/>
                  </a:rPr>
                  <a:t>光速不变原理</a:t>
                </a:r>
              </a:p>
            </p:txBody>
          </p:sp>
        </mc:Choice>
        <mc:Fallback xmlns="">
          <p:sp>
            <p:nvSpPr>
              <p:cNvPr id="105485" name="Rectangle 13"/>
              <p:cNvSpPr>
                <a:spLocks noRot="1" noChangeAspect="1" noMove="1" noResize="1" noEditPoints="1" noAdjustHandles="1" noChangeArrowheads="1" noChangeShapeType="1" noTextEdit="1"/>
              </p:cNvSpPr>
              <p:nvPr/>
            </p:nvSpPr>
            <p:spPr bwMode="auto">
              <a:xfrm>
                <a:off x="457200" y="4375046"/>
                <a:ext cx="8579296" cy="1754326"/>
              </a:xfrm>
              <a:prstGeom prst="rect">
                <a:avLst/>
              </a:prstGeom>
              <a:blipFill rotWithShape="0">
                <a:blip r:embed="rId3"/>
                <a:stretch>
                  <a:fillRect l="-1421" t="-4878" r="-711" b="-10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5486" name="Text Box 14"/>
          <p:cNvSpPr txBox="1">
            <a:spLocks noChangeArrowheads="1"/>
          </p:cNvSpPr>
          <p:nvPr/>
        </p:nvSpPr>
        <p:spPr bwMode="auto">
          <a:xfrm>
            <a:off x="607354" y="3409836"/>
            <a:ext cx="4396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牛顿：只有力学规律不变</a:t>
            </a:r>
          </a:p>
        </p:txBody>
      </p:sp>
      <p:sp>
        <p:nvSpPr>
          <p:cNvPr id="105487" name="Text Box 15"/>
          <p:cNvSpPr txBox="1">
            <a:spLocks noChangeArrowheads="1"/>
          </p:cNvSpPr>
          <p:nvPr/>
        </p:nvSpPr>
        <p:spPr bwMode="auto">
          <a:xfrm>
            <a:off x="611560" y="6146140"/>
            <a:ext cx="4536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牛顿：质量不变，受力不变</a:t>
            </a:r>
          </a:p>
        </p:txBody>
      </p:sp>
      <p:sp>
        <p:nvSpPr>
          <p:cNvPr id="2" name="矩形 1"/>
          <p:cNvSpPr/>
          <p:nvPr/>
        </p:nvSpPr>
        <p:spPr>
          <a:xfrm>
            <a:off x="4928060" y="2996952"/>
            <a:ext cx="3892412" cy="584775"/>
          </a:xfrm>
          <a:prstGeom prst="rect">
            <a:avLst/>
          </a:prstGeom>
        </p:spPr>
        <p:txBody>
          <a:bodyPr wrap="none">
            <a:spAutoFit/>
          </a:bodyPr>
          <a:lstStyle/>
          <a:p>
            <a:r>
              <a:rPr kumimoji="1" lang="zh-CN" altLang="en-US" sz="3200" b="1">
                <a:solidFill>
                  <a:srgbClr val="CC3300"/>
                </a:solidFill>
                <a:latin typeface="宋体" panose="02010600030101010101" pitchFamily="2" charset="-122"/>
              </a:rPr>
              <a:t>（惯性系等价原理）</a:t>
            </a:r>
            <a:endParaRPr lang="zh-CN" altLang="en-US" sz="32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5486"/>
                                        </p:tgtEl>
                                        <p:attrNameLst>
                                          <p:attrName>style.visibility</p:attrName>
                                        </p:attrNameLst>
                                      </p:cBhvr>
                                      <p:to>
                                        <p:strVal val="visible"/>
                                      </p:to>
                                    </p:set>
                                    <p:anim calcmode="lin" valueType="num">
                                      <p:cBhvr additive="base">
                                        <p:cTn id="18" dur="500" fill="hold"/>
                                        <p:tgtEl>
                                          <p:spTgt spid="105486"/>
                                        </p:tgtEl>
                                        <p:attrNameLst>
                                          <p:attrName>ppt_x</p:attrName>
                                        </p:attrNameLst>
                                      </p:cBhvr>
                                      <p:tavLst>
                                        <p:tav tm="0">
                                          <p:val>
                                            <p:strVal val="0-#ppt_w/2"/>
                                          </p:val>
                                        </p:tav>
                                        <p:tav tm="100000">
                                          <p:val>
                                            <p:strVal val="#ppt_x"/>
                                          </p:val>
                                        </p:tav>
                                      </p:tavLst>
                                    </p:anim>
                                    <p:anim calcmode="lin" valueType="num">
                                      <p:cBhvr additive="base">
                                        <p:cTn id="19" dur="500" fill="hold"/>
                                        <p:tgtEl>
                                          <p:spTgt spid="10548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5485"/>
                                        </p:tgtEl>
                                        <p:attrNameLst>
                                          <p:attrName>style.visibility</p:attrName>
                                        </p:attrNameLst>
                                      </p:cBhvr>
                                      <p:to>
                                        <p:strVal val="visible"/>
                                      </p:to>
                                    </p:set>
                                    <p:anim calcmode="lin" valueType="num">
                                      <p:cBhvr additive="base">
                                        <p:cTn id="24" dur="500" fill="hold"/>
                                        <p:tgtEl>
                                          <p:spTgt spid="105485"/>
                                        </p:tgtEl>
                                        <p:attrNameLst>
                                          <p:attrName>ppt_x</p:attrName>
                                        </p:attrNameLst>
                                      </p:cBhvr>
                                      <p:tavLst>
                                        <p:tav tm="0">
                                          <p:val>
                                            <p:strVal val="0-#ppt_w/2"/>
                                          </p:val>
                                        </p:tav>
                                        <p:tav tm="100000">
                                          <p:val>
                                            <p:strVal val="#ppt_x"/>
                                          </p:val>
                                        </p:tav>
                                      </p:tavLst>
                                    </p:anim>
                                    <p:anim calcmode="lin" valueType="num">
                                      <p:cBhvr additive="base">
                                        <p:cTn id="25" dur="500" fill="hold"/>
                                        <p:tgtEl>
                                          <p:spTgt spid="10548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05487"/>
                                        </p:tgtEl>
                                        <p:attrNameLst>
                                          <p:attrName>style.visibility</p:attrName>
                                        </p:attrNameLst>
                                      </p:cBhvr>
                                      <p:to>
                                        <p:strVal val="visible"/>
                                      </p:to>
                                    </p:set>
                                    <p:anim calcmode="lin" valueType="num">
                                      <p:cBhvr additive="base">
                                        <p:cTn id="30" dur="500" fill="hold"/>
                                        <p:tgtEl>
                                          <p:spTgt spid="105487"/>
                                        </p:tgtEl>
                                        <p:attrNameLst>
                                          <p:attrName>ppt_x</p:attrName>
                                        </p:attrNameLst>
                                      </p:cBhvr>
                                      <p:tavLst>
                                        <p:tav tm="0">
                                          <p:val>
                                            <p:strVal val="0-#ppt_w/2"/>
                                          </p:val>
                                        </p:tav>
                                        <p:tav tm="100000">
                                          <p:val>
                                            <p:strVal val="#ppt_x"/>
                                          </p:val>
                                        </p:tav>
                                      </p:tavLst>
                                    </p:anim>
                                    <p:anim calcmode="lin" valueType="num">
                                      <p:cBhvr additive="base">
                                        <p:cTn id="31" dur="500" fill="hold"/>
                                        <p:tgtEl>
                                          <p:spTgt spid="105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105485" grpId="0" autoUpdateAnimBg="0"/>
      <p:bldP spid="105486" grpId="0" autoUpdateAnimBg="0"/>
      <p:bldP spid="105487" grpId="0" autoUpdateAnimBg="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52400" y="188640"/>
            <a:ext cx="3505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时空</a:t>
            </a:r>
            <a:r>
              <a:rPr lang="zh-CN" altLang="en-US" sz="3200" b="1">
                <a:solidFill>
                  <a:schemeClr val="accent2"/>
                </a:solidFill>
                <a:latin typeface="宋体" panose="02010600030101010101" pitchFamily="2" charset="-122"/>
              </a:rPr>
              <a:t>观的变革</a:t>
            </a:r>
          </a:p>
        </p:txBody>
      </p:sp>
      <p:grpSp>
        <p:nvGrpSpPr>
          <p:cNvPr id="32" name="组合 31"/>
          <p:cNvGrpSpPr/>
          <p:nvPr/>
        </p:nvGrpSpPr>
        <p:grpSpPr>
          <a:xfrm>
            <a:off x="251520" y="1073225"/>
            <a:ext cx="8763000" cy="5452119"/>
            <a:chOff x="294928" y="1110535"/>
            <a:chExt cx="8763000" cy="5452119"/>
          </a:xfrm>
        </p:grpSpPr>
        <p:grpSp>
          <p:nvGrpSpPr>
            <p:cNvPr id="4" name="Group 50"/>
            <p:cNvGrpSpPr>
              <a:grpSpLocks/>
            </p:cNvGrpSpPr>
            <p:nvPr/>
          </p:nvGrpSpPr>
          <p:grpSpPr bwMode="auto">
            <a:xfrm>
              <a:off x="294928" y="1110535"/>
              <a:ext cx="8686800" cy="5414809"/>
              <a:chOff x="144" y="1344"/>
              <a:chExt cx="5472" cy="2736"/>
            </a:xfrm>
          </p:grpSpPr>
          <p:sp>
            <p:nvSpPr>
              <p:cNvPr id="5" name="Rectangle 28"/>
              <p:cNvSpPr>
                <a:spLocks noChangeArrowheads="1"/>
              </p:cNvSpPr>
              <p:nvPr/>
            </p:nvSpPr>
            <p:spPr bwMode="auto">
              <a:xfrm>
                <a:off x="144" y="1344"/>
                <a:ext cx="5472" cy="27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6" name="Line 29"/>
              <p:cNvSpPr>
                <a:spLocks noChangeShapeType="1"/>
              </p:cNvSpPr>
              <p:nvPr/>
            </p:nvSpPr>
            <p:spPr bwMode="auto">
              <a:xfrm>
                <a:off x="1056" y="1344"/>
                <a:ext cx="0" cy="27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sp>
            <p:nvSpPr>
              <p:cNvPr id="7" name="Line 30"/>
              <p:cNvSpPr>
                <a:spLocks noChangeShapeType="1"/>
              </p:cNvSpPr>
              <p:nvPr/>
            </p:nvSpPr>
            <p:spPr bwMode="auto">
              <a:xfrm>
                <a:off x="3360" y="1344"/>
                <a:ext cx="0" cy="27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sp>
            <p:nvSpPr>
              <p:cNvPr id="8" name="Line 31"/>
              <p:cNvSpPr>
                <a:spLocks noChangeShapeType="1"/>
              </p:cNvSpPr>
              <p:nvPr/>
            </p:nvSpPr>
            <p:spPr bwMode="auto">
              <a:xfrm>
                <a:off x="144" y="1728"/>
                <a:ext cx="54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sp>
            <p:nvSpPr>
              <p:cNvPr id="9" name="Line 32"/>
              <p:cNvSpPr>
                <a:spLocks noChangeShapeType="1"/>
              </p:cNvSpPr>
              <p:nvPr/>
            </p:nvSpPr>
            <p:spPr bwMode="auto">
              <a:xfrm>
                <a:off x="144" y="2112"/>
                <a:ext cx="54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sp>
            <p:nvSpPr>
              <p:cNvPr id="10" name="Line 33"/>
              <p:cNvSpPr>
                <a:spLocks noChangeShapeType="1"/>
              </p:cNvSpPr>
              <p:nvPr/>
            </p:nvSpPr>
            <p:spPr bwMode="auto">
              <a:xfrm>
                <a:off x="144" y="2880"/>
                <a:ext cx="54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sp>
            <p:nvSpPr>
              <p:cNvPr id="11" name="Line 34"/>
              <p:cNvSpPr>
                <a:spLocks noChangeShapeType="1"/>
              </p:cNvSpPr>
              <p:nvPr/>
            </p:nvSpPr>
            <p:spPr bwMode="auto">
              <a:xfrm>
                <a:off x="144" y="3312"/>
                <a:ext cx="54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p>
            </p:txBody>
          </p:sp>
        </p:grpSp>
        <p:grpSp>
          <p:nvGrpSpPr>
            <p:cNvPr id="12" name="Group 51"/>
            <p:cNvGrpSpPr>
              <a:grpSpLocks/>
            </p:cNvGrpSpPr>
            <p:nvPr/>
          </p:nvGrpSpPr>
          <p:grpSpPr bwMode="auto">
            <a:xfrm>
              <a:off x="2123728" y="1268760"/>
              <a:ext cx="6629400" cy="647165"/>
              <a:chOff x="1296" y="1344"/>
              <a:chExt cx="4176" cy="327"/>
            </a:xfrm>
          </p:grpSpPr>
          <p:sp>
            <p:nvSpPr>
              <p:cNvPr id="13" name="Text Box 36"/>
              <p:cNvSpPr txBox="1">
                <a:spLocks noChangeArrowheads="1"/>
              </p:cNvSpPr>
              <p:nvPr/>
            </p:nvSpPr>
            <p:spPr bwMode="auto">
              <a:xfrm>
                <a:off x="1296" y="1344"/>
                <a:ext cx="1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经典力学时空</a:t>
                </a:r>
                <a:r>
                  <a:rPr lang="zh-CN" altLang="en-US" sz="2800" b="1">
                    <a:solidFill>
                      <a:schemeClr val="accent2"/>
                    </a:solidFill>
                    <a:latin typeface="宋体" panose="02010600030101010101" pitchFamily="2" charset="-122"/>
                  </a:rPr>
                  <a:t>观</a:t>
                </a:r>
              </a:p>
            </p:txBody>
          </p:sp>
          <p:sp>
            <p:nvSpPr>
              <p:cNvPr id="14" name="Text Box 37"/>
              <p:cNvSpPr txBox="1">
                <a:spLocks noChangeArrowheads="1"/>
              </p:cNvSpPr>
              <p:nvPr/>
            </p:nvSpPr>
            <p:spPr bwMode="auto">
              <a:xfrm>
                <a:off x="3744" y="1344"/>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相对论时空</a:t>
                </a:r>
                <a:r>
                  <a:rPr lang="zh-CN" altLang="en-US" sz="2800" b="1">
                    <a:solidFill>
                      <a:schemeClr val="accent2"/>
                    </a:solidFill>
                    <a:latin typeface="宋体" panose="02010600030101010101" pitchFamily="2" charset="-122"/>
                  </a:rPr>
                  <a:t>观</a:t>
                </a:r>
              </a:p>
            </p:txBody>
          </p:sp>
        </p:grpSp>
        <p:grpSp>
          <p:nvGrpSpPr>
            <p:cNvPr id="15" name="Group 52"/>
            <p:cNvGrpSpPr>
              <a:grpSpLocks/>
            </p:cNvGrpSpPr>
            <p:nvPr/>
          </p:nvGrpSpPr>
          <p:grpSpPr bwMode="auto">
            <a:xfrm>
              <a:off x="523528" y="2043943"/>
              <a:ext cx="8229600" cy="664977"/>
              <a:chOff x="288" y="1728"/>
              <a:chExt cx="5184" cy="336"/>
            </a:xfrm>
          </p:grpSpPr>
          <p:sp>
            <p:nvSpPr>
              <p:cNvPr id="16" name="Text Box 38"/>
              <p:cNvSpPr txBox="1">
                <a:spLocks noChangeArrowheads="1"/>
              </p:cNvSpPr>
              <p:nvPr/>
            </p:nvSpPr>
            <p:spPr bwMode="auto">
              <a:xfrm>
                <a:off x="288" y="1737"/>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立场</a:t>
                </a:r>
              </a:p>
            </p:txBody>
          </p:sp>
          <p:sp>
            <p:nvSpPr>
              <p:cNvPr id="17" name="Text Box 39"/>
              <p:cNvSpPr txBox="1">
                <a:spLocks noChangeArrowheads="1"/>
              </p:cNvSpPr>
              <p:nvPr/>
            </p:nvSpPr>
            <p:spPr bwMode="auto">
              <a:xfrm>
                <a:off x="1488" y="1728"/>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不同惯性系</a:t>
                </a:r>
              </a:p>
            </p:txBody>
          </p:sp>
          <p:sp>
            <p:nvSpPr>
              <p:cNvPr id="18" name="Text Box 40"/>
              <p:cNvSpPr txBox="1">
                <a:spLocks noChangeArrowheads="1"/>
              </p:cNvSpPr>
              <p:nvPr/>
            </p:nvSpPr>
            <p:spPr bwMode="auto">
              <a:xfrm>
                <a:off x="3840" y="1737"/>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不同惯性系</a:t>
                </a:r>
              </a:p>
            </p:txBody>
          </p:sp>
        </p:grpSp>
        <p:grpSp>
          <p:nvGrpSpPr>
            <p:cNvPr id="19" name="Group 53"/>
            <p:cNvGrpSpPr>
              <a:grpSpLocks/>
            </p:cNvGrpSpPr>
            <p:nvPr/>
          </p:nvGrpSpPr>
          <p:grpSpPr bwMode="auto">
            <a:xfrm>
              <a:off x="523528" y="2927977"/>
              <a:ext cx="8458200" cy="1221103"/>
              <a:chOff x="288" y="2188"/>
              <a:chExt cx="5328" cy="617"/>
            </a:xfrm>
          </p:grpSpPr>
          <p:sp>
            <p:nvSpPr>
              <p:cNvPr id="20" name="Text Box 41"/>
              <p:cNvSpPr txBox="1">
                <a:spLocks noChangeArrowheads="1"/>
              </p:cNvSpPr>
              <p:nvPr/>
            </p:nvSpPr>
            <p:spPr bwMode="auto">
              <a:xfrm>
                <a:off x="288" y="2296"/>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观点</a:t>
                </a:r>
              </a:p>
            </p:txBody>
          </p:sp>
          <p:sp>
            <p:nvSpPr>
              <p:cNvPr id="21" name="Text Box 42"/>
              <p:cNvSpPr txBox="1">
                <a:spLocks noChangeArrowheads="1"/>
              </p:cNvSpPr>
              <p:nvPr/>
            </p:nvSpPr>
            <p:spPr bwMode="auto">
              <a:xfrm>
                <a:off x="1152" y="2209"/>
                <a:ext cx="206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时间和空间与物质运动是独立的</a:t>
                </a:r>
              </a:p>
            </p:txBody>
          </p:sp>
          <p:sp>
            <p:nvSpPr>
              <p:cNvPr id="22" name="Text Box 43"/>
              <p:cNvSpPr txBox="1">
                <a:spLocks noChangeArrowheads="1"/>
              </p:cNvSpPr>
              <p:nvPr/>
            </p:nvSpPr>
            <p:spPr bwMode="auto">
              <a:xfrm>
                <a:off x="3552" y="2188"/>
                <a:ext cx="206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时间和空间与物质运动是不可分开的</a:t>
                </a:r>
              </a:p>
            </p:txBody>
          </p:sp>
        </p:grpSp>
        <p:grpSp>
          <p:nvGrpSpPr>
            <p:cNvPr id="23" name="Group 54"/>
            <p:cNvGrpSpPr>
              <a:grpSpLocks/>
            </p:cNvGrpSpPr>
            <p:nvPr/>
          </p:nvGrpSpPr>
          <p:grpSpPr bwMode="auto">
            <a:xfrm>
              <a:off x="523528" y="4365104"/>
              <a:ext cx="8001000" cy="647165"/>
              <a:chOff x="288" y="2928"/>
              <a:chExt cx="5040" cy="327"/>
            </a:xfrm>
          </p:grpSpPr>
          <p:sp>
            <p:nvSpPr>
              <p:cNvPr id="24" name="Text Box 44"/>
              <p:cNvSpPr txBox="1">
                <a:spLocks noChangeArrowheads="1"/>
              </p:cNvSpPr>
              <p:nvPr/>
            </p:nvSpPr>
            <p:spPr bwMode="auto">
              <a:xfrm>
                <a:off x="288" y="2928"/>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方法</a:t>
                </a:r>
              </a:p>
            </p:txBody>
          </p:sp>
          <p:sp>
            <p:nvSpPr>
              <p:cNvPr id="25" name="Text Box 45"/>
              <p:cNvSpPr txBox="1">
                <a:spLocks noChangeArrowheads="1"/>
              </p:cNvSpPr>
              <p:nvPr/>
            </p:nvSpPr>
            <p:spPr bwMode="auto">
              <a:xfrm>
                <a:off x="1440" y="2928"/>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宋体" panose="02010600030101010101" pitchFamily="2" charset="-122"/>
                  </a:rPr>
                  <a:t>伽利略</a:t>
                </a:r>
                <a:r>
                  <a:rPr lang="zh-CN" altLang="en-US" sz="2800" b="1">
                    <a:solidFill>
                      <a:schemeClr val="accent2"/>
                    </a:solidFill>
                  </a:rPr>
                  <a:t>变换</a:t>
                </a:r>
              </a:p>
            </p:txBody>
          </p:sp>
          <p:sp>
            <p:nvSpPr>
              <p:cNvPr id="26" name="Text Box 46"/>
              <p:cNvSpPr txBox="1">
                <a:spLocks noChangeArrowheads="1"/>
              </p:cNvSpPr>
              <p:nvPr/>
            </p:nvSpPr>
            <p:spPr bwMode="auto">
              <a:xfrm>
                <a:off x="3840" y="2928"/>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洛仑兹变换</a:t>
                </a:r>
              </a:p>
            </p:txBody>
          </p:sp>
        </p:grpSp>
        <p:grpSp>
          <p:nvGrpSpPr>
            <p:cNvPr id="27" name="Group 55"/>
            <p:cNvGrpSpPr>
              <a:grpSpLocks/>
            </p:cNvGrpSpPr>
            <p:nvPr/>
          </p:nvGrpSpPr>
          <p:grpSpPr bwMode="auto">
            <a:xfrm>
              <a:off x="523528" y="5373216"/>
              <a:ext cx="8534400" cy="1189438"/>
              <a:chOff x="288" y="3388"/>
              <a:chExt cx="5376" cy="601"/>
            </a:xfrm>
          </p:grpSpPr>
          <p:sp>
            <p:nvSpPr>
              <p:cNvPr id="28" name="Text Box 47"/>
              <p:cNvSpPr txBox="1">
                <a:spLocks noChangeArrowheads="1"/>
              </p:cNvSpPr>
              <p:nvPr/>
            </p:nvSpPr>
            <p:spPr bwMode="auto">
              <a:xfrm>
                <a:off x="288" y="3504"/>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结论</a:t>
                </a:r>
              </a:p>
            </p:txBody>
          </p:sp>
          <p:sp>
            <p:nvSpPr>
              <p:cNvPr id="29" name="Text Box 48"/>
              <p:cNvSpPr txBox="1">
                <a:spLocks noChangeArrowheads="1"/>
              </p:cNvSpPr>
              <p:nvPr/>
            </p:nvSpPr>
            <p:spPr bwMode="auto">
              <a:xfrm>
                <a:off x="1152" y="3388"/>
                <a:ext cx="211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时间、长度、质量</a:t>
                </a:r>
              </a:p>
              <a:p>
                <a:r>
                  <a:rPr lang="zh-CN" altLang="en-US" sz="2800" b="1">
                    <a:solidFill>
                      <a:schemeClr val="accent2"/>
                    </a:solidFill>
                  </a:rPr>
                  <a:t>恒定</a:t>
                </a:r>
              </a:p>
            </p:txBody>
          </p:sp>
          <p:sp>
            <p:nvSpPr>
              <p:cNvPr id="30" name="Text Box 49"/>
              <p:cNvSpPr txBox="1">
                <a:spLocks noChangeArrowheads="1"/>
              </p:cNvSpPr>
              <p:nvPr/>
            </p:nvSpPr>
            <p:spPr bwMode="auto">
              <a:xfrm>
                <a:off x="3360" y="3388"/>
                <a:ext cx="230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时间膨胀、长度收缩、质量变化</a:t>
                </a:r>
              </a:p>
            </p:txBody>
          </p:sp>
        </p:grpSp>
      </p:grpSp>
    </p:spTree>
    <p:extLst>
      <p:ext uri="{BB962C8B-B14F-4D97-AF65-F5344CB8AC3E}">
        <p14:creationId xmlns:p14="http://schemas.microsoft.com/office/powerpoint/2010/main" val="666677276"/>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3" name="Text Box 5"/>
          <p:cNvSpPr txBox="1">
            <a:spLocks noChangeArrowheads="1"/>
          </p:cNvSpPr>
          <p:nvPr/>
        </p:nvSpPr>
        <p:spPr bwMode="auto">
          <a:xfrm>
            <a:off x="381000" y="1700808"/>
            <a:ext cx="153309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(1) </a:t>
            </a:r>
            <a:r>
              <a:rPr lang="zh-CN" altLang="en-US" sz="2800" b="1">
                <a:solidFill>
                  <a:schemeClr val="accent2"/>
                </a:solidFill>
              </a:rPr>
              <a:t>事件</a:t>
            </a:r>
            <a:r>
              <a:rPr lang="en-US" altLang="zh-CN" sz="2800" b="1">
                <a:solidFill>
                  <a:schemeClr val="accent2"/>
                </a:solidFill>
              </a:rPr>
              <a:t>:</a:t>
            </a:r>
            <a:endParaRPr lang="zh-CN" altLang="en-US" sz="2800" b="1">
              <a:solidFill>
                <a:schemeClr val="accent2"/>
              </a:solidFill>
            </a:endParaRPr>
          </a:p>
        </p:txBody>
      </p:sp>
      <p:sp>
        <p:nvSpPr>
          <p:cNvPr id="18"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19" name="Text Box 4"/>
          <p:cNvSpPr txBox="1">
            <a:spLocks noChangeArrowheads="1"/>
          </p:cNvSpPr>
          <p:nvPr/>
        </p:nvSpPr>
        <p:spPr bwMode="auto">
          <a:xfrm>
            <a:off x="63371" y="1044025"/>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200" b="1">
                <a:solidFill>
                  <a:srgbClr val="C00000"/>
                </a:solidFill>
                <a:latin typeface="宋体" panose="02010600030101010101" pitchFamily="2" charset="-122"/>
              </a:rPr>
              <a:t>一、事件与测量</a:t>
            </a:r>
          </a:p>
        </p:txBody>
      </p:sp>
      <mc:AlternateContent xmlns:mc="http://schemas.openxmlformats.org/markup-compatibility/2006" xmlns:a14="http://schemas.microsoft.com/office/drawing/2010/main">
        <mc:Choice Requires="a14">
          <p:sp>
            <p:nvSpPr>
              <p:cNvPr id="5" name="矩形 4"/>
              <p:cNvSpPr/>
              <p:nvPr/>
            </p:nvSpPr>
            <p:spPr>
              <a:xfrm>
                <a:off x="2095667" y="1702989"/>
                <a:ext cx="5788701" cy="523220"/>
              </a:xfrm>
              <a:prstGeom prst="rect">
                <a:avLst/>
              </a:prstGeom>
            </p:spPr>
            <p:txBody>
              <a:bodyPr wrap="none">
                <a:spAutoFit/>
              </a:bodyPr>
              <a:lstStyle/>
              <a:p>
                <a:pPr eaLnBrk="1" hangingPunct="1"/>
                <a:r>
                  <a:rPr lang="zh-CN" altLang="en-US" sz="2800" b="1">
                    <a:solidFill>
                      <a:schemeClr val="accent2"/>
                    </a:solidFill>
                  </a:rPr>
                  <a:t>时空点，由时空坐标 </a:t>
                </a:r>
                <a14:m>
                  <m:oMath xmlns:m="http://schemas.openxmlformats.org/officeDocument/2006/math">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𝒙</m:t>
                    </m:r>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𝒚</m:t>
                    </m:r>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𝒛</m:t>
                    </m:r>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𝒕</m:t>
                    </m:r>
                    <m:r>
                      <a:rPr lang="en-US" altLang="zh-CN" sz="2800" b="1" i="1" smtClean="0">
                        <a:solidFill>
                          <a:schemeClr val="accent2"/>
                        </a:solidFill>
                        <a:latin typeface="Cambria Math" panose="02040503050406030204" pitchFamily="18" charset="0"/>
                      </a:rPr>
                      <m:t>)</m:t>
                    </m:r>
                  </m:oMath>
                </a14:m>
                <a:r>
                  <a:rPr lang="zh-CN" altLang="en-US" sz="2800" b="1">
                    <a:solidFill>
                      <a:schemeClr val="accent2"/>
                    </a:solidFill>
                  </a:rPr>
                  <a:t> 描述</a:t>
                </a:r>
              </a:p>
            </p:txBody>
          </p:sp>
        </mc:Choice>
        <mc:Fallback xmlns="">
          <p:sp>
            <p:nvSpPr>
              <p:cNvPr id="5" name="矩形 4"/>
              <p:cNvSpPr>
                <a:spLocks noRot="1" noChangeAspect="1" noMove="1" noResize="1" noEditPoints="1" noAdjustHandles="1" noChangeArrowheads="1" noChangeShapeType="1" noTextEdit="1"/>
              </p:cNvSpPr>
              <p:nvPr/>
            </p:nvSpPr>
            <p:spPr>
              <a:xfrm>
                <a:off x="2095667" y="1702989"/>
                <a:ext cx="5788701" cy="523220"/>
              </a:xfrm>
              <a:prstGeom prst="rect">
                <a:avLst/>
              </a:prstGeom>
              <a:blipFill rotWithShape="0">
                <a:blip r:embed="rId2"/>
                <a:stretch>
                  <a:fillRect l="-2213" t="-15116" r="-1370" b="-27907"/>
                </a:stretch>
              </a:blipFill>
            </p:spPr>
            <p:txBody>
              <a:bodyPr/>
              <a:lstStyle/>
              <a:p>
                <a:r>
                  <a:rPr lang="zh-CN" altLang="en-US">
                    <a:noFill/>
                  </a:rPr>
                  <a:t> </a:t>
                </a:r>
              </a:p>
            </p:txBody>
          </p:sp>
        </mc:Fallback>
      </mc:AlternateContent>
      <p:sp>
        <p:nvSpPr>
          <p:cNvPr id="21" name="Text Box 5"/>
          <p:cNvSpPr txBox="1">
            <a:spLocks noChangeArrowheads="1"/>
          </p:cNvSpPr>
          <p:nvPr/>
        </p:nvSpPr>
        <p:spPr bwMode="auto">
          <a:xfrm>
            <a:off x="381000" y="2370225"/>
            <a:ext cx="297579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(2) </a:t>
            </a:r>
            <a:r>
              <a:rPr lang="zh-CN" altLang="en-US" sz="2800" b="1">
                <a:solidFill>
                  <a:schemeClr val="accent2"/>
                </a:solidFill>
              </a:rPr>
              <a:t>测量空间坐标</a:t>
            </a:r>
            <a:r>
              <a:rPr lang="en-US" altLang="zh-CN" sz="2800" b="1">
                <a:solidFill>
                  <a:schemeClr val="accent2"/>
                </a:solidFill>
              </a:rPr>
              <a:t>:</a:t>
            </a:r>
            <a:endParaRPr lang="zh-CN" altLang="en-US" sz="2800" b="1">
              <a:solidFill>
                <a:schemeClr val="accent2"/>
              </a:solidFill>
            </a:endParaRPr>
          </a:p>
        </p:txBody>
      </p:sp>
      <p:sp>
        <p:nvSpPr>
          <p:cNvPr id="22" name="Text Box 5"/>
          <p:cNvSpPr txBox="1">
            <a:spLocks noChangeArrowheads="1"/>
          </p:cNvSpPr>
          <p:nvPr/>
        </p:nvSpPr>
        <p:spPr bwMode="auto">
          <a:xfrm>
            <a:off x="3563888" y="2399543"/>
            <a:ext cx="4509866"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对照事件发生地与坐标刻度</a:t>
            </a:r>
          </a:p>
        </p:txBody>
      </p:sp>
      <p:sp>
        <p:nvSpPr>
          <p:cNvPr id="23" name="Text Box 5"/>
          <p:cNvSpPr txBox="1">
            <a:spLocks noChangeArrowheads="1"/>
          </p:cNvSpPr>
          <p:nvPr/>
        </p:nvSpPr>
        <p:spPr bwMode="auto">
          <a:xfrm>
            <a:off x="381309" y="3068960"/>
            <a:ext cx="306556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(3) </a:t>
            </a:r>
            <a:r>
              <a:rPr lang="zh-CN" altLang="en-US" sz="2800" b="1">
                <a:solidFill>
                  <a:schemeClr val="accent2"/>
                </a:solidFill>
              </a:rPr>
              <a:t>测量时间坐标</a:t>
            </a:r>
            <a:r>
              <a:rPr lang="en-US" altLang="zh-CN" sz="2800" b="1">
                <a:solidFill>
                  <a:schemeClr val="accent2"/>
                </a:solidFill>
              </a:rPr>
              <a:t>: </a:t>
            </a:r>
            <a:endParaRPr lang="zh-CN" altLang="en-US" sz="2800" b="1">
              <a:solidFill>
                <a:schemeClr val="accent2"/>
              </a:solidFill>
            </a:endParaRPr>
          </a:p>
        </p:txBody>
      </p:sp>
      <p:sp>
        <p:nvSpPr>
          <p:cNvPr id="24" name="Text Box 5"/>
          <p:cNvSpPr txBox="1">
            <a:spLocks noChangeArrowheads="1"/>
          </p:cNvSpPr>
          <p:nvPr/>
        </p:nvSpPr>
        <p:spPr bwMode="auto">
          <a:xfrm>
            <a:off x="3563888" y="3101777"/>
            <a:ext cx="523121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要用相对于观察者</a:t>
            </a:r>
            <a:r>
              <a:rPr lang="zh-CN" altLang="en-US" sz="2800" b="1">
                <a:solidFill>
                  <a:srgbClr val="C00000"/>
                </a:solidFill>
              </a:rPr>
              <a:t>静止</a:t>
            </a:r>
            <a:r>
              <a:rPr lang="zh-CN" altLang="en-US" sz="2800" b="1">
                <a:solidFill>
                  <a:schemeClr val="accent2"/>
                </a:solidFill>
              </a:rPr>
              <a:t>的</a:t>
            </a:r>
            <a:r>
              <a:rPr lang="zh-CN" altLang="en-US" sz="2800" b="1">
                <a:solidFill>
                  <a:srgbClr val="C00000"/>
                </a:solidFill>
              </a:rPr>
              <a:t>同步钟</a:t>
            </a: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1288975" y="3789040"/>
            <a:ext cx="6676625" cy="2971098"/>
          </a:xfrm>
          <a:prstGeom prst="rect">
            <a:avLst/>
          </a:prstGeom>
        </p:spPr>
      </p:pic>
      <p:sp>
        <p:nvSpPr>
          <p:cNvPr id="2" name="标题 1"/>
          <p:cNvSpPr>
            <a:spLocks noGrp="1"/>
          </p:cNvSpPr>
          <p:nvPr>
            <p:ph type="title"/>
          </p:nvPr>
        </p:nvSpPr>
        <p:spPr>
          <a:xfrm>
            <a:off x="685800" y="119509"/>
            <a:ext cx="7772400" cy="645195"/>
          </a:xfrm>
        </p:spPr>
        <p:txBody>
          <a:bodyPr/>
          <a:lstStyle/>
          <a:p>
            <a:pPr lvl="0" eaLnBrk="1" hangingPunct="1">
              <a:spcBef>
                <a:spcPct val="50000"/>
              </a:spcBef>
            </a:pPr>
            <a:r>
              <a:rPr kumimoji="1" lang="zh-CN" altLang="en-US" sz="3600" b="1" kern="12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rPr>
              <a:t>洛伦兹变换、速度合成</a:t>
            </a:r>
            <a:endParaRPr lang="zh-CN" altLang="en-US" dirty="0">
              <a:effectLst>
                <a:outerShdw blurRad="38100" dist="38100" dir="2700000" algn="tl">
                  <a:srgbClr val="000000">
                    <a:alpha val="43137"/>
                  </a:srgbClr>
                </a:outerShdw>
              </a:effectLs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183"/>
                                        </p:tgtEl>
                                        <p:attrNameLst>
                                          <p:attrName>style.visibility</p:attrName>
                                        </p:attrNameLst>
                                      </p:cBhvr>
                                      <p:to>
                                        <p:strVal val="visible"/>
                                      </p:to>
                                    </p:set>
                                    <p:animEffect transition="in" filter="wipe(down)">
                                      <p:cBhvr>
                                        <p:cTn id="13" dur="500"/>
                                        <p:tgtEl>
                                          <p:spTgt spid="718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down)">
                                      <p:cBhvr>
                                        <p:cTn id="23" dur="500"/>
                                        <p:tgtEl>
                                          <p:spTgt spid="2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wipe(down)">
                                      <p:cBhvr>
                                        <p:cTn id="28" dur="500"/>
                                        <p:tgtEl>
                                          <p:spTgt spid="2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down)">
                                      <p:cBhvr>
                                        <p:cTn id="33" dur="500"/>
                                        <p:tgtEl>
                                          <p:spTgt spid="2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animEffect transition="in" filter="wipe(down)">
                                      <p:cBhvr>
                                        <p:cTn id="38" dur="500"/>
                                        <p:tgtEl>
                                          <p:spTgt spid="2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3" grpId="0"/>
      <p:bldP spid="19" grpId="0"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6" name="Text Box 2"/>
              <p:cNvSpPr txBox="1">
                <a:spLocks noChangeArrowheads="1"/>
              </p:cNvSpPr>
              <p:nvPr/>
            </p:nvSpPr>
            <p:spPr bwMode="auto">
              <a:xfrm>
                <a:off x="251520" y="2480697"/>
                <a:ext cx="2808312" cy="31085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rPr>
                  <a:t>为简明扼要：</a:t>
                </a:r>
                <a:endParaRPr lang="en-US" altLang="zh-CN" sz="2800" b="1">
                  <a:solidFill>
                    <a:schemeClr val="accent2"/>
                  </a:solidFill>
                </a:endParaRPr>
              </a:p>
              <a:p>
                <a:pPr eaLnBrk="1" hangingPunct="1">
                  <a:spcBef>
                    <a:spcPct val="50000"/>
                  </a:spcBef>
                </a:pPr>
                <a:r>
                  <a:rPr lang="zh-CN" altLang="en-US" sz="2800" b="1">
                    <a:solidFill>
                      <a:schemeClr val="accent2"/>
                    </a:solidFill>
                  </a:rPr>
                  <a:t>只考虑沿 </a:t>
                </a:r>
                <a14:m>
                  <m:oMath xmlns:m="http://schemas.openxmlformats.org/officeDocument/2006/math">
                    <m:r>
                      <a:rPr lang="en-US" altLang="zh-CN" sz="2800" b="1" i="1" smtClean="0">
                        <a:solidFill>
                          <a:schemeClr val="accent2"/>
                        </a:solidFill>
                        <a:latin typeface="Cambria Math" panose="02040503050406030204" pitchFamily="18" charset="0"/>
                      </a:rPr>
                      <m:t>𝒙</m:t>
                    </m:r>
                  </m:oMath>
                </a14:m>
                <a:r>
                  <a:rPr lang="zh-CN" altLang="en-US" sz="2800" b="1">
                    <a:solidFill>
                      <a:schemeClr val="accent2"/>
                    </a:solidFill>
                  </a:rPr>
                  <a:t>方向有相对运动</a:t>
                </a:r>
                <a:endParaRPr lang="en-US" altLang="zh-CN" sz="2800" b="1">
                  <a:solidFill>
                    <a:schemeClr val="accent2"/>
                  </a:solidFill>
                </a:endParaRPr>
              </a:p>
              <a:p>
                <a:pPr eaLnBrk="1" hangingPunct="1">
                  <a:spcBef>
                    <a:spcPct val="50000"/>
                  </a:spcBef>
                </a:pPr>
                <a:r>
                  <a:rPr lang="zh-CN" altLang="en-US" sz="2800" b="1">
                    <a:solidFill>
                      <a:schemeClr val="accent2"/>
                    </a:solidFill>
                  </a:rPr>
                  <a:t>且设 </a:t>
                </a:r>
                <a14:m>
                  <m:oMath xmlns:m="http://schemas.openxmlformats.org/officeDocument/2006/math">
                    <m:r>
                      <a:rPr lang="en-US" altLang="zh-CN" sz="2800" b="1" i="1" smtClean="0">
                        <a:solidFill>
                          <a:schemeClr val="accent2"/>
                        </a:solidFill>
                        <a:latin typeface="Cambria Math" panose="02040503050406030204" pitchFamily="18" charset="0"/>
                      </a:rPr>
                      <m:t>𝑶</m:t>
                    </m:r>
                  </m:oMath>
                </a14:m>
                <a:r>
                  <a:rPr lang="en-US" altLang="zh-CN" sz="2800" b="1">
                    <a:solidFill>
                      <a:schemeClr val="accent2"/>
                    </a:solidFill>
                  </a:rPr>
                  <a:t> </a:t>
                </a:r>
                <a:r>
                  <a:rPr lang="zh-CN" altLang="en-US" sz="2800" b="1">
                    <a:solidFill>
                      <a:schemeClr val="accent2"/>
                    </a:solidFill>
                  </a:rPr>
                  <a:t>与 </a:t>
                </a:r>
                <a14:m>
                  <m:oMath xmlns:m="http://schemas.openxmlformats.org/officeDocument/2006/math">
                    <m:r>
                      <a:rPr lang="en-US" altLang="zh-CN" sz="2800" b="1" i="1" smtClean="0">
                        <a:solidFill>
                          <a:schemeClr val="accent2"/>
                        </a:solidFill>
                        <a:latin typeface="Cambria Math" panose="02040503050406030204" pitchFamily="18" charset="0"/>
                      </a:rPr>
                      <m:t>𝑶</m:t>
                    </m:r>
                    <m:r>
                      <a:rPr lang="en-US" altLang="zh-CN" sz="2800" b="1" i="1" smtClean="0">
                        <a:solidFill>
                          <a:schemeClr val="accent2"/>
                        </a:solidFill>
                        <a:latin typeface="Cambria Math" panose="02040503050406030204" pitchFamily="18" charset="0"/>
                      </a:rPr>
                      <m:t>′</m:t>
                    </m:r>
                  </m:oMath>
                </a14:m>
                <a:r>
                  <a:rPr lang="en-US" altLang="zh-CN" sz="2800" b="1">
                    <a:solidFill>
                      <a:schemeClr val="accent2"/>
                    </a:solidFill>
                  </a:rPr>
                  <a:t> </a:t>
                </a:r>
                <a:r>
                  <a:rPr lang="zh-CN" altLang="en-US" sz="2800" b="1">
                    <a:solidFill>
                      <a:schemeClr val="accent2"/>
                    </a:solidFill>
                  </a:rPr>
                  <a:t>重合时刻作为计时起点 </a:t>
                </a:r>
                <a14:m>
                  <m:oMath xmlns:m="http://schemas.openxmlformats.org/officeDocument/2006/math">
                    <m:r>
                      <a:rPr lang="en-US" altLang="zh-CN" sz="2800" b="1" i="1" smtClean="0">
                        <a:solidFill>
                          <a:schemeClr val="accent2"/>
                        </a:solidFill>
                        <a:latin typeface="Cambria Math" panose="02040503050406030204" pitchFamily="18" charset="0"/>
                      </a:rPr>
                      <m:t>𝒕</m:t>
                    </m:r>
                    <m:r>
                      <a:rPr lang="en-US" altLang="zh-CN" sz="2800" b="1" i="1" smtClean="0">
                        <a:solidFill>
                          <a:schemeClr val="accent2"/>
                        </a:solidFill>
                        <a:latin typeface="Cambria Math" panose="02040503050406030204" pitchFamily="18" charset="0"/>
                      </a:rPr>
                      <m:t>=</m:t>
                    </m:r>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𝒕</m:t>
                        </m:r>
                      </m:e>
                      <m:sup>
                        <m:r>
                          <a:rPr lang="en-US" altLang="zh-CN" sz="2800" b="1" i="1" smtClean="0">
                            <a:solidFill>
                              <a:schemeClr val="accent2"/>
                            </a:solidFill>
                            <a:latin typeface="Cambria Math" panose="02040503050406030204" pitchFamily="18" charset="0"/>
                          </a:rPr>
                          <m:t>′</m:t>
                        </m:r>
                      </m:sup>
                    </m:sSup>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𝟎</m:t>
                    </m:r>
                  </m:oMath>
                </a14:m>
                <a:endParaRPr lang="en-US" altLang="zh-CN" sz="2800" b="1">
                  <a:solidFill>
                    <a:schemeClr val="accent2"/>
                  </a:solidFill>
                </a:endParaRPr>
              </a:p>
            </p:txBody>
          </p:sp>
        </mc:Choice>
        <mc:Fallback xmlns="">
          <p:sp>
            <p:nvSpPr>
              <p:cNvPr id="1026" name="Text Box 2"/>
              <p:cNvSpPr txBox="1">
                <a:spLocks noRot="1" noChangeAspect="1" noMove="1" noResize="1" noEditPoints="1" noAdjustHandles="1" noChangeArrowheads="1" noChangeShapeType="1" noTextEdit="1"/>
              </p:cNvSpPr>
              <p:nvPr/>
            </p:nvSpPr>
            <p:spPr bwMode="auto">
              <a:xfrm>
                <a:off x="251520" y="2480697"/>
                <a:ext cx="2808312" cy="3108543"/>
              </a:xfrm>
              <a:prstGeom prst="rect">
                <a:avLst/>
              </a:prstGeom>
              <a:blipFill rotWithShape="0">
                <a:blip r:embed="rId2"/>
                <a:stretch>
                  <a:fillRect l="-4338" t="-2745" r="-651" b="-39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174" name="Text Box 10"/>
          <p:cNvSpPr txBox="1">
            <a:spLocks noChangeArrowheads="1"/>
          </p:cNvSpPr>
          <p:nvPr/>
        </p:nvSpPr>
        <p:spPr bwMode="auto">
          <a:xfrm>
            <a:off x="107504" y="105739"/>
            <a:ext cx="3477532"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a:solidFill>
                  <a:srgbClr val="C00000"/>
                </a:solidFill>
                <a:latin typeface="宋体" panose="02010600030101010101" pitchFamily="2" charset="-122"/>
              </a:rPr>
              <a:t>二、</a:t>
            </a:r>
            <a:r>
              <a:rPr lang="zh-CN" altLang="en-US" sz="3200" b="1">
                <a:solidFill>
                  <a:srgbClr val="C00000"/>
                </a:solidFill>
              </a:rPr>
              <a:t>洛伦兹变换：</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3347864" y="2171388"/>
            <a:ext cx="5328592" cy="3993916"/>
          </a:xfrm>
          <a:prstGeom prst="rect">
            <a:avLst/>
          </a:prstGeom>
        </p:spPr>
      </p:pic>
      <p:sp>
        <p:nvSpPr>
          <p:cNvPr id="18" name="Text Box 2"/>
          <p:cNvSpPr txBox="1">
            <a:spLocks noChangeArrowheads="1"/>
          </p:cNvSpPr>
          <p:nvPr/>
        </p:nvSpPr>
        <p:spPr bwMode="auto">
          <a:xfrm>
            <a:off x="899592" y="961564"/>
            <a:ext cx="74888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rPr>
              <a:t>同一事件在两个惯性系中的时空坐标间的变换</a:t>
            </a:r>
          </a:p>
        </p:txBody>
      </p:sp>
      <p:sp>
        <p:nvSpPr>
          <p:cNvPr id="19" name="Rectangle 43"/>
          <p:cNvSpPr>
            <a:spLocks noChangeArrowheads="1"/>
          </p:cNvSpPr>
          <p:nvPr/>
        </p:nvSpPr>
        <p:spPr bwMode="auto">
          <a:xfrm>
            <a:off x="0" y="760512"/>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Tree>
    <p:extLst>
      <p:ext uri="{BB962C8B-B14F-4D97-AF65-F5344CB8AC3E}">
        <p14:creationId xmlns:p14="http://schemas.microsoft.com/office/powerpoint/2010/main" val="322845339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0-#ppt_w/2"/>
                                          </p:val>
                                        </p:tav>
                                        <p:tav tm="100000">
                                          <p:val>
                                            <p:strVal val="#ppt_x"/>
                                          </p:val>
                                        </p:tav>
                                      </p:tavLst>
                                    </p:anim>
                                    <p:anim calcmode="lin" valueType="num">
                                      <p:cBhvr additive="base">
                                        <p:cTn id="14"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81000" y="404664"/>
            <a:ext cx="7118350" cy="1093788"/>
            <a:chOff x="238" y="518"/>
            <a:chExt cx="4484" cy="689"/>
          </a:xfrm>
        </p:grpSpPr>
        <p:sp>
          <p:nvSpPr>
            <p:cNvPr id="7183" name="Text Box 5"/>
            <p:cNvSpPr txBox="1">
              <a:spLocks noChangeArrowheads="1"/>
            </p:cNvSpPr>
            <p:nvPr/>
          </p:nvSpPr>
          <p:spPr bwMode="auto">
            <a:xfrm>
              <a:off x="238" y="518"/>
              <a:ext cx="3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(1) </a:t>
              </a:r>
              <a:r>
                <a:rPr lang="zh-CN" altLang="en-US" sz="2800" b="1">
                  <a:solidFill>
                    <a:schemeClr val="accent2"/>
                  </a:solidFill>
                </a:rPr>
                <a:t>时空均匀性，线性变换，一次方程</a:t>
              </a:r>
            </a:p>
          </p:txBody>
        </p:sp>
        <p:graphicFrame>
          <p:nvGraphicFramePr>
            <p:cNvPr id="7172" name="Object 7"/>
            <p:cNvGraphicFramePr>
              <a:graphicFrameLocks noChangeAspect="1"/>
            </p:cNvGraphicFramePr>
            <p:nvPr/>
          </p:nvGraphicFramePr>
          <p:xfrm>
            <a:off x="830" y="899"/>
            <a:ext cx="1270" cy="308"/>
          </p:xfrm>
          <a:graphic>
            <a:graphicData uri="http://schemas.openxmlformats.org/presentationml/2006/ole">
              <mc:AlternateContent xmlns:mc="http://schemas.openxmlformats.org/markup-compatibility/2006">
                <mc:Choice xmlns:v="urn:schemas-microsoft-com:vml" Requires="v">
                  <p:oleObj name="公式" r:id="rId2" imgW="837836" imgH="203112" progId="Equation.3">
                    <p:embed/>
                  </p:oleObj>
                </mc:Choice>
                <mc:Fallback>
                  <p:oleObj name="公式" r:id="rId2" imgW="837836" imgH="203112" progId="Equation.3">
                    <p:embed/>
                    <p:pic>
                      <p:nvPicPr>
                        <p:cNvPr id="7172"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 y="899"/>
                          <a:ext cx="127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4" name="Text Box 7"/>
            <p:cNvSpPr txBox="1">
              <a:spLocks noChangeArrowheads="1"/>
            </p:cNvSpPr>
            <p:nvPr/>
          </p:nvSpPr>
          <p:spPr bwMode="auto">
            <a:xfrm>
              <a:off x="2487" y="850"/>
              <a:ext cx="22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sym typeface="Symbol" panose="05050102010706020507" pitchFamily="18" charset="2"/>
                </a:rPr>
                <a:t>线性系数</a:t>
              </a:r>
              <a:r>
                <a:rPr lang="zh-CN" altLang="en-US" sz="2800" b="1" i="1">
                  <a:solidFill>
                    <a:schemeClr val="accent2"/>
                  </a:solidFill>
                  <a:sym typeface="Symbol" panose="05050102010706020507" pitchFamily="18" charset="2"/>
                </a:rPr>
                <a:t></a:t>
              </a:r>
              <a:r>
                <a:rPr lang="zh-CN" altLang="en-US" sz="2800" b="1">
                  <a:solidFill>
                    <a:schemeClr val="accent2"/>
                  </a:solidFill>
                  <a:sym typeface="Symbol" panose="05050102010706020507" pitchFamily="18" charset="2"/>
                </a:rPr>
                <a:t> 与 </a:t>
              </a:r>
              <a:r>
                <a:rPr lang="en-US" altLang="zh-CN" sz="2800" b="1" i="1">
                  <a:solidFill>
                    <a:schemeClr val="accent2"/>
                  </a:solidFill>
                  <a:sym typeface="Symbol" panose="05050102010706020507" pitchFamily="18" charset="2"/>
                </a:rPr>
                <a:t>x</a:t>
              </a:r>
              <a:r>
                <a:rPr lang="en-US" altLang="zh-CN" sz="2800" b="1">
                  <a:solidFill>
                    <a:schemeClr val="accent2"/>
                  </a:solidFill>
                  <a:sym typeface="Symbol" panose="05050102010706020507" pitchFamily="18" charset="2"/>
                </a:rPr>
                <a:t>, </a:t>
              </a:r>
              <a:r>
                <a:rPr lang="en-US" altLang="zh-CN" sz="2800" b="1" i="1">
                  <a:solidFill>
                    <a:schemeClr val="accent2"/>
                  </a:solidFill>
                  <a:sym typeface="Symbol" panose="05050102010706020507" pitchFamily="18" charset="2"/>
                </a:rPr>
                <a:t>t</a:t>
              </a:r>
              <a:r>
                <a:rPr lang="en-US" altLang="zh-CN" sz="2800" b="1">
                  <a:solidFill>
                    <a:schemeClr val="accent2"/>
                  </a:solidFill>
                  <a:sym typeface="Symbol" panose="05050102010706020507" pitchFamily="18" charset="2"/>
                </a:rPr>
                <a:t> </a:t>
              </a:r>
              <a:r>
                <a:rPr lang="zh-CN" altLang="en-US" sz="2800" b="1">
                  <a:solidFill>
                    <a:schemeClr val="accent2"/>
                  </a:solidFill>
                  <a:sym typeface="Symbol" panose="05050102010706020507" pitchFamily="18" charset="2"/>
                </a:rPr>
                <a:t>无关</a:t>
              </a:r>
            </a:p>
          </p:txBody>
        </p:sp>
      </p:grpSp>
      <p:grpSp>
        <p:nvGrpSpPr>
          <p:cNvPr id="3" name="Group 10"/>
          <p:cNvGrpSpPr>
            <a:grpSpLocks/>
          </p:cNvGrpSpPr>
          <p:nvPr/>
        </p:nvGrpSpPr>
        <p:grpSpPr bwMode="auto">
          <a:xfrm>
            <a:off x="381000" y="1772816"/>
            <a:ext cx="8313738" cy="1128713"/>
            <a:chOff x="240" y="1200"/>
            <a:chExt cx="5237" cy="711"/>
          </a:xfrm>
        </p:grpSpPr>
        <p:sp>
          <p:nvSpPr>
            <p:cNvPr id="7182" name="Text Box 10"/>
            <p:cNvSpPr txBox="1">
              <a:spLocks noChangeArrowheads="1"/>
            </p:cNvSpPr>
            <p:nvPr/>
          </p:nvSpPr>
          <p:spPr bwMode="auto">
            <a:xfrm>
              <a:off x="240" y="1200"/>
              <a:ext cx="5237"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a:solidFill>
                    <a:schemeClr val="accent2"/>
                  </a:solidFill>
                </a:rPr>
                <a:t>(2) </a:t>
              </a:r>
              <a:r>
                <a:rPr lang="zh-CN" altLang="en-US" sz="2800" b="1">
                  <a:solidFill>
                    <a:srgbClr val="FF0000"/>
                  </a:solidFill>
                </a:rPr>
                <a:t>爱因斯坦相对性原理</a:t>
              </a:r>
              <a:r>
                <a:rPr lang="zh-CN" altLang="en-US" sz="2800" b="1">
                  <a:solidFill>
                    <a:schemeClr val="accent2"/>
                  </a:solidFill>
                </a:rPr>
                <a:t>，</a:t>
              </a:r>
              <a:r>
                <a:rPr lang="en-US" altLang="zh-CN" sz="2800" b="1" i="1">
                  <a:solidFill>
                    <a:schemeClr val="accent2"/>
                  </a:solidFill>
                </a:rPr>
                <a:t>S </a:t>
              </a:r>
              <a:r>
                <a:rPr lang="zh-CN" altLang="en-US" sz="2800" b="1">
                  <a:solidFill>
                    <a:schemeClr val="accent2"/>
                  </a:solidFill>
                </a:rPr>
                <a:t>和 </a:t>
              </a:r>
              <a:r>
                <a:rPr lang="en-US" altLang="zh-CN" sz="2800" b="1" i="1">
                  <a:solidFill>
                    <a:schemeClr val="accent2"/>
                  </a:solidFill>
                </a:rPr>
                <a:t>S’</a:t>
              </a:r>
              <a:r>
                <a:rPr lang="en-US" altLang="zh-CN" sz="2800" b="1">
                  <a:solidFill>
                    <a:schemeClr val="accent2"/>
                  </a:solidFill>
                </a:rPr>
                <a:t> </a:t>
              </a:r>
              <a:r>
                <a:rPr lang="zh-CN" altLang="en-US" sz="2800" b="1">
                  <a:solidFill>
                    <a:schemeClr val="accent2"/>
                  </a:solidFill>
                </a:rPr>
                <a:t>系相对速度相反，</a:t>
              </a:r>
            </a:p>
            <a:p>
              <a:pPr eaLnBrk="1" hangingPunct="1">
                <a:lnSpc>
                  <a:spcPct val="120000"/>
                </a:lnSpc>
              </a:pPr>
              <a:r>
                <a:rPr lang="zh-CN" altLang="en-US" sz="2800" b="1">
                  <a:solidFill>
                    <a:schemeClr val="accent2"/>
                  </a:solidFill>
                </a:rPr>
                <a:t>数学形式相同，</a:t>
              </a:r>
            </a:p>
          </p:txBody>
        </p:sp>
        <p:graphicFrame>
          <p:nvGraphicFramePr>
            <p:cNvPr id="7171" name="Object 12"/>
            <p:cNvGraphicFramePr>
              <a:graphicFrameLocks noChangeAspect="1"/>
            </p:cNvGraphicFramePr>
            <p:nvPr/>
          </p:nvGraphicFramePr>
          <p:xfrm>
            <a:off x="1824" y="1584"/>
            <a:ext cx="1361" cy="311"/>
          </p:xfrm>
          <a:graphic>
            <a:graphicData uri="http://schemas.openxmlformats.org/presentationml/2006/ole">
              <mc:AlternateContent xmlns:mc="http://schemas.openxmlformats.org/markup-compatibility/2006">
                <mc:Choice xmlns:v="urn:schemas-microsoft-com:vml" Requires="v">
                  <p:oleObj name="公式" r:id="rId4" imgW="876300" imgH="203200" progId="Equation.3">
                    <p:embed/>
                  </p:oleObj>
                </mc:Choice>
                <mc:Fallback>
                  <p:oleObj name="公式" r:id="rId4" imgW="876300" imgH="203200" progId="Equation.3">
                    <p:embed/>
                    <p:pic>
                      <p:nvPicPr>
                        <p:cNvPr id="717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584"/>
                          <a:ext cx="136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78861" name="Text Box 13"/>
              <p:cNvSpPr txBox="1">
                <a:spLocks noChangeArrowheads="1"/>
              </p:cNvSpPr>
              <p:nvPr/>
            </p:nvSpPr>
            <p:spPr bwMode="auto">
              <a:xfrm>
                <a:off x="377824" y="3164453"/>
                <a:ext cx="8766175" cy="112864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a:solidFill>
                      <a:schemeClr val="accent2"/>
                    </a:solidFill>
                  </a:rPr>
                  <a:t>(3) </a:t>
                </a:r>
                <a:r>
                  <a:rPr lang="zh-CN" altLang="en-US" sz="2800" b="1">
                    <a:solidFill>
                      <a:srgbClr val="FF0000"/>
                    </a:solidFill>
                  </a:rPr>
                  <a:t>光速不变原理</a:t>
                </a:r>
                <a:r>
                  <a:rPr lang="zh-CN" altLang="en-US" sz="2800" b="1">
                    <a:solidFill>
                      <a:schemeClr val="accent2"/>
                    </a:solidFill>
                  </a:rPr>
                  <a:t>，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𝟎</m:t>
                        </m:r>
                      </m:sub>
                    </m:sSub>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𝟎</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𝟎</m:t>
                    </m:r>
                  </m:oMath>
                </a14:m>
                <a:r>
                  <a:rPr lang="en-US" altLang="zh-CN" sz="2800" b="1">
                    <a:solidFill>
                      <a:schemeClr val="accent2"/>
                    </a:solidFill>
                  </a:rPr>
                  <a:t> </a:t>
                </a:r>
                <a:r>
                  <a:rPr lang="zh-CN" altLang="en-US" sz="2800" b="1">
                    <a:solidFill>
                      <a:schemeClr val="accent2"/>
                    </a:solidFill>
                  </a:rPr>
                  <a:t>时 </a:t>
                </a:r>
                <a:r>
                  <a:rPr lang="en-US" altLang="zh-CN" sz="2800" b="1" i="1">
                    <a:solidFill>
                      <a:schemeClr val="accent2"/>
                    </a:solidFill>
                  </a:rPr>
                  <a:t>O</a:t>
                </a:r>
                <a:r>
                  <a:rPr lang="en-US" altLang="zh-CN" sz="2800" b="1">
                    <a:solidFill>
                      <a:schemeClr val="accent2"/>
                    </a:solidFill>
                  </a:rPr>
                  <a:t>(</a:t>
                </a:r>
                <a:r>
                  <a:rPr lang="en-US" altLang="zh-CN" sz="2800" b="1" i="1">
                    <a:solidFill>
                      <a:schemeClr val="accent2"/>
                    </a:solidFill>
                  </a:rPr>
                  <a:t>O’</a:t>
                </a:r>
                <a:r>
                  <a:rPr lang="en-US" altLang="zh-CN" sz="2800" b="1">
                    <a:solidFill>
                      <a:schemeClr val="accent2"/>
                    </a:solidFill>
                  </a:rPr>
                  <a:t>)</a:t>
                </a:r>
                <a:r>
                  <a:rPr lang="zh-CN" altLang="en-US" sz="2800" b="1">
                    <a:solidFill>
                      <a:schemeClr val="accent2"/>
                    </a:solidFill>
                  </a:rPr>
                  <a:t>发光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𝟏</m:t>
                        </m:r>
                      </m:sub>
                    </m:sSub>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𝟏</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oMath>
                </a14:m>
                <a:r>
                  <a:rPr lang="zh-CN" altLang="en-US" sz="2800" b="1">
                    <a:solidFill>
                      <a:schemeClr val="accent2"/>
                    </a:solidFill>
                  </a:rPr>
                  <a:t> 到达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Sub>
                    <m:d>
                      <m:dPr>
                        <m:ctrlPr>
                          <a:rPr lang="en-US" altLang="zh-CN" sz="2800" b="1" i="1" smtClean="0">
                            <a:solidFill>
                              <a:schemeClr val="accent2"/>
                            </a:solidFill>
                            <a:latin typeface="Cambria Math" panose="02040503050406030204" pitchFamily="18" charset="0"/>
                          </a:rPr>
                        </m:ctrlPr>
                      </m:dPr>
                      <m:e>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up>
                            <m:r>
                              <a:rPr lang="en-US" altLang="zh-CN" sz="2800" b="1" i="1" smtClean="0">
                                <a:solidFill>
                                  <a:schemeClr val="accent2"/>
                                </a:solidFill>
                                <a:latin typeface="Cambria Math" panose="02040503050406030204" pitchFamily="18" charset="0"/>
                              </a:rPr>
                              <m:t>′</m:t>
                            </m:r>
                          </m:sup>
                        </m:sSubSup>
                      </m:e>
                    </m:d>
                    <m:r>
                      <a:rPr lang="zh-CN" altLang="en-US" sz="2800" b="1" i="1">
                        <a:solidFill>
                          <a:schemeClr val="accent2"/>
                        </a:solidFill>
                        <a:latin typeface="Cambria Math" panose="02040503050406030204" pitchFamily="18" charset="0"/>
                      </a:rPr>
                      <m:t>，</m:t>
                    </m:r>
                  </m:oMath>
                </a14:m>
                <a:r>
                  <a:rPr lang="zh-CN" altLang="en-US" sz="2800" b="1">
                    <a:solidFill>
                      <a:schemeClr val="accent2"/>
                    </a:solidFill>
                  </a:rPr>
                  <a:t>满足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Sub>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𝒄</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𝟏</m:t>
                        </m:r>
                      </m:sub>
                    </m:sSub>
                    <m:r>
                      <a:rPr lang="en-US" altLang="zh-CN" sz="2800" b="1" i="1" smtClean="0">
                        <a:solidFill>
                          <a:schemeClr val="accent2"/>
                        </a:solidFill>
                        <a:latin typeface="Cambria Math" panose="02040503050406030204" pitchFamily="18" charset="0"/>
                      </a:rPr>
                      <m:t>,  </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𝒄</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𝟏</m:t>
                        </m:r>
                      </m:sub>
                      <m:sup>
                        <m:r>
                          <a:rPr lang="en-US" altLang="zh-CN" sz="2800" b="1" i="1" smtClean="0">
                            <a:solidFill>
                              <a:schemeClr val="accent2"/>
                            </a:solidFill>
                            <a:latin typeface="Cambria Math" panose="02040503050406030204" pitchFamily="18" charset="0"/>
                          </a:rPr>
                          <m:t>′</m:t>
                        </m:r>
                      </m:sup>
                    </m:sSubSup>
                  </m:oMath>
                </a14:m>
                <a:endParaRPr lang="en-US" altLang="zh-CN" sz="2800" b="1">
                  <a:solidFill>
                    <a:schemeClr val="accent2"/>
                  </a:solidFill>
                </a:endParaRPr>
              </a:p>
            </p:txBody>
          </p:sp>
        </mc:Choice>
        <mc:Fallback xmlns="">
          <p:sp>
            <p:nvSpPr>
              <p:cNvPr id="78861" name="Text Box 13"/>
              <p:cNvSpPr txBox="1">
                <a:spLocks noRot="1" noChangeAspect="1" noMove="1" noResize="1" noEditPoints="1" noAdjustHandles="1" noChangeArrowheads="1" noChangeShapeType="1" noTextEdit="1"/>
              </p:cNvSpPr>
              <p:nvPr/>
            </p:nvSpPr>
            <p:spPr bwMode="auto">
              <a:xfrm>
                <a:off x="377824" y="3164453"/>
                <a:ext cx="8766175" cy="1128643"/>
              </a:xfrm>
              <a:prstGeom prst="rect">
                <a:avLst/>
              </a:prstGeom>
              <a:blipFill rotWithShape="0">
                <a:blip r:embed="rId7"/>
                <a:stretch>
                  <a:fillRect l="-1460" t="-3784" b="-81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p:nvGrpSpPr>
          <p:cNvPr id="4" name="Group 22"/>
          <p:cNvGrpSpPr>
            <a:grpSpLocks/>
          </p:cNvGrpSpPr>
          <p:nvPr/>
        </p:nvGrpSpPr>
        <p:grpSpPr bwMode="auto">
          <a:xfrm>
            <a:off x="377825" y="4585492"/>
            <a:ext cx="8413752" cy="1200149"/>
            <a:chOff x="238" y="2526"/>
            <a:chExt cx="5300" cy="756"/>
          </a:xfrm>
        </p:grpSpPr>
        <p:sp>
          <p:nvSpPr>
            <p:cNvPr id="78862" name="Text Box 14"/>
            <p:cNvSpPr txBox="1">
              <a:spLocks noChangeArrowheads="1"/>
            </p:cNvSpPr>
            <p:nvPr/>
          </p:nvSpPr>
          <p:spPr bwMode="auto">
            <a:xfrm>
              <a:off x="238" y="2526"/>
              <a:ext cx="4049" cy="704"/>
            </a:xfrm>
            <a:prstGeom prst="rect">
              <a:avLst/>
            </a:prstGeom>
            <a:noFill/>
            <a:ln w="19050">
              <a:noFill/>
              <a:miter lim="800000"/>
              <a:headEnd/>
              <a:tailEnd type="none" w="med" len="lg"/>
            </a:ln>
            <a:effectLst/>
          </p:spPr>
          <p:txBody>
            <a:bodyPr lIns="90000" tIns="46800" rIns="90000" bIns="46800">
              <a:spAutoFit/>
            </a:bodyPr>
            <a:lstStyle/>
            <a:p>
              <a:pPr>
                <a:lnSpc>
                  <a:spcPct val="120000"/>
                </a:lnSpc>
                <a:defRPr/>
              </a:pPr>
              <a:r>
                <a:rPr lang="en-US" altLang="zh-CN" dirty="0">
                  <a:ea typeface="+mn-ea"/>
                </a:rPr>
                <a:t>(</a:t>
              </a:r>
              <a:r>
                <a:rPr lang="en-US" altLang="zh-CN" sz="2800" b="1" dirty="0">
                  <a:solidFill>
                    <a:schemeClr val="accent2"/>
                  </a:solidFill>
                  <a:latin typeface="+mj-lt"/>
                </a:rPr>
                <a:t>4) </a:t>
              </a:r>
              <a:r>
                <a:rPr lang="zh-CN" altLang="en-US" sz="2800" b="1" dirty="0">
                  <a:solidFill>
                    <a:schemeClr val="accent2"/>
                  </a:solidFill>
                  <a:latin typeface="+mj-lt"/>
                </a:rPr>
                <a:t>可</a:t>
              </a:r>
              <a:r>
                <a:rPr lang="zh-CN" altLang="en-US" sz="2800" b="1">
                  <a:solidFill>
                    <a:schemeClr val="accent2"/>
                  </a:solidFill>
                  <a:latin typeface="+mj-lt"/>
                </a:rPr>
                <a:t>得 </a:t>
              </a:r>
              <a:r>
                <a:rPr lang="en-US" altLang="zh-CN" sz="2800" b="1" i="1">
                  <a:solidFill>
                    <a:schemeClr val="accent2"/>
                  </a:solidFill>
                  <a:latin typeface="+mj-lt"/>
                </a:rPr>
                <a:t>ct</a:t>
              </a:r>
              <a:r>
                <a:rPr lang="en-US" altLang="zh-CN" sz="2800" b="1" i="1" dirty="0">
                  <a:solidFill>
                    <a:schemeClr val="accent2"/>
                  </a:solidFill>
                  <a:latin typeface="+mj-lt"/>
                </a:rPr>
                <a:t>' = </a:t>
              </a:r>
              <a:r>
                <a:rPr lang="en-US" altLang="zh-CN" sz="2800" b="1" i="1" dirty="0">
                  <a:solidFill>
                    <a:schemeClr val="accent2"/>
                  </a:solidFill>
                  <a:latin typeface="+mj-lt"/>
                  <a:sym typeface="Symbol" pitchFamily="18" charset="2"/>
                </a:rPr>
                <a:t></a:t>
              </a:r>
              <a:r>
                <a:rPr lang="en-US" altLang="zh-CN" sz="2800" b="1" i="1" dirty="0">
                  <a:solidFill>
                    <a:schemeClr val="accent2"/>
                  </a:solidFill>
                  <a:latin typeface="+mj-lt"/>
                </a:rPr>
                <a:t> </a:t>
              </a:r>
              <a:r>
                <a:rPr lang="en-US" altLang="zh-CN" sz="2800" b="1" dirty="0">
                  <a:solidFill>
                    <a:schemeClr val="accent2"/>
                  </a:solidFill>
                  <a:latin typeface="+mj-lt"/>
                </a:rPr>
                <a:t>(</a:t>
              </a:r>
              <a:r>
                <a:rPr lang="en-US" altLang="zh-CN" sz="2800" b="1" i="1" dirty="0">
                  <a:solidFill>
                    <a:schemeClr val="accent2"/>
                  </a:solidFill>
                  <a:latin typeface="+mj-lt"/>
                </a:rPr>
                <a:t>ct</a:t>
              </a:r>
              <a:r>
                <a:rPr lang="en-US" altLang="zh-CN" sz="2800" b="1" dirty="0">
                  <a:solidFill>
                    <a:schemeClr val="accent2"/>
                  </a:solidFill>
                  <a:latin typeface="+mj-lt"/>
                </a:rPr>
                <a:t> – </a:t>
              </a:r>
              <a:r>
                <a:rPr lang="en-US" altLang="zh-CN" sz="2800" b="1" i="1" dirty="0" err="1">
                  <a:solidFill>
                    <a:schemeClr val="accent2"/>
                  </a:solidFill>
                  <a:latin typeface="+mj-lt"/>
                </a:rPr>
                <a:t>ut</a:t>
              </a:r>
              <a:r>
                <a:rPr lang="en-US" altLang="zh-CN" sz="2800" b="1" dirty="0">
                  <a:solidFill>
                    <a:schemeClr val="accent2"/>
                  </a:solidFill>
                  <a:latin typeface="+mj-lt"/>
                </a:rPr>
                <a:t>) = </a:t>
              </a:r>
              <a:r>
                <a:rPr lang="en-US" altLang="zh-CN" sz="2800" b="1" i="1" dirty="0">
                  <a:solidFill>
                    <a:schemeClr val="accent2"/>
                  </a:solidFill>
                  <a:latin typeface="+mj-lt"/>
                  <a:sym typeface="Symbol" pitchFamily="18" charset="2"/>
                </a:rPr>
                <a:t></a:t>
              </a:r>
              <a:r>
                <a:rPr lang="en-US" altLang="zh-CN" sz="2800" b="1" i="1" dirty="0">
                  <a:solidFill>
                    <a:schemeClr val="accent2"/>
                  </a:solidFill>
                  <a:latin typeface="+mj-lt"/>
                </a:rPr>
                <a:t> </a:t>
              </a:r>
              <a:r>
                <a:rPr lang="en-US" altLang="zh-CN" sz="2800" b="1" dirty="0">
                  <a:solidFill>
                    <a:schemeClr val="accent2"/>
                  </a:solidFill>
                  <a:latin typeface="+mj-lt"/>
                </a:rPr>
                <a:t>(</a:t>
              </a:r>
              <a:r>
                <a:rPr lang="en-US" altLang="zh-CN" sz="2800" b="1" i="1" dirty="0">
                  <a:solidFill>
                    <a:schemeClr val="accent2"/>
                  </a:solidFill>
                  <a:latin typeface="+mj-lt"/>
                </a:rPr>
                <a:t>c</a:t>
              </a:r>
              <a:r>
                <a:rPr lang="en-US" altLang="zh-CN" sz="2800" b="1" dirty="0">
                  <a:solidFill>
                    <a:schemeClr val="accent2"/>
                  </a:solidFill>
                  <a:latin typeface="+mj-lt"/>
                </a:rPr>
                <a:t> – </a:t>
              </a:r>
              <a:r>
                <a:rPr lang="en-US" altLang="zh-CN" sz="2800" b="1" i="1" dirty="0">
                  <a:solidFill>
                    <a:schemeClr val="accent2"/>
                  </a:solidFill>
                  <a:latin typeface="+mj-lt"/>
                </a:rPr>
                <a:t>u</a:t>
              </a:r>
              <a:r>
                <a:rPr lang="en-US" altLang="zh-CN" sz="2800" b="1" dirty="0">
                  <a:solidFill>
                    <a:schemeClr val="accent2"/>
                  </a:solidFill>
                  <a:latin typeface="+mj-lt"/>
                </a:rPr>
                <a:t>)</a:t>
              </a:r>
              <a:r>
                <a:rPr lang="en-US" altLang="zh-CN" sz="2800" b="1" i="1" dirty="0">
                  <a:solidFill>
                    <a:schemeClr val="accent2"/>
                  </a:solidFill>
                  <a:latin typeface="+mj-lt"/>
                </a:rPr>
                <a:t>t</a:t>
              </a:r>
              <a:endParaRPr lang="en-US" altLang="zh-CN" sz="2800" b="1" dirty="0">
                <a:solidFill>
                  <a:schemeClr val="accent2"/>
                </a:solidFill>
                <a:latin typeface="+mj-lt"/>
              </a:endParaRPr>
            </a:p>
            <a:p>
              <a:pPr>
                <a:lnSpc>
                  <a:spcPct val="120000"/>
                </a:lnSpc>
                <a:defRPr/>
              </a:pPr>
              <a:r>
                <a:rPr lang="en-US" altLang="zh-CN" sz="2800" b="1" dirty="0">
                  <a:solidFill>
                    <a:schemeClr val="accent2"/>
                  </a:solidFill>
                  <a:latin typeface="+mj-lt"/>
                </a:rPr>
                <a:t>               </a:t>
              </a:r>
              <a:r>
                <a:rPr lang="en-US" altLang="zh-CN" sz="2800" b="1" i="1" dirty="0">
                  <a:solidFill>
                    <a:schemeClr val="accent2"/>
                  </a:solidFill>
                  <a:latin typeface="+mj-lt"/>
                </a:rPr>
                <a:t>ct = </a:t>
              </a:r>
              <a:r>
                <a:rPr lang="en-US" altLang="zh-CN" sz="2800" b="1" i="1" dirty="0">
                  <a:solidFill>
                    <a:schemeClr val="accent2"/>
                  </a:solidFill>
                  <a:latin typeface="+mj-lt"/>
                  <a:sym typeface="Symbol" pitchFamily="18" charset="2"/>
                </a:rPr>
                <a:t></a:t>
              </a:r>
              <a:r>
                <a:rPr lang="en-US" altLang="zh-CN" sz="2800" b="1" i="1" dirty="0">
                  <a:solidFill>
                    <a:schemeClr val="accent2"/>
                  </a:solidFill>
                  <a:latin typeface="+mj-lt"/>
                </a:rPr>
                <a:t> </a:t>
              </a:r>
              <a:r>
                <a:rPr lang="en-US" altLang="zh-CN" sz="2800" b="1" dirty="0">
                  <a:solidFill>
                    <a:schemeClr val="accent2"/>
                  </a:solidFill>
                  <a:latin typeface="+mj-lt"/>
                </a:rPr>
                <a:t>(</a:t>
              </a:r>
              <a:r>
                <a:rPr lang="en-US" altLang="zh-CN" sz="2800" b="1" i="1" dirty="0">
                  <a:solidFill>
                    <a:schemeClr val="accent2"/>
                  </a:solidFill>
                  <a:latin typeface="+mj-lt"/>
                </a:rPr>
                <a:t>ct' </a:t>
              </a:r>
              <a:r>
                <a:rPr lang="en-US" altLang="zh-CN" sz="2800" b="1" dirty="0">
                  <a:solidFill>
                    <a:schemeClr val="accent2"/>
                  </a:solidFill>
                  <a:latin typeface="+mj-lt"/>
                </a:rPr>
                <a:t>+ </a:t>
              </a:r>
              <a:r>
                <a:rPr lang="en-US" altLang="zh-CN" sz="2800" b="1" i="1" dirty="0" err="1">
                  <a:solidFill>
                    <a:schemeClr val="accent2"/>
                  </a:solidFill>
                  <a:latin typeface="+mj-lt"/>
                </a:rPr>
                <a:t>ut</a:t>
              </a:r>
              <a:r>
                <a:rPr lang="en-US" altLang="zh-CN" sz="2800" b="1" i="1" dirty="0">
                  <a:solidFill>
                    <a:schemeClr val="accent2"/>
                  </a:solidFill>
                  <a:latin typeface="+mj-lt"/>
                </a:rPr>
                <a:t>'</a:t>
              </a:r>
              <a:r>
                <a:rPr lang="en-US" altLang="zh-CN" sz="2800" b="1" dirty="0">
                  <a:solidFill>
                    <a:schemeClr val="accent2"/>
                  </a:solidFill>
                  <a:latin typeface="+mj-lt"/>
                </a:rPr>
                <a:t>) = </a:t>
              </a:r>
              <a:r>
                <a:rPr lang="en-US" altLang="zh-CN" sz="2800" b="1" i="1" dirty="0">
                  <a:solidFill>
                    <a:schemeClr val="accent2"/>
                  </a:solidFill>
                  <a:latin typeface="+mj-lt"/>
                  <a:sym typeface="Symbol" pitchFamily="18" charset="2"/>
                </a:rPr>
                <a:t></a:t>
              </a:r>
              <a:r>
                <a:rPr lang="en-US" altLang="zh-CN" sz="2800" b="1" i="1" dirty="0">
                  <a:solidFill>
                    <a:schemeClr val="accent2"/>
                  </a:solidFill>
                  <a:latin typeface="+mj-lt"/>
                </a:rPr>
                <a:t> </a:t>
              </a:r>
              <a:r>
                <a:rPr lang="en-US" altLang="zh-CN" sz="2800" b="1" dirty="0">
                  <a:solidFill>
                    <a:schemeClr val="accent2"/>
                  </a:solidFill>
                  <a:latin typeface="+mj-lt"/>
                </a:rPr>
                <a:t>(</a:t>
              </a:r>
              <a:r>
                <a:rPr lang="en-US" altLang="zh-CN" sz="2800" b="1" i="1" dirty="0">
                  <a:solidFill>
                    <a:schemeClr val="accent2"/>
                  </a:solidFill>
                  <a:latin typeface="+mj-lt"/>
                </a:rPr>
                <a:t>c</a:t>
              </a:r>
              <a:r>
                <a:rPr lang="en-US" altLang="zh-CN" sz="2800" b="1" dirty="0">
                  <a:solidFill>
                    <a:schemeClr val="accent2"/>
                  </a:solidFill>
                  <a:latin typeface="+mj-lt"/>
                </a:rPr>
                <a:t> + </a:t>
              </a:r>
              <a:r>
                <a:rPr lang="en-US" altLang="zh-CN" sz="2800" b="1" i="1" dirty="0">
                  <a:solidFill>
                    <a:schemeClr val="accent2"/>
                  </a:solidFill>
                  <a:latin typeface="+mj-lt"/>
                </a:rPr>
                <a:t>u</a:t>
              </a:r>
              <a:r>
                <a:rPr lang="en-US" altLang="zh-CN" sz="2800" b="1" dirty="0">
                  <a:solidFill>
                    <a:schemeClr val="accent2"/>
                  </a:solidFill>
                  <a:latin typeface="+mj-lt"/>
                </a:rPr>
                <a:t>)</a:t>
              </a:r>
              <a:r>
                <a:rPr lang="en-US" altLang="zh-CN" sz="2800" b="1" i="1" dirty="0">
                  <a:solidFill>
                    <a:schemeClr val="accent2"/>
                  </a:solidFill>
                  <a:latin typeface="+mj-lt"/>
                </a:rPr>
                <a:t>t'</a:t>
              </a:r>
            </a:p>
          </p:txBody>
        </p:sp>
        <p:graphicFrame>
          <p:nvGraphicFramePr>
            <p:cNvPr id="7170" name="Object 17"/>
            <p:cNvGraphicFramePr>
              <a:graphicFrameLocks noChangeAspect="1"/>
            </p:cNvGraphicFramePr>
            <p:nvPr/>
          </p:nvGraphicFramePr>
          <p:xfrm>
            <a:off x="4014" y="2558"/>
            <a:ext cx="1524" cy="724"/>
          </p:xfrm>
          <a:graphic>
            <a:graphicData uri="http://schemas.openxmlformats.org/presentationml/2006/ole">
              <mc:AlternateContent xmlns:mc="http://schemas.openxmlformats.org/markup-compatibility/2006">
                <mc:Choice xmlns:v="urn:schemas-microsoft-com:vml" Requires="v">
                  <p:oleObj name="Equation" r:id="rId8" imgW="1028520" imgH="431640" progId="Equation.DSMT4">
                    <p:embed/>
                  </p:oleObj>
                </mc:Choice>
                <mc:Fallback>
                  <p:oleObj name="Equation" r:id="rId8" imgW="1028520" imgH="431640" progId="Equation.DSMT4">
                    <p:embed/>
                    <p:pic>
                      <p:nvPicPr>
                        <p:cNvPr id="7170" name="Object 17"/>
                        <p:cNvPicPr>
                          <a:picLocks noChangeAspect="1" noChangeArrowheads="1"/>
                        </p:cNvPicPr>
                        <p:nvPr/>
                      </p:nvPicPr>
                      <p:blipFill>
                        <a:blip r:embed="rId9"/>
                        <a:srcRect/>
                        <a:stretch>
                          <a:fillRect/>
                        </a:stretch>
                      </p:blipFill>
                      <p:spPr bwMode="auto">
                        <a:xfrm>
                          <a:off x="4014" y="2558"/>
                          <a:ext cx="1524" cy="724"/>
                        </a:xfrm>
                        <a:prstGeom prst="rect">
                          <a:avLst/>
                        </a:prstGeom>
                        <a:noFill/>
                        <a:ln w="12700">
                          <a:solidFill>
                            <a:srgbClr val="00B050"/>
                          </a:solidFill>
                        </a:ln>
                      </p:spPr>
                    </p:pic>
                  </p:oleObj>
                </mc:Fallback>
              </mc:AlternateContent>
            </a:graphicData>
          </a:graphic>
        </p:graphicFrame>
        <p:sp>
          <p:nvSpPr>
            <p:cNvPr id="7181" name="AutoShape 19"/>
            <p:cNvSpPr>
              <a:spLocks/>
            </p:cNvSpPr>
            <p:nvPr/>
          </p:nvSpPr>
          <p:spPr bwMode="auto">
            <a:xfrm>
              <a:off x="3740" y="2786"/>
              <a:ext cx="130" cy="316"/>
            </a:xfrm>
            <a:prstGeom prst="rightBrace">
              <a:avLst>
                <a:gd name="adj1" fmla="val 20256"/>
                <a:gd name="adj2" fmla="val 50000"/>
              </a:avLst>
            </a:prstGeom>
            <a:noFill/>
            <a:ln w="254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8873" name="Text Box 25"/>
          <p:cNvSpPr txBox="1">
            <a:spLocks noChangeArrowheads="1"/>
          </p:cNvSpPr>
          <p:nvPr/>
        </p:nvSpPr>
        <p:spPr bwMode="auto">
          <a:xfrm>
            <a:off x="377825" y="6021288"/>
            <a:ext cx="8599488" cy="519112"/>
          </a:xfrm>
          <a:prstGeom prst="rect">
            <a:avLst/>
          </a:prstGeom>
          <a:noFill/>
          <a:ln w="19050">
            <a:noFill/>
            <a:miter lim="800000"/>
            <a:headEnd/>
            <a:tailEnd type="none" w="med" len="lg"/>
          </a:ln>
          <a:effectLst/>
        </p:spPr>
        <p:txBody>
          <a:bodyPr wrap="none" lIns="90000" tIns="46800" rIns="90000" bIns="46800">
            <a:spAutoFit/>
          </a:bodyPr>
          <a:lstStyle/>
          <a:p>
            <a:pPr>
              <a:defRPr/>
            </a:pPr>
            <a:r>
              <a:rPr lang="zh-CN" altLang="en-US" sz="2800" b="1">
                <a:solidFill>
                  <a:schemeClr val="accent2"/>
                </a:solidFill>
                <a:latin typeface="+mj-lt"/>
              </a:rPr>
              <a:t>即得 </a:t>
            </a:r>
            <a:r>
              <a:rPr lang="en-US" altLang="zh-CN" sz="2800" b="1" i="1">
                <a:solidFill>
                  <a:schemeClr val="accent2"/>
                </a:solidFill>
                <a:latin typeface="+mj-lt"/>
              </a:rPr>
              <a:t>x </a:t>
            </a:r>
            <a:r>
              <a:rPr lang="en-US" altLang="zh-CN" sz="2800" b="1">
                <a:solidFill>
                  <a:schemeClr val="accent2"/>
                </a:solidFill>
                <a:latin typeface="+mj-lt"/>
                <a:sym typeface="Symbol" pitchFamily="18" charset="2"/>
              </a:rPr>
              <a:t> </a:t>
            </a:r>
            <a:r>
              <a:rPr lang="en-US" altLang="zh-CN" sz="2800" b="1" i="1">
                <a:solidFill>
                  <a:schemeClr val="accent2"/>
                </a:solidFill>
                <a:latin typeface="+mj-lt"/>
              </a:rPr>
              <a:t>x'</a:t>
            </a:r>
            <a:r>
              <a:rPr lang="en-US" altLang="zh-CN" sz="2800" b="1">
                <a:solidFill>
                  <a:schemeClr val="accent2"/>
                </a:solidFill>
                <a:latin typeface="+mj-lt"/>
              </a:rPr>
              <a:t>,  </a:t>
            </a:r>
            <a:r>
              <a:rPr lang="en-US" altLang="zh-CN" sz="2800" b="1" i="1">
                <a:solidFill>
                  <a:schemeClr val="accent2"/>
                </a:solidFill>
                <a:latin typeface="+mj-lt"/>
              </a:rPr>
              <a:t>x' </a:t>
            </a:r>
            <a:r>
              <a:rPr lang="en-US" altLang="zh-CN" sz="2800" b="1">
                <a:solidFill>
                  <a:schemeClr val="accent2"/>
                </a:solidFill>
                <a:latin typeface="+mj-lt"/>
                <a:sym typeface="Symbol" pitchFamily="18" charset="2"/>
              </a:rPr>
              <a:t> </a:t>
            </a:r>
            <a:r>
              <a:rPr lang="en-US" altLang="zh-CN" sz="2800" b="1" i="1">
                <a:solidFill>
                  <a:schemeClr val="accent2"/>
                </a:solidFill>
                <a:latin typeface="+mj-lt"/>
              </a:rPr>
              <a:t>x</a:t>
            </a:r>
            <a:r>
              <a:rPr lang="en-US" altLang="zh-CN" sz="2800" b="1">
                <a:solidFill>
                  <a:schemeClr val="accent2"/>
                </a:solidFill>
                <a:latin typeface="+mj-lt"/>
              </a:rPr>
              <a:t> </a:t>
            </a:r>
            <a:r>
              <a:rPr lang="zh-CN" altLang="en-US" sz="2800" b="1">
                <a:solidFill>
                  <a:schemeClr val="accent2"/>
                </a:solidFill>
                <a:latin typeface="+mj-lt"/>
              </a:rPr>
              <a:t>的变换，两式联立得 </a:t>
            </a:r>
            <a:r>
              <a:rPr lang="en-US" altLang="zh-CN" sz="2800" b="1" i="1">
                <a:solidFill>
                  <a:schemeClr val="accent2"/>
                </a:solidFill>
                <a:latin typeface="+mj-lt"/>
              </a:rPr>
              <a:t>t</a:t>
            </a:r>
            <a:r>
              <a:rPr lang="en-US" altLang="zh-CN" sz="2800" b="1">
                <a:solidFill>
                  <a:schemeClr val="accent2"/>
                </a:solidFill>
                <a:latin typeface="+mj-lt"/>
              </a:rPr>
              <a:t>,</a:t>
            </a:r>
            <a:r>
              <a:rPr lang="en-US" altLang="zh-CN" sz="2800" b="1">
                <a:solidFill>
                  <a:schemeClr val="accent2"/>
                </a:solidFill>
                <a:latin typeface="+mj-lt"/>
                <a:sym typeface="Symbol" pitchFamily="18" charset="2"/>
              </a:rPr>
              <a:t> </a:t>
            </a:r>
            <a:r>
              <a:rPr lang="en-US" altLang="zh-CN" sz="2800" b="1" i="1">
                <a:solidFill>
                  <a:schemeClr val="accent2"/>
                </a:solidFill>
                <a:latin typeface="+mj-lt"/>
              </a:rPr>
              <a:t>t'</a:t>
            </a:r>
            <a:r>
              <a:rPr lang="en-US" altLang="zh-CN" sz="2800" b="1">
                <a:solidFill>
                  <a:schemeClr val="accent2"/>
                </a:solidFill>
                <a:latin typeface="+mj-lt"/>
              </a:rPr>
              <a:t> </a:t>
            </a:r>
            <a:r>
              <a:rPr lang="zh-CN" altLang="en-US" sz="2800" b="1">
                <a:solidFill>
                  <a:schemeClr val="accent2"/>
                </a:solidFill>
                <a:latin typeface="+mj-lt"/>
              </a:rPr>
              <a:t>间的变换</a:t>
            </a:r>
          </a:p>
        </p:txBody>
      </p:sp>
    </p:spTree>
    <p:extLst>
      <p:ext uri="{BB962C8B-B14F-4D97-AF65-F5344CB8AC3E}">
        <p14:creationId xmlns:p14="http://schemas.microsoft.com/office/powerpoint/2010/main" val="361080027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8861"/>
                                        </p:tgtEl>
                                        <p:attrNameLst>
                                          <p:attrName>style.visibility</p:attrName>
                                        </p:attrNameLst>
                                      </p:cBhvr>
                                      <p:to>
                                        <p:strVal val="visible"/>
                                      </p:to>
                                    </p:set>
                                    <p:animEffect transition="in" filter="wipe(left)">
                                      <p:cBhvr>
                                        <p:cTn id="18" dur="500"/>
                                        <p:tgtEl>
                                          <p:spTgt spid="788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8873"/>
                                        </p:tgtEl>
                                        <p:attrNameLst>
                                          <p:attrName>style.visibility</p:attrName>
                                        </p:attrNameLst>
                                      </p:cBhvr>
                                      <p:to>
                                        <p:strVal val="visible"/>
                                      </p:to>
                                    </p:set>
                                    <p:animEffect transition="in" filter="wipe(left)">
                                      <p:cBhvr>
                                        <p:cTn id="28" dur="500"/>
                                        <p:tgtEl>
                                          <p:spTgt spid="7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1" grpId="0" autoUpdateAnimBg="0"/>
      <p:bldP spid="7887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6"/>
          <p:cNvGrpSpPr>
            <a:grpSpLocks/>
          </p:cNvGrpSpPr>
          <p:nvPr/>
        </p:nvGrpSpPr>
        <p:grpSpPr bwMode="auto">
          <a:xfrm>
            <a:off x="1143000" y="2293076"/>
            <a:ext cx="3009900" cy="3376787"/>
            <a:chOff x="231" y="317"/>
            <a:chExt cx="1968" cy="2323"/>
          </a:xfrm>
          <a:gradFill flip="none" rotWithShape="1">
            <a:gsLst>
              <a:gs pos="61000">
                <a:schemeClr val="bg1"/>
              </a:gs>
              <a:gs pos="33000">
                <a:srgbClr val="FFFF99"/>
              </a:gs>
              <a:gs pos="0">
                <a:schemeClr val="bg1"/>
              </a:gs>
            </a:gsLst>
            <a:path path="rect">
              <a:fillToRect l="50000" t="50000" r="50000" b="50000"/>
            </a:path>
            <a:tileRect/>
          </a:gradFill>
        </p:grpSpPr>
        <p:sp>
          <p:nvSpPr>
            <p:cNvPr id="21" name="Rectangle 17"/>
            <p:cNvSpPr>
              <a:spLocks noChangeArrowheads="1"/>
            </p:cNvSpPr>
            <p:nvPr/>
          </p:nvSpPr>
          <p:spPr bwMode="auto">
            <a:xfrm>
              <a:off x="231" y="317"/>
              <a:ext cx="1968" cy="232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p>
              <a:pPr>
                <a:defRPr/>
              </a:pPr>
              <a:endParaRPr lang="zh-CN" altLang="en-US">
                <a:ea typeface="+mn-ea"/>
              </a:endParaRPr>
            </a:p>
          </p:txBody>
        </p:sp>
        <p:graphicFrame>
          <p:nvGraphicFramePr>
            <p:cNvPr id="8196" name="Object 41"/>
            <p:cNvGraphicFramePr>
              <a:graphicFrameLocks noChangeAspect="1"/>
            </p:cNvGraphicFramePr>
            <p:nvPr/>
          </p:nvGraphicFramePr>
          <p:xfrm>
            <a:off x="401" y="353"/>
            <a:ext cx="1665" cy="1369"/>
          </p:xfrm>
          <a:graphic>
            <a:graphicData uri="http://schemas.openxmlformats.org/presentationml/2006/ole">
              <mc:AlternateContent xmlns:mc="http://schemas.openxmlformats.org/markup-compatibility/2006">
                <mc:Choice xmlns:v="urn:schemas-microsoft-com:vml" Requires="v">
                  <p:oleObj name="Equation" r:id="rId3" imgW="1066680" imgH="876240" progId="Equation.DSMT4">
                    <p:embed/>
                  </p:oleObj>
                </mc:Choice>
                <mc:Fallback>
                  <p:oleObj name="Equation" r:id="rId3" imgW="1066680" imgH="876240" progId="Equation.DSMT4">
                    <p:embed/>
                    <p:pic>
                      <p:nvPicPr>
                        <p:cNvPr id="8196" name="Object 41"/>
                        <p:cNvPicPr>
                          <a:picLocks noChangeAspect="1" noChangeArrowheads="1"/>
                        </p:cNvPicPr>
                        <p:nvPr/>
                      </p:nvPicPr>
                      <p:blipFill>
                        <a:blip r:embed="rId4"/>
                        <a:srcRect/>
                        <a:stretch>
                          <a:fillRect/>
                        </a:stretch>
                      </p:blipFill>
                      <p:spPr bwMode="auto">
                        <a:xfrm>
                          <a:off x="401" y="353"/>
                          <a:ext cx="1665" cy="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42"/>
            <p:cNvGraphicFramePr>
              <a:graphicFrameLocks noChangeAspect="1"/>
            </p:cNvGraphicFramePr>
            <p:nvPr/>
          </p:nvGraphicFramePr>
          <p:xfrm>
            <a:off x="449" y="1537"/>
            <a:ext cx="1616" cy="959"/>
          </p:xfrm>
          <a:graphic>
            <a:graphicData uri="http://schemas.openxmlformats.org/presentationml/2006/ole">
              <mc:AlternateContent xmlns:mc="http://schemas.openxmlformats.org/markup-compatibility/2006">
                <mc:Choice xmlns:v="urn:schemas-microsoft-com:vml" Requires="v">
                  <p:oleObj name="Equation" r:id="rId5" imgW="1028520" imgH="609480" progId="Equation.DSMT4">
                    <p:embed/>
                  </p:oleObj>
                </mc:Choice>
                <mc:Fallback>
                  <p:oleObj name="Equation" r:id="rId5" imgW="1028520" imgH="609480" progId="Equation.DSMT4">
                    <p:embed/>
                    <p:pic>
                      <p:nvPicPr>
                        <p:cNvPr id="8197" name="Object 42"/>
                        <p:cNvPicPr>
                          <a:picLocks noChangeAspect="1" noChangeArrowheads="1"/>
                        </p:cNvPicPr>
                        <p:nvPr/>
                      </p:nvPicPr>
                      <p:blipFill>
                        <a:blip r:embed="rId6"/>
                        <a:srcRect/>
                        <a:stretch>
                          <a:fillRect/>
                        </a:stretch>
                      </p:blipFill>
                      <p:spPr bwMode="auto">
                        <a:xfrm>
                          <a:off x="449" y="1537"/>
                          <a:ext cx="1616" cy="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Group 22"/>
          <p:cNvGrpSpPr>
            <a:grpSpLocks/>
          </p:cNvGrpSpPr>
          <p:nvPr/>
        </p:nvGrpSpPr>
        <p:grpSpPr bwMode="auto">
          <a:xfrm>
            <a:off x="4975619" y="2293180"/>
            <a:ext cx="3009600" cy="3376800"/>
            <a:chOff x="3226" y="374"/>
            <a:chExt cx="2165" cy="2323"/>
          </a:xfrm>
          <a:gradFill flip="none" rotWithShape="1">
            <a:gsLst>
              <a:gs pos="61000">
                <a:srgbClr val="FFFFCC"/>
              </a:gs>
              <a:gs pos="33000">
                <a:schemeClr val="bg1"/>
              </a:gs>
              <a:gs pos="25000">
                <a:srgbClr val="FFFFCC"/>
              </a:gs>
            </a:gsLst>
            <a:path path="circle">
              <a:fillToRect l="50000" t="50000" r="50000" b="50000"/>
            </a:path>
            <a:tileRect/>
          </a:gradFill>
        </p:grpSpPr>
        <p:sp>
          <p:nvSpPr>
            <p:cNvPr id="29" name="Rectangle 23"/>
            <p:cNvSpPr>
              <a:spLocks noChangeArrowheads="1"/>
            </p:cNvSpPr>
            <p:nvPr/>
          </p:nvSpPr>
          <p:spPr bwMode="auto">
            <a:xfrm>
              <a:off x="3226" y="374"/>
              <a:ext cx="2165" cy="232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p>
              <a:pPr>
                <a:defRPr/>
              </a:pPr>
              <a:endParaRPr lang="zh-CN" altLang="en-US">
                <a:ea typeface="+mn-ea"/>
              </a:endParaRPr>
            </a:p>
          </p:txBody>
        </p:sp>
        <p:graphicFrame>
          <p:nvGraphicFramePr>
            <p:cNvPr id="8194" name="Object 43"/>
            <p:cNvGraphicFramePr>
              <a:graphicFrameLocks noChangeAspect="1"/>
            </p:cNvGraphicFramePr>
            <p:nvPr/>
          </p:nvGraphicFramePr>
          <p:xfrm>
            <a:off x="3516" y="410"/>
            <a:ext cx="1605" cy="1370"/>
          </p:xfrm>
          <a:graphic>
            <a:graphicData uri="http://schemas.openxmlformats.org/presentationml/2006/ole">
              <mc:AlternateContent xmlns:mc="http://schemas.openxmlformats.org/markup-compatibility/2006">
                <mc:Choice xmlns:v="urn:schemas-microsoft-com:vml" Requires="v">
                  <p:oleObj name="Equation" r:id="rId7" imgW="1028520" imgH="876240" progId="Equation.DSMT4">
                    <p:embed/>
                  </p:oleObj>
                </mc:Choice>
                <mc:Fallback>
                  <p:oleObj name="Equation" r:id="rId7" imgW="1028520" imgH="876240" progId="Equation.DSMT4">
                    <p:embed/>
                    <p:pic>
                      <p:nvPicPr>
                        <p:cNvPr id="8194" name="Object 43"/>
                        <p:cNvPicPr>
                          <a:picLocks noChangeAspect="1" noChangeArrowheads="1"/>
                        </p:cNvPicPr>
                        <p:nvPr/>
                      </p:nvPicPr>
                      <p:blipFill>
                        <a:blip r:embed="rId8"/>
                        <a:srcRect/>
                        <a:stretch>
                          <a:fillRect/>
                        </a:stretch>
                      </p:blipFill>
                      <p:spPr bwMode="auto">
                        <a:xfrm>
                          <a:off x="3516" y="410"/>
                          <a:ext cx="1605"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44"/>
            <p:cNvGraphicFramePr>
              <a:graphicFrameLocks noChangeAspect="1"/>
            </p:cNvGraphicFramePr>
            <p:nvPr/>
          </p:nvGraphicFramePr>
          <p:xfrm>
            <a:off x="3527" y="1639"/>
            <a:ext cx="1558" cy="957"/>
          </p:xfrm>
          <a:graphic>
            <a:graphicData uri="http://schemas.openxmlformats.org/presentationml/2006/ole">
              <mc:AlternateContent xmlns:mc="http://schemas.openxmlformats.org/markup-compatibility/2006">
                <mc:Choice xmlns:v="urn:schemas-microsoft-com:vml" Requires="v">
                  <p:oleObj name="Equation" r:id="rId9" imgW="990360" imgH="609480" progId="Equation.DSMT4">
                    <p:embed/>
                  </p:oleObj>
                </mc:Choice>
                <mc:Fallback>
                  <p:oleObj name="Equation" r:id="rId9" imgW="990360" imgH="609480" progId="Equation.DSMT4">
                    <p:embed/>
                    <p:pic>
                      <p:nvPicPr>
                        <p:cNvPr id="8195" name="Object 44"/>
                        <p:cNvPicPr>
                          <a:picLocks noChangeAspect="1" noChangeArrowheads="1"/>
                        </p:cNvPicPr>
                        <p:nvPr/>
                      </p:nvPicPr>
                      <p:blipFill>
                        <a:blip r:embed="rId10"/>
                        <a:srcRect/>
                        <a:stretch>
                          <a:fillRect/>
                        </a:stretch>
                      </p:blipFill>
                      <p:spPr bwMode="auto">
                        <a:xfrm>
                          <a:off x="3527" y="1639"/>
                          <a:ext cx="155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200" name="Text Box 60"/>
          <p:cNvSpPr txBox="1">
            <a:spLocks noChangeArrowheads="1"/>
          </p:cNvSpPr>
          <p:nvPr/>
        </p:nvSpPr>
        <p:spPr bwMode="auto">
          <a:xfrm>
            <a:off x="457200" y="260648"/>
            <a:ext cx="723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accent2"/>
                </a:solidFill>
              </a:rPr>
              <a:t>洛仑兹变换的结果：</a:t>
            </a:r>
          </a:p>
        </p:txBody>
      </p:sp>
      <mc:AlternateContent xmlns:mc="http://schemas.openxmlformats.org/markup-compatibility/2006" xmlns:a14="http://schemas.microsoft.com/office/drawing/2010/main">
        <mc:Choice Requires="a14">
          <p:sp>
            <p:nvSpPr>
              <p:cNvPr id="10301" name="Text Box 61"/>
              <p:cNvSpPr txBox="1">
                <a:spLocks noChangeArrowheads="1"/>
              </p:cNvSpPr>
              <p:nvPr/>
            </p:nvSpPr>
            <p:spPr bwMode="auto">
              <a:xfrm>
                <a:off x="1475656" y="6093296"/>
                <a:ext cx="643237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S</a:t>
                </a:r>
                <a:r>
                  <a:rPr lang="zh-CN" altLang="en-US" sz="2800" b="1"/>
                  <a:t>、</a:t>
                </a:r>
                <a:r>
                  <a:rPr lang="en-US" altLang="zh-CN" sz="2800" b="1"/>
                  <a:t>S’ </a:t>
                </a:r>
                <a:r>
                  <a:rPr lang="zh-CN" altLang="en-US" sz="2800" b="1"/>
                  <a:t>坐标系等价，唯相对速度 </a:t>
                </a:r>
                <a14:m>
                  <m:oMath xmlns:m="http://schemas.openxmlformats.org/officeDocument/2006/math">
                    <m:r>
                      <a:rPr lang="en-US" altLang="zh-CN" sz="2800" b="1" i="1" smtClean="0">
                        <a:latin typeface="Cambria Math" panose="02040503050406030204" pitchFamily="18" charset="0"/>
                      </a:rPr>
                      <m:t>𝒖</m:t>
                    </m:r>
                  </m:oMath>
                </a14:m>
                <a:r>
                  <a:rPr lang="en-US" altLang="zh-CN" sz="2800" b="1"/>
                  <a:t> </a:t>
                </a:r>
                <a:r>
                  <a:rPr lang="zh-CN" altLang="en-US" sz="2800" b="1"/>
                  <a:t>相反</a:t>
                </a:r>
              </a:p>
            </p:txBody>
          </p:sp>
        </mc:Choice>
        <mc:Fallback xmlns="">
          <p:sp>
            <p:nvSpPr>
              <p:cNvPr id="10301" name="Text Box 61"/>
              <p:cNvSpPr txBox="1">
                <a:spLocks noRot="1" noChangeAspect="1" noMove="1" noResize="1" noEditPoints="1" noAdjustHandles="1" noChangeArrowheads="1" noChangeShapeType="1" noTextEdit="1"/>
              </p:cNvSpPr>
              <p:nvPr/>
            </p:nvSpPr>
            <p:spPr bwMode="auto">
              <a:xfrm>
                <a:off x="1475656" y="6093296"/>
                <a:ext cx="6432377" cy="523220"/>
              </a:xfrm>
              <a:prstGeom prst="rect">
                <a:avLst/>
              </a:prstGeom>
              <a:blipFill rotWithShape="0">
                <a:blip r:embed="rId12"/>
                <a:stretch>
                  <a:fillRect l="-1896" t="-16471" b="-34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6" name="Text Box 60"/>
          <p:cNvSpPr txBox="1">
            <a:spLocks noChangeArrowheads="1"/>
          </p:cNvSpPr>
          <p:nvPr/>
        </p:nvSpPr>
        <p:spPr bwMode="auto">
          <a:xfrm>
            <a:off x="1259632" y="1217477"/>
            <a:ext cx="2521370" cy="91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zh-CN" altLang="en-US" sz="2800" b="1"/>
              <a:t>正变换</a:t>
            </a:r>
            <a:endParaRPr lang="en-US" altLang="zh-CN" sz="2800" b="1"/>
          </a:p>
          <a:p>
            <a:pPr algn="ctr" eaLnBrk="1" hangingPunct="1">
              <a:lnSpc>
                <a:spcPct val="70000"/>
              </a:lnSpc>
              <a:spcBef>
                <a:spcPct val="50000"/>
              </a:spcBef>
            </a:pPr>
            <a:r>
              <a:rPr lang="en-US" altLang="zh-CN" sz="2800" b="1"/>
              <a:t>S </a:t>
            </a:r>
            <a:r>
              <a:rPr lang="zh-CN" altLang="en-US" sz="2800" b="1"/>
              <a:t>系到 </a:t>
            </a:r>
            <a:r>
              <a:rPr lang="en-US" altLang="zh-CN" sz="2800" b="1"/>
              <a:t>S’ </a:t>
            </a:r>
            <a:r>
              <a:rPr lang="zh-CN" altLang="en-US" sz="2800" b="1"/>
              <a:t>系</a:t>
            </a:r>
          </a:p>
        </p:txBody>
      </p:sp>
      <p:sp>
        <p:nvSpPr>
          <p:cNvPr id="17" name="Text Box 60"/>
          <p:cNvSpPr txBox="1">
            <a:spLocks noChangeArrowheads="1"/>
          </p:cNvSpPr>
          <p:nvPr/>
        </p:nvSpPr>
        <p:spPr bwMode="auto">
          <a:xfrm>
            <a:off x="5128195" y="1183617"/>
            <a:ext cx="2597024" cy="91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zh-CN" altLang="en-US" sz="2800" b="1"/>
              <a:t>逆变换</a:t>
            </a:r>
            <a:endParaRPr lang="en-US" altLang="zh-CN" sz="2800" b="1"/>
          </a:p>
          <a:p>
            <a:pPr algn="ctr" eaLnBrk="1" hangingPunct="1">
              <a:lnSpc>
                <a:spcPct val="70000"/>
              </a:lnSpc>
              <a:spcBef>
                <a:spcPct val="50000"/>
              </a:spcBef>
            </a:pPr>
            <a:r>
              <a:rPr lang="en-US" altLang="zh-CN" sz="2800" b="1"/>
              <a:t>S’ </a:t>
            </a:r>
            <a:r>
              <a:rPr lang="zh-CN" altLang="en-US" sz="2800" b="1"/>
              <a:t>系到 </a:t>
            </a:r>
            <a:r>
              <a:rPr lang="en-US" altLang="zh-CN" sz="2800" b="1"/>
              <a:t>S </a:t>
            </a:r>
            <a:r>
              <a:rPr lang="zh-CN" altLang="en-US" sz="2800" b="1"/>
              <a:t>系</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301"/>
                                        </p:tgtEl>
                                        <p:attrNameLst>
                                          <p:attrName>style.visibility</p:attrName>
                                        </p:attrNameLst>
                                      </p:cBhvr>
                                      <p:to>
                                        <p:strVal val="visible"/>
                                      </p:to>
                                    </p:set>
                                    <p:anim calcmode="lin" valueType="num">
                                      <p:cBhvr additive="base">
                                        <p:cTn id="17" dur="500" fill="hold"/>
                                        <p:tgtEl>
                                          <p:spTgt spid="10301"/>
                                        </p:tgtEl>
                                        <p:attrNameLst>
                                          <p:attrName>ppt_x</p:attrName>
                                        </p:attrNameLst>
                                      </p:cBhvr>
                                      <p:tavLst>
                                        <p:tav tm="0">
                                          <p:val>
                                            <p:strVal val="0-#ppt_w/2"/>
                                          </p:val>
                                        </p:tav>
                                        <p:tav tm="100000">
                                          <p:val>
                                            <p:strVal val="#ppt_x"/>
                                          </p:val>
                                        </p:tav>
                                      </p:tavLst>
                                    </p:anim>
                                    <p:anim calcmode="lin" valueType="num">
                                      <p:cBhvr additive="base">
                                        <p:cTn id="18" dur="500" fill="hold"/>
                                        <p:tgtEl>
                                          <p:spTgt spid="10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107504" y="117316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令</a:t>
            </a:r>
          </a:p>
        </p:txBody>
      </p:sp>
      <p:graphicFrame>
        <p:nvGraphicFramePr>
          <p:cNvPr id="20483" name="Object 3"/>
          <p:cNvGraphicFramePr>
            <a:graphicFrameLocks noChangeAspect="1"/>
          </p:cNvGraphicFramePr>
          <p:nvPr/>
        </p:nvGraphicFramePr>
        <p:xfrm>
          <a:off x="4432528" y="980728"/>
          <a:ext cx="2011680" cy="1042512"/>
        </p:xfrm>
        <a:graphic>
          <a:graphicData uri="http://schemas.openxmlformats.org/presentationml/2006/ole">
            <mc:AlternateContent xmlns:mc="http://schemas.openxmlformats.org/markup-compatibility/2006">
              <mc:Choice xmlns:v="urn:schemas-microsoft-com:vml" Requires="v">
                <p:oleObj name="Equation" r:id="rId3" imgW="1930320" imgH="1002960" progId="Equation.3">
                  <p:embed/>
                </p:oleObj>
              </mc:Choice>
              <mc:Fallback>
                <p:oleObj name="Equation" r:id="rId3" imgW="1930320" imgH="1002960" progId="Equation.3">
                  <p:embed/>
                  <p:pic>
                    <p:nvPicPr>
                      <p:cNvPr id="20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528" y="980728"/>
                        <a:ext cx="2011680" cy="104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p:cNvSpPr txBox="1">
            <a:spLocks noChangeArrowheads="1"/>
          </p:cNvSpPr>
          <p:nvPr/>
        </p:nvSpPr>
        <p:spPr bwMode="auto">
          <a:xfrm>
            <a:off x="7262192" y="11731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则</a:t>
            </a:r>
          </a:p>
        </p:txBody>
      </p:sp>
      <p:graphicFrame>
        <p:nvGraphicFramePr>
          <p:cNvPr id="20488" name="Object 8"/>
          <p:cNvGraphicFramePr>
            <a:graphicFrameLocks noChangeAspect="1"/>
          </p:cNvGraphicFramePr>
          <p:nvPr/>
        </p:nvGraphicFramePr>
        <p:xfrm>
          <a:off x="2208857" y="1047750"/>
          <a:ext cx="1643063" cy="920750"/>
        </p:xfrm>
        <a:graphic>
          <a:graphicData uri="http://schemas.openxmlformats.org/presentationml/2006/ole">
            <mc:AlternateContent xmlns:mc="http://schemas.openxmlformats.org/markup-compatibility/2006">
              <mc:Choice xmlns:v="urn:schemas-microsoft-com:vml" Requires="v">
                <p:oleObj name="Equation" r:id="rId5" imgW="457200" imgH="393480" progId="Equation.DSMT4">
                  <p:embed/>
                </p:oleObj>
              </mc:Choice>
              <mc:Fallback>
                <p:oleObj name="Equation" r:id="rId5" imgW="457200" imgH="393480" progId="Equation.DSMT4">
                  <p:embed/>
                  <p:pic>
                    <p:nvPicPr>
                      <p:cNvPr id="20488" name="Object 8"/>
                      <p:cNvPicPr>
                        <a:picLocks noChangeAspect="1" noChangeArrowheads="1"/>
                      </p:cNvPicPr>
                      <p:nvPr/>
                    </p:nvPicPr>
                    <p:blipFill>
                      <a:blip r:embed="rId6"/>
                      <a:srcRect/>
                      <a:stretch>
                        <a:fillRect/>
                      </a:stretch>
                    </p:blipFill>
                    <p:spPr bwMode="auto">
                      <a:xfrm>
                        <a:off x="2208857" y="1047750"/>
                        <a:ext cx="1643063"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10"/>
          <p:cNvSpPr txBox="1">
            <a:spLocks noChangeArrowheads="1"/>
          </p:cNvSpPr>
          <p:nvPr/>
        </p:nvSpPr>
        <p:spPr bwMode="auto">
          <a:xfrm>
            <a:off x="312366" y="332656"/>
            <a:ext cx="303549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spcBef>
                <a:spcPct val="50000"/>
              </a:spcBef>
            </a:pPr>
            <a:r>
              <a:rPr lang="zh-CN" altLang="en-US" sz="3200" b="1">
                <a:solidFill>
                  <a:schemeClr val="accent2"/>
                </a:solidFill>
                <a:latin typeface="宋体" panose="02010600030101010101" pitchFamily="2" charset="-122"/>
              </a:rPr>
              <a:t>其他表达式</a:t>
            </a:r>
            <a:r>
              <a:rPr lang="en-US" altLang="zh-CN" sz="3200" b="1">
                <a:solidFill>
                  <a:schemeClr val="accent2"/>
                </a:solidFill>
                <a:latin typeface="宋体" panose="02010600030101010101" pitchFamily="2" charset="-122"/>
              </a:rPr>
              <a:t>:</a:t>
            </a:r>
            <a:endParaRPr lang="zh-CN" altLang="en-US" sz="3200" b="1">
              <a:solidFill>
                <a:schemeClr val="accent2"/>
              </a:solidFill>
              <a:latin typeface="宋体" panose="02010600030101010101" pitchFamily="2" charset="-122"/>
            </a:endParaRPr>
          </a:p>
        </p:txBody>
      </p:sp>
      <p:grpSp>
        <p:nvGrpSpPr>
          <p:cNvPr id="3" name="组合 2"/>
          <p:cNvGrpSpPr/>
          <p:nvPr/>
        </p:nvGrpSpPr>
        <p:grpSpPr>
          <a:xfrm>
            <a:off x="755576" y="2420888"/>
            <a:ext cx="3024336" cy="3860722"/>
            <a:chOff x="755576" y="2420888"/>
            <a:chExt cx="3024336" cy="3860722"/>
          </a:xfrm>
        </p:grpSpPr>
        <p:sp>
          <p:nvSpPr>
            <p:cNvPr id="20485" name="Text Box 5"/>
            <p:cNvSpPr txBox="1">
              <a:spLocks noChangeArrowheads="1"/>
            </p:cNvSpPr>
            <p:nvPr/>
          </p:nvSpPr>
          <p:spPr bwMode="auto">
            <a:xfrm>
              <a:off x="1468016" y="2420888"/>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正变换</a:t>
              </a:r>
            </a:p>
          </p:txBody>
        </p:sp>
        <p:graphicFrame>
          <p:nvGraphicFramePr>
            <p:cNvPr id="20487" name="Object 7"/>
            <p:cNvGraphicFramePr>
              <a:graphicFrameLocks noChangeAspect="1"/>
            </p:cNvGraphicFramePr>
            <p:nvPr/>
          </p:nvGraphicFramePr>
          <p:xfrm>
            <a:off x="906463" y="3390900"/>
            <a:ext cx="2701925" cy="2778125"/>
          </p:xfrm>
          <a:graphic>
            <a:graphicData uri="http://schemas.openxmlformats.org/presentationml/2006/ole">
              <mc:AlternateContent xmlns:mc="http://schemas.openxmlformats.org/markup-compatibility/2006">
                <mc:Choice xmlns:v="urn:schemas-microsoft-com:vml" Requires="v">
                  <p:oleObj name="Equation" r:id="rId7" imgW="1028520" imgH="1168200" progId="Equation.DSMT4">
                    <p:embed/>
                  </p:oleObj>
                </mc:Choice>
                <mc:Fallback>
                  <p:oleObj name="Equation" r:id="rId7" imgW="1028520" imgH="1168200" progId="Equation.DSMT4">
                    <p:embed/>
                    <p:pic>
                      <p:nvPicPr>
                        <p:cNvPr id="20487" name="Object 7"/>
                        <p:cNvPicPr>
                          <a:picLocks noChangeAspect="1" noChangeArrowheads="1"/>
                        </p:cNvPicPr>
                        <p:nvPr/>
                      </p:nvPicPr>
                      <p:blipFill>
                        <a:blip r:embed="rId8"/>
                        <a:srcRect/>
                        <a:stretch>
                          <a:fillRect/>
                        </a:stretch>
                      </p:blipFill>
                      <p:spPr bwMode="auto">
                        <a:xfrm>
                          <a:off x="906463" y="3390900"/>
                          <a:ext cx="2701925" cy="2778125"/>
                        </a:xfrm>
                        <a:prstGeom prst="rect">
                          <a:avLst/>
                        </a:prstGeom>
                        <a:noFill/>
                        <a:ln w="9525">
                          <a:noFill/>
                          <a:miter lim="800000"/>
                          <a:headEnd/>
                          <a:tailEnd/>
                        </a:ln>
                        <a:effectLst/>
                      </p:spPr>
                    </p:pic>
                  </p:oleObj>
                </mc:Fallback>
              </mc:AlternateContent>
            </a:graphicData>
          </a:graphic>
        </p:graphicFrame>
        <p:sp>
          <p:nvSpPr>
            <p:cNvPr id="2" name="矩形 1"/>
            <p:cNvSpPr/>
            <p:nvPr/>
          </p:nvSpPr>
          <p:spPr>
            <a:xfrm>
              <a:off x="755576" y="3197544"/>
              <a:ext cx="3024336" cy="308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990193" y="2420888"/>
            <a:ext cx="3024336" cy="3876154"/>
            <a:chOff x="4990193" y="2420888"/>
            <a:chExt cx="3024336" cy="3876154"/>
          </a:xfrm>
        </p:grpSpPr>
        <p:sp>
          <p:nvSpPr>
            <p:cNvPr id="20486" name="Text Box 6"/>
            <p:cNvSpPr txBox="1">
              <a:spLocks noChangeArrowheads="1"/>
            </p:cNvSpPr>
            <p:nvPr/>
          </p:nvSpPr>
          <p:spPr bwMode="auto">
            <a:xfrm>
              <a:off x="5487888" y="2420888"/>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逆变换</a:t>
              </a:r>
            </a:p>
          </p:txBody>
        </p:sp>
        <p:graphicFrame>
          <p:nvGraphicFramePr>
            <p:cNvPr id="20489" name="Object 9"/>
            <p:cNvGraphicFramePr>
              <a:graphicFrameLocks noChangeAspect="1"/>
            </p:cNvGraphicFramePr>
            <p:nvPr/>
          </p:nvGraphicFramePr>
          <p:xfrm>
            <a:off x="5105400" y="3390900"/>
            <a:ext cx="2762250" cy="2778125"/>
          </p:xfrm>
          <a:graphic>
            <a:graphicData uri="http://schemas.openxmlformats.org/presentationml/2006/ole">
              <mc:AlternateContent xmlns:mc="http://schemas.openxmlformats.org/markup-compatibility/2006">
                <mc:Choice xmlns:v="urn:schemas-microsoft-com:vml" Requires="v">
                  <p:oleObj name="Equation" r:id="rId9" imgW="1066680" imgH="1168200" progId="Equation.DSMT4">
                    <p:embed/>
                  </p:oleObj>
                </mc:Choice>
                <mc:Fallback>
                  <p:oleObj name="Equation" r:id="rId9" imgW="1066680" imgH="1168200" progId="Equation.DSMT4">
                    <p:embed/>
                    <p:pic>
                      <p:nvPicPr>
                        <p:cNvPr id="20489" name="Object 9"/>
                        <p:cNvPicPr>
                          <a:picLocks noChangeAspect="1" noChangeArrowheads="1"/>
                        </p:cNvPicPr>
                        <p:nvPr/>
                      </p:nvPicPr>
                      <p:blipFill>
                        <a:blip r:embed="rId10"/>
                        <a:srcRect/>
                        <a:stretch>
                          <a:fillRect/>
                        </a:stretch>
                      </p:blipFill>
                      <p:spPr bwMode="auto">
                        <a:xfrm>
                          <a:off x="5105400" y="3390900"/>
                          <a:ext cx="2762250" cy="2778125"/>
                        </a:xfrm>
                        <a:prstGeom prst="rect">
                          <a:avLst/>
                        </a:prstGeom>
                        <a:noFill/>
                        <a:ln w="9525">
                          <a:noFill/>
                          <a:miter lim="800000"/>
                          <a:headEnd/>
                          <a:tailEnd/>
                        </a:ln>
                        <a:effectLst/>
                      </p:spPr>
                    </p:pic>
                  </p:oleObj>
                </mc:Fallback>
              </mc:AlternateContent>
            </a:graphicData>
          </a:graphic>
        </p:graphicFrame>
        <p:sp>
          <p:nvSpPr>
            <p:cNvPr id="14" name="矩形 13"/>
            <p:cNvSpPr/>
            <p:nvPr/>
          </p:nvSpPr>
          <p:spPr>
            <a:xfrm>
              <a:off x="4990193" y="3212976"/>
              <a:ext cx="3024336" cy="308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4693215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up)">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wipe(left)">
                                      <p:cBhvr>
                                        <p:cTn id="12" dur="500"/>
                                        <p:tgtEl>
                                          <p:spTgt spid="2048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0488"/>
                                        </p:tgtEl>
                                        <p:attrNameLst>
                                          <p:attrName>style.visibility</p:attrName>
                                        </p:attrNameLst>
                                      </p:cBhvr>
                                      <p:to>
                                        <p:strVal val="visible"/>
                                      </p:to>
                                    </p:set>
                                    <p:animEffect transition="in" filter="wipe(left)">
                                      <p:cBhvr>
                                        <p:cTn id="16" dur="500"/>
                                        <p:tgtEl>
                                          <p:spTgt spid="204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483"/>
                                        </p:tgtEl>
                                        <p:attrNameLst>
                                          <p:attrName>style.visibility</p:attrName>
                                        </p:attrNameLst>
                                      </p:cBhvr>
                                      <p:to>
                                        <p:strVal val="visible"/>
                                      </p:to>
                                    </p:set>
                                    <p:animEffect transition="in" filter="wipe(left)">
                                      <p:cBhvr>
                                        <p:cTn id="21" dur="500"/>
                                        <p:tgtEl>
                                          <p:spTgt spid="204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4"/>
                                        </p:tgtEl>
                                        <p:attrNameLst>
                                          <p:attrName>style.visibility</p:attrName>
                                        </p:attrNameLst>
                                      </p:cBhvr>
                                      <p:to>
                                        <p:strVal val="visible"/>
                                      </p:to>
                                    </p:set>
                                    <p:animEffect transition="in" filter="wipe(left)">
                                      <p:cBhvr>
                                        <p:cTn id="26" dur="500"/>
                                        <p:tgtEl>
                                          <p:spTgt spid="2048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4" grpId="0" autoUpdateAnimBg="0"/>
      <p:bldP spid="2049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90" name="Text Box 10"/>
              <p:cNvSpPr txBox="1">
                <a:spLocks noChangeArrowheads="1"/>
              </p:cNvSpPr>
              <p:nvPr/>
            </p:nvSpPr>
            <p:spPr bwMode="auto">
              <a:xfrm>
                <a:off x="312366" y="449377"/>
                <a:ext cx="7555284" cy="1323439"/>
              </a:xfrm>
              <a:prstGeom prst="rect">
                <a:avLst/>
              </a:prstGeom>
              <a:noFill/>
              <a:ln>
                <a:noFill/>
              </a:ln>
              <a:effectLst/>
              <a:extLst>
                <a:ext uri="{909E8E84-426E-40DD-AFC4-6F175D3DCCD1}">
                  <a14:hiddenFill>
                    <a:solidFill>
                      <a:srgbClr val="FFFFFF"/>
                    </a:solidFill>
                  </a14:hiddenFill>
                </a:ext>
                <a:ext uri="{91240B29-F687-4F45-9708-019B960494DF}">
                  <a14:hiddenLine w="19050">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eaLnBrk="0" hangingPunct="0">
                  <a:spcBef>
                    <a:spcPct val="50000"/>
                  </a:spcBef>
                </a:pPr>
                <a:r>
                  <a:rPr lang="zh-CN" altLang="en-US" sz="3200" b="1">
                    <a:solidFill>
                      <a:schemeClr val="accent2"/>
                    </a:solidFill>
                    <a:latin typeface="宋体" panose="02010600030101010101" pitchFamily="2" charset="-122"/>
                  </a:rPr>
                  <a:t>如果把 </a:t>
                </a:r>
                <a14:m>
                  <m:oMath xmlns:m="http://schemas.openxmlformats.org/officeDocument/2006/math">
                    <m:r>
                      <a:rPr lang="en-US" altLang="zh-CN" sz="3200" b="1" i="1" smtClean="0">
                        <a:solidFill>
                          <a:schemeClr val="accent2"/>
                        </a:solidFill>
                        <a:latin typeface="Cambria Math" panose="02040503050406030204" pitchFamily="18" charset="0"/>
                      </a:rPr>
                      <m:t>𝒄𝒕</m:t>
                    </m:r>
                  </m:oMath>
                </a14:m>
                <a:r>
                  <a:rPr lang="zh-CN" altLang="en-US" sz="3200" b="1">
                    <a:solidFill>
                      <a:schemeClr val="accent2"/>
                    </a:solidFill>
                    <a:latin typeface="宋体" panose="02010600030101010101" pitchFamily="2" charset="-122"/>
                  </a:rPr>
                  <a:t> 和 </a:t>
                </a:r>
                <a14:m>
                  <m:oMath xmlns:m="http://schemas.openxmlformats.org/officeDocument/2006/math">
                    <m:r>
                      <a:rPr lang="en-US" altLang="zh-CN" sz="3200" b="1" i="1" smtClean="0">
                        <a:solidFill>
                          <a:schemeClr val="accent2"/>
                        </a:solidFill>
                        <a:latin typeface="Cambria Math" panose="02040503050406030204" pitchFamily="18" charset="0"/>
                      </a:rPr>
                      <m:t>𝒄𝒕</m:t>
                    </m:r>
                    <m:r>
                      <a:rPr lang="en-US" altLang="zh-CN" sz="3200" b="1" i="1" smtClean="0">
                        <a:solidFill>
                          <a:schemeClr val="accent2"/>
                        </a:solidFill>
                        <a:latin typeface="Cambria Math" panose="02040503050406030204" pitchFamily="18" charset="0"/>
                      </a:rPr>
                      <m:t>′</m:t>
                    </m:r>
                  </m:oMath>
                </a14:m>
                <a:r>
                  <a:rPr lang="zh-CN" altLang="en-US" sz="3200" b="1">
                    <a:solidFill>
                      <a:schemeClr val="accent2"/>
                    </a:solidFill>
                    <a:latin typeface="宋体" panose="02010600030101010101" pitchFamily="2" charset="-122"/>
                  </a:rPr>
                  <a:t> 当成一个整体</a:t>
                </a:r>
                <a:endParaRPr lang="en-US" altLang="zh-CN" sz="3200" b="1">
                  <a:solidFill>
                    <a:schemeClr val="accent2"/>
                  </a:solidFill>
                  <a:latin typeface="宋体" panose="02010600030101010101" pitchFamily="2" charset="-122"/>
                </a:endParaRPr>
              </a:p>
              <a:p>
                <a:pPr eaLnBrk="0" hangingPunct="0">
                  <a:spcBef>
                    <a:spcPct val="50000"/>
                  </a:spcBef>
                </a:pPr>
                <a:r>
                  <a:rPr lang="zh-CN" altLang="en-US" sz="3200" b="1">
                    <a:solidFill>
                      <a:schemeClr val="accent2"/>
                    </a:solidFill>
                    <a:latin typeface="宋体" panose="02010600030101010101" pitchFamily="2" charset="-122"/>
                  </a:rPr>
                  <a:t>则形式更对称：</a:t>
                </a:r>
              </a:p>
            </p:txBody>
          </p:sp>
        </mc:Choice>
        <mc:Fallback xmlns="">
          <p:sp>
            <p:nvSpPr>
              <p:cNvPr id="20490" name="Text Box 10"/>
              <p:cNvSpPr txBox="1">
                <a:spLocks noRot="1" noChangeAspect="1" noMove="1" noResize="1" noEditPoints="1" noAdjustHandles="1" noChangeArrowheads="1" noChangeShapeType="1" noTextEdit="1"/>
              </p:cNvSpPr>
              <p:nvPr/>
            </p:nvSpPr>
            <p:spPr bwMode="auto">
              <a:xfrm>
                <a:off x="312366" y="449377"/>
                <a:ext cx="7555284" cy="1323439"/>
              </a:xfrm>
              <a:prstGeom prst="rect">
                <a:avLst/>
              </a:prstGeom>
              <a:blipFill rotWithShape="0">
                <a:blip r:embed="rId4"/>
                <a:stretch>
                  <a:fillRect l="-2016" t="-6912" b="-1474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3" name="组合 2"/>
          <p:cNvGrpSpPr/>
          <p:nvPr/>
        </p:nvGrpSpPr>
        <p:grpSpPr>
          <a:xfrm>
            <a:off x="755576" y="2348880"/>
            <a:ext cx="3024336" cy="3720537"/>
            <a:chOff x="755576" y="2420888"/>
            <a:chExt cx="3024336" cy="3720537"/>
          </a:xfrm>
        </p:grpSpPr>
        <p:sp>
          <p:nvSpPr>
            <p:cNvPr id="20485" name="Text Box 5"/>
            <p:cNvSpPr txBox="1">
              <a:spLocks noChangeArrowheads="1"/>
            </p:cNvSpPr>
            <p:nvPr/>
          </p:nvSpPr>
          <p:spPr bwMode="auto">
            <a:xfrm>
              <a:off x="1468016" y="2420888"/>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正变换</a:t>
              </a:r>
            </a:p>
          </p:txBody>
        </p:sp>
        <p:graphicFrame>
          <p:nvGraphicFramePr>
            <p:cNvPr id="20487" name="Object 7"/>
            <p:cNvGraphicFramePr>
              <a:graphicFrameLocks noChangeAspect="1"/>
            </p:cNvGraphicFramePr>
            <p:nvPr/>
          </p:nvGraphicFramePr>
          <p:xfrm>
            <a:off x="873125" y="3632200"/>
            <a:ext cx="2768600" cy="2293938"/>
          </p:xfrm>
          <a:graphic>
            <a:graphicData uri="http://schemas.openxmlformats.org/presentationml/2006/ole">
              <mc:AlternateContent xmlns:mc="http://schemas.openxmlformats.org/markup-compatibility/2006">
                <mc:Choice xmlns:v="urn:schemas-microsoft-com:vml" Requires="v">
                  <p:oleObj name="Equation" r:id="rId5" imgW="1054080" imgH="965160" progId="Equation.DSMT4">
                    <p:embed/>
                  </p:oleObj>
                </mc:Choice>
                <mc:Fallback>
                  <p:oleObj name="Equation" r:id="rId5" imgW="1054080" imgH="965160" progId="Equation.DSMT4">
                    <p:embed/>
                    <p:pic>
                      <p:nvPicPr>
                        <p:cNvPr id="20487" name="Object 7"/>
                        <p:cNvPicPr>
                          <a:picLocks noChangeAspect="1" noChangeArrowheads="1"/>
                        </p:cNvPicPr>
                        <p:nvPr/>
                      </p:nvPicPr>
                      <p:blipFill>
                        <a:blip r:embed="rId6"/>
                        <a:srcRect/>
                        <a:stretch>
                          <a:fillRect/>
                        </a:stretch>
                      </p:blipFill>
                      <p:spPr bwMode="auto">
                        <a:xfrm>
                          <a:off x="873125" y="3632200"/>
                          <a:ext cx="2768600" cy="2293938"/>
                        </a:xfrm>
                        <a:prstGeom prst="rect">
                          <a:avLst/>
                        </a:prstGeom>
                        <a:noFill/>
                        <a:ln w="9525">
                          <a:noFill/>
                          <a:miter lim="800000"/>
                          <a:headEnd/>
                          <a:tailEnd/>
                        </a:ln>
                        <a:effectLst/>
                      </p:spPr>
                    </p:pic>
                  </p:oleObj>
                </mc:Fallback>
              </mc:AlternateContent>
            </a:graphicData>
          </a:graphic>
        </p:graphicFrame>
        <p:sp>
          <p:nvSpPr>
            <p:cNvPr id="2" name="矩形 1"/>
            <p:cNvSpPr/>
            <p:nvPr/>
          </p:nvSpPr>
          <p:spPr>
            <a:xfrm>
              <a:off x="755576" y="3337729"/>
              <a:ext cx="3024336" cy="2803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990193" y="2348880"/>
            <a:ext cx="3024336" cy="3735969"/>
            <a:chOff x="4990193" y="2420888"/>
            <a:chExt cx="3024336" cy="3735969"/>
          </a:xfrm>
        </p:grpSpPr>
        <p:sp>
          <p:nvSpPr>
            <p:cNvPr id="20486" name="Text Box 6"/>
            <p:cNvSpPr txBox="1">
              <a:spLocks noChangeArrowheads="1"/>
            </p:cNvSpPr>
            <p:nvPr/>
          </p:nvSpPr>
          <p:spPr bwMode="auto">
            <a:xfrm>
              <a:off x="5487888" y="2420888"/>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200" b="1">
                  <a:solidFill>
                    <a:schemeClr val="accent2"/>
                  </a:solidFill>
                </a:rPr>
                <a:t>逆变换</a:t>
              </a:r>
            </a:p>
          </p:txBody>
        </p:sp>
        <p:graphicFrame>
          <p:nvGraphicFramePr>
            <p:cNvPr id="20489" name="Object 9"/>
            <p:cNvGraphicFramePr>
              <a:graphicFrameLocks noChangeAspect="1"/>
            </p:cNvGraphicFramePr>
            <p:nvPr/>
          </p:nvGraphicFramePr>
          <p:xfrm>
            <a:off x="5073650" y="3632200"/>
            <a:ext cx="2827338" cy="2293938"/>
          </p:xfrm>
          <a:graphic>
            <a:graphicData uri="http://schemas.openxmlformats.org/presentationml/2006/ole">
              <mc:AlternateContent xmlns:mc="http://schemas.openxmlformats.org/markup-compatibility/2006">
                <mc:Choice xmlns:v="urn:schemas-microsoft-com:vml" Requires="v">
                  <p:oleObj name="Equation" r:id="rId7" imgW="1091880" imgH="965160" progId="Equation.DSMT4">
                    <p:embed/>
                  </p:oleObj>
                </mc:Choice>
                <mc:Fallback>
                  <p:oleObj name="Equation" r:id="rId7" imgW="1091880" imgH="965160" progId="Equation.DSMT4">
                    <p:embed/>
                    <p:pic>
                      <p:nvPicPr>
                        <p:cNvPr id="20489" name="Object 9"/>
                        <p:cNvPicPr>
                          <a:picLocks noChangeAspect="1" noChangeArrowheads="1"/>
                        </p:cNvPicPr>
                        <p:nvPr/>
                      </p:nvPicPr>
                      <p:blipFill>
                        <a:blip r:embed="rId8"/>
                        <a:srcRect/>
                        <a:stretch>
                          <a:fillRect/>
                        </a:stretch>
                      </p:blipFill>
                      <p:spPr bwMode="auto">
                        <a:xfrm>
                          <a:off x="5073650" y="3632200"/>
                          <a:ext cx="2827338" cy="2293938"/>
                        </a:xfrm>
                        <a:prstGeom prst="rect">
                          <a:avLst/>
                        </a:prstGeom>
                        <a:noFill/>
                        <a:ln w="9525">
                          <a:noFill/>
                          <a:miter lim="800000"/>
                          <a:headEnd/>
                          <a:tailEnd/>
                        </a:ln>
                        <a:effectLst/>
                      </p:spPr>
                    </p:pic>
                  </p:oleObj>
                </mc:Fallback>
              </mc:AlternateContent>
            </a:graphicData>
          </a:graphic>
        </p:graphicFrame>
        <p:sp>
          <p:nvSpPr>
            <p:cNvPr id="14" name="矩形 13"/>
            <p:cNvSpPr/>
            <p:nvPr/>
          </p:nvSpPr>
          <p:spPr>
            <a:xfrm>
              <a:off x="4990193" y="3353161"/>
              <a:ext cx="3024336" cy="2803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6696738"/>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239964" y="1105580"/>
            <a:ext cx="8122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800" b="1">
                <a:solidFill>
                  <a:srgbClr val="CC3300"/>
                </a:solidFill>
                <a:latin typeface="宋体" panose="02010600030101010101" pitchFamily="2" charset="-122"/>
              </a:rPr>
              <a:t>1. </a:t>
            </a:r>
            <a:r>
              <a:rPr kumimoji="1" lang="zh-CN" altLang="en-US" sz="2800" b="1">
                <a:solidFill>
                  <a:srgbClr val="CC3300"/>
                </a:solidFill>
                <a:latin typeface="宋体" panose="02010600030101010101" pitchFamily="2" charset="-122"/>
              </a:rPr>
              <a:t>低速极限 （洛仑兹变换与伽利略变换的关系）</a:t>
            </a:r>
          </a:p>
        </p:txBody>
      </p:sp>
      <p:grpSp>
        <p:nvGrpSpPr>
          <p:cNvPr id="2" name="Group 4"/>
          <p:cNvGrpSpPr>
            <a:grpSpLocks/>
          </p:cNvGrpSpPr>
          <p:nvPr/>
        </p:nvGrpSpPr>
        <p:grpSpPr bwMode="auto">
          <a:xfrm>
            <a:off x="1447800" y="1697112"/>
            <a:ext cx="5559425" cy="939800"/>
            <a:chOff x="912" y="724"/>
            <a:chExt cx="3502" cy="592"/>
          </a:xfrm>
        </p:grpSpPr>
        <p:sp>
          <p:nvSpPr>
            <p:cNvPr id="9238" name="Text Box 5"/>
            <p:cNvSpPr txBox="1">
              <a:spLocks noChangeArrowheads="1"/>
            </p:cNvSpPr>
            <p:nvPr/>
          </p:nvSpPr>
          <p:spPr bwMode="auto">
            <a:xfrm>
              <a:off x="912" y="864"/>
              <a:ext cx="3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latin typeface="宋体" panose="02010600030101010101" pitchFamily="2" charset="-122"/>
                </a:rPr>
                <a:t>当        时，              ，</a:t>
              </a:r>
            </a:p>
          </p:txBody>
        </p:sp>
        <p:graphicFrame>
          <p:nvGraphicFramePr>
            <p:cNvPr id="9223" name="Object 5"/>
            <p:cNvGraphicFramePr>
              <a:graphicFrameLocks noChangeAspect="1"/>
            </p:cNvGraphicFramePr>
            <p:nvPr/>
          </p:nvGraphicFramePr>
          <p:xfrm>
            <a:off x="1340" y="972"/>
            <a:ext cx="640" cy="159"/>
          </p:xfrm>
          <a:graphic>
            <a:graphicData uri="http://schemas.openxmlformats.org/presentationml/2006/ole">
              <mc:AlternateContent xmlns:mc="http://schemas.openxmlformats.org/markup-compatibility/2006">
                <mc:Choice xmlns:v="urn:schemas-microsoft-com:vml" Requires="v">
                  <p:oleObj name="Equation" r:id="rId3" imgW="2019240" imgH="496080" progId="Equation.3">
                    <p:embed/>
                  </p:oleObj>
                </mc:Choice>
                <mc:Fallback>
                  <p:oleObj name="Equation" r:id="rId3" imgW="2019240" imgH="496080" progId="Equation.3">
                    <p:embed/>
                    <p:pic>
                      <p:nvPicPr>
                        <p:cNvPr id="922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 y="972"/>
                          <a:ext cx="64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6"/>
            <p:cNvGraphicFramePr>
              <a:graphicFrameLocks noChangeAspect="1"/>
            </p:cNvGraphicFramePr>
            <p:nvPr/>
          </p:nvGraphicFramePr>
          <p:xfrm>
            <a:off x="2668" y="724"/>
            <a:ext cx="1304" cy="592"/>
          </p:xfrm>
          <a:graphic>
            <a:graphicData uri="http://schemas.openxmlformats.org/presentationml/2006/ole">
              <mc:AlternateContent xmlns:mc="http://schemas.openxmlformats.org/markup-compatibility/2006">
                <mc:Choice xmlns:v="urn:schemas-microsoft-com:vml" Requires="v">
                  <p:oleObj name="Equation" r:id="rId5" imgW="4127400" imgH="1869840" progId="Equation.3">
                    <p:embed/>
                  </p:oleObj>
                </mc:Choice>
                <mc:Fallback>
                  <p:oleObj name="Equation" r:id="rId5" imgW="4127400" imgH="1869840" progId="Equation.3">
                    <p:embed/>
                    <p:pic>
                      <p:nvPicPr>
                        <p:cNvPr id="922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8" y="724"/>
                          <a:ext cx="130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4"/>
          <p:cNvGrpSpPr>
            <a:grpSpLocks/>
          </p:cNvGrpSpPr>
          <p:nvPr/>
        </p:nvGrpSpPr>
        <p:grpSpPr bwMode="auto">
          <a:xfrm>
            <a:off x="381000" y="4100513"/>
            <a:ext cx="7912100" cy="1066800"/>
            <a:chOff x="240" y="2583"/>
            <a:chExt cx="4984" cy="672"/>
          </a:xfrm>
        </p:grpSpPr>
        <p:sp>
          <p:nvSpPr>
            <p:cNvPr id="9234" name="Text Box 10"/>
            <p:cNvSpPr txBox="1">
              <a:spLocks noChangeArrowheads="1"/>
            </p:cNvSpPr>
            <p:nvPr/>
          </p:nvSpPr>
          <p:spPr bwMode="auto">
            <a:xfrm>
              <a:off x="240" y="2583"/>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chemeClr val="accent2"/>
                  </a:solidFill>
                  <a:latin typeface="宋体" panose="02010600030101010101" pitchFamily="2" charset="-122"/>
                </a:rPr>
                <a:t>变为</a:t>
              </a:r>
            </a:p>
          </p:txBody>
        </p:sp>
        <p:grpSp>
          <p:nvGrpSpPr>
            <p:cNvPr id="9235" name="Group 23"/>
            <p:cNvGrpSpPr>
              <a:grpSpLocks/>
            </p:cNvGrpSpPr>
            <p:nvPr/>
          </p:nvGrpSpPr>
          <p:grpSpPr bwMode="auto">
            <a:xfrm>
              <a:off x="240" y="2928"/>
              <a:ext cx="4984" cy="327"/>
              <a:chOff x="252" y="2828"/>
              <a:chExt cx="4984" cy="327"/>
            </a:xfrm>
          </p:grpSpPr>
          <p:sp>
            <p:nvSpPr>
              <p:cNvPr id="9236" name="Text Box 9"/>
              <p:cNvSpPr txBox="1">
                <a:spLocks noChangeArrowheads="1"/>
              </p:cNvSpPr>
              <p:nvPr/>
            </p:nvSpPr>
            <p:spPr bwMode="auto">
              <a:xfrm>
                <a:off x="252" y="282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chemeClr val="accent2"/>
                    </a:solidFill>
                    <a:latin typeface="宋体" panose="02010600030101010101" pitchFamily="2" charset="-122"/>
                  </a:rPr>
                  <a:t>伽利略变换</a:t>
                </a:r>
              </a:p>
            </p:txBody>
          </p:sp>
          <p:grpSp>
            <p:nvGrpSpPr>
              <p:cNvPr id="9237" name="Group 11"/>
              <p:cNvGrpSpPr>
                <a:grpSpLocks/>
              </p:cNvGrpSpPr>
              <p:nvPr/>
            </p:nvGrpSpPr>
            <p:grpSpPr bwMode="auto">
              <a:xfrm>
                <a:off x="1680" y="2880"/>
                <a:ext cx="3556" cy="264"/>
                <a:chOff x="1672" y="2740"/>
                <a:chExt cx="3556" cy="264"/>
              </a:xfrm>
            </p:grpSpPr>
            <p:graphicFrame>
              <p:nvGraphicFramePr>
                <p:cNvPr id="9219" name="Object 11"/>
                <p:cNvGraphicFramePr>
                  <a:graphicFrameLocks noChangeAspect="1"/>
                </p:cNvGraphicFramePr>
                <p:nvPr/>
              </p:nvGraphicFramePr>
              <p:xfrm>
                <a:off x="1672" y="2752"/>
                <a:ext cx="1024" cy="208"/>
              </p:xfrm>
              <a:graphic>
                <a:graphicData uri="http://schemas.openxmlformats.org/presentationml/2006/ole">
                  <mc:AlternateContent xmlns:mc="http://schemas.openxmlformats.org/markup-compatibility/2006">
                    <mc:Choice xmlns:v="urn:schemas-microsoft-com:vml" Requires="v">
                      <p:oleObj name="Equation" r:id="rId7" imgW="3238560" imgH="648720" progId="Equation.3">
                        <p:embed/>
                      </p:oleObj>
                    </mc:Choice>
                    <mc:Fallback>
                      <p:oleObj name="Equation" r:id="rId7" imgW="3238560" imgH="648720" progId="Equation.3">
                        <p:embed/>
                        <p:pic>
                          <p:nvPicPr>
                            <p:cNvPr id="921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 y="2752"/>
                              <a:ext cx="102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12"/>
                <p:cNvGraphicFramePr>
                  <a:graphicFrameLocks noChangeAspect="1"/>
                </p:cNvGraphicFramePr>
                <p:nvPr/>
              </p:nvGraphicFramePr>
              <p:xfrm>
                <a:off x="4772" y="2752"/>
                <a:ext cx="456" cy="208"/>
              </p:xfrm>
              <a:graphic>
                <a:graphicData uri="http://schemas.openxmlformats.org/presentationml/2006/ole">
                  <mc:AlternateContent xmlns:mc="http://schemas.openxmlformats.org/markup-compatibility/2006">
                    <mc:Choice xmlns:v="urn:schemas-microsoft-com:vml" Requires="v">
                      <p:oleObj name="Equation" r:id="rId9" imgW="1434960" imgH="648720" progId="Equation.3">
                        <p:embed/>
                      </p:oleObj>
                    </mc:Choice>
                    <mc:Fallback>
                      <p:oleObj name="Equation" r:id="rId9" imgW="1434960" imgH="648720" progId="Equation.3">
                        <p:embed/>
                        <p:pic>
                          <p:nvPicPr>
                            <p:cNvPr id="922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2" y="2752"/>
                              <a:ext cx="45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Object 13"/>
                <p:cNvGraphicFramePr>
                  <a:graphicFrameLocks noChangeAspect="1"/>
                </p:cNvGraphicFramePr>
                <p:nvPr/>
              </p:nvGraphicFramePr>
              <p:xfrm>
                <a:off x="3060" y="2748"/>
                <a:ext cx="576" cy="256"/>
              </p:xfrm>
              <a:graphic>
                <a:graphicData uri="http://schemas.openxmlformats.org/presentationml/2006/ole">
                  <mc:AlternateContent xmlns:mc="http://schemas.openxmlformats.org/markup-compatibility/2006">
                    <mc:Choice xmlns:v="urn:schemas-microsoft-com:vml" Requires="v">
                      <p:oleObj name="Equation" r:id="rId11" imgW="1816200" imgH="801360" progId="Equation.3">
                        <p:embed/>
                      </p:oleObj>
                    </mc:Choice>
                    <mc:Fallback>
                      <p:oleObj name="Equation" r:id="rId11" imgW="1816200" imgH="801360" progId="Equation.3">
                        <p:embed/>
                        <p:pic>
                          <p:nvPicPr>
                            <p:cNvPr id="922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0" y="2748"/>
                              <a:ext cx="5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14"/>
                <p:cNvGraphicFramePr>
                  <a:graphicFrameLocks noChangeAspect="1"/>
                </p:cNvGraphicFramePr>
                <p:nvPr/>
              </p:nvGraphicFramePr>
              <p:xfrm>
                <a:off x="3976" y="2740"/>
                <a:ext cx="512" cy="224"/>
              </p:xfrm>
              <a:graphic>
                <a:graphicData uri="http://schemas.openxmlformats.org/presentationml/2006/ole">
                  <mc:AlternateContent xmlns:mc="http://schemas.openxmlformats.org/markup-compatibility/2006">
                    <mc:Choice xmlns:v="urn:schemas-microsoft-com:vml" Requires="v">
                      <p:oleObj name="Equation" r:id="rId13" imgW="1612800" imgH="699480" progId="Equation.3">
                        <p:embed/>
                      </p:oleObj>
                    </mc:Choice>
                    <mc:Fallback>
                      <p:oleObj name="Equation" r:id="rId13" imgW="1612800" imgH="699480" progId="Equation.3">
                        <p:embed/>
                        <p:pic>
                          <p:nvPicPr>
                            <p:cNvPr id="922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6" y="2740"/>
                              <a:ext cx="51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97296" name="Text Box 16"/>
          <p:cNvSpPr txBox="1">
            <a:spLocks noChangeArrowheads="1"/>
          </p:cNvSpPr>
          <p:nvPr/>
        </p:nvSpPr>
        <p:spPr bwMode="auto">
          <a:xfrm>
            <a:off x="400050" y="5421645"/>
            <a:ext cx="84582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b="1">
                <a:solidFill>
                  <a:schemeClr val="accent2"/>
                </a:solidFill>
                <a:latin typeface="宋体" panose="02010600030101010101" pitchFamily="2" charset="-122"/>
              </a:rPr>
              <a:t>即：</a:t>
            </a:r>
            <a:r>
              <a:rPr lang="zh-CN" altLang="en-US" sz="2800" b="1">
                <a:solidFill>
                  <a:srgbClr val="C00000"/>
                </a:solidFill>
              </a:rPr>
              <a:t>牛顿绝对时空观念是相对论时空观念在</a:t>
            </a:r>
          </a:p>
          <a:p>
            <a:pPr eaLnBrk="1" hangingPunct="1">
              <a:lnSpc>
                <a:spcPct val="120000"/>
              </a:lnSpc>
            </a:pPr>
            <a:r>
              <a:rPr lang="zh-CN" altLang="en-US" sz="2800" b="1">
                <a:solidFill>
                  <a:srgbClr val="C00000"/>
                </a:solidFill>
              </a:rPr>
              <a:t>        参考系相对速度很小时的近似。</a:t>
            </a:r>
          </a:p>
        </p:txBody>
      </p:sp>
      <p:grpSp>
        <p:nvGrpSpPr>
          <p:cNvPr id="6" name="Group 22"/>
          <p:cNvGrpSpPr>
            <a:grpSpLocks/>
          </p:cNvGrpSpPr>
          <p:nvPr/>
        </p:nvGrpSpPr>
        <p:grpSpPr bwMode="auto">
          <a:xfrm>
            <a:off x="355600" y="2424113"/>
            <a:ext cx="8331200" cy="1766887"/>
            <a:chOff x="252" y="1344"/>
            <a:chExt cx="5248" cy="1113"/>
          </a:xfrm>
        </p:grpSpPr>
        <p:sp>
          <p:nvSpPr>
            <p:cNvPr id="9233" name="Text Box 8"/>
            <p:cNvSpPr txBox="1">
              <a:spLocks noChangeArrowheads="1"/>
            </p:cNvSpPr>
            <p:nvPr/>
          </p:nvSpPr>
          <p:spPr bwMode="auto">
            <a:xfrm>
              <a:off x="252" y="1712"/>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chemeClr val="accent2"/>
                  </a:solidFill>
                  <a:latin typeface="宋体" panose="02010600030101010101" pitchFamily="2" charset="-122"/>
                </a:rPr>
                <a:t>洛仑兹变换</a:t>
              </a:r>
            </a:p>
          </p:txBody>
        </p:sp>
        <p:graphicFrame>
          <p:nvGraphicFramePr>
            <p:cNvPr id="97297" name="Object 16"/>
            <p:cNvGraphicFramePr>
              <a:graphicFrameLocks noChangeAspect="1"/>
            </p:cNvGraphicFramePr>
            <p:nvPr/>
          </p:nvGraphicFramePr>
          <p:xfrm>
            <a:off x="1824" y="1344"/>
            <a:ext cx="3676" cy="1113"/>
          </p:xfrm>
          <a:graphic>
            <a:graphicData uri="http://schemas.openxmlformats.org/presentationml/2006/ole">
              <mc:AlternateContent xmlns:mc="http://schemas.openxmlformats.org/markup-compatibility/2006">
                <mc:Choice xmlns:v="urn:schemas-microsoft-com:vml" Requires="v">
                  <p:oleObj name="Equation" r:id="rId15" imgW="10350360" imgH="3828600" progId="Equation.DSMT4">
                    <p:embed/>
                  </p:oleObj>
                </mc:Choice>
                <mc:Fallback>
                  <p:oleObj name="Equation" r:id="rId15" imgW="10350360" imgH="3828600" progId="Equation.DSMT4">
                    <p:embed/>
                    <p:pic>
                      <p:nvPicPr>
                        <p:cNvPr id="97297"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4" y="1344"/>
                          <a:ext cx="3676"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sp>
        <p:nvSpPr>
          <p:cNvPr id="21" name="爆炸形 1 20"/>
          <p:cNvSpPr/>
          <p:nvPr/>
        </p:nvSpPr>
        <p:spPr>
          <a:xfrm>
            <a:off x="0" y="0"/>
            <a:ext cx="1928826" cy="1142984"/>
          </a:xfrm>
          <a:prstGeom prst="irregularSeal1">
            <a:avLst/>
          </a:prstGeom>
          <a:gradFill>
            <a:gsLst>
              <a:gs pos="12000">
                <a:schemeClr val="bg1">
                  <a:alpha val="99000"/>
                </a:schemeClr>
              </a:gs>
              <a:gs pos="100000">
                <a:srgbClr val="FFFF00"/>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zh-CN" altLang="en-US" sz="2800" b="1">
                <a:solidFill>
                  <a:schemeClr val="accent2"/>
                </a:solidFill>
                <a:ea typeface="宋体" pitchFamily="2" charset="-122"/>
              </a:rPr>
              <a:t>讨论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7296"/>
                                        </p:tgtEl>
                                        <p:attrNameLst>
                                          <p:attrName>style.visibility</p:attrName>
                                        </p:attrNameLst>
                                      </p:cBhvr>
                                      <p:to>
                                        <p:strVal val="visible"/>
                                      </p:to>
                                    </p:set>
                                    <p:animEffect transition="in" filter="wipe(up)">
                                      <p:cBhvr>
                                        <p:cTn id="29" dur="500"/>
                                        <p:tgtEl>
                                          <p:spTgt spid="97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9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251520" y="1412776"/>
            <a:ext cx="2170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b="1">
                <a:solidFill>
                  <a:srgbClr val="CC3300"/>
                </a:solidFill>
                <a:latin typeface="宋体" panose="02010600030101010101" pitchFamily="2" charset="-122"/>
              </a:rPr>
              <a:t>2. </a:t>
            </a:r>
            <a:r>
              <a:rPr kumimoji="1" lang="zh-CN" altLang="en-US" sz="2800" b="1">
                <a:solidFill>
                  <a:srgbClr val="CC3300"/>
                </a:solidFill>
                <a:latin typeface="宋体" panose="02010600030101010101" pitchFamily="2" charset="-122"/>
              </a:rPr>
              <a:t>速度上限</a:t>
            </a:r>
          </a:p>
        </p:txBody>
      </p:sp>
      <p:sp>
        <p:nvSpPr>
          <p:cNvPr id="21" name="爆炸形 1 20"/>
          <p:cNvSpPr/>
          <p:nvPr/>
        </p:nvSpPr>
        <p:spPr>
          <a:xfrm>
            <a:off x="0" y="0"/>
            <a:ext cx="1928826" cy="1142984"/>
          </a:xfrm>
          <a:prstGeom prst="irregularSeal1">
            <a:avLst/>
          </a:prstGeom>
          <a:gradFill>
            <a:gsLst>
              <a:gs pos="12000">
                <a:schemeClr val="bg1">
                  <a:alpha val="99000"/>
                </a:schemeClr>
              </a:gs>
              <a:gs pos="100000">
                <a:srgbClr val="FFFF00"/>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zh-CN" altLang="en-US" sz="2800" b="1">
                <a:solidFill>
                  <a:schemeClr val="accent2"/>
                </a:solidFill>
                <a:ea typeface="宋体" pitchFamily="2" charset="-122"/>
              </a:rPr>
              <a:t>讨论</a:t>
            </a:r>
          </a:p>
        </p:txBody>
      </p:sp>
      <mc:AlternateContent xmlns:mc="http://schemas.openxmlformats.org/markup-compatibility/2006" xmlns:a14="http://schemas.microsoft.com/office/drawing/2010/main">
        <mc:Choice Requires="a14">
          <p:sp>
            <p:nvSpPr>
              <p:cNvPr id="22" name="Text Box 3"/>
              <p:cNvSpPr txBox="1">
                <a:spLocks noChangeArrowheads="1"/>
              </p:cNvSpPr>
              <p:nvPr/>
            </p:nvSpPr>
            <p:spPr bwMode="auto">
              <a:xfrm>
                <a:off x="755576" y="2060848"/>
                <a:ext cx="6509475" cy="6141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14:m>
                  <m:oMath xmlns:m="http://schemas.openxmlformats.org/officeDocument/2006/math">
                    <m:r>
                      <a:rPr kumimoji="1" lang="zh-CN" altLang="en-US" sz="2800" b="1" i="1" smtClean="0">
                        <a:solidFill>
                          <a:schemeClr val="accent2"/>
                        </a:solidFill>
                        <a:latin typeface="Cambria Math" panose="02040503050406030204" pitchFamily="18" charset="0"/>
                      </a:rPr>
                      <m:t>当</m:t>
                    </m:r>
                  </m:oMath>
                </a14:m>
                <a:r>
                  <a:rPr kumimoji="1" lang="zh-CN" altLang="en-US" sz="2800" b="1">
                    <a:solidFill>
                      <a:schemeClr val="accent2"/>
                    </a:solidFill>
                    <a:latin typeface="宋体" panose="02010600030101010101" pitchFamily="2" charset="-122"/>
                  </a:rPr>
                  <a:t> </a:t>
                </a:r>
                <a14:m>
                  <m:oMath xmlns:m="http://schemas.openxmlformats.org/officeDocument/2006/math">
                    <m:r>
                      <a:rPr kumimoji="1" lang="en-US" altLang="zh-CN" sz="2800" b="1" i="1" smtClean="0">
                        <a:solidFill>
                          <a:schemeClr val="accent2"/>
                        </a:solidFill>
                        <a:latin typeface="Cambria Math" panose="02040503050406030204" pitchFamily="18" charset="0"/>
                      </a:rPr>
                      <m:t>𝒖</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𝒄</m:t>
                    </m:r>
                  </m:oMath>
                </a14:m>
                <a:r>
                  <a:rPr kumimoji="1" lang="zh-CN" altLang="en-US" sz="2800" b="1">
                    <a:solidFill>
                      <a:schemeClr val="accent2"/>
                    </a:solidFill>
                    <a:latin typeface="宋体" panose="02010600030101010101" pitchFamily="2" charset="-122"/>
                  </a:rPr>
                  <a:t> 时</a:t>
                </a:r>
                <a:r>
                  <a:rPr kumimoji="1" lang="en-US" altLang="zh-CN" sz="2800" b="1">
                    <a:solidFill>
                      <a:schemeClr val="accent2"/>
                    </a:solidFill>
                    <a:latin typeface="宋体" panose="02010600030101010101" pitchFamily="2" charset="-122"/>
                  </a:rPr>
                  <a:t>, </a:t>
                </a:r>
                <a14:m>
                  <m:oMath xmlns:m="http://schemas.openxmlformats.org/officeDocument/2006/math">
                    <m:r>
                      <a:rPr kumimoji="1" lang="en-US" altLang="zh-CN" sz="2800" b="1" i="1" smtClean="0">
                        <a:solidFill>
                          <a:schemeClr val="accent2"/>
                        </a:solidFill>
                        <a:latin typeface="Cambria Math" panose="02040503050406030204" pitchFamily="18" charset="0"/>
                      </a:rPr>
                      <m:t>𝜸</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𝟏</m:t>
                    </m:r>
                    <m:r>
                      <a:rPr kumimoji="1" lang="en-US" altLang="zh-CN" sz="2800" b="1" i="1" smtClean="0">
                        <a:solidFill>
                          <a:schemeClr val="accent2"/>
                        </a:solidFill>
                        <a:latin typeface="Cambria Math" panose="02040503050406030204" pitchFamily="18" charset="0"/>
                      </a:rPr>
                      <m:t>/</m:t>
                    </m:r>
                    <m:rad>
                      <m:radPr>
                        <m:degHide m:val="on"/>
                        <m:ctrlPr>
                          <a:rPr kumimoji="1" lang="en-US" altLang="zh-CN" sz="2800" b="1" i="1" smtClean="0">
                            <a:solidFill>
                              <a:schemeClr val="accent2"/>
                            </a:solidFill>
                            <a:latin typeface="Cambria Math" panose="02040503050406030204" pitchFamily="18" charset="0"/>
                          </a:rPr>
                        </m:ctrlPr>
                      </m:radPr>
                      <m:deg/>
                      <m:e>
                        <m:r>
                          <a:rPr kumimoji="1" lang="en-US" altLang="zh-CN" sz="2800" b="1" i="1" smtClean="0">
                            <a:solidFill>
                              <a:schemeClr val="accent2"/>
                            </a:solidFill>
                            <a:latin typeface="Cambria Math" panose="02040503050406030204" pitchFamily="18" charset="0"/>
                          </a:rPr>
                          <m:t>𝟏</m:t>
                        </m:r>
                        <m:r>
                          <a:rPr kumimoji="1" lang="en-US" altLang="zh-CN" sz="2800" b="1" i="1" smtClean="0">
                            <a:solidFill>
                              <a:schemeClr val="accent2"/>
                            </a:solidFill>
                            <a:latin typeface="Cambria Math" panose="02040503050406030204" pitchFamily="18" charset="0"/>
                          </a:rPr>
                          <m:t>−</m:t>
                        </m:r>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𝒖</m:t>
                            </m:r>
                          </m:e>
                          <m:sup>
                            <m:r>
                              <a:rPr kumimoji="1" lang="en-US" altLang="zh-CN" sz="2800" b="1" i="1" smtClean="0">
                                <a:solidFill>
                                  <a:schemeClr val="accent2"/>
                                </a:solidFill>
                                <a:latin typeface="Cambria Math" panose="02040503050406030204" pitchFamily="18" charset="0"/>
                              </a:rPr>
                              <m:t>𝟐</m:t>
                            </m:r>
                          </m:sup>
                        </m:sSup>
                        <m:r>
                          <a:rPr kumimoji="1" lang="en-US" altLang="zh-CN" sz="2800" b="1" i="1" smtClean="0">
                            <a:solidFill>
                              <a:schemeClr val="accent2"/>
                            </a:solidFill>
                            <a:latin typeface="Cambria Math" panose="02040503050406030204" pitchFamily="18" charset="0"/>
                          </a:rPr>
                          <m:t>/</m:t>
                        </m:r>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𝒄</m:t>
                            </m:r>
                          </m:e>
                          <m:sup>
                            <m:r>
                              <a:rPr kumimoji="1" lang="en-US" altLang="zh-CN" sz="2800" b="1" i="1" smtClean="0">
                                <a:solidFill>
                                  <a:schemeClr val="accent2"/>
                                </a:solidFill>
                                <a:latin typeface="Cambria Math" panose="02040503050406030204" pitchFamily="18" charset="0"/>
                              </a:rPr>
                              <m:t>𝟐</m:t>
                            </m:r>
                          </m:sup>
                        </m:sSup>
                      </m:e>
                    </m:rad>
                    <m:r>
                      <a:rPr kumimoji="1" lang="en-US" altLang="zh-CN" sz="2800" b="1" i="1" smtClean="0">
                        <a:solidFill>
                          <a:schemeClr val="accent2"/>
                        </a:solidFill>
                        <a:latin typeface="Cambria Math" panose="02040503050406030204" pitchFamily="18" charset="0"/>
                      </a:rPr>
                      <m:t>→∞</m:t>
                    </m:r>
                  </m:oMath>
                </a14:m>
                <a:endParaRPr kumimoji="1" lang="en-US" altLang="zh-CN" sz="2800" b="1">
                  <a:solidFill>
                    <a:schemeClr val="accent2"/>
                  </a:solidFill>
                  <a:latin typeface="宋体" panose="02010600030101010101" pitchFamily="2" charset="-122"/>
                </a:endParaRPr>
              </a:p>
            </p:txBody>
          </p:sp>
        </mc:Choice>
        <mc:Fallback xmlns="">
          <p:sp>
            <p:nvSpPr>
              <p:cNvPr id="22" name="Text Box 3"/>
              <p:cNvSpPr txBox="1">
                <a:spLocks noRot="1" noChangeAspect="1" noMove="1" noResize="1" noEditPoints="1" noAdjustHandles="1" noChangeArrowheads="1" noChangeShapeType="1" noTextEdit="1"/>
              </p:cNvSpPr>
              <p:nvPr/>
            </p:nvSpPr>
            <p:spPr bwMode="auto">
              <a:xfrm>
                <a:off x="755576" y="2060848"/>
                <a:ext cx="6509475" cy="614142"/>
              </a:xfrm>
              <a:prstGeom prst="rect">
                <a:avLst/>
              </a:prstGeom>
              <a:blipFill rotWithShape="0">
                <a:blip r:embed="rId3"/>
                <a:stretch>
                  <a:fillRect t="-990" b="-217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 Box 3"/>
              <p:cNvSpPr txBox="1">
                <a:spLocks noChangeArrowheads="1"/>
              </p:cNvSpPr>
              <p:nvPr/>
            </p:nvSpPr>
            <p:spPr bwMode="auto">
              <a:xfrm>
                <a:off x="755576" y="2780928"/>
                <a:ext cx="543366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14:m>
                  <m:oMath xmlns:m="http://schemas.openxmlformats.org/officeDocument/2006/math">
                    <m:r>
                      <a:rPr kumimoji="1" lang="zh-CN" altLang="en-US" sz="2800" b="1" i="1" smtClean="0">
                        <a:solidFill>
                          <a:schemeClr val="accent2"/>
                        </a:solidFill>
                        <a:latin typeface="Cambria Math" panose="02040503050406030204" pitchFamily="18" charset="0"/>
                      </a:rPr>
                      <m:t>当</m:t>
                    </m:r>
                  </m:oMath>
                </a14:m>
                <a:r>
                  <a:rPr kumimoji="1" lang="zh-CN" altLang="en-US" sz="2800" b="1">
                    <a:solidFill>
                      <a:schemeClr val="accent2"/>
                    </a:solidFill>
                    <a:latin typeface="宋体" panose="02010600030101010101" pitchFamily="2" charset="-122"/>
                  </a:rPr>
                  <a:t> </a:t>
                </a:r>
                <a14:m>
                  <m:oMath xmlns:m="http://schemas.openxmlformats.org/officeDocument/2006/math">
                    <m:r>
                      <a:rPr kumimoji="1" lang="en-US" altLang="zh-CN" sz="2800" b="1" i="1" smtClean="0">
                        <a:solidFill>
                          <a:schemeClr val="accent2"/>
                        </a:solidFill>
                        <a:latin typeface="Cambria Math" panose="02040503050406030204" pitchFamily="18" charset="0"/>
                      </a:rPr>
                      <m:t>𝒖</m:t>
                    </m:r>
                    <m:r>
                      <a:rPr kumimoji="1" lang="en-US" altLang="zh-CN" sz="2800" b="1" i="1" smtClean="0">
                        <a:solidFill>
                          <a:schemeClr val="accent2"/>
                        </a:solidFill>
                        <a:latin typeface="Cambria Math" panose="02040503050406030204" pitchFamily="18" charset="0"/>
                      </a:rPr>
                      <m:t>&gt;</m:t>
                    </m:r>
                    <m:r>
                      <a:rPr kumimoji="1" lang="en-US" altLang="zh-CN" sz="2800" b="1" i="1" smtClean="0">
                        <a:solidFill>
                          <a:schemeClr val="accent2"/>
                        </a:solidFill>
                        <a:latin typeface="Cambria Math" panose="02040503050406030204" pitchFamily="18" charset="0"/>
                      </a:rPr>
                      <m:t>𝒄</m:t>
                    </m:r>
                  </m:oMath>
                </a14:m>
                <a:r>
                  <a:rPr kumimoji="1" lang="zh-CN" altLang="en-US" sz="2800" b="1">
                    <a:solidFill>
                      <a:schemeClr val="accent2"/>
                    </a:solidFill>
                    <a:latin typeface="宋体" panose="02010600030101010101" pitchFamily="2" charset="-122"/>
                  </a:rPr>
                  <a:t> 时</a:t>
                </a:r>
                <a:r>
                  <a:rPr kumimoji="1" lang="en-US" altLang="zh-CN" sz="2800" b="1">
                    <a:solidFill>
                      <a:schemeClr val="accent2"/>
                    </a:solidFill>
                    <a:latin typeface="宋体" panose="02010600030101010101" pitchFamily="2" charset="-122"/>
                  </a:rPr>
                  <a:t>, </a:t>
                </a:r>
                <a14:m>
                  <m:oMath xmlns:m="http://schemas.openxmlformats.org/officeDocument/2006/math">
                    <m:r>
                      <a:rPr kumimoji="1" lang="en-US" altLang="zh-CN" sz="2800" b="1" i="1" smtClean="0">
                        <a:solidFill>
                          <a:schemeClr val="accent2"/>
                        </a:solidFill>
                        <a:latin typeface="Cambria Math" panose="02040503050406030204" pitchFamily="18" charset="0"/>
                      </a:rPr>
                      <m:t>𝜸</m:t>
                    </m:r>
                  </m:oMath>
                </a14:m>
                <a:r>
                  <a:rPr kumimoji="1" lang="en-US" altLang="zh-CN" sz="2800" b="1">
                    <a:solidFill>
                      <a:schemeClr val="accent2"/>
                    </a:solidFill>
                    <a:latin typeface="宋体" panose="02010600030101010101" pitchFamily="2" charset="-122"/>
                  </a:rPr>
                  <a:t> </a:t>
                </a:r>
                <a:r>
                  <a:rPr kumimoji="1" lang="zh-CN" altLang="en-US" sz="2800" b="1">
                    <a:solidFill>
                      <a:schemeClr val="accent2"/>
                    </a:solidFill>
                    <a:latin typeface="宋体" panose="02010600030101010101" pitchFamily="2" charset="-122"/>
                  </a:rPr>
                  <a:t>为虚数，无意义</a:t>
                </a:r>
                <a:endParaRPr kumimoji="1" lang="en-US" altLang="zh-CN" sz="2800" b="1">
                  <a:solidFill>
                    <a:schemeClr val="accent2"/>
                  </a:solidFill>
                  <a:latin typeface="宋体" panose="02010600030101010101" pitchFamily="2" charset="-122"/>
                </a:endParaRPr>
              </a:p>
            </p:txBody>
          </p:sp>
        </mc:Choice>
        <mc:Fallback xmlns="">
          <p:sp>
            <p:nvSpPr>
              <p:cNvPr id="23" name="Text Box 3"/>
              <p:cNvSpPr txBox="1">
                <a:spLocks noRot="1" noChangeAspect="1" noMove="1" noResize="1" noEditPoints="1" noAdjustHandles="1" noChangeArrowheads="1" noChangeShapeType="1" noTextEdit="1"/>
              </p:cNvSpPr>
              <p:nvPr/>
            </p:nvSpPr>
            <p:spPr bwMode="auto">
              <a:xfrm>
                <a:off x="755576" y="2780928"/>
                <a:ext cx="5433667" cy="523220"/>
              </a:xfrm>
              <a:prstGeom prst="rect">
                <a:avLst/>
              </a:prstGeom>
              <a:blipFill rotWithShape="0">
                <a:blip r:embed="rId4"/>
                <a:stretch>
                  <a:fillRect t="-13953" r="-1571" b="-30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4" name="Text Box 3"/>
          <p:cNvSpPr txBox="1">
            <a:spLocks noChangeArrowheads="1"/>
          </p:cNvSpPr>
          <p:nvPr/>
        </p:nvSpPr>
        <p:spPr bwMode="auto">
          <a:xfrm>
            <a:off x="755576" y="3645024"/>
            <a:ext cx="75218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latin typeface="宋体" panose="02010600030101010101" pitchFamily="2" charset="-122"/>
              </a:rPr>
              <a:t>说明任何参考系或实际物体（不包括光）的运动速度都不可能达到或超过真空光速</a:t>
            </a:r>
            <a:endParaRPr kumimoji="1" lang="en-US" altLang="zh-CN" sz="2800" b="1">
              <a:solidFill>
                <a:schemeClr val="accent2"/>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25" name="Text Box 3"/>
              <p:cNvSpPr txBox="1">
                <a:spLocks noChangeArrowheads="1"/>
              </p:cNvSpPr>
              <p:nvPr/>
            </p:nvSpPr>
            <p:spPr bwMode="auto">
              <a:xfrm>
                <a:off x="845787" y="5157192"/>
                <a:ext cx="7686653" cy="11695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rgbClr val="C00000"/>
                    </a:solidFill>
                    <a:latin typeface="宋体" panose="02010600030101010101" pitchFamily="2" charset="-122"/>
                  </a:rPr>
                  <a:t>真空中光速 </a:t>
                </a:r>
                <a14:m>
                  <m:oMath xmlns:m="http://schemas.openxmlformats.org/officeDocument/2006/math">
                    <m:r>
                      <a:rPr kumimoji="1" lang="en-US" altLang="zh-CN" sz="2800" b="1" i="1" smtClean="0">
                        <a:solidFill>
                          <a:srgbClr val="C00000"/>
                        </a:solidFill>
                        <a:latin typeface="Cambria Math" panose="02040503050406030204" pitchFamily="18" charset="0"/>
                      </a:rPr>
                      <m:t>𝒄</m:t>
                    </m:r>
                  </m:oMath>
                </a14:m>
                <a:r>
                  <a:rPr kumimoji="1" lang="en-US" altLang="zh-CN" sz="2800" b="1">
                    <a:solidFill>
                      <a:srgbClr val="C00000"/>
                    </a:solidFill>
                    <a:latin typeface="宋体" panose="02010600030101010101" pitchFamily="2" charset="-122"/>
                  </a:rPr>
                  <a:t> </a:t>
                </a:r>
                <a:r>
                  <a:rPr kumimoji="1" lang="zh-CN" altLang="en-US" sz="2800" b="1">
                    <a:solidFill>
                      <a:srgbClr val="C00000"/>
                    </a:solidFill>
                    <a:latin typeface="宋体" panose="02010600030101010101" pitchFamily="2" charset="-122"/>
                  </a:rPr>
                  <a:t>是任何实物粒子运动速度的上限</a:t>
                </a:r>
                <a:endParaRPr kumimoji="1" lang="en-US" altLang="zh-CN" sz="2800" b="1">
                  <a:solidFill>
                    <a:srgbClr val="C00000"/>
                  </a:solidFill>
                  <a:latin typeface="宋体" panose="02010600030101010101" pitchFamily="2" charset="-122"/>
                </a:endParaRPr>
              </a:p>
              <a:p>
                <a:pPr algn="ctr">
                  <a:spcBef>
                    <a:spcPct val="50000"/>
                  </a:spcBef>
                </a:pPr>
                <a:r>
                  <a:rPr kumimoji="1" lang="zh-CN" altLang="en-US" sz="2800" b="1">
                    <a:solidFill>
                      <a:srgbClr val="C00000"/>
                    </a:solidFill>
                    <a:latin typeface="宋体" panose="02010600030101010101" pitchFamily="2" charset="-122"/>
                  </a:rPr>
                  <a:t>同时也是能量和信息传输速度的上限</a:t>
                </a:r>
                <a:endParaRPr kumimoji="1" lang="en-US" altLang="zh-CN" sz="2800" b="1">
                  <a:solidFill>
                    <a:srgbClr val="C00000"/>
                  </a:solidFill>
                  <a:latin typeface="宋体" panose="02010600030101010101" pitchFamily="2" charset="-122"/>
                </a:endParaRPr>
              </a:p>
            </p:txBody>
          </p:sp>
        </mc:Choice>
        <mc:Fallback xmlns="">
          <p:sp>
            <p:nvSpPr>
              <p:cNvPr id="25" name="Text Box 3"/>
              <p:cNvSpPr txBox="1">
                <a:spLocks noRot="1" noChangeAspect="1" noMove="1" noResize="1" noEditPoints="1" noAdjustHandles="1" noChangeArrowheads="1" noChangeShapeType="1" noTextEdit="1"/>
              </p:cNvSpPr>
              <p:nvPr/>
            </p:nvSpPr>
            <p:spPr bwMode="auto">
              <a:xfrm>
                <a:off x="845787" y="5157192"/>
                <a:ext cx="7686653" cy="1169551"/>
              </a:xfrm>
              <a:prstGeom prst="rect">
                <a:avLst/>
              </a:prstGeom>
              <a:blipFill rotWithShape="0">
                <a:blip r:embed="rId5"/>
                <a:stretch>
                  <a:fillRect l="-634" t="-6250" r="-476" b="-140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22556183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22" grpId="0" autoUpdateAnimBg="0"/>
      <p:bldP spid="23" grpId="0" autoUpdateAnimBg="0"/>
      <p:bldP spid="24" grpId="0" autoUpdateAnimBg="0"/>
      <p:bldP spid="2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9"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9220" name="Text Box 4"/>
          <p:cNvSpPr txBox="1">
            <a:spLocks noChangeArrowheads="1"/>
          </p:cNvSpPr>
          <p:nvPr/>
        </p:nvSpPr>
        <p:spPr bwMode="auto">
          <a:xfrm>
            <a:off x="179512" y="1143000"/>
            <a:ext cx="5540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200" b="1">
                <a:solidFill>
                  <a:srgbClr val="C00000"/>
                </a:solidFill>
                <a:latin typeface="宋体" panose="02010600030101010101" pitchFamily="2" charset="-122"/>
              </a:rPr>
              <a:t>一、伽利略变换和绝对时空观</a:t>
            </a:r>
          </a:p>
        </p:txBody>
      </p:sp>
      <p:sp>
        <p:nvSpPr>
          <p:cNvPr id="440325" name="Text Box 5"/>
          <p:cNvSpPr txBox="1">
            <a:spLocks noChangeArrowheads="1"/>
          </p:cNvSpPr>
          <p:nvPr/>
        </p:nvSpPr>
        <p:spPr bwMode="auto">
          <a:xfrm>
            <a:off x="683568" y="1988840"/>
            <a:ext cx="791222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牛顿力学的两个假设：</a:t>
            </a:r>
          </a:p>
          <a:p>
            <a:pPr eaLnBrk="1" hangingPunct="1">
              <a:spcBef>
                <a:spcPct val="50000"/>
              </a:spcBef>
              <a:buFontTx/>
              <a:buAutoNum type="arabicPeriod"/>
            </a:pPr>
            <a:r>
              <a:rPr lang="zh-CN" altLang="en-US" sz="2800" b="1">
                <a:solidFill>
                  <a:srgbClr val="FF0000"/>
                </a:solidFill>
              </a:rPr>
              <a:t>力学定律</a:t>
            </a:r>
            <a:r>
              <a:rPr lang="zh-CN" altLang="en-US" sz="2800" b="1"/>
              <a:t>在所有惯性系中形式相同</a:t>
            </a:r>
          </a:p>
          <a:p>
            <a:pPr eaLnBrk="1" hangingPunct="1">
              <a:spcBef>
                <a:spcPct val="50000"/>
              </a:spcBef>
              <a:buFontTx/>
              <a:buAutoNum type="arabicPeriod"/>
            </a:pPr>
            <a:r>
              <a:rPr lang="zh-CN" altLang="en-US" sz="2800" b="1">
                <a:solidFill>
                  <a:srgbClr val="FF0000"/>
                </a:solidFill>
              </a:rPr>
              <a:t>质量和受力</a:t>
            </a:r>
            <a:r>
              <a:rPr lang="zh-CN" altLang="en-US" sz="2800" b="1"/>
              <a:t>在所有惯性系中保持不变</a:t>
            </a:r>
          </a:p>
        </p:txBody>
      </p:sp>
      <p:graphicFrame>
        <p:nvGraphicFramePr>
          <p:cNvPr id="440327" name="Object 7"/>
          <p:cNvGraphicFramePr>
            <a:graphicFrameLocks noChangeAspect="1"/>
          </p:cNvGraphicFramePr>
          <p:nvPr/>
        </p:nvGraphicFramePr>
        <p:xfrm>
          <a:off x="1981200" y="4267200"/>
          <a:ext cx="3430588" cy="549275"/>
        </p:xfrm>
        <a:graphic>
          <a:graphicData uri="http://schemas.openxmlformats.org/presentationml/2006/ole">
            <mc:AlternateContent xmlns:mc="http://schemas.openxmlformats.org/markup-compatibility/2006">
              <mc:Choice xmlns:v="urn:schemas-microsoft-com:vml" Requires="v">
                <p:oleObj name="Equation" r:id="rId2" imgW="1257120" imgH="228600" progId="Equation.DSMT4">
                  <p:embed/>
                </p:oleObj>
              </mc:Choice>
              <mc:Fallback>
                <p:oleObj name="Equation" r:id="rId2" imgW="1257120" imgH="228600" progId="Equation.DSMT4">
                  <p:embed/>
                  <p:pic>
                    <p:nvPicPr>
                      <p:cNvPr id="44032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3430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40332" name="Text Box 12"/>
              <p:cNvSpPr txBox="1">
                <a:spLocks noChangeArrowheads="1"/>
              </p:cNvSpPr>
              <p:nvPr/>
            </p:nvSpPr>
            <p:spPr bwMode="auto">
              <a:xfrm>
                <a:off x="603448" y="5282044"/>
                <a:ext cx="828903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要求</a:t>
                </a:r>
                <a:r>
                  <a:rPr lang="en-US" altLang="zh-CN" sz="2800" b="1"/>
                  <a:t> </a:t>
                </a:r>
                <a14:m>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𝒂</m:t>
                        </m:r>
                      </m:e>
                    </m:acc>
                    <m:r>
                      <a:rPr lang="en-US" altLang="zh-CN" sz="2800" b="1" i="1" smtClean="0">
                        <a:latin typeface="Cambria Math" panose="02040503050406030204" pitchFamily="18" charset="0"/>
                      </a:rPr>
                      <m:t> </m:t>
                    </m:r>
                  </m:oMath>
                </a14:m>
                <a:r>
                  <a:rPr lang="zh-CN" altLang="en-US" sz="2800" b="1"/>
                  <a:t>在所有惯性系中保持不变，得到</a:t>
                </a:r>
                <a:r>
                  <a:rPr lang="zh-CN" altLang="en-US" sz="2800" b="1">
                    <a:solidFill>
                      <a:srgbClr val="FF0000"/>
                    </a:solidFill>
                  </a:rPr>
                  <a:t>伽利略变换</a:t>
                </a:r>
              </a:p>
            </p:txBody>
          </p:sp>
        </mc:Choice>
        <mc:Fallback xmlns="">
          <p:sp>
            <p:nvSpPr>
              <p:cNvPr id="440332" name="Text Box 12"/>
              <p:cNvSpPr txBox="1">
                <a:spLocks noRot="1" noChangeAspect="1" noMove="1" noResize="1" noEditPoints="1" noAdjustHandles="1" noChangeArrowheads="1" noChangeShapeType="1" noTextEdit="1"/>
              </p:cNvSpPr>
              <p:nvPr/>
            </p:nvSpPr>
            <p:spPr bwMode="auto">
              <a:xfrm>
                <a:off x="603448" y="5282044"/>
                <a:ext cx="8289032" cy="523220"/>
              </a:xfrm>
              <a:prstGeom prst="rect">
                <a:avLst/>
              </a:prstGeom>
              <a:blipFill rotWithShape="0">
                <a:blip r:embed="rId5"/>
                <a:stretch>
                  <a:fillRect l="-1544" t="-15116"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标题 1"/>
          <p:cNvSpPr>
            <a:spLocks noGrp="1"/>
          </p:cNvSpPr>
          <p:nvPr>
            <p:ph type="title"/>
          </p:nvPr>
        </p:nvSpPr>
        <p:spPr>
          <a:xfrm>
            <a:off x="685800" y="71920"/>
            <a:ext cx="7772400" cy="709714"/>
          </a:xfrm>
        </p:spPr>
        <p:txBody>
          <a:bodyPr/>
          <a:lstStyle/>
          <a:p>
            <a:pPr lvl="0" eaLnBrk="1" hangingPunct="1">
              <a:spcBef>
                <a:spcPct val="50000"/>
              </a:spcBef>
            </a:pPr>
            <a:r>
              <a:rPr kumimoji="1" lang="en-US" altLang="zh-CN" sz="3600" b="1" kern="120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rPr>
              <a:t>1.1 </a:t>
            </a:r>
            <a:r>
              <a:rPr kumimoji="1" lang="zh-CN" altLang="en-US" sz="3600" b="1" kern="120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rPr>
              <a:t>狭义相对论的基本原理</a:t>
            </a:r>
            <a:endParaRPr lang="zh-CN" altLang="en-US">
              <a:effectLst>
                <a:outerShdw blurRad="38100" dist="38100" dir="2700000" algn="tl">
                  <a:srgbClr val="000000">
                    <a:alpha val="43137"/>
                  </a:srgbClr>
                </a:outerShdw>
              </a:effectLs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0-#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25"/>
                                        </p:tgtEl>
                                        <p:attrNameLst>
                                          <p:attrName>style.visibility</p:attrName>
                                        </p:attrNameLst>
                                      </p:cBhvr>
                                      <p:to>
                                        <p:strVal val="visible"/>
                                      </p:to>
                                    </p:set>
                                    <p:anim calcmode="lin" valueType="num">
                                      <p:cBhvr additive="base">
                                        <p:cTn id="13" dur="500" fill="hold"/>
                                        <p:tgtEl>
                                          <p:spTgt spid="440325"/>
                                        </p:tgtEl>
                                        <p:attrNameLst>
                                          <p:attrName>ppt_x</p:attrName>
                                        </p:attrNameLst>
                                      </p:cBhvr>
                                      <p:tavLst>
                                        <p:tav tm="0">
                                          <p:val>
                                            <p:strVal val="0-#ppt_w/2"/>
                                          </p:val>
                                        </p:tav>
                                        <p:tav tm="100000">
                                          <p:val>
                                            <p:strVal val="#ppt_x"/>
                                          </p:val>
                                        </p:tav>
                                      </p:tavLst>
                                    </p:anim>
                                    <p:anim calcmode="lin" valueType="num">
                                      <p:cBhvr additive="base">
                                        <p:cTn id="14" dur="500" fill="hold"/>
                                        <p:tgtEl>
                                          <p:spTgt spid="4403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40327"/>
                                        </p:tgtEl>
                                        <p:attrNameLst>
                                          <p:attrName>style.visibility</p:attrName>
                                        </p:attrNameLst>
                                      </p:cBhvr>
                                      <p:to>
                                        <p:strVal val="visible"/>
                                      </p:to>
                                    </p:set>
                                    <p:anim calcmode="lin" valueType="num">
                                      <p:cBhvr additive="base">
                                        <p:cTn id="19" dur="500" fill="hold"/>
                                        <p:tgtEl>
                                          <p:spTgt spid="440327"/>
                                        </p:tgtEl>
                                        <p:attrNameLst>
                                          <p:attrName>ppt_x</p:attrName>
                                        </p:attrNameLst>
                                      </p:cBhvr>
                                      <p:tavLst>
                                        <p:tav tm="0">
                                          <p:val>
                                            <p:strVal val="0-#ppt_w/2"/>
                                          </p:val>
                                        </p:tav>
                                        <p:tav tm="100000">
                                          <p:val>
                                            <p:strVal val="#ppt_x"/>
                                          </p:val>
                                        </p:tav>
                                      </p:tavLst>
                                    </p:anim>
                                    <p:anim calcmode="lin" valueType="num">
                                      <p:cBhvr additive="base">
                                        <p:cTn id="20" dur="500" fill="hold"/>
                                        <p:tgtEl>
                                          <p:spTgt spid="4403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32"/>
                                        </p:tgtEl>
                                        <p:attrNameLst>
                                          <p:attrName>style.visibility</p:attrName>
                                        </p:attrNameLst>
                                      </p:cBhvr>
                                      <p:to>
                                        <p:strVal val="visible"/>
                                      </p:to>
                                    </p:set>
                                    <p:anim calcmode="lin" valueType="num">
                                      <p:cBhvr additive="base">
                                        <p:cTn id="25" dur="500" fill="hold"/>
                                        <p:tgtEl>
                                          <p:spTgt spid="440332"/>
                                        </p:tgtEl>
                                        <p:attrNameLst>
                                          <p:attrName>ppt_x</p:attrName>
                                        </p:attrNameLst>
                                      </p:cBhvr>
                                      <p:tavLst>
                                        <p:tav tm="0">
                                          <p:val>
                                            <p:strVal val="0-#ppt_w/2"/>
                                          </p:val>
                                        </p:tav>
                                        <p:tav tm="100000">
                                          <p:val>
                                            <p:strVal val="#ppt_x"/>
                                          </p:val>
                                        </p:tav>
                                      </p:tavLst>
                                    </p:anim>
                                    <p:anim calcmode="lin" valueType="num">
                                      <p:cBhvr additive="base">
                                        <p:cTn id="26" dur="500" fill="hold"/>
                                        <p:tgtEl>
                                          <p:spTgt spid="440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440325" grpId="0" autoUpdateAnimBg="0"/>
      <p:bldP spid="44033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66713" y="198438"/>
            <a:ext cx="8426450" cy="163036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1  </a:t>
            </a:r>
            <a:r>
              <a:rPr kumimoji="1" lang="en-US" altLang="zh-CN" sz="2800" i="1">
                <a:solidFill>
                  <a:srgbClr val="000000"/>
                </a:solidFill>
                <a:ea typeface="华文中宋" panose="02010600040101010101" pitchFamily="2" charset="-122"/>
              </a:rPr>
              <a:t>S</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系观测者观测到在 </a:t>
            </a:r>
            <a:r>
              <a:rPr kumimoji="1" lang="en-US" altLang="zh-CN" sz="2800" i="1">
                <a:solidFill>
                  <a:srgbClr val="000000"/>
                </a:solidFill>
                <a:ea typeface="华文中宋" panose="02010600040101010101" pitchFamily="2" charset="-122"/>
              </a:rPr>
              <a:t>x</a:t>
            </a:r>
            <a:r>
              <a:rPr kumimoji="1" lang="en-US" altLang="zh-CN" sz="2800">
                <a:solidFill>
                  <a:srgbClr val="000000"/>
                </a:solidFill>
                <a:ea typeface="华文中宋" panose="02010600040101010101" pitchFamily="2" charset="-122"/>
              </a:rPr>
              <a:t> = 100km </a:t>
            </a:r>
            <a:r>
              <a:rPr kumimoji="1" lang="zh-CN" altLang="en-US" sz="2800">
                <a:solidFill>
                  <a:srgbClr val="000000"/>
                </a:solidFill>
                <a:ea typeface="华文中宋" panose="02010600040101010101" pitchFamily="2" charset="-122"/>
              </a:rPr>
              <a:t>处 </a:t>
            </a:r>
            <a:r>
              <a:rPr kumimoji="1" lang="en-US" altLang="zh-CN" sz="2800" i="1">
                <a:solidFill>
                  <a:srgbClr val="000000"/>
                </a:solidFill>
                <a:ea typeface="华文中宋" panose="02010600040101010101" pitchFamily="2" charset="-122"/>
              </a:rPr>
              <a:t>t</a:t>
            </a:r>
            <a:r>
              <a:rPr kumimoji="1" lang="en-US" altLang="zh-CN" sz="2800">
                <a:solidFill>
                  <a:srgbClr val="000000"/>
                </a:solidFill>
                <a:ea typeface="华文中宋" panose="02010600040101010101" pitchFamily="2" charset="-122"/>
              </a:rPr>
              <a:t> = 5×10</a:t>
            </a:r>
            <a:r>
              <a:rPr kumimoji="1" lang="en-US" altLang="zh-CN" sz="2800" baseline="30000">
                <a:solidFill>
                  <a:srgbClr val="000000"/>
                </a:solidFill>
                <a:ea typeface="华文中宋" panose="02010600040101010101" pitchFamily="2" charset="-122"/>
              </a:rPr>
              <a:t>–4</a:t>
            </a:r>
            <a:r>
              <a:rPr kumimoji="1" lang="en-US" altLang="zh-CN" sz="2800">
                <a:solidFill>
                  <a:srgbClr val="000000"/>
                </a:solidFill>
                <a:ea typeface="华文中宋" panose="02010600040101010101" pitchFamily="2" charset="-122"/>
              </a:rPr>
              <a:t> s </a:t>
            </a:r>
            <a:r>
              <a:rPr kumimoji="1" lang="zh-CN" altLang="en-US" sz="2800">
                <a:solidFill>
                  <a:srgbClr val="000000"/>
                </a:solidFill>
                <a:ea typeface="华文中宋" panose="02010600040101010101" pitchFamily="2" charset="-122"/>
              </a:rPr>
              <a:t>时</a:t>
            </a:r>
          </a:p>
          <a:p>
            <a:pPr eaLnBrk="1" hangingPunct="1">
              <a:lnSpc>
                <a:spcPct val="120000"/>
              </a:lnSpc>
            </a:pPr>
            <a:r>
              <a:rPr kumimoji="1" lang="zh-CN" altLang="en-US" sz="2800">
                <a:solidFill>
                  <a:srgbClr val="000000"/>
                </a:solidFill>
                <a:ea typeface="华文中宋" panose="02010600040101010101" pitchFamily="2" charset="-122"/>
              </a:rPr>
              <a:t>的闪光。若 </a:t>
            </a:r>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系相对于 </a:t>
            </a:r>
            <a:r>
              <a:rPr kumimoji="1" lang="en-US" altLang="zh-CN" sz="2800" i="1">
                <a:solidFill>
                  <a:srgbClr val="000000"/>
                </a:solidFill>
                <a:ea typeface="华文中宋" panose="02010600040101010101" pitchFamily="2" charset="-122"/>
              </a:rPr>
              <a:t>S</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系以 </a:t>
            </a:r>
            <a:r>
              <a:rPr kumimoji="1" lang="en-US" altLang="zh-CN" sz="2800">
                <a:solidFill>
                  <a:srgbClr val="000000"/>
                </a:solidFill>
                <a:ea typeface="华文中宋" panose="02010600040101010101" pitchFamily="2" charset="-122"/>
              </a:rPr>
              <a:t>0.8</a:t>
            </a:r>
            <a:r>
              <a:rPr kumimoji="1" lang="en-US" altLang="zh-CN" sz="2800" i="1">
                <a:solidFill>
                  <a:srgbClr val="000000"/>
                </a:solidFill>
                <a:ea typeface="华文中宋" panose="02010600040101010101" pitchFamily="2" charset="-122"/>
              </a:rPr>
              <a:t>c</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向 </a:t>
            </a:r>
            <a:r>
              <a:rPr kumimoji="1" lang="en-US" altLang="zh-CN" sz="2800">
                <a:solidFill>
                  <a:srgbClr val="000000"/>
                </a:solidFill>
                <a:ea typeface="华文中宋" panose="02010600040101010101" pitchFamily="2" charset="-122"/>
              </a:rPr>
              <a:t>–</a:t>
            </a:r>
            <a:r>
              <a:rPr kumimoji="1" lang="en-US" altLang="zh-CN" sz="2800" i="1">
                <a:solidFill>
                  <a:srgbClr val="000000"/>
                </a:solidFill>
                <a:ea typeface="华文中宋" panose="02010600040101010101" pitchFamily="2" charset="-122"/>
              </a:rPr>
              <a:t>x</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方向运动，</a:t>
            </a:r>
          </a:p>
          <a:p>
            <a:pPr eaLnBrk="1" hangingPunct="1">
              <a:lnSpc>
                <a:spcPct val="120000"/>
              </a:lnSpc>
            </a:pPr>
            <a:r>
              <a:rPr kumimoji="1" lang="zh-CN" altLang="en-US" sz="2800">
                <a:solidFill>
                  <a:srgbClr val="000000"/>
                </a:solidFill>
                <a:ea typeface="华文中宋" panose="02010600040101010101" pitchFamily="2" charset="-122"/>
              </a:rPr>
              <a:t>求在 </a:t>
            </a:r>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系中的观测者测得这一闪光的时空坐标。</a:t>
            </a:r>
          </a:p>
        </p:txBody>
      </p:sp>
      <p:sp>
        <p:nvSpPr>
          <p:cNvPr id="81923" name="Text Box 3"/>
          <p:cNvSpPr txBox="1">
            <a:spLocks noChangeArrowheads="1"/>
          </p:cNvSpPr>
          <p:nvPr/>
        </p:nvSpPr>
        <p:spPr bwMode="auto">
          <a:xfrm>
            <a:off x="366713" y="1897063"/>
            <a:ext cx="409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解：由洛伦兹坐标变换得</a:t>
            </a:r>
          </a:p>
        </p:txBody>
      </p:sp>
      <p:graphicFrame>
        <p:nvGraphicFramePr>
          <p:cNvPr id="81924" name="Object 4"/>
          <p:cNvGraphicFramePr>
            <a:graphicFrameLocks noChangeAspect="1"/>
          </p:cNvGraphicFramePr>
          <p:nvPr/>
        </p:nvGraphicFramePr>
        <p:xfrm>
          <a:off x="457200" y="2632075"/>
          <a:ext cx="8334375" cy="1228725"/>
        </p:xfrm>
        <a:graphic>
          <a:graphicData uri="http://schemas.openxmlformats.org/presentationml/2006/ole">
            <mc:AlternateContent xmlns:mc="http://schemas.openxmlformats.org/markup-compatibility/2006">
              <mc:Choice xmlns:v="urn:schemas-microsoft-com:vml" Requires="v">
                <p:oleObj name="Equation" r:id="rId2" imgW="3543300" imgH="495300" progId="Equation.DSMT4">
                  <p:embed/>
                </p:oleObj>
              </mc:Choice>
              <mc:Fallback>
                <p:oleObj name="Equation" r:id="rId2" imgW="3543300" imgH="495300" progId="Equation.DSMT4">
                  <p:embed/>
                  <p:pic>
                    <p:nvPicPr>
                      <p:cNvPr id="819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32075"/>
                        <a:ext cx="83343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5"/>
          <p:cNvGraphicFramePr>
            <a:graphicFrameLocks noChangeAspect="1"/>
          </p:cNvGraphicFramePr>
          <p:nvPr/>
        </p:nvGraphicFramePr>
        <p:xfrm>
          <a:off x="457200" y="3846513"/>
          <a:ext cx="8410575" cy="1743075"/>
        </p:xfrm>
        <a:graphic>
          <a:graphicData uri="http://schemas.openxmlformats.org/presentationml/2006/ole">
            <mc:AlternateContent xmlns:mc="http://schemas.openxmlformats.org/markup-compatibility/2006">
              <mc:Choice xmlns:v="urn:schemas-microsoft-com:vml" Requires="v">
                <p:oleObj name="Equation" r:id="rId4" imgW="3733800" imgH="698500" progId="Equation.DSMT4">
                  <p:embed/>
                </p:oleObj>
              </mc:Choice>
              <mc:Fallback>
                <p:oleObj name="Equation" r:id="rId4" imgW="3733800" imgH="698500" progId="Equation.DSMT4">
                  <p:embed/>
                  <p:pic>
                    <p:nvPicPr>
                      <p:cNvPr id="819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46513"/>
                        <a:ext cx="84105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Text Box 6"/>
          <p:cNvSpPr txBox="1">
            <a:spLocks noChangeArrowheads="1"/>
          </p:cNvSpPr>
          <p:nvPr/>
        </p:nvSpPr>
        <p:spPr bwMode="auto">
          <a:xfrm>
            <a:off x="442913" y="5697538"/>
            <a:ext cx="51196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注意：</a:t>
            </a:r>
            <a:r>
              <a:rPr kumimoji="1" lang="en-US" altLang="zh-CN" sz="2800" i="1">
                <a:solidFill>
                  <a:srgbClr val="000000"/>
                </a:solidFill>
                <a:ea typeface="华文中宋" panose="02010600040101010101" pitchFamily="2" charset="-122"/>
                <a:sym typeface="Symbol" panose="05050102010706020507" pitchFamily="18" charset="2"/>
              </a:rPr>
              <a:t>u</a:t>
            </a:r>
            <a:r>
              <a:rPr kumimoji="1" lang="en-US" altLang="zh-CN" sz="2800">
                <a:solidFill>
                  <a:srgbClr val="000000"/>
                </a:solidFill>
                <a:ea typeface="华文中宋" panose="02010600040101010101" pitchFamily="2" charset="-122"/>
                <a:sym typeface="Symbol" panose="05050102010706020507" pitchFamily="18" charset="2"/>
              </a:rPr>
              <a:t> </a:t>
            </a:r>
            <a:r>
              <a:rPr kumimoji="1" lang="zh-CN" altLang="en-US" sz="2800">
                <a:solidFill>
                  <a:srgbClr val="000000"/>
                </a:solidFill>
                <a:ea typeface="华文中宋" panose="02010600040101010101" pitchFamily="2" charset="-122"/>
                <a:sym typeface="Symbol" panose="05050102010706020507" pitchFamily="18" charset="2"/>
              </a:rPr>
              <a:t>的符号，谁相对谁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arn(outVertical)">
                                      <p:cBhvr>
                                        <p:cTn id="7" dur="500"/>
                                        <p:tgtEl>
                                          <p:spTgt spid="81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wipe(up)">
                                      <p:cBhvr>
                                        <p:cTn id="12" dur="500"/>
                                        <p:tgtEl>
                                          <p:spTgt spid="81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4"/>
                                        </p:tgtEl>
                                        <p:attrNameLst>
                                          <p:attrName>style.visibility</p:attrName>
                                        </p:attrNameLst>
                                      </p:cBhvr>
                                      <p:to>
                                        <p:strVal val="visible"/>
                                      </p:to>
                                    </p:set>
                                    <p:animEffect transition="in" filter="wipe(left)">
                                      <p:cBhvr>
                                        <p:cTn id="17" dur="500"/>
                                        <p:tgtEl>
                                          <p:spTgt spid="81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wipe(left)">
                                      <p:cBhvr>
                                        <p:cTn id="22" dur="500"/>
                                        <p:tgtEl>
                                          <p:spTgt spid="81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1926"/>
                                        </p:tgtEl>
                                        <p:attrNameLst>
                                          <p:attrName>style.visibility</p:attrName>
                                        </p:attrNameLst>
                                      </p:cBhvr>
                                      <p:to>
                                        <p:strVal val="visible"/>
                                      </p:to>
                                    </p:set>
                                    <p:animEffect transition="in" filter="wipe(up)">
                                      <p:cBhvr>
                                        <p:cTn id="2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nimBg="1" autoUpdateAnimBg="0"/>
      <p:bldP spid="81923" grpId="0" autoUpdateAnimBg="0"/>
      <p:bldP spid="8192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38138" y="214313"/>
            <a:ext cx="8534400" cy="26558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甲乙两飞行器沿 </a:t>
            </a:r>
            <a:r>
              <a:rPr kumimoji="1" lang="en-US" altLang="zh-CN" sz="2800" i="1">
                <a:solidFill>
                  <a:srgbClr val="000000"/>
                </a:solidFill>
                <a:ea typeface="华文中宋" panose="02010600040101010101" pitchFamily="2" charset="-122"/>
              </a:rPr>
              <a:t>x</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轴作相对运动，甲测得两个事</a:t>
            </a:r>
          </a:p>
          <a:p>
            <a:pPr eaLnBrk="1" hangingPunct="1">
              <a:lnSpc>
                <a:spcPct val="120000"/>
              </a:lnSpc>
            </a:pPr>
            <a:r>
              <a:rPr kumimoji="1" lang="zh-CN" altLang="en-US" sz="2800">
                <a:solidFill>
                  <a:srgbClr val="000000"/>
                </a:solidFill>
                <a:ea typeface="华文中宋" panose="02010600040101010101" pitchFamily="2" charset="-122"/>
              </a:rPr>
              <a:t>件的时空坐标为 </a:t>
            </a:r>
            <a:r>
              <a:rPr kumimoji="1" lang="en-US" altLang="zh-CN" sz="2800" i="1">
                <a:solidFill>
                  <a:srgbClr val="000000"/>
                </a:solidFill>
                <a:ea typeface="华文中宋" panose="02010600040101010101" pitchFamily="2" charset="-122"/>
              </a:rPr>
              <a:t>x</a:t>
            </a:r>
            <a:r>
              <a:rPr kumimoji="1" lang="en-US" altLang="zh-CN" sz="2800" baseline="-25000">
                <a:solidFill>
                  <a:srgbClr val="000000"/>
                </a:solidFill>
                <a:ea typeface="华文中宋" panose="02010600040101010101" pitchFamily="2" charset="-122"/>
              </a:rPr>
              <a:t>1 </a:t>
            </a:r>
            <a:r>
              <a:rPr kumimoji="1" lang="en-US" altLang="zh-CN" sz="2800">
                <a:solidFill>
                  <a:srgbClr val="000000"/>
                </a:solidFill>
                <a:ea typeface="华文中宋" panose="02010600040101010101" pitchFamily="2" charset="-122"/>
              </a:rPr>
              <a:t>= 6</a:t>
            </a:r>
            <a:r>
              <a:rPr kumimoji="1" lang="en-US" altLang="zh-CN" sz="2800">
                <a:solidFill>
                  <a:srgbClr val="000000"/>
                </a:solidFill>
                <a:ea typeface="华文中宋" panose="02010600040101010101" pitchFamily="2" charset="-122"/>
                <a:sym typeface="Symbol" panose="05050102010706020507" pitchFamily="18" charset="2"/>
              </a:rPr>
              <a:t>×10</a:t>
            </a:r>
            <a:r>
              <a:rPr kumimoji="1" lang="en-US" altLang="zh-CN" sz="2800" baseline="30000">
                <a:solidFill>
                  <a:srgbClr val="000000"/>
                </a:solidFill>
                <a:ea typeface="华文中宋" panose="02010600040101010101" pitchFamily="2" charset="-122"/>
                <a:sym typeface="Symbol" panose="05050102010706020507" pitchFamily="18" charset="2"/>
              </a:rPr>
              <a:t>4</a:t>
            </a:r>
            <a:r>
              <a:rPr kumimoji="1" lang="en-US" altLang="zh-CN" sz="2800">
                <a:solidFill>
                  <a:srgbClr val="000000"/>
                </a:solidFill>
                <a:ea typeface="华文中宋" panose="02010600040101010101" pitchFamily="2" charset="-122"/>
                <a:sym typeface="Symbol" panose="05050102010706020507" pitchFamily="18" charset="2"/>
              </a:rPr>
              <a:t>m,  </a:t>
            </a:r>
            <a:r>
              <a:rPr kumimoji="1" lang="en-US" altLang="zh-CN" sz="2800" i="1">
                <a:solidFill>
                  <a:srgbClr val="000000"/>
                </a:solidFill>
                <a:ea typeface="华文中宋" panose="02010600040101010101" pitchFamily="2" charset="-122"/>
              </a:rPr>
              <a:t>t</a:t>
            </a:r>
            <a:r>
              <a:rPr kumimoji="1" lang="en-US" altLang="zh-CN" sz="2800" baseline="-25000">
                <a:solidFill>
                  <a:srgbClr val="000000"/>
                </a:solidFill>
                <a:ea typeface="华文中宋" panose="02010600040101010101" pitchFamily="2" charset="-122"/>
              </a:rPr>
              <a:t>1 </a:t>
            </a:r>
            <a:r>
              <a:rPr kumimoji="1" lang="en-US" altLang="zh-CN" sz="2800">
                <a:solidFill>
                  <a:srgbClr val="000000"/>
                </a:solidFill>
                <a:ea typeface="华文中宋" panose="02010600040101010101" pitchFamily="2" charset="-122"/>
              </a:rPr>
              <a:t>= 2×</a:t>
            </a:r>
            <a:r>
              <a:rPr kumimoji="1" lang="en-US" altLang="zh-CN" sz="2800">
                <a:solidFill>
                  <a:srgbClr val="000000"/>
                </a:solidFill>
                <a:ea typeface="华文中宋" panose="02010600040101010101" pitchFamily="2" charset="-122"/>
                <a:sym typeface="Symbol" panose="05050102010706020507" pitchFamily="18" charset="2"/>
              </a:rPr>
              <a:t>10</a:t>
            </a:r>
            <a:r>
              <a:rPr kumimoji="1" lang="en-US" altLang="zh-CN" sz="2800" baseline="30000">
                <a:solidFill>
                  <a:srgbClr val="000000"/>
                </a:solidFill>
                <a:ea typeface="华文中宋" panose="02010600040101010101" pitchFamily="2" charset="-122"/>
              </a:rPr>
              <a:t>–</a:t>
            </a:r>
            <a:r>
              <a:rPr kumimoji="1" lang="en-US" altLang="zh-CN" sz="2800" baseline="30000">
                <a:solidFill>
                  <a:srgbClr val="000000"/>
                </a:solidFill>
                <a:ea typeface="华文中宋" panose="02010600040101010101" pitchFamily="2" charset="-122"/>
                <a:sym typeface="Symbol" panose="05050102010706020507" pitchFamily="18" charset="2"/>
              </a:rPr>
              <a:t>4</a:t>
            </a:r>
            <a:r>
              <a:rPr kumimoji="1" lang="en-US" altLang="zh-CN" sz="2800">
                <a:solidFill>
                  <a:srgbClr val="000000"/>
                </a:solidFill>
                <a:ea typeface="华文中宋" panose="02010600040101010101" pitchFamily="2" charset="-122"/>
              </a:rPr>
              <a:t>s</a:t>
            </a:r>
            <a:r>
              <a:rPr kumimoji="1" lang="zh-CN" altLang="en-US" sz="2800">
                <a:solidFill>
                  <a:srgbClr val="000000"/>
                </a:solidFill>
                <a:ea typeface="华文中宋" panose="02010600040101010101" pitchFamily="2" charset="-122"/>
              </a:rPr>
              <a:t>；</a:t>
            </a:r>
            <a:r>
              <a:rPr kumimoji="1" lang="en-US" altLang="zh-CN" sz="2800" i="1">
                <a:solidFill>
                  <a:srgbClr val="000000"/>
                </a:solidFill>
                <a:ea typeface="华文中宋" panose="02010600040101010101" pitchFamily="2" charset="-122"/>
              </a:rPr>
              <a:t>x</a:t>
            </a:r>
            <a:r>
              <a:rPr kumimoji="1" lang="en-US" altLang="zh-CN" sz="2800" baseline="-25000">
                <a:solidFill>
                  <a:srgbClr val="000000"/>
                </a:solidFill>
                <a:ea typeface="华文中宋" panose="02010600040101010101" pitchFamily="2" charset="-122"/>
              </a:rPr>
              <a:t>2 </a:t>
            </a:r>
            <a:r>
              <a:rPr kumimoji="1" lang="en-US" altLang="zh-CN" sz="2800">
                <a:solidFill>
                  <a:srgbClr val="000000"/>
                </a:solidFill>
                <a:ea typeface="华文中宋" panose="02010600040101010101" pitchFamily="2" charset="-122"/>
              </a:rPr>
              <a:t>= 12</a:t>
            </a:r>
            <a:r>
              <a:rPr kumimoji="1" lang="en-US" altLang="zh-CN" sz="2800">
                <a:solidFill>
                  <a:srgbClr val="000000"/>
                </a:solidFill>
                <a:ea typeface="华文中宋" panose="02010600040101010101" pitchFamily="2" charset="-122"/>
                <a:sym typeface="Symbol" panose="05050102010706020507" pitchFamily="18" charset="2"/>
              </a:rPr>
              <a:t>×</a:t>
            </a:r>
          </a:p>
          <a:p>
            <a:pPr eaLnBrk="1" hangingPunct="1">
              <a:lnSpc>
                <a:spcPct val="120000"/>
              </a:lnSpc>
            </a:pPr>
            <a:r>
              <a:rPr kumimoji="1" lang="en-US" altLang="zh-CN" sz="2800">
                <a:solidFill>
                  <a:srgbClr val="000000"/>
                </a:solidFill>
                <a:ea typeface="华文中宋" panose="02010600040101010101" pitchFamily="2" charset="-122"/>
                <a:sym typeface="Symbol" panose="05050102010706020507" pitchFamily="18" charset="2"/>
              </a:rPr>
              <a:t>10</a:t>
            </a:r>
            <a:r>
              <a:rPr kumimoji="1" lang="en-US" altLang="zh-CN" sz="2800" baseline="30000">
                <a:solidFill>
                  <a:srgbClr val="000000"/>
                </a:solidFill>
                <a:ea typeface="华文中宋" panose="02010600040101010101" pitchFamily="2" charset="-122"/>
                <a:sym typeface="Symbol" panose="05050102010706020507" pitchFamily="18" charset="2"/>
              </a:rPr>
              <a:t>4</a:t>
            </a:r>
            <a:r>
              <a:rPr kumimoji="1" lang="en-US" altLang="zh-CN" sz="2800">
                <a:solidFill>
                  <a:srgbClr val="000000"/>
                </a:solidFill>
                <a:ea typeface="华文中宋" panose="02010600040101010101" pitchFamily="2" charset="-122"/>
                <a:sym typeface="Symbol" panose="05050102010706020507" pitchFamily="18" charset="2"/>
              </a:rPr>
              <a:t>m,  </a:t>
            </a:r>
            <a:r>
              <a:rPr kumimoji="1" lang="en-US" altLang="zh-CN" sz="2800" i="1">
                <a:solidFill>
                  <a:srgbClr val="000000"/>
                </a:solidFill>
                <a:ea typeface="华文中宋" panose="02010600040101010101" pitchFamily="2" charset="-122"/>
              </a:rPr>
              <a:t>t</a:t>
            </a:r>
            <a:r>
              <a:rPr kumimoji="1" lang="en-US" altLang="zh-CN" sz="2800" baseline="-25000">
                <a:solidFill>
                  <a:srgbClr val="000000"/>
                </a:solidFill>
                <a:ea typeface="华文中宋" panose="02010600040101010101" pitchFamily="2" charset="-122"/>
              </a:rPr>
              <a:t>2</a:t>
            </a:r>
            <a:r>
              <a:rPr kumimoji="1" lang="en-US" altLang="zh-CN" sz="2800">
                <a:solidFill>
                  <a:srgbClr val="000000"/>
                </a:solidFill>
                <a:ea typeface="华文中宋" panose="02010600040101010101" pitchFamily="2" charset="-122"/>
              </a:rPr>
              <a:t> = 1×</a:t>
            </a:r>
            <a:r>
              <a:rPr kumimoji="1" lang="en-US" altLang="zh-CN" sz="2800">
                <a:solidFill>
                  <a:srgbClr val="000000"/>
                </a:solidFill>
                <a:ea typeface="华文中宋" panose="02010600040101010101" pitchFamily="2" charset="-122"/>
                <a:sym typeface="Symbol" panose="05050102010706020507" pitchFamily="18" charset="2"/>
              </a:rPr>
              <a:t>10</a:t>
            </a:r>
            <a:r>
              <a:rPr kumimoji="1" lang="en-US" altLang="zh-CN" sz="2800" baseline="30000">
                <a:solidFill>
                  <a:srgbClr val="000000"/>
                </a:solidFill>
                <a:ea typeface="华文中宋" panose="02010600040101010101" pitchFamily="2" charset="-122"/>
              </a:rPr>
              <a:t>–</a:t>
            </a:r>
            <a:r>
              <a:rPr kumimoji="1" lang="en-US" altLang="zh-CN" sz="2800" baseline="30000">
                <a:solidFill>
                  <a:srgbClr val="000000"/>
                </a:solidFill>
                <a:ea typeface="华文中宋" panose="02010600040101010101" pitchFamily="2" charset="-122"/>
                <a:sym typeface="Symbol" panose="05050102010706020507" pitchFamily="18" charset="2"/>
              </a:rPr>
              <a:t>4</a:t>
            </a:r>
            <a:r>
              <a:rPr kumimoji="1" lang="en-US" altLang="zh-CN" sz="2800">
                <a:solidFill>
                  <a:srgbClr val="000000"/>
                </a:solidFill>
                <a:ea typeface="华文中宋" panose="02010600040101010101" pitchFamily="2" charset="-122"/>
              </a:rPr>
              <a:t>s</a:t>
            </a:r>
            <a:r>
              <a:rPr kumimoji="1" lang="zh-CN" altLang="en-US" sz="2800">
                <a:solidFill>
                  <a:srgbClr val="000000"/>
                </a:solidFill>
                <a:ea typeface="华文中宋" panose="02010600040101010101" pitchFamily="2" charset="-122"/>
              </a:rPr>
              <a:t>，如果乙测得两个事件同时发生，</a:t>
            </a:r>
            <a:endParaRPr kumimoji="1" lang="en-US" altLang="zh-CN" sz="2800">
              <a:solidFill>
                <a:srgbClr val="000000"/>
              </a:solidFill>
              <a:ea typeface="华文中宋" panose="02010600040101010101" pitchFamily="2" charset="-122"/>
            </a:endParaRPr>
          </a:p>
          <a:p>
            <a:pPr eaLnBrk="1" hangingPunct="1">
              <a:lnSpc>
                <a:spcPct val="120000"/>
              </a:lnSpc>
            </a:pPr>
            <a:r>
              <a:rPr kumimoji="1" lang="zh-CN" altLang="en-US" sz="2800">
                <a:solidFill>
                  <a:srgbClr val="000000"/>
                </a:solidFill>
                <a:ea typeface="华文中宋" panose="02010600040101010101" pitchFamily="2" charset="-122"/>
              </a:rPr>
              <a:t>问：</a:t>
            </a:r>
            <a:r>
              <a:rPr kumimoji="1" lang="en-US" altLang="zh-CN" sz="2800">
                <a:solidFill>
                  <a:srgbClr val="000000"/>
                </a:solidFill>
                <a:ea typeface="华文中宋" panose="02010600040101010101" pitchFamily="2" charset="-122"/>
              </a:rPr>
              <a:t>(1) </a:t>
            </a:r>
            <a:r>
              <a:rPr kumimoji="1" lang="zh-CN" altLang="en-US" sz="2800">
                <a:solidFill>
                  <a:srgbClr val="000000"/>
                </a:solidFill>
                <a:ea typeface="华文中宋" panose="02010600040101010101" pitchFamily="2" charset="-122"/>
              </a:rPr>
              <a:t>乙相对于甲的运动速度是多少？</a:t>
            </a:r>
          </a:p>
          <a:p>
            <a:pPr eaLnBrk="1" hangingPunct="1">
              <a:lnSpc>
                <a:spcPct val="120000"/>
              </a:lnSpc>
            </a:pPr>
            <a:r>
              <a:rPr kumimoji="1" lang="zh-CN" altLang="en-US" sz="2800">
                <a:solidFill>
                  <a:srgbClr val="000000"/>
                </a:solidFill>
                <a:ea typeface="华文中宋" panose="02010600040101010101" pitchFamily="2" charset="-122"/>
              </a:rPr>
              <a:t>        </a:t>
            </a:r>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乙所测得的两个事件的空间间隔是多少？</a:t>
            </a:r>
          </a:p>
        </p:txBody>
      </p:sp>
      <p:grpSp>
        <p:nvGrpSpPr>
          <p:cNvPr id="2" name="Group 3"/>
          <p:cNvGrpSpPr>
            <a:grpSpLocks/>
          </p:cNvGrpSpPr>
          <p:nvPr/>
        </p:nvGrpSpPr>
        <p:grpSpPr bwMode="auto">
          <a:xfrm>
            <a:off x="347663" y="2847975"/>
            <a:ext cx="8415337" cy="1563688"/>
            <a:chOff x="219" y="1767"/>
            <a:chExt cx="5301" cy="985"/>
          </a:xfrm>
        </p:grpSpPr>
        <p:graphicFrame>
          <p:nvGraphicFramePr>
            <p:cNvPr id="11269" name="Object 4"/>
            <p:cNvGraphicFramePr>
              <a:graphicFrameLocks noChangeAspect="1"/>
            </p:cNvGraphicFramePr>
            <p:nvPr/>
          </p:nvGraphicFramePr>
          <p:xfrm>
            <a:off x="1017" y="1767"/>
            <a:ext cx="1388" cy="958"/>
          </p:xfrm>
          <a:graphic>
            <a:graphicData uri="http://schemas.openxmlformats.org/presentationml/2006/ole">
              <mc:AlternateContent xmlns:mc="http://schemas.openxmlformats.org/markup-compatibility/2006">
                <mc:Choice xmlns:v="urn:schemas-microsoft-com:vml" Requires="v">
                  <p:oleObj name="Equation" r:id="rId2" imgW="977900" imgH="609600" progId="Equation.3">
                    <p:embed/>
                  </p:oleObj>
                </mc:Choice>
                <mc:Fallback>
                  <p:oleObj name="Equation" r:id="rId2" imgW="977900" imgH="609600" progId="Equation.3">
                    <p:embed/>
                    <p:pic>
                      <p:nvPicPr>
                        <p:cNvPr id="1126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 y="1767"/>
                          <a:ext cx="1388"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Text Box 5"/>
            <p:cNvSpPr txBox="1">
              <a:spLocks noChangeArrowheads="1"/>
            </p:cNvSpPr>
            <p:nvPr/>
          </p:nvSpPr>
          <p:spPr bwMode="auto">
            <a:xfrm>
              <a:off x="219" y="2169"/>
              <a:ext cx="7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解：由</a:t>
              </a:r>
            </a:p>
          </p:txBody>
        </p:sp>
        <p:sp>
          <p:nvSpPr>
            <p:cNvPr id="11278" name="Text Box 6"/>
            <p:cNvSpPr txBox="1">
              <a:spLocks noChangeArrowheads="1"/>
            </p:cNvSpPr>
            <p:nvPr/>
          </p:nvSpPr>
          <p:spPr bwMode="auto">
            <a:xfrm>
              <a:off x="2391" y="2203"/>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得</a:t>
              </a:r>
            </a:p>
          </p:txBody>
        </p:sp>
        <p:graphicFrame>
          <p:nvGraphicFramePr>
            <p:cNvPr id="11270" name="Object 7"/>
            <p:cNvGraphicFramePr>
              <a:graphicFrameLocks noChangeAspect="1"/>
            </p:cNvGraphicFramePr>
            <p:nvPr/>
          </p:nvGraphicFramePr>
          <p:xfrm>
            <a:off x="2727" y="1794"/>
            <a:ext cx="2793" cy="958"/>
          </p:xfrm>
          <a:graphic>
            <a:graphicData uri="http://schemas.openxmlformats.org/presentationml/2006/ole">
              <mc:AlternateContent xmlns:mc="http://schemas.openxmlformats.org/markup-compatibility/2006">
                <mc:Choice xmlns:v="urn:schemas-microsoft-com:vml" Requires="v">
                  <p:oleObj name="Equation" r:id="rId4" imgW="1790700" imgH="609600" progId="Equation.3">
                    <p:embed/>
                  </p:oleObj>
                </mc:Choice>
                <mc:Fallback>
                  <p:oleObj name="Equation" r:id="rId4" imgW="1790700" imgH="609600" progId="Equation.3">
                    <p:embed/>
                    <p:pic>
                      <p:nvPicPr>
                        <p:cNvPr id="1127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 y="1794"/>
                          <a:ext cx="2793"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p:cNvGrpSpPr>
            <a:grpSpLocks/>
          </p:cNvGrpSpPr>
          <p:nvPr/>
        </p:nvGrpSpPr>
        <p:grpSpPr bwMode="auto">
          <a:xfrm>
            <a:off x="366713" y="4394200"/>
            <a:ext cx="6835775" cy="1382713"/>
            <a:chOff x="231" y="2768"/>
            <a:chExt cx="4306" cy="871"/>
          </a:xfrm>
        </p:grpSpPr>
        <p:graphicFrame>
          <p:nvGraphicFramePr>
            <p:cNvPr id="11267" name="Object 9"/>
            <p:cNvGraphicFramePr>
              <a:graphicFrameLocks noChangeAspect="1"/>
            </p:cNvGraphicFramePr>
            <p:nvPr/>
          </p:nvGraphicFramePr>
          <p:xfrm>
            <a:off x="1440" y="2768"/>
            <a:ext cx="3097" cy="871"/>
          </p:xfrm>
          <a:graphic>
            <a:graphicData uri="http://schemas.openxmlformats.org/presentationml/2006/ole">
              <mc:AlternateContent xmlns:mc="http://schemas.openxmlformats.org/markup-compatibility/2006">
                <mc:Choice xmlns:v="urn:schemas-microsoft-com:vml" Requires="v">
                  <p:oleObj name="Equation" r:id="rId6" imgW="2171700" imgH="609600" progId="Equation.3">
                    <p:embed/>
                  </p:oleObj>
                </mc:Choice>
                <mc:Fallback>
                  <p:oleObj name="Equation" r:id="rId6" imgW="2171700" imgH="609600" progId="Equation.3">
                    <p:embed/>
                    <p:pic>
                      <p:nvPicPr>
                        <p:cNvPr id="1126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2768"/>
                          <a:ext cx="3097" cy="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Text Box 10"/>
            <p:cNvSpPr txBox="1">
              <a:spLocks noChangeArrowheads="1"/>
            </p:cNvSpPr>
            <p:nvPr/>
          </p:nvSpPr>
          <p:spPr bwMode="auto">
            <a:xfrm>
              <a:off x="231" y="3115"/>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由</a:t>
              </a:r>
            </a:p>
          </p:txBody>
        </p:sp>
        <p:graphicFrame>
          <p:nvGraphicFramePr>
            <p:cNvPr id="11268" name="Object 11"/>
            <p:cNvGraphicFramePr>
              <a:graphicFrameLocks noChangeAspect="1"/>
            </p:cNvGraphicFramePr>
            <p:nvPr/>
          </p:nvGraphicFramePr>
          <p:xfrm>
            <a:off x="528" y="3120"/>
            <a:ext cx="594" cy="340"/>
          </p:xfrm>
          <a:graphic>
            <a:graphicData uri="http://schemas.openxmlformats.org/presentationml/2006/ole">
              <mc:AlternateContent xmlns:mc="http://schemas.openxmlformats.org/markup-compatibility/2006">
                <mc:Choice xmlns:v="urn:schemas-microsoft-com:vml" Requires="v">
                  <p:oleObj name="Equation" r:id="rId8" imgW="380835" imgH="215806" progId="Equation.3">
                    <p:embed/>
                  </p:oleObj>
                </mc:Choice>
                <mc:Fallback>
                  <p:oleObj name="Equation" r:id="rId8" imgW="380835" imgH="215806" progId="Equation.3">
                    <p:embed/>
                    <p:pic>
                      <p:nvPicPr>
                        <p:cNvPr id="11268"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3120"/>
                          <a:ext cx="59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6" name="Text Box 12"/>
            <p:cNvSpPr txBox="1">
              <a:spLocks noChangeArrowheads="1"/>
            </p:cNvSpPr>
            <p:nvPr/>
          </p:nvSpPr>
          <p:spPr bwMode="auto">
            <a:xfrm>
              <a:off x="1095" y="3115"/>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得</a:t>
              </a:r>
            </a:p>
          </p:txBody>
        </p:sp>
      </p:grpSp>
      <p:graphicFrame>
        <p:nvGraphicFramePr>
          <p:cNvPr id="83981" name="Object 13"/>
          <p:cNvGraphicFramePr>
            <a:graphicFrameLocks noChangeAspect="1"/>
          </p:cNvGraphicFramePr>
          <p:nvPr/>
        </p:nvGraphicFramePr>
        <p:xfrm>
          <a:off x="7462838" y="4724400"/>
          <a:ext cx="1219200" cy="993775"/>
        </p:xfrm>
        <a:graphic>
          <a:graphicData uri="http://schemas.openxmlformats.org/presentationml/2006/ole">
            <mc:AlternateContent xmlns:mc="http://schemas.openxmlformats.org/markup-compatibility/2006">
              <mc:Choice xmlns:v="urn:schemas-microsoft-com:vml" Requires="v">
                <p:oleObj name="Equation" r:id="rId10" imgW="482391" imgH="393529" progId="Equation.DSMT4">
                  <p:embed/>
                </p:oleObj>
              </mc:Choice>
              <mc:Fallback>
                <p:oleObj name="Equation" r:id="rId10" imgW="482391" imgH="393529" progId="Equation.DSMT4">
                  <p:embed/>
                  <p:pic>
                    <p:nvPicPr>
                      <p:cNvPr id="8398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2838" y="4724400"/>
                        <a:ext cx="12192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2" name="Rectangle 14"/>
          <p:cNvSpPr>
            <a:spLocks noChangeArrowheads="1"/>
          </p:cNvSpPr>
          <p:nvPr/>
        </p:nvSpPr>
        <p:spPr bwMode="auto">
          <a:xfrm>
            <a:off x="381000" y="5886450"/>
            <a:ext cx="6738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即乙相对于甲以一半光速沿 </a:t>
            </a:r>
            <a:r>
              <a:rPr kumimoji="1" lang="en-US" altLang="zh-CN" sz="2800">
                <a:solidFill>
                  <a:srgbClr val="000000"/>
                </a:solidFill>
                <a:ea typeface="华文中宋" panose="02010600040101010101" pitchFamily="2" charset="-122"/>
              </a:rPr>
              <a:t>–</a:t>
            </a:r>
            <a:r>
              <a:rPr kumimoji="1" lang="en-US" altLang="zh-CN" sz="2800" i="1">
                <a:solidFill>
                  <a:srgbClr val="000000"/>
                </a:solidFill>
                <a:ea typeface="华文中宋" panose="02010600040101010101" pitchFamily="2" charset="-122"/>
              </a:rPr>
              <a:t>x</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方向运动。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barn(outVertical)">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3981"/>
                                        </p:tgtEl>
                                        <p:attrNameLst>
                                          <p:attrName>style.visibility</p:attrName>
                                        </p:attrNameLst>
                                      </p:cBhvr>
                                      <p:to>
                                        <p:strVal val="visible"/>
                                      </p:to>
                                    </p:set>
                                    <p:animEffect transition="in" filter="wipe(left)">
                                      <p:cBhvr>
                                        <p:cTn id="22" dur="500"/>
                                        <p:tgtEl>
                                          <p:spTgt spid="83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82"/>
                                        </p:tgtEl>
                                        <p:attrNameLst>
                                          <p:attrName>style.visibility</p:attrName>
                                        </p:attrNameLst>
                                      </p:cBhvr>
                                      <p:to>
                                        <p:strVal val="visible"/>
                                      </p:to>
                                    </p:set>
                                    <p:animEffect transition="in" filter="wipe(left)">
                                      <p:cBhvr>
                                        <p:cTn id="27" dur="500"/>
                                        <p:tgtEl>
                                          <p:spTgt spid="83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autoUpdateAnimBg="0"/>
      <p:bldP spid="8398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913" y="332656"/>
            <a:ext cx="4879970" cy="1944688"/>
            <a:chOff x="279" y="192"/>
            <a:chExt cx="3074" cy="1225"/>
          </a:xfrm>
        </p:grpSpPr>
        <p:graphicFrame>
          <p:nvGraphicFramePr>
            <p:cNvPr id="12291" name="Object 3"/>
            <p:cNvGraphicFramePr>
              <a:graphicFrameLocks noChangeAspect="1"/>
            </p:cNvGraphicFramePr>
            <p:nvPr/>
          </p:nvGraphicFramePr>
          <p:xfrm>
            <a:off x="1769" y="192"/>
            <a:ext cx="1584" cy="674"/>
          </p:xfrm>
          <a:graphic>
            <a:graphicData uri="http://schemas.openxmlformats.org/presentationml/2006/ole">
              <mc:AlternateContent xmlns:mc="http://schemas.openxmlformats.org/markup-compatibility/2006">
                <mc:Choice xmlns:v="urn:schemas-microsoft-com:vml" Requires="v">
                  <p:oleObj name="Equation" r:id="rId2" imgW="1002865" imgH="431613" progId="Equation.3">
                    <p:embed/>
                  </p:oleObj>
                </mc:Choice>
                <mc:Fallback>
                  <p:oleObj name="Equation" r:id="rId2" imgW="1002865" imgH="431613" progId="Equation.3">
                    <p:embed/>
                    <p:pic>
                      <p:nvPicPr>
                        <p:cNvPr id="1229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 y="192"/>
                          <a:ext cx="1584"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4"/>
            <p:cNvSpPr txBox="1">
              <a:spLocks noChangeArrowheads="1"/>
            </p:cNvSpPr>
            <p:nvPr/>
          </p:nvSpPr>
          <p:spPr bwMode="auto">
            <a:xfrm>
              <a:off x="279" y="325"/>
              <a:ext cx="147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由洛伦兹变换</a:t>
              </a:r>
            </a:p>
          </p:txBody>
        </p:sp>
        <p:sp>
          <p:nvSpPr>
            <p:cNvPr id="12295" name="Text Box 5"/>
            <p:cNvSpPr txBox="1">
              <a:spLocks noChangeArrowheads="1"/>
            </p:cNvSpPr>
            <p:nvPr/>
          </p:nvSpPr>
          <p:spPr bwMode="auto">
            <a:xfrm>
              <a:off x="279" y="1090"/>
              <a:ext cx="21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得两事件的空间间隔</a:t>
              </a:r>
            </a:p>
          </p:txBody>
        </p:sp>
      </p:grpSp>
      <p:graphicFrame>
        <p:nvGraphicFramePr>
          <p:cNvPr id="84998" name="Object 6"/>
          <p:cNvGraphicFramePr>
            <a:graphicFrameLocks noChangeAspect="1"/>
          </p:cNvGraphicFramePr>
          <p:nvPr/>
        </p:nvGraphicFramePr>
        <p:xfrm>
          <a:off x="538163" y="2852936"/>
          <a:ext cx="8148637" cy="2646362"/>
        </p:xfrm>
        <a:graphic>
          <a:graphicData uri="http://schemas.openxmlformats.org/presentationml/2006/ole">
            <mc:AlternateContent xmlns:mc="http://schemas.openxmlformats.org/markup-compatibility/2006">
              <mc:Choice xmlns:v="urn:schemas-microsoft-com:vml" Requires="v">
                <p:oleObj name="Equation" r:id="rId4" imgW="3251200" imgH="1066800" progId="Equation.DSMT4">
                  <p:embed/>
                </p:oleObj>
              </mc:Choice>
              <mc:Fallback>
                <p:oleObj name="Equation" r:id="rId4" imgW="3251200" imgH="1066800" progId="Equation.DSMT4">
                  <p:embed/>
                  <p:pic>
                    <p:nvPicPr>
                      <p:cNvPr id="849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3" y="2852936"/>
                        <a:ext cx="8148637"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4998"/>
                                        </p:tgtEl>
                                        <p:attrNameLst>
                                          <p:attrName>style.visibility</p:attrName>
                                        </p:attrNameLst>
                                      </p:cBhvr>
                                      <p:to>
                                        <p:strVal val="visible"/>
                                      </p:to>
                                    </p:set>
                                    <p:animEffect transition="in" filter="wipe(up)">
                                      <p:cBhvr>
                                        <p:cTn id="12"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304800" y="2209800"/>
            <a:ext cx="8550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解：以地面为</a:t>
            </a:r>
            <a:r>
              <a:rPr kumimoji="1" lang="en-US" altLang="zh-CN" sz="2800" b="1">
                <a:solidFill>
                  <a:schemeClr val="accent2"/>
                </a:solidFill>
              </a:rPr>
              <a:t>S</a:t>
            </a:r>
            <a:r>
              <a:rPr kumimoji="1" lang="zh-CN" altLang="en-US" sz="2800" b="1">
                <a:solidFill>
                  <a:schemeClr val="accent2"/>
                </a:solidFill>
              </a:rPr>
              <a:t>系，坐标原点在北京，以北京到上海的方向为</a:t>
            </a:r>
            <a:r>
              <a:rPr kumimoji="1" lang="en-US" altLang="zh-CN" sz="2800" b="1" i="1">
                <a:solidFill>
                  <a:schemeClr val="accent2"/>
                </a:solidFill>
              </a:rPr>
              <a:t>x</a:t>
            </a:r>
            <a:r>
              <a:rPr kumimoji="1" lang="zh-CN" altLang="en-US" sz="2800" b="1">
                <a:solidFill>
                  <a:schemeClr val="accent2"/>
                </a:solidFill>
              </a:rPr>
              <a:t>轴正方向，飞船为</a:t>
            </a:r>
            <a:r>
              <a:rPr kumimoji="1" lang="en-US" altLang="zh-CN" sz="2800" b="1">
                <a:solidFill>
                  <a:schemeClr val="accent2"/>
                </a:solidFill>
              </a:rPr>
              <a:t>S’</a:t>
            </a:r>
            <a:r>
              <a:rPr kumimoji="1" lang="zh-CN" altLang="en-US" sz="2800" b="1">
                <a:solidFill>
                  <a:schemeClr val="accent2"/>
                </a:solidFill>
              </a:rPr>
              <a:t>系。</a:t>
            </a:r>
          </a:p>
        </p:txBody>
      </p:sp>
      <p:sp>
        <p:nvSpPr>
          <p:cNvPr id="106500" name="Text Box 4"/>
          <p:cNvSpPr txBox="1">
            <a:spLocks noChangeArrowheads="1"/>
          </p:cNvSpPr>
          <p:nvPr/>
        </p:nvSpPr>
        <p:spPr bwMode="auto">
          <a:xfrm>
            <a:off x="762000" y="3962400"/>
            <a:ext cx="1217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事件</a:t>
            </a:r>
            <a:r>
              <a:rPr kumimoji="1" lang="en-US" altLang="zh-CN" sz="2800" b="1">
                <a:solidFill>
                  <a:schemeClr val="accent2"/>
                </a:solidFill>
              </a:rPr>
              <a:t>1</a:t>
            </a:r>
          </a:p>
        </p:txBody>
      </p:sp>
      <p:sp>
        <p:nvSpPr>
          <p:cNvPr id="106501" name="Text Box 5"/>
          <p:cNvSpPr txBox="1">
            <a:spLocks noChangeArrowheads="1"/>
          </p:cNvSpPr>
          <p:nvPr/>
        </p:nvSpPr>
        <p:spPr bwMode="auto">
          <a:xfrm>
            <a:off x="765175" y="4724400"/>
            <a:ext cx="1285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事件</a:t>
            </a:r>
            <a:r>
              <a:rPr kumimoji="1" lang="en-US" altLang="zh-CN" sz="2800" b="1">
                <a:solidFill>
                  <a:schemeClr val="accent2"/>
                </a:solidFill>
              </a:rPr>
              <a:t>2</a:t>
            </a:r>
          </a:p>
        </p:txBody>
      </p:sp>
      <p:sp>
        <p:nvSpPr>
          <p:cNvPr id="106502" name="Text Box 6"/>
          <p:cNvSpPr txBox="1">
            <a:spLocks noChangeArrowheads="1"/>
          </p:cNvSpPr>
          <p:nvPr/>
        </p:nvSpPr>
        <p:spPr bwMode="auto">
          <a:xfrm>
            <a:off x="3276600" y="3352800"/>
            <a:ext cx="73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S</a:t>
            </a:r>
            <a:r>
              <a:rPr kumimoji="1" lang="zh-CN" altLang="en-US" sz="2800" b="1">
                <a:solidFill>
                  <a:schemeClr val="accent2"/>
                </a:solidFill>
              </a:rPr>
              <a:t>系</a:t>
            </a:r>
          </a:p>
        </p:txBody>
      </p:sp>
      <p:sp>
        <p:nvSpPr>
          <p:cNvPr id="106503" name="Text Box 7"/>
          <p:cNvSpPr txBox="1">
            <a:spLocks noChangeArrowheads="1"/>
          </p:cNvSpPr>
          <p:nvPr/>
        </p:nvSpPr>
        <p:spPr bwMode="auto">
          <a:xfrm>
            <a:off x="5867400" y="3352800"/>
            <a:ext cx="852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S’</a:t>
            </a:r>
            <a:r>
              <a:rPr kumimoji="1" lang="zh-CN" altLang="en-US" sz="2800" b="1">
                <a:solidFill>
                  <a:schemeClr val="accent2"/>
                </a:solidFill>
              </a:rPr>
              <a:t>系</a:t>
            </a:r>
          </a:p>
        </p:txBody>
      </p:sp>
      <p:sp>
        <p:nvSpPr>
          <p:cNvPr id="106504" name="Text Box 8"/>
          <p:cNvSpPr txBox="1">
            <a:spLocks noChangeArrowheads="1"/>
          </p:cNvSpPr>
          <p:nvPr/>
        </p:nvSpPr>
        <p:spPr bwMode="auto">
          <a:xfrm>
            <a:off x="2895600" y="3886200"/>
            <a:ext cx="1562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a:t>
            </a:r>
            <a:r>
              <a:rPr kumimoji="1" lang="en-US" altLang="zh-CN" sz="2800" b="1" i="1">
                <a:solidFill>
                  <a:schemeClr val="accent2"/>
                </a:solidFill>
              </a:rPr>
              <a:t>x</a:t>
            </a:r>
            <a:r>
              <a:rPr kumimoji="1" lang="en-US" altLang="zh-CN" sz="2800" b="1" baseline="-25000">
                <a:solidFill>
                  <a:schemeClr val="accent2"/>
                </a:solidFill>
              </a:rPr>
              <a:t>1</a:t>
            </a:r>
            <a:r>
              <a:rPr kumimoji="1" lang="en-US" altLang="zh-CN" sz="2800" b="1">
                <a:solidFill>
                  <a:schemeClr val="accent2"/>
                </a:solidFill>
              </a:rPr>
              <a:t>,0,0,</a:t>
            </a:r>
            <a:r>
              <a:rPr kumimoji="1" lang="en-US" altLang="zh-CN" sz="2800" b="1" i="1">
                <a:solidFill>
                  <a:schemeClr val="accent2"/>
                </a:solidFill>
              </a:rPr>
              <a:t>t</a:t>
            </a:r>
            <a:r>
              <a:rPr kumimoji="1" lang="en-US" altLang="zh-CN" sz="2800" b="1" baseline="-25000">
                <a:solidFill>
                  <a:schemeClr val="accent2"/>
                </a:solidFill>
              </a:rPr>
              <a:t>1</a:t>
            </a:r>
            <a:r>
              <a:rPr kumimoji="1" lang="en-US" altLang="zh-CN" sz="2800" b="1">
                <a:solidFill>
                  <a:schemeClr val="accent2"/>
                </a:solidFill>
              </a:rPr>
              <a:t>)</a:t>
            </a:r>
          </a:p>
        </p:txBody>
      </p:sp>
      <p:sp>
        <p:nvSpPr>
          <p:cNvPr id="106505" name="Text Box 9"/>
          <p:cNvSpPr txBox="1">
            <a:spLocks noChangeArrowheads="1"/>
          </p:cNvSpPr>
          <p:nvPr/>
        </p:nvSpPr>
        <p:spPr bwMode="auto">
          <a:xfrm>
            <a:off x="2895600" y="4662488"/>
            <a:ext cx="1562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a:t>
            </a:r>
            <a:r>
              <a:rPr kumimoji="1" lang="en-US" altLang="zh-CN" sz="2800" b="1" i="1">
                <a:solidFill>
                  <a:schemeClr val="accent2"/>
                </a:solidFill>
              </a:rPr>
              <a:t>x</a:t>
            </a:r>
            <a:r>
              <a:rPr kumimoji="1" lang="en-US" altLang="zh-CN" sz="2800" b="1" baseline="-25000">
                <a:solidFill>
                  <a:schemeClr val="accent2"/>
                </a:solidFill>
              </a:rPr>
              <a:t>2</a:t>
            </a:r>
            <a:r>
              <a:rPr kumimoji="1" lang="en-US" altLang="zh-CN" sz="2800" b="1">
                <a:solidFill>
                  <a:schemeClr val="accent2"/>
                </a:solidFill>
              </a:rPr>
              <a:t>,0,0,</a:t>
            </a:r>
            <a:r>
              <a:rPr kumimoji="1" lang="en-US" altLang="zh-CN" sz="2800" b="1" i="1">
                <a:solidFill>
                  <a:schemeClr val="accent2"/>
                </a:solidFill>
              </a:rPr>
              <a:t>t</a:t>
            </a:r>
            <a:r>
              <a:rPr kumimoji="1" lang="en-US" altLang="zh-CN" sz="2800" b="1" baseline="-25000">
                <a:solidFill>
                  <a:schemeClr val="accent2"/>
                </a:solidFill>
              </a:rPr>
              <a:t>2</a:t>
            </a:r>
            <a:r>
              <a:rPr kumimoji="1" lang="en-US" altLang="zh-CN" sz="2800" b="1">
                <a:solidFill>
                  <a:schemeClr val="accent2"/>
                </a:solidFill>
              </a:rPr>
              <a:t>)</a:t>
            </a:r>
          </a:p>
        </p:txBody>
      </p:sp>
      <p:sp>
        <p:nvSpPr>
          <p:cNvPr id="106506" name="Text Box 10"/>
          <p:cNvSpPr txBox="1">
            <a:spLocks noChangeArrowheads="1"/>
          </p:cNvSpPr>
          <p:nvPr/>
        </p:nvSpPr>
        <p:spPr bwMode="auto">
          <a:xfrm>
            <a:off x="5503863" y="3810000"/>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a:t>
            </a:r>
            <a:r>
              <a:rPr kumimoji="1" lang="en-US" altLang="zh-CN" sz="2800" b="1" i="1">
                <a:solidFill>
                  <a:schemeClr val="accent2"/>
                </a:solidFill>
              </a:rPr>
              <a:t>x</a:t>
            </a:r>
            <a:r>
              <a:rPr kumimoji="1" lang="en-US" altLang="zh-CN" sz="2800" b="1">
                <a:solidFill>
                  <a:schemeClr val="accent2"/>
                </a:solidFill>
              </a:rPr>
              <a:t>’</a:t>
            </a:r>
            <a:r>
              <a:rPr kumimoji="1" lang="en-US" altLang="zh-CN" sz="2800" b="1" baseline="-25000">
                <a:solidFill>
                  <a:schemeClr val="accent2"/>
                </a:solidFill>
              </a:rPr>
              <a:t>1</a:t>
            </a:r>
            <a:r>
              <a:rPr kumimoji="1" lang="en-US" altLang="zh-CN" sz="2800" b="1">
                <a:solidFill>
                  <a:schemeClr val="accent2"/>
                </a:solidFill>
              </a:rPr>
              <a:t>,0,0,</a:t>
            </a:r>
            <a:r>
              <a:rPr kumimoji="1" lang="en-US" altLang="zh-CN" sz="2800" b="1" i="1">
                <a:solidFill>
                  <a:schemeClr val="accent2"/>
                </a:solidFill>
              </a:rPr>
              <a:t>t</a:t>
            </a:r>
            <a:r>
              <a:rPr kumimoji="1" lang="en-US" altLang="zh-CN" sz="2800" b="1">
                <a:solidFill>
                  <a:schemeClr val="accent2"/>
                </a:solidFill>
              </a:rPr>
              <a:t>’</a:t>
            </a:r>
            <a:r>
              <a:rPr kumimoji="1" lang="en-US" altLang="zh-CN" sz="2800" b="1" baseline="-25000">
                <a:solidFill>
                  <a:schemeClr val="accent2"/>
                </a:solidFill>
              </a:rPr>
              <a:t>1</a:t>
            </a:r>
            <a:r>
              <a:rPr kumimoji="1" lang="en-US" altLang="zh-CN" sz="2800" b="1">
                <a:solidFill>
                  <a:schemeClr val="accent2"/>
                </a:solidFill>
              </a:rPr>
              <a:t>)</a:t>
            </a:r>
          </a:p>
        </p:txBody>
      </p:sp>
      <p:sp>
        <p:nvSpPr>
          <p:cNvPr id="106507" name="Text Box 11"/>
          <p:cNvSpPr txBox="1">
            <a:spLocks noChangeArrowheads="1"/>
          </p:cNvSpPr>
          <p:nvPr/>
        </p:nvSpPr>
        <p:spPr bwMode="auto">
          <a:xfrm>
            <a:off x="5508104" y="466248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a:t>
            </a:r>
            <a:r>
              <a:rPr kumimoji="1" lang="en-US" altLang="zh-CN" sz="2800" b="1" i="1">
                <a:solidFill>
                  <a:schemeClr val="accent2"/>
                </a:solidFill>
              </a:rPr>
              <a:t>x</a:t>
            </a:r>
            <a:r>
              <a:rPr kumimoji="1" lang="en-US" altLang="zh-CN" sz="2800" b="1">
                <a:solidFill>
                  <a:schemeClr val="accent2"/>
                </a:solidFill>
              </a:rPr>
              <a:t>’</a:t>
            </a:r>
            <a:r>
              <a:rPr kumimoji="1" lang="en-US" altLang="zh-CN" sz="2800" b="1" baseline="-25000">
                <a:solidFill>
                  <a:schemeClr val="accent2"/>
                </a:solidFill>
              </a:rPr>
              <a:t>2</a:t>
            </a:r>
            <a:r>
              <a:rPr kumimoji="1" lang="en-US" altLang="zh-CN" sz="2800" b="1">
                <a:solidFill>
                  <a:schemeClr val="accent2"/>
                </a:solidFill>
              </a:rPr>
              <a:t>,0,0,</a:t>
            </a:r>
            <a:r>
              <a:rPr kumimoji="1" lang="en-US" altLang="zh-CN" sz="2800" b="1" i="1">
                <a:solidFill>
                  <a:schemeClr val="accent2"/>
                </a:solidFill>
              </a:rPr>
              <a:t>t</a:t>
            </a:r>
            <a:r>
              <a:rPr kumimoji="1" lang="en-US" altLang="zh-CN" sz="2800" b="1">
                <a:solidFill>
                  <a:schemeClr val="accent2"/>
                </a:solidFill>
              </a:rPr>
              <a:t>’</a:t>
            </a:r>
            <a:r>
              <a:rPr kumimoji="1" lang="en-US" altLang="zh-CN" sz="2800" b="1" baseline="-25000">
                <a:solidFill>
                  <a:schemeClr val="accent2"/>
                </a:solidFill>
              </a:rPr>
              <a:t>2</a:t>
            </a:r>
            <a:r>
              <a:rPr kumimoji="1" lang="en-US" altLang="zh-CN" sz="2800" b="1">
                <a:solidFill>
                  <a:schemeClr val="accent2"/>
                </a:solidFill>
              </a:rPr>
              <a:t>)</a:t>
            </a:r>
          </a:p>
        </p:txBody>
      </p:sp>
      <p:sp>
        <p:nvSpPr>
          <p:cNvPr id="106508" name="Text Box 12"/>
          <p:cNvSpPr txBox="1">
            <a:spLocks noChangeArrowheads="1"/>
          </p:cNvSpPr>
          <p:nvPr/>
        </p:nvSpPr>
        <p:spPr bwMode="auto">
          <a:xfrm>
            <a:off x="838200" y="5486400"/>
            <a:ext cx="124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其中：</a:t>
            </a:r>
          </a:p>
        </p:txBody>
      </p:sp>
      <p:sp>
        <p:nvSpPr>
          <p:cNvPr id="106509" name="Text Box 13"/>
          <p:cNvSpPr txBox="1">
            <a:spLocks noChangeArrowheads="1"/>
          </p:cNvSpPr>
          <p:nvPr/>
        </p:nvSpPr>
        <p:spPr bwMode="auto">
          <a:xfrm>
            <a:off x="2667000" y="5486400"/>
            <a:ext cx="3494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r>
              <a:rPr kumimoji="1" lang="en-US" altLang="zh-CN" sz="2800" b="1" baseline="-25000">
                <a:solidFill>
                  <a:schemeClr val="accent2"/>
                </a:solidFill>
              </a:rPr>
              <a:t>1</a:t>
            </a:r>
            <a:r>
              <a:rPr kumimoji="1" lang="en-US" altLang="zh-CN" sz="2800" b="1">
                <a:solidFill>
                  <a:schemeClr val="accent2"/>
                </a:solidFill>
              </a:rPr>
              <a:t>=0</a:t>
            </a:r>
            <a:r>
              <a:rPr kumimoji="1" lang="zh-CN" altLang="en-US" sz="2800" b="1">
                <a:solidFill>
                  <a:schemeClr val="accent2"/>
                </a:solidFill>
              </a:rPr>
              <a:t>，</a:t>
            </a:r>
            <a:r>
              <a:rPr kumimoji="1" lang="en-US" altLang="zh-CN" sz="2800" b="1" i="1">
                <a:solidFill>
                  <a:schemeClr val="accent2"/>
                </a:solidFill>
              </a:rPr>
              <a:t>x</a:t>
            </a:r>
            <a:r>
              <a:rPr kumimoji="1" lang="en-US" altLang="zh-CN" sz="2800" b="1" baseline="-25000">
                <a:solidFill>
                  <a:schemeClr val="accent2"/>
                </a:solidFill>
              </a:rPr>
              <a:t>2</a:t>
            </a:r>
            <a:r>
              <a:rPr kumimoji="1" lang="en-US" altLang="zh-CN" sz="2800" b="1">
                <a:solidFill>
                  <a:schemeClr val="accent2"/>
                </a:solidFill>
              </a:rPr>
              <a:t>=10</a:t>
            </a:r>
            <a:r>
              <a:rPr kumimoji="1" lang="en-US" altLang="zh-CN" sz="2800" b="1" baseline="30000">
                <a:solidFill>
                  <a:schemeClr val="accent2"/>
                </a:solidFill>
              </a:rPr>
              <a:t>6</a:t>
            </a:r>
            <a:r>
              <a:rPr kumimoji="1" lang="en-US" altLang="zh-CN" sz="2800" b="1">
                <a:solidFill>
                  <a:schemeClr val="accent2"/>
                </a:solidFill>
              </a:rPr>
              <a:t>m</a:t>
            </a:r>
            <a:r>
              <a:rPr kumimoji="1" lang="zh-CN" altLang="en-US" sz="2800" b="1">
                <a:solidFill>
                  <a:schemeClr val="accent2"/>
                </a:solidFill>
              </a:rPr>
              <a:t>，</a:t>
            </a:r>
            <a:r>
              <a:rPr kumimoji="1" lang="en-US" altLang="zh-CN" sz="2800" b="1" i="1">
                <a:solidFill>
                  <a:schemeClr val="accent2"/>
                </a:solidFill>
              </a:rPr>
              <a:t>t</a:t>
            </a:r>
            <a:r>
              <a:rPr kumimoji="1" lang="en-US" altLang="zh-CN" sz="2800" b="1" baseline="-25000">
                <a:solidFill>
                  <a:schemeClr val="accent2"/>
                </a:solidFill>
              </a:rPr>
              <a:t>1</a:t>
            </a:r>
            <a:r>
              <a:rPr kumimoji="1" lang="en-US" altLang="zh-CN" sz="2800" b="1">
                <a:solidFill>
                  <a:schemeClr val="accent2"/>
                </a:solidFill>
              </a:rPr>
              <a:t>=</a:t>
            </a:r>
            <a:r>
              <a:rPr kumimoji="1" lang="en-US" altLang="zh-CN" sz="2800" b="1" i="1">
                <a:solidFill>
                  <a:schemeClr val="accent2"/>
                </a:solidFill>
              </a:rPr>
              <a:t>t</a:t>
            </a:r>
            <a:r>
              <a:rPr kumimoji="1" lang="en-US" altLang="zh-CN" sz="2800" b="1" baseline="-25000">
                <a:solidFill>
                  <a:schemeClr val="accent2"/>
                </a:solidFill>
              </a:rPr>
              <a:t>2</a:t>
            </a:r>
            <a:endParaRPr kumimoji="1" lang="en-US" altLang="zh-CN" sz="2800" b="1">
              <a:solidFill>
                <a:schemeClr val="accent2"/>
              </a:solidFill>
            </a:endParaRPr>
          </a:p>
        </p:txBody>
      </p:sp>
      <p:sp>
        <p:nvSpPr>
          <p:cNvPr id="16" name="Rectangle 2"/>
          <p:cNvSpPr>
            <a:spLocks noChangeArrowheads="1"/>
          </p:cNvSpPr>
          <p:nvPr/>
        </p:nvSpPr>
        <p:spPr bwMode="auto">
          <a:xfrm>
            <a:off x="179512" y="116632"/>
            <a:ext cx="8775056" cy="18158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latin typeface="宋体" panose="02010600030101010101" pitchFamily="2" charset="-122"/>
              </a:rPr>
              <a:t>例</a:t>
            </a:r>
            <a:r>
              <a:rPr kumimoji="1" lang="en-US" altLang="zh-CN" sz="2800" b="1">
                <a:latin typeface="宋体" panose="02010600030101010101" pitchFamily="2" charset="-122"/>
              </a:rPr>
              <a:t>3. </a:t>
            </a:r>
            <a:r>
              <a:rPr kumimoji="1" lang="zh-CN" altLang="en-US" sz="2800" b="1">
                <a:latin typeface="宋体" panose="02010600030101010101" pitchFamily="2" charset="-122"/>
              </a:rPr>
              <a:t>北京和上海直线相距</a:t>
            </a:r>
            <a:r>
              <a:rPr kumimoji="1" lang="en-US" altLang="zh-CN" sz="2800" b="1"/>
              <a:t>1000km</a:t>
            </a:r>
            <a:r>
              <a:rPr kumimoji="1" lang="en-US" altLang="zh-CN" sz="2800" b="1">
                <a:latin typeface="宋体" panose="02010600030101010101" pitchFamily="2" charset="-122"/>
              </a:rPr>
              <a:t>,</a:t>
            </a:r>
            <a:r>
              <a:rPr kumimoji="1" lang="zh-CN" altLang="en-US" sz="2800" b="1">
                <a:latin typeface="宋体" panose="02010600030101010101" pitchFamily="2" charset="-122"/>
              </a:rPr>
              <a:t>在某一时刻从两地同时各开出一列火车。现有一艘飞船沿从北京到上海的方向在高空掠过，速率恒为</a:t>
            </a:r>
            <a:r>
              <a:rPr kumimoji="1" lang="en-US" altLang="zh-CN" sz="2800" b="1" i="1"/>
              <a:t>u</a:t>
            </a:r>
            <a:r>
              <a:rPr kumimoji="1" lang="en-US" altLang="zh-CN" sz="2800" b="1"/>
              <a:t>=9km/s</a:t>
            </a:r>
            <a:r>
              <a:rPr kumimoji="1" lang="zh-CN" altLang="en-US" sz="2800" b="1">
                <a:latin typeface="宋体" panose="02010600030101010101" pitchFamily="2" charset="-122"/>
              </a:rPr>
              <a:t>。求宇航员测得的两列火车开出时刻的间隔，哪一列先开出？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2"/>
                                        </p:tgtEl>
                                        <p:attrNameLst>
                                          <p:attrName>style.visibility</p:attrName>
                                        </p:attrNameLst>
                                      </p:cBhvr>
                                      <p:to>
                                        <p:strVal val="visible"/>
                                      </p:to>
                                    </p:set>
                                    <p:animEffect transition="in" filter="wipe(left)">
                                      <p:cBhvr>
                                        <p:cTn id="12" dur="500"/>
                                        <p:tgtEl>
                                          <p:spTgt spid="10650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6503"/>
                                        </p:tgtEl>
                                        <p:attrNameLst>
                                          <p:attrName>style.visibility</p:attrName>
                                        </p:attrNameLst>
                                      </p:cBhvr>
                                      <p:to>
                                        <p:strVal val="visible"/>
                                      </p:to>
                                    </p:set>
                                    <p:animEffect transition="in" filter="wipe(left)">
                                      <p:cBhvr>
                                        <p:cTn id="16" dur="500"/>
                                        <p:tgtEl>
                                          <p:spTgt spid="1065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6500"/>
                                        </p:tgtEl>
                                        <p:attrNameLst>
                                          <p:attrName>style.visibility</p:attrName>
                                        </p:attrNameLst>
                                      </p:cBhvr>
                                      <p:to>
                                        <p:strVal val="visible"/>
                                      </p:to>
                                    </p:set>
                                    <p:animEffect transition="in" filter="wipe(left)">
                                      <p:cBhvr>
                                        <p:cTn id="21" dur="500"/>
                                        <p:tgtEl>
                                          <p:spTgt spid="1065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6504"/>
                                        </p:tgtEl>
                                        <p:attrNameLst>
                                          <p:attrName>style.visibility</p:attrName>
                                        </p:attrNameLst>
                                      </p:cBhvr>
                                      <p:to>
                                        <p:strVal val="visible"/>
                                      </p:to>
                                    </p:set>
                                    <p:animEffect transition="in" filter="wipe(left)">
                                      <p:cBhvr>
                                        <p:cTn id="26" dur="500"/>
                                        <p:tgtEl>
                                          <p:spTgt spid="1065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6506"/>
                                        </p:tgtEl>
                                        <p:attrNameLst>
                                          <p:attrName>style.visibility</p:attrName>
                                        </p:attrNameLst>
                                      </p:cBhvr>
                                      <p:to>
                                        <p:strVal val="visible"/>
                                      </p:to>
                                    </p:set>
                                    <p:animEffect transition="in" filter="wipe(left)">
                                      <p:cBhvr>
                                        <p:cTn id="31" dur="500"/>
                                        <p:tgtEl>
                                          <p:spTgt spid="1065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6501"/>
                                        </p:tgtEl>
                                        <p:attrNameLst>
                                          <p:attrName>style.visibility</p:attrName>
                                        </p:attrNameLst>
                                      </p:cBhvr>
                                      <p:to>
                                        <p:strVal val="visible"/>
                                      </p:to>
                                    </p:set>
                                    <p:animEffect transition="in" filter="wipe(left)">
                                      <p:cBhvr>
                                        <p:cTn id="36" dur="500"/>
                                        <p:tgtEl>
                                          <p:spTgt spid="1065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6505"/>
                                        </p:tgtEl>
                                        <p:attrNameLst>
                                          <p:attrName>style.visibility</p:attrName>
                                        </p:attrNameLst>
                                      </p:cBhvr>
                                      <p:to>
                                        <p:strVal val="visible"/>
                                      </p:to>
                                    </p:set>
                                    <p:animEffect transition="in" filter="wipe(left)">
                                      <p:cBhvr>
                                        <p:cTn id="41" dur="500"/>
                                        <p:tgtEl>
                                          <p:spTgt spid="1065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6507"/>
                                        </p:tgtEl>
                                        <p:attrNameLst>
                                          <p:attrName>style.visibility</p:attrName>
                                        </p:attrNameLst>
                                      </p:cBhvr>
                                      <p:to>
                                        <p:strVal val="visible"/>
                                      </p:to>
                                    </p:set>
                                    <p:animEffect transition="in" filter="wipe(left)">
                                      <p:cBhvr>
                                        <p:cTn id="46" dur="500"/>
                                        <p:tgtEl>
                                          <p:spTgt spid="1065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508"/>
                                        </p:tgtEl>
                                        <p:attrNameLst>
                                          <p:attrName>style.visibility</p:attrName>
                                        </p:attrNameLst>
                                      </p:cBhvr>
                                      <p:to>
                                        <p:strVal val="visible"/>
                                      </p:to>
                                    </p:set>
                                    <p:animEffect transition="in" filter="wipe(left)">
                                      <p:cBhvr>
                                        <p:cTn id="51" dur="500"/>
                                        <p:tgtEl>
                                          <p:spTgt spid="106508"/>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6509"/>
                                        </p:tgtEl>
                                        <p:attrNameLst>
                                          <p:attrName>style.visibility</p:attrName>
                                        </p:attrNameLst>
                                      </p:cBhvr>
                                      <p:to>
                                        <p:strVal val="visible"/>
                                      </p:to>
                                    </p:set>
                                    <p:animEffect transition="in" filter="wipe(left)">
                                      <p:cBhvr>
                                        <p:cTn id="55" dur="500"/>
                                        <p:tgtEl>
                                          <p:spTgt spid="106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0" grpId="0" autoUpdateAnimBg="0"/>
      <p:bldP spid="106501" grpId="0" autoUpdateAnimBg="0"/>
      <p:bldP spid="106502" grpId="0" autoUpdateAnimBg="0"/>
      <p:bldP spid="106503" grpId="0" autoUpdateAnimBg="0"/>
      <p:bldP spid="106504" grpId="0" autoUpdateAnimBg="0"/>
      <p:bldP spid="106505" grpId="0" autoUpdateAnimBg="0"/>
      <p:bldP spid="106506" grpId="0" autoUpdateAnimBg="0"/>
      <p:bldP spid="106507" grpId="0" autoUpdateAnimBg="0"/>
      <p:bldP spid="106508" grpId="0" autoUpdateAnimBg="0"/>
      <p:bldP spid="10650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822325" y="6540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b="1"/>
          </a:p>
        </p:txBody>
      </p:sp>
      <p:sp>
        <p:nvSpPr>
          <p:cNvPr id="107523" name="Text Box 3"/>
          <p:cNvSpPr txBox="1">
            <a:spLocks noChangeArrowheads="1"/>
          </p:cNvSpPr>
          <p:nvPr/>
        </p:nvSpPr>
        <p:spPr bwMode="auto">
          <a:xfrm>
            <a:off x="533400" y="3048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则</a:t>
            </a:r>
          </a:p>
        </p:txBody>
      </p:sp>
      <p:graphicFrame>
        <p:nvGraphicFramePr>
          <p:cNvPr id="107524" name="Object 4"/>
          <p:cNvGraphicFramePr>
            <a:graphicFrameLocks noChangeAspect="1"/>
          </p:cNvGraphicFramePr>
          <p:nvPr/>
        </p:nvGraphicFramePr>
        <p:xfrm>
          <a:off x="1195388" y="1052513"/>
          <a:ext cx="6634162" cy="1290637"/>
        </p:xfrm>
        <a:graphic>
          <a:graphicData uri="http://schemas.openxmlformats.org/presentationml/2006/ole">
            <mc:AlternateContent xmlns:mc="http://schemas.openxmlformats.org/markup-compatibility/2006">
              <mc:Choice xmlns:v="urn:schemas-microsoft-com:vml" Requires="v">
                <p:oleObj name="Equation" r:id="rId2" imgW="13932000" imgH="2709360" progId="Equation.3">
                  <p:embed/>
                </p:oleObj>
              </mc:Choice>
              <mc:Fallback>
                <p:oleObj name="Equation" r:id="rId2" imgW="13932000" imgH="2709360" progId="Equation.3">
                  <p:embed/>
                  <p:pic>
                    <p:nvPicPr>
                      <p:cNvPr id="1075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052513"/>
                        <a:ext cx="6634162"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25" name="Object 5"/>
          <p:cNvGraphicFramePr>
            <a:graphicFrameLocks noChangeAspect="1"/>
          </p:cNvGraphicFramePr>
          <p:nvPr/>
        </p:nvGraphicFramePr>
        <p:xfrm>
          <a:off x="2117725" y="2874963"/>
          <a:ext cx="5207000" cy="1470025"/>
        </p:xfrm>
        <a:graphic>
          <a:graphicData uri="http://schemas.openxmlformats.org/presentationml/2006/ole">
            <mc:AlternateContent xmlns:mc="http://schemas.openxmlformats.org/markup-compatibility/2006">
              <mc:Choice xmlns:v="urn:schemas-microsoft-com:vml" Requires="v">
                <p:oleObj name="Equation" r:id="rId4" imgW="10934640" imgH="3090960" progId="Equation.3">
                  <p:embed/>
                </p:oleObj>
              </mc:Choice>
              <mc:Fallback>
                <p:oleObj name="Equation" r:id="rId4" imgW="10934640" imgH="3090960" progId="Equation.3">
                  <p:embed/>
                  <p:pic>
                    <p:nvPicPr>
                      <p:cNvPr id="1075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725" y="2874963"/>
                        <a:ext cx="52070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6" name="Text Box 6"/>
          <p:cNvSpPr txBox="1">
            <a:spLocks noChangeArrowheads="1"/>
          </p:cNvSpPr>
          <p:nvPr/>
        </p:nvSpPr>
        <p:spPr bwMode="auto">
          <a:xfrm>
            <a:off x="457200" y="5257800"/>
            <a:ext cx="8404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这一负的结果表示：宇航员发现上海的火车先开出。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525"/>
                                        </p:tgtEl>
                                        <p:attrNameLst>
                                          <p:attrName>style.visibility</p:attrName>
                                        </p:attrNameLst>
                                      </p:cBhvr>
                                      <p:to>
                                        <p:strVal val="visible"/>
                                      </p:to>
                                    </p:set>
                                    <p:animEffect transition="in" filter="wipe(left)">
                                      <p:cBhvr>
                                        <p:cTn id="17" dur="500"/>
                                        <p:tgtEl>
                                          <p:spTgt spid="107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6"/>
                                        </p:tgtEl>
                                        <p:attrNameLst>
                                          <p:attrName>style.visibility</p:attrName>
                                        </p:attrNameLst>
                                      </p:cBhvr>
                                      <p:to>
                                        <p:strVal val="visible"/>
                                      </p:to>
                                    </p:set>
                                    <p:animEffect transition="in" filter="wipe(left)">
                                      <p:cBhvr>
                                        <p:cTn id="2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2"/>
          <p:cNvSpPr txBox="1">
            <a:spLocks noChangeArrowheads="1"/>
          </p:cNvSpPr>
          <p:nvPr/>
        </p:nvSpPr>
        <p:spPr bwMode="auto">
          <a:xfrm>
            <a:off x="251520" y="44624"/>
            <a:ext cx="525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C00000"/>
                </a:solidFill>
                <a:latin typeface="宋体" panose="02010600030101010101" pitchFamily="2" charset="-122"/>
              </a:rPr>
              <a:t>三、</a:t>
            </a:r>
            <a:r>
              <a:rPr lang="zh-CN" altLang="en-US" sz="3200" b="1">
                <a:solidFill>
                  <a:srgbClr val="C00000"/>
                </a:solidFill>
              </a:rPr>
              <a:t>相对论速度合成</a:t>
            </a:r>
          </a:p>
        </p:txBody>
      </p:sp>
      <mc:AlternateContent xmlns:mc="http://schemas.openxmlformats.org/markup-compatibility/2006" xmlns:a14="http://schemas.microsoft.com/office/drawing/2010/main">
        <mc:Choice Requires="a14">
          <p:sp>
            <p:nvSpPr>
              <p:cNvPr id="514051" name="Text Box 3"/>
              <p:cNvSpPr txBox="1">
                <a:spLocks noChangeArrowheads="1"/>
              </p:cNvSpPr>
              <p:nvPr/>
            </p:nvSpPr>
            <p:spPr bwMode="auto">
              <a:xfrm>
                <a:off x="323528" y="836712"/>
                <a:ext cx="8534400"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情景：飞船内物体以 </a:t>
                </a:r>
                <a14:m>
                  <m:oMath xmlns:m="http://schemas.openxmlformats.org/officeDocument/2006/math">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𝒗</m:t>
                        </m:r>
                      </m:e>
                      <m:sub>
                        <m:r>
                          <a:rPr kumimoji="1" lang="en-US" altLang="zh-CN" sz="2800" b="1" i="1" smtClean="0">
                            <a:solidFill>
                              <a:schemeClr val="accent2"/>
                            </a:solidFill>
                            <a:latin typeface="Cambria Math" panose="02040503050406030204" pitchFamily="18" charset="0"/>
                          </a:rPr>
                          <m:t>𝒙</m:t>
                        </m:r>
                      </m:sub>
                      <m:sup>
                        <m:r>
                          <a:rPr kumimoji="1" lang="en-US" altLang="zh-CN" sz="2800" b="1" i="1" smtClean="0">
                            <a:solidFill>
                              <a:schemeClr val="accent2"/>
                            </a:solidFill>
                            <a:latin typeface="Cambria Math" panose="02040503050406030204" pitchFamily="18" charset="0"/>
                          </a:rPr>
                          <m:t>′</m:t>
                        </m:r>
                      </m:sup>
                    </m:sSubSup>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𝟓</m:t>
                    </m:r>
                    <m:r>
                      <a:rPr kumimoji="1" lang="en-US" altLang="zh-CN" sz="2800" b="1" i="1" smtClean="0">
                        <a:solidFill>
                          <a:schemeClr val="accent2"/>
                        </a:solidFill>
                        <a:latin typeface="Cambria Math" panose="02040503050406030204" pitchFamily="18" charset="0"/>
                      </a:rPr>
                      <m:t>𝒄</m:t>
                    </m:r>
                  </m:oMath>
                </a14:m>
                <a:r>
                  <a:rPr kumimoji="1" lang="zh-CN" altLang="en-US" sz="2800" b="1">
                    <a:solidFill>
                      <a:schemeClr val="accent2"/>
                    </a:solidFill>
                  </a:rPr>
                  <a:t> 运动，飞船本身以速度 </a:t>
                </a:r>
                <a14:m>
                  <m:oMath xmlns:m="http://schemas.openxmlformats.org/officeDocument/2006/math">
                    <m:r>
                      <a:rPr kumimoji="1" lang="en-US" altLang="zh-CN" sz="2800" b="1" i="1" smtClean="0">
                        <a:solidFill>
                          <a:schemeClr val="accent2"/>
                        </a:solidFill>
                        <a:latin typeface="Cambria Math" panose="02040503050406030204" pitchFamily="18" charset="0"/>
                      </a:rPr>
                      <m:t>𝒖</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𝟖</m:t>
                    </m:r>
                    <m:r>
                      <a:rPr kumimoji="1" lang="en-US" altLang="zh-CN" sz="2800" b="1" i="1" smtClean="0">
                        <a:solidFill>
                          <a:schemeClr val="accent2"/>
                        </a:solidFill>
                        <a:latin typeface="Cambria Math" panose="02040503050406030204" pitchFamily="18" charset="0"/>
                      </a:rPr>
                      <m:t>𝒄</m:t>
                    </m:r>
                  </m:oMath>
                </a14:m>
                <a:r>
                  <a:rPr kumimoji="1" lang="zh-CN" altLang="en-US" sz="2800" b="1">
                    <a:solidFill>
                      <a:schemeClr val="accent2"/>
                    </a:solidFill>
                  </a:rPr>
                  <a:t> 运动，地球上观察者看此物体速度</a:t>
                </a:r>
                <a:r>
                  <a:rPr kumimoji="1" lang="en-US" altLang="zh-CN" sz="2800" b="1">
                    <a:solidFill>
                      <a:schemeClr val="accent2"/>
                    </a:solidFill>
                  </a:rPr>
                  <a:t>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𝒗</m:t>
                        </m:r>
                      </m:e>
                      <m:sub>
                        <m:r>
                          <a:rPr kumimoji="1" lang="en-US" altLang="zh-CN" sz="2800" b="1" i="1" smtClean="0">
                            <a:solidFill>
                              <a:schemeClr val="accent2"/>
                            </a:solidFill>
                            <a:latin typeface="Cambria Math" panose="02040503050406030204" pitchFamily="18" charset="0"/>
                          </a:rPr>
                          <m:t>𝒙</m:t>
                        </m:r>
                      </m:sub>
                    </m:sSub>
                    <m:r>
                      <a:rPr kumimoji="1" lang="en-US" altLang="zh-CN" sz="2800" b="1" i="1" smtClean="0">
                        <a:solidFill>
                          <a:schemeClr val="accent2"/>
                        </a:solidFill>
                        <a:latin typeface="Cambria Math" panose="02040503050406030204" pitchFamily="18" charset="0"/>
                      </a:rPr>
                      <m:t>=</m:t>
                    </m:r>
                  </m:oMath>
                </a14:m>
                <a:r>
                  <a:rPr kumimoji="1" lang="en-US" altLang="zh-CN" sz="2800" b="1">
                    <a:solidFill>
                      <a:schemeClr val="accent2"/>
                    </a:solidFill>
                  </a:rPr>
                  <a:t>？</a:t>
                </a:r>
              </a:p>
            </p:txBody>
          </p:sp>
        </mc:Choice>
        <mc:Fallback xmlns="">
          <p:sp>
            <p:nvSpPr>
              <p:cNvPr id="514051" name="Text Box 3"/>
              <p:cNvSpPr txBox="1">
                <a:spLocks noRot="1" noChangeAspect="1" noMove="1" noResize="1" noEditPoints="1" noAdjustHandles="1" noChangeArrowheads="1" noChangeShapeType="1" noTextEdit="1"/>
              </p:cNvSpPr>
              <p:nvPr/>
            </p:nvSpPr>
            <p:spPr bwMode="auto">
              <a:xfrm>
                <a:off x="323528" y="836712"/>
                <a:ext cx="8534400" cy="954107"/>
              </a:xfrm>
              <a:prstGeom prst="rect">
                <a:avLst/>
              </a:prstGeom>
              <a:blipFill rotWithShape="0">
                <a:blip r:embed="rId3"/>
                <a:stretch>
                  <a:fillRect l="-1429" t="-8280" r="-5714" b="-14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4052" name="Text Box 4"/>
              <p:cNvSpPr txBox="1">
                <a:spLocks noChangeArrowheads="1"/>
              </p:cNvSpPr>
              <p:nvPr/>
            </p:nvSpPr>
            <p:spPr bwMode="auto">
              <a:xfrm>
                <a:off x="323528" y="2060848"/>
                <a:ext cx="749954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若按伽利略变换的速度合成，</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𝒙</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𝒙</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rPr>
                      <m:t>𝒖</m:t>
                    </m:r>
                  </m:oMath>
                </a14:m>
                <a:r>
                  <a:rPr lang="en-US" altLang="zh-CN" b="1"/>
                  <a:t>，</a:t>
                </a:r>
                <a:r>
                  <a:rPr lang="zh-CN" altLang="en-US" b="1">
                    <a:solidFill>
                      <a:srgbClr val="FF0000"/>
                    </a:solidFill>
                  </a:rPr>
                  <a:t>超光速</a:t>
                </a:r>
              </a:p>
            </p:txBody>
          </p:sp>
        </mc:Choice>
        <mc:Fallback xmlns="">
          <p:sp>
            <p:nvSpPr>
              <p:cNvPr id="514052" name="Text Box 4"/>
              <p:cNvSpPr txBox="1">
                <a:spLocks noRot="1" noChangeAspect="1" noMove="1" noResize="1" noEditPoints="1" noAdjustHandles="1" noChangeArrowheads="1" noChangeShapeType="1" noTextEdit="1"/>
              </p:cNvSpPr>
              <p:nvPr/>
            </p:nvSpPr>
            <p:spPr bwMode="auto">
              <a:xfrm>
                <a:off x="323528" y="2060848"/>
                <a:ext cx="7499549" cy="461665"/>
              </a:xfrm>
              <a:prstGeom prst="rect">
                <a:avLst/>
              </a:prstGeom>
              <a:blipFill rotWithShape="0">
                <a:blip r:embed="rId4"/>
                <a:stretch>
                  <a:fillRect l="-1220" t="-14474" b="-2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114704" name="Object 6"/>
          <p:cNvGraphicFramePr>
            <a:graphicFrameLocks noChangeAspect="1"/>
          </p:cNvGraphicFramePr>
          <p:nvPr/>
        </p:nvGraphicFramePr>
        <p:xfrm>
          <a:off x="187055" y="3692076"/>
          <a:ext cx="8777433" cy="2977284"/>
        </p:xfrm>
        <a:graphic>
          <a:graphicData uri="http://schemas.openxmlformats.org/presentationml/2006/ole">
            <mc:AlternateContent xmlns:mc="http://schemas.openxmlformats.org/markup-compatibility/2006">
              <mc:Choice xmlns:v="urn:schemas-microsoft-com:vml" Requires="v">
                <p:oleObj name="Equation" r:id="rId5" imgW="3771720" imgH="1269720" progId="Equation.DSMT4">
                  <p:embed/>
                </p:oleObj>
              </mc:Choice>
              <mc:Fallback>
                <p:oleObj name="Equation" r:id="rId5" imgW="3771720" imgH="1269720" progId="Equation.DSMT4">
                  <p:embed/>
                  <p:pic>
                    <p:nvPicPr>
                      <p:cNvPr id="114704" name="Object 6"/>
                      <p:cNvPicPr>
                        <a:picLocks noChangeAspect="1" noChangeArrowheads="1"/>
                      </p:cNvPicPr>
                      <p:nvPr/>
                    </p:nvPicPr>
                    <p:blipFill>
                      <a:blip r:embed="rId6"/>
                      <a:srcRect/>
                      <a:stretch>
                        <a:fillRect/>
                      </a:stretch>
                    </p:blipFill>
                    <p:spPr bwMode="auto">
                      <a:xfrm>
                        <a:off x="187055" y="3692076"/>
                        <a:ext cx="8777433" cy="297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7"/>
          <p:cNvGrpSpPr>
            <a:grpSpLocks/>
          </p:cNvGrpSpPr>
          <p:nvPr/>
        </p:nvGrpSpPr>
        <p:grpSpPr bwMode="auto">
          <a:xfrm>
            <a:off x="323528" y="2636912"/>
            <a:ext cx="7499350" cy="600075"/>
            <a:chOff x="539750" y="2612281"/>
            <a:chExt cx="7499350" cy="600695"/>
          </a:xfrm>
        </p:grpSpPr>
        <p:sp>
          <p:nvSpPr>
            <p:cNvPr id="14347" name="Text Box 5"/>
            <p:cNvSpPr txBox="1">
              <a:spLocks noChangeArrowheads="1"/>
            </p:cNvSpPr>
            <p:nvPr/>
          </p:nvSpPr>
          <p:spPr bwMode="auto">
            <a:xfrm>
              <a:off x="539750" y="2755776"/>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00"/>
                  </a:solidFill>
                </a:rPr>
                <a:t>新的速度合成</a:t>
              </a:r>
              <a:r>
                <a:rPr lang="zh-CN" altLang="en-US" b="1"/>
                <a:t>，基于洛伦兹变换，设</a:t>
              </a:r>
            </a:p>
          </p:txBody>
        </p:sp>
        <p:graphicFrame>
          <p:nvGraphicFramePr>
            <p:cNvPr id="14339" name="Object 7"/>
            <p:cNvGraphicFramePr>
              <a:graphicFrameLocks noChangeAspect="1"/>
            </p:cNvGraphicFramePr>
            <p:nvPr/>
          </p:nvGraphicFramePr>
          <p:xfrm>
            <a:off x="5651500" y="2612281"/>
            <a:ext cx="2387600" cy="574675"/>
          </p:xfrm>
          <a:graphic>
            <a:graphicData uri="http://schemas.openxmlformats.org/presentationml/2006/ole">
              <mc:AlternateContent xmlns:mc="http://schemas.openxmlformats.org/markup-compatibility/2006">
                <mc:Choice xmlns:v="urn:schemas-microsoft-com:vml" Requires="v">
                  <p:oleObj name="Equation" r:id="rId7" imgW="1104840" imgH="266400" progId="Equation.DSMT4">
                    <p:embed/>
                  </p:oleObj>
                </mc:Choice>
                <mc:Fallback>
                  <p:oleObj name="Equation" r:id="rId7" imgW="1104840" imgH="266400" progId="Equation.DSMT4">
                    <p:embed/>
                    <p:pic>
                      <p:nvPicPr>
                        <p:cNvPr id="1433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2612281"/>
                          <a:ext cx="2387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Rectangle 43"/>
          <p:cNvSpPr>
            <a:spLocks noChangeArrowheads="1"/>
          </p:cNvSpPr>
          <p:nvPr/>
        </p:nvSpPr>
        <p:spPr bwMode="auto">
          <a:xfrm>
            <a:off x="0" y="692696"/>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 calcmode="lin" valueType="num">
                                      <p:cBhvr additive="base">
                                        <p:cTn id="7" dur="500" fill="hold"/>
                                        <p:tgtEl>
                                          <p:spTgt spid="514051"/>
                                        </p:tgtEl>
                                        <p:attrNameLst>
                                          <p:attrName>ppt_x</p:attrName>
                                        </p:attrNameLst>
                                      </p:cBhvr>
                                      <p:tavLst>
                                        <p:tav tm="0">
                                          <p:val>
                                            <p:strVal val="0-#ppt_w/2"/>
                                          </p:val>
                                        </p:tav>
                                        <p:tav tm="100000">
                                          <p:val>
                                            <p:strVal val="#ppt_x"/>
                                          </p:val>
                                        </p:tav>
                                      </p:tavLst>
                                    </p:anim>
                                    <p:anim calcmode="lin" valueType="num">
                                      <p:cBhvr additive="base">
                                        <p:cTn id="8" dur="500" fill="hold"/>
                                        <p:tgtEl>
                                          <p:spTgt spid="514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4052"/>
                                        </p:tgtEl>
                                        <p:attrNameLst>
                                          <p:attrName>style.visibility</p:attrName>
                                        </p:attrNameLst>
                                      </p:cBhvr>
                                      <p:to>
                                        <p:strVal val="visible"/>
                                      </p:to>
                                    </p:set>
                                    <p:anim calcmode="lin" valueType="num">
                                      <p:cBhvr additive="base">
                                        <p:cTn id="13" dur="500" fill="hold"/>
                                        <p:tgtEl>
                                          <p:spTgt spid="514052"/>
                                        </p:tgtEl>
                                        <p:attrNameLst>
                                          <p:attrName>ppt_x</p:attrName>
                                        </p:attrNameLst>
                                      </p:cBhvr>
                                      <p:tavLst>
                                        <p:tav tm="0">
                                          <p:val>
                                            <p:strVal val="0-#ppt_w/2"/>
                                          </p:val>
                                        </p:tav>
                                        <p:tav tm="100000">
                                          <p:val>
                                            <p:strVal val="#ppt_x"/>
                                          </p:val>
                                        </p:tav>
                                      </p:tavLst>
                                    </p:anim>
                                    <p:anim calcmode="lin" valueType="num">
                                      <p:cBhvr additive="base">
                                        <p:cTn id="14" dur="500" fill="hold"/>
                                        <p:tgtEl>
                                          <p:spTgt spid="514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4704"/>
                                        </p:tgtEl>
                                        <p:attrNameLst>
                                          <p:attrName>style.visibility</p:attrName>
                                        </p:attrNameLst>
                                      </p:cBhvr>
                                      <p:to>
                                        <p:strVal val="visible"/>
                                      </p:to>
                                    </p:set>
                                    <p:animEffect transition="in" filter="wipe(left)">
                                      <p:cBhvr>
                                        <p:cTn id="25" dur="500"/>
                                        <p:tgtEl>
                                          <p:spTgt spid="114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utoUpdateAnimBg="0"/>
      <p:bldP spid="5140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88024" y="1550246"/>
            <a:ext cx="3929893" cy="4975098"/>
            <a:chOff x="498091" y="1550246"/>
            <a:chExt cx="3929893" cy="4975098"/>
          </a:xfrm>
        </p:grpSpPr>
        <mc:AlternateContent xmlns:mc="http://schemas.openxmlformats.org/markup-compatibility/2006" xmlns:a14="http://schemas.microsoft.com/office/drawing/2010/main">
          <mc:Choice Requires="a14">
            <p:sp>
              <p:nvSpPr>
                <p:cNvPr id="5" name="文本框 4"/>
                <p:cNvSpPr txBox="1"/>
                <p:nvPr/>
              </p:nvSpPr>
              <p:spPr>
                <a:xfrm>
                  <a:off x="539552" y="1603171"/>
                  <a:ext cx="2952328" cy="13413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Sub>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𝒖</m:t>
                            </m:r>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39552" y="1603171"/>
                  <a:ext cx="2952328" cy="134139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98091" y="3184218"/>
                  <a:ext cx="3929893" cy="14657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𝒚</m:t>
                            </m:r>
                          </m:sub>
                        </m:sSub>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𝒚</m:t>
                                </m:r>
                              </m:sub>
                              <m:sup>
                                <m:r>
                                  <a:rPr lang="en-US" altLang="zh-CN" sz="2800" b="1" i="1" smtClean="0">
                                    <a:solidFill>
                                      <a:srgbClr val="C00000"/>
                                    </a:solidFill>
                                    <a:latin typeface="Cambria Math" panose="02040503050406030204" pitchFamily="18" charset="0"/>
                                  </a:rPr>
                                  <m:t>′</m:t>
                                </m:r>
                              </m:sup>
                            </m:sSubSup>
                            <m:rad>
                              <m:radPr>
                                <m:degHide m:val="on"/>
                                <m:ctrlPr>
                                  <a:rPr lang="en-US" altLang="zh-CN" sz="2800" b="1" i="1" smtClean="0">
                                    <a:solidFill>
                                      <a:srgbClr val="C00000"/>
                                    </a:solidFill>
                                    <a:latin typeface="Cambria Math" panose="02040503050406030204" pitchFamily="18" charset="0"/>
                                  </a:rPr>
                                </m:ctrlPr>
                              </m:radPr>
                              <m:deg/>
                              <m:e>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𝒖</m:t>
                                    </m:r>
                                  </m:e>
                                  <m:sup>
                                    <m:r>
                                      <a:rPr lang="en-US" altLang="zh-CN" sz="2800" b="1" i="1" smtClean="0">
                                        <a:solidFill>
                                          <a:srgbClr val="C00000"/>
                                        </a:solidFill>
                                        <a:latin typeface="Cambria Math" panose="02040503050406030204" pitchFamily="18" charset="0"/>
                                      </a:rPr>
                                      <m:t>𝟐</m:t>
                                    </m:r>
                                  </m:sup>
                                </m:sSup>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e>
                            </m:rad>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98091" y="3184218"/>
                  <a:ext cx="3929893" cy="146572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98091" y="4961985"/>
                  <a:ext cx="3929893" cy="14657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𝒛</m:t>
                            </m:r>
                          </m:sub>
                        </m:sSub>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𝒛</m:t>
                                </m:r>
                              </m:sub>
                              <m:sup>
                                <m:r>
                                  <a:rPr lang="en-US" altLang="zh-CN" sz="2800" b="1" i="1" smtClean="0">
                                    <a:solidFill>
                                      <a:srgbClr val="C00000"/>
                                    </a:solidFill>
                                    <a:latin typeface="Cambria Math" panose="02040503050406030204" pitchFamily="18" charset="0"/>
                                  </a:rPr>
                                  <m:t>′</m:t>
                                </m:r>
                              </m:sup>
                            </m:sSubSup>
                            <m:rad>
                              <m:radPr>
                                <m:degHide m:val="on"/>
                                <m:ctrlPr>
                                  <a:rPr lang="en-US" altLang="zh-CN" sz="2800" b="1" i="1" smtClean="0">
                                    <a:solidFill>
                                      <a:srgbClr val="C00000"/>
                                    </a:solidFill>
                                    <a:latin typeface="Cambria Math" panose="02040503050406030204" pitchFamily="18" charset="0"/>
                                  </a:rPr>
                                </m:ctrlPr>
                              </m:radPr>
                              <m:deg/>
                              <m:e>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𝒖</m:t>
                                    </m:r>
                                  </m:e>
                                  <m:sup>
                                    <m:r>
                                      <a:rPr lang="en-US" altLang="zh-CN" sz="2800" b="1" i="1" smtClean="0">
                                        <a:solidFill>
                                          <a:srgbClr val="C00000"/>
                                        </a:solidFill>
                                        <a:latin typeface="Cambria Math" panose="02040503050406030204" pitchFamily="18" charset="0"/>
                                      </a:rPr>
                                      <m:t>𝟐</m:t>
                                    </m:r>
                                  </m:sup>
                                </m:sSup>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e>
                            </m:rad>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98091" y="4961985"/>
                  <a:ext cx="3929893" cy="1465722"/>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矩形 7"/>
            <p:cNvSpPr/>
            <p:nvPr/>
          </p:nvSpPr>
          <p:spPr>
            <a:xfrm>
              <a:off x="642107" y="1550246"/>
              <a:ext cx="3759094" cy="4975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sp>
        <p:nvSpPr>
          <p:cNvPr id="9" name="Text Box 60"/>
          <p:cNvSpPr txBox="1">
            <a:spLocks noChangeArrowheads="1"/>
          </p:cNvSpPr>
          <p:nvPr/>
        </p:nvSpPr>
        <p:spPr bwMode="auto">
          <a:xfrm>
            <a:off x="1043608" y="387127"/>
            <a:ext cx="2521370" cy="39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zh-CN" altLang="en-US" sz="2800" b="1">
                <a:solidFill>
                  <a:schemeClr val="accent2"/>
                </a:solidFill>
              </a:rPr>
              <a:t>正变换</a:t>
            </a:r>
            <a:endParaRPr lang="en-US" altLang="zh-CN" sz="2800" b="1">
              <a:solidFill>
                <a:schemeClr val="accent2"/>
              </a:solidFill>
            </a:endParaRPr>
          </a:p>
        </p:txBody>
      </p:sp>
      <p:sp>
        <p:nvSpPr>
          <p:cNvPr id="10" name="Text Box 60"/>
          <p:cNvSpPr txBox="1">
            <a:spLocks noChangeArrowheads="1"/>
          </p:cNvSpPr>
          <p:nvPr/>
        </p:nvSpPr>
        <p:spPr bwMode="auto">
          <a:xfrm>
            <a:off x="5508104" y="404664"/>
            <a:ext cx="2597024" cy="39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70000"/>
              </a:lnSpc>
              <a:spcBef>
                <a:spcPct val="50000"/>
              </a:spcBef>
            </a:pPr>
            <a:r>
              <a:rPr lang="zh-CN" altLang="en-US" sz="2800" b="1">
                <a:solidFill>
                  <a:schemeClr val="accent2"/>
                </a:solidFill>
              </a:rPr>
              <a:t>逆变换</a:t>
            </a:r>
            <a:endParaRPr lang="en-US" altLang="zh-CN" sz="2800" b="1">
              <a:solidFill>
                <a:schemeClr val="accent2"/>
              </a:solidFill>
            </a:endParaRPr>
          </a:p>
        </p:txBody>
      </p:sp>
      <p:sp>
        <p:nvSpPr>
          <p:cNvPr id="11" name="矩形 10"/>
          <p:cNvSpPr/>
          <p:nvPr/>
        </p:nvSpPr>
        <p:spPr>
          <a:xfrm>
            <a:off x="5873950" y="926363"/>
            <a:ext cx="2030300" cy="398314"/>
          </a:xfrm>
          <a:prstGeom prst="rect">
            <a:avLst/>
          </a:prstGeom>
        </p:spPr>
        <p:txBody>
          <a:bodyPr wrap="none">
            <a:spAutoFit/>
          </a:bodyPr>
          <a:lstStyle/>
          <a:p>
            <a:pPr algn="ctr" eaLnBrk="1" hangingPunct="1">
              <a:lnSpc>
                <a:spcPct val="70000"/>
              </a:lnSpc>
              <a:spcBef>
                <a:spcPct val="50000"/>
              </a:spcBef>
            </a:pPr>
            <a:r>
              <a:rPr lang="en-US" altLang="zh-CN" sz="2800" b="1">
                <a:solidFill>
                  <a:schemeClr val="accent2"/>
                </a:solidFill>
              </a:rPr>
              <a:t>S’ </a:t>
            </a:r>
            <a:r>
              <a:rPr lang="zh-CN" altLang="en-US" sz="2800" b="1">
                <a:solidFill>
                  <a:schemeClr val="accent2"/>
                </a:solidFill>
              </a:rPr>
              <a:t>系到 </a:t>
            </a:r>
            <a:r>
              <a:rPr lang="en-US" altLang="zh-CN" sz="2800" b="1">
                <a:solidFill>
                  <a:schemeClr val="accent2"/>
                </a:solidFill>
              </a:rPr>
              <a:t>S </a:t>
            </a:r>
            <a:r>
              <a:rPr lang="zh-CN" altLang="en-US" sz="2800" b="1">
                <a:solidFill>
                  <a:schemeClr val="accent2"/>
                </a:solidFill>
              </a:rPr>
              <a:t>系</a:t>
            </a:r>
          </a:p>
        </p:txBody>
      </p:sp>
      <p:sp>
        <p:nvSpPr>
          <p:cNvPr id="12" name="矩形 11"/>
          <p:cNvSpPr/>
          <p:nvPr/>
        </p:nvSpPr>
        <p:spPr>
          <a:xfrm>
            <a:off x="1289143" y="870446"/>
            <a:ext cx="2030300" cy="398314"/>
          </a:xfrm>
          <a:prstGeom prst="rect">
            <a:avLst/>
          </a:prstGeom>
        </p:spPr>
        <p:txBody>
          <a:bodyPr wrap="none">
            <a:spAutoFit/>
          </a:bodyPr>
          <a:lstStyle/>
          <a:p>
            <a:pPr algn="ctr" eaLnBrk="1" hangingPunct="1">
              <a:lnSpc>
                <a:spcPct val="70000"/>
              </a:lnSpc>
              <a:spcBef>
                <a:spcPct val="50000"/>
              </a:spcBef>
            </a:pPr>
            <a:r>
              <a:rPr lang="en-US" altLang="zh-CN" sz="2800" b="1">
                <a:solidFill>
                  <a:schemeClr val="accent2"/>
                </a:solidFill>
              </a:rPr>
              <a:t>S </a:t>
            </a:r>
            <a:r>
              <a:rPr lang="zh-CN" altLang="en-US" sz="2800" b="1">
                <a:solidFill>
                  <a:schemeClr val="accent2"/>
                </a:solidFill>
              </a:rPr>
              <a:t>系到 </a:t>
            </a:r>
            <a:r>
              <a:rPr lang="en-US" altLang="zh-CN" sz="2800" b="1">
                <a:solidFill>
                  <a:schemeClr val="accent2"/>
                </a:solidFill>
              </a:rPr>
              <a:t>S’ </a:t>
            </a:r>
            <a:r>
              <a:rPr lang="zh-CN" altLang="en-US" sz="2800" b="1">
                <a:solidFill>
                  <a:schemeClr val="accent2"/>
                </a:solidFill>
              </a:rPr>
              <a:t>系</a:t>
            </a:r>
          </a:p>
        </p:txBody>
      </p:sp>
      <p:grpSp>
        <p:nvGrpSpPr>
          <p:cNvPr id="18" name="组合 17"/>
          <p:cNvGrpSpPr/>
          <p:nvPr/>
        </p:nvGrpSpPr>
        <p:grpSpPr>
          <a:xfrm>
            <a:off x="282067" y="1550246"/>
            <a:ext cx="3929893" cy="4975098"/>
            <a:chOff x="498091" y="1550246"/>
            <a:chExt cx="3929893" cy="4975098"/>
          </a:xfrm>
        </p:grpSpPr>
        <mc:AlternateContent xmlns:mc="http://schemas.openxmlformats.org/markup-compatibility/2006" xmlns:a14="http://schemas.microsoft.com/office/drawing/2010/main">
          <mc:Choice Requires="a14">
            <p:sp>
              <p:nvSpPr>
                <p:cNvPr id="19" name="文本框 18"/>
                <p:cNvSpPr txBox="1"/>
                <p:nvPr/>
              </p:nvSpPr>
              <p:spPr>
                <a:xfrm>
                  <a:off x="539552" y="1603171"/>
                  <a:ext cx="2952328" cy="1154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Sub>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𝒖</m:t>
                            </m:r>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Sub>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39552" y="1603171"/>
                  <a:ext cx="2952328" cy="115499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498091" y="3184218"/>
                  <a:ext cx="3929893" cy="1369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𝒚</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𝒚</m:t>
                                </m:r>
                              </m:sub>
                            </m:sSub>
                            <m:rad>
                              <m:radPr>
                                <m:degHide m:val="on"/>
                                <m:ctrlPr>
                                  <a:rPr lang="en-US" altLang="zh-CN" sz="2800" b="1" i="1" smtClean="0">
                                    <a:solidFill>
                                      <a:srgbClr val="C00000"/>
                                    </a:solidFill>
                                    <a:latin typeface="Cambria Math" panose="02040503050406030204" pitchFamily="18" charset="0"/>
                                  </a:rPr>
                                </m:ctrlPr>
                              </m:radPr>
                              <m:deg/>
                              <m:e>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𝒖</m:t>
                                    </m:r>
                                  </m:e>
                                  <m:sup>
                                    <m:r>
                                      <a:rPr lang="en-US" altLang="zh-CN" sz="2800" b="1" i="1" smtClean="0">
                                        <a:solidFill>
                                          <a:srgbClr val="C00000"/>
                                        </a:solidFill>
                                        <a:latin typeface="Cambria Math" panose="02040503050406030204" pitchFamily="18" charset="0"/>
                                      </a:rPr>
                                      <m:t>𝟐</m:t>
                                    </m:r>
                                  </m:sup>
                                </m:sSup>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e>
                            </m:rad>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Sub>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498091" y="3184218"/>
                  <a:ext cx="3929893" cy="1369799"/>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498091" y="4961985"/>
                  <a:ext cx="3929893" cy="1352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1" i="1" smtClean="0">
                                <a:solidFill>
                                  <a:srgbClr val="C00000"/>
                                </a:solidFill>
                                <a:latin typeface="Cambria Math" panose="02040503050406030204" pitchFamily="18" charset="0"/>
                              </a:rPr>
                            </m:ctrlPr>
                          </m:sSubSup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𝒛</m:t>
                            </m:r>
                          </m:sub>
                          <m:sup>
                            <m:r>
                              <a:rPr lang="en-US" altLang="zh-CN" sz="2800" b="1" i="1" smtClean="0">
                                <a:solidFill>
                                  <a:srgbClr val="C00000"/>
                                </a:solidFill>
                                <a:latin typeface="Cambria Math" panose="02040503050406030204" pitchFamily="18" charset="0"/>
                              </a:rPr>
                              <m:t>′</m:t>
                            </m:r>
                          </m:sup>
                        </m:sSubSup>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𝒛</m:t>
                                </m:r>
                              </m:sub>
                            </m:sSub>
                            <m:rad>
                              <m:radPr>
                                <m:degHide m:val="on"/>
                                <m:ctrlPr>
                                  <a:rPr lang="en-US" altLang="zh-CN" sz="2800" b="1" i="1" smtClean="0">
                                    <a:solidFill>
                                      <a:srgbClr val="C00000"/>
                                    </a:solidFill>
                                    <a:latin typeface="Cambria Math" panose="02040503050406030204" pitchFamily="18" charset="0"/>
                                  </a:rPr>
                                </m:ctrlPr>
                              </m:radPr>
                              <m:deg/>
                              <m:e>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𝒖</m:t>
                                    </m:r>
                                  </m:e>
                                  <m:sup>
                                    <m:r>
                                      <a:rPr lang="en-US" altLang="zh-CN" sz="2800" b="1" i="1" smtClean="0">
                                        <a:solidFill>
                                          <a:srgbClr val="C00000"/>
                                        </a:solidFill>
                                        <a:latin typeface="Cambria Math" panose="02040503050406030204" pitchFamily="18" charset="0"/>
                                      </a:rPr>
                                      <m:t>𝟐</m:t>
                                    </m:r>
                                  </m:sup>
                                </m:sSup>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e>
                            </m:rad>
                          </m:num>
                          <m:den>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f>
                              <m:fPr>
                                <m:ctrlPr>
                                  <a:rPr lang="en-US" altLang="zh-CN" sz="2800" b="1" i="1" smtClean="0">
                                    <a:solidFill>
                                      <a:srgbClr val="C00000"/>
                                    </a:solidFill>
                                    <a:latin typeface="Cambria Math" panose="02040503050406030204" pitchFamily="18" charset="0"/>
                                  </a:rPr>
                                </m:ctrlPr>
                              </m:fPr>
                              <m:num>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𝒗</m:t>
                                    </m:r>
                                  </m:e>
                                  <m:sub>
                                    <m:r>
                                      <a:rPr lang="en-US" altLang="zh-CN" sz="2800" b="1" i="1" smtClean="0">
                                        <a:solidFill>
                                          <a:srgbClr val="C00000"/>
                                        </a:solidFill>
                                        <a:latin typeface="Cambria Math" panose="02040503050406030204" pitchFamily="18" charset="0"/>
                                      </a:rPr>
                                      <m:t>𝒙</m:t>
                                    </m:r>
                                  </m:sub>
                                </m:sSub>
                                <m:r>
                                  <a:rPr lang="en-US" altLang="zh-CN" sz="2800" b="1" i="1" smtClean="0">
                                    <a:solidFill>
                                      <a:srgbClr val="C00000"/>
                                    </a:solidFill>
                                    <a:latin typeface="Cambria Math" panose="02040503050406030204" pitchFamily="18" charset="0"/>
                                  </a:rPr>
                                  <m:t>𝒖</m:t>
                                </m:r>
                              </m:num>
                              <m:den>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𝒄</m:t>
                                    </m:r>
                                  </m:e>
                                  <m:sup>
                                    <m:r>
                                      <a:rPr lang="en-US" altLang="zh-CN" sz="2800" b="1" i="1" smtClean="0">
                                        <a:solidFill>
                                          <a:srgbClr val="C00000"/>
                                        </a:solidFill>
                                        <a:latin typeface="Cambria Math" panose="02040503050406030204" pitchFamily="18" charset="0"/>
                                      </a:rPr>
                                      <m:t>𝟐</m:t>
                                    </m:r>
                                  </m:sup>
                                </m:sSup>
                              </m:den>
                            </m:f>
                          </m:den>
                        </m:f>
                      </m:oMath>
                    </m:oMathPara>
                  </a14:m>
                  <a:endParaRPr lang="en-US" altLang="zh-CN" sz="2800" b="1">
                    <a:solidFill>
                      <a:srgbClr val="C00000"/>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498091" y="4961985"/>
                  <a:ext cx="3929893" cy="1352486"/>
                </a:xfrm>
                <a:prstGeom prst="rect">
                  <a:avLst/>
                </a:prstGeom>
                <a:blipFill rotWithShape="0">
                  <a:blip r:embed="rId7"/>
                  <a:stretch>
                    <a:fillRect/>
                  </a:stretch>
                </a:blipFill>
              </p:spPr>
              <p:txBody>
                <a:bodyPr/>
                <a:lstStyle/>
                <a:p>
                  <a:r>
                    <a:rPr lang="zh-CN" altLang="en-US">
                      <a:noFill/>
                    </a:rPr>
                    <a:t> </a:t>
                  </a:r>
                </a:p>
              </p:txBody>
            </p:sp>
          </mc:Fallback>
        </mc:AlternateContent>
        <p:sp>
          <p:nvSpPr>
            <p:cNvPr id="22" name="矩形 21"/>
            <p:cNvSpPr/>
            <p:nvPr/>
          </p:nvSpPr>
          <p:spPr>
            <a:xfrm>
              <a:off x="642107" y="1550246"/>
              <a:ext cx="3759094" cy="4975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spTree>
    <p:extLst>
      <p:ext uri="{BB962C8B-B14F-4D97-AF65-F5344CB8AC3E}">
        <p14:creationId xmlns:p14="http://schemas.microsoft.com/office/powerpoint/2010/main" val="1945459179"/>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411760" y="245776"/>
            <a:ext cx="5977255" cy="992186"/>
            <a:chOff x="1665" y="840"/>
            <a:chExt cx="3731" cy="625"/>
          </a:xfrm>
        </p:grpSpPr>
        <p:sp>
          <p:nvSpPr>
            <p:cNvPr id="16398" name="Text Box 13"/>
            <p:cNvSpPr txBox="1">
              <a:spLocks noChangeArrowheads="1"/>
            </p:cNvSpPr>
            <p:nvPr/>
          </p:nvSpPr>
          <p:spPr bwMode="auto">
            <a:xfrm>
              <a:off x="1665" y="864"/>
              <a:ext cx="373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55600" indent="-355600" eaLnBrk="1" hangingPunct="1"/>
              <a:r>
                <a:rPr kumimoji="1" lang="en-US" altLang="zh-CN" sz="2800" b="1">
                  <a:solidFill>
                    <a:schemeClr val="accent2"/>
                  </a:solidFill>
                </a:rPr>
                <a:t>1. </a:t>
              </a:r>
              <a:r>
                <a:rPr kumimoji="1" lang="zh-CN" altLang="en-US" sz="2800" b="1">
                  <a:solidFill>
                    <a:schemeClr val="accent2"/>
                  </a:solidFill>
                </a:rPr>
                <a:t>当                   时，它们还原为伽利略速度变换公式。</a:t>
              </a:r>
            </a:p>
          </p:txBody>
        </p:sp>
        <p:graphicFrame>
          <p:nvGraphicFramePr>
            <p:cNvPr id="16389" name="Object 14"/>
            <p:cNvGraphicFramePr>
              <a:graphicFrameLocks noChangeAspect="1"/>
            </p:cNvGraphicFramePr>
            <p:nvPr/>
          </p:nvGraphicFramePr>
          <p:xfrm>
            <a:off x="2187" y="840"/>
            <a:ext cx="1006" cy="372"/>
          </p:xfrm>
          <a:graphic>
            <a:graphicData uri="http://schemas.openxmlformats.org/presentationml/2006/ole">
              <mc:AlternateContent xmlns:mc="http://schemas.openxmlformats.org/markup-compatibility/2006">
                <mc:Choice xmlns:v="urn:schemas-microsoft-com:vml" Requires="v">
                  <p:oleObj name="Equation" r:id="rId2" imgW="634680" imgH="228600" progId="Equation.DSMT4">
                    <p:embed/>
                  </p:oleObj>
                </mc:Choice>
                <mc:Fallback>
                  <p:oleObj name="Equation" r:id="rId2" imgW="634680" imgH="228600" progId="Equation.DSMT4">
                    <p:embed/>
                    <p:pic>
                      <p:nvPicPr>
                        <p:cNvPr id="16389" name="Object 14"/>
                        <p:cNvPicPr>
                          <a:picLocks noChangeAspect="1" noChangeArrowheads="1"/>
                        </p:cNvPicPr>
                        <p:nvPr/>
                      </p:nvPicPr>
                      <p:blipFill>
                        <a:blip r:embed="rId3"/>
                        <a:srcRect/>
                        <a:stretch>
                          <a:fillRect/>
                        </a:stretch>
                      </p:blipFill>
                      <p:spPr bwMode="auto">
                        <a:xfrm>
                          <a:off x="2187" y="840"/>
                          <a:ext cx="100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4693" name="Text Box 5"/>
          <p:cNvSpPr txBox="1">
            <a:spLocks noChangeArrowheads="1"/>
          </p:cNvSpPr>
          <p:nvPr/>
        </p:nvSpPr>
        <p:spPr bwMode="auto">
          <a:xfrm>
            <a:off x="481012" y="1482661"/>
            <a:ext cx="4870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2. </a:t>
            </a:r>
            <a:r>
              <a:rPr kumimoji="1" lang="zh-CN" altLang="en-US" sz="2800" b="1">
                <a:solidFill>
                  <a:schemeClr val="accent2"/>
                </a:solidFill>
              </a:rPr>
              <a:t>对于光，设它沿 </a:t>
            </a:r>
            <a:r>
              <a:rPr kumimoji="1" lang="en-US" altLang="zh-CN" sz="2800" b="1" i="1">
                <a:solidFill>
                  <a:schemeClr val="accent2"/>
                </a:solidFill>
              </a:rPr>
              <a:t>x </a:t>
            </a:r>
            <a:r>
              <a:rPr kumimoji="1" lang="zh-CN" altLang="en-US" sz="2800" b="1">
                <a:solidFill>
                  <a:schemeClr val="accent2"/>
                </a:solidFill>
              </a:rPr>
              <a:t>轴传播。</a:t>
            </a:r>
          </a:p>
        </p:txBody>
      </p:sp>
      <p:sp>
        <p:nvSpPr>
          <p:cNvPr id="114708" name="Text Box 20"/>
          <p:cNvSpPr txBox="1">
            <a:spLocks noChangeArrowheads="1"/>
          </p:cNvSpPr>
          <p:nvPr/>
        </p:nvSpPr>
        <p:spPr bwMode="auto">
          <a:xfrm>
            <a:off x="7380288" y="3265165"/>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FF0000"/>
                </a:solidFill>
              </a:rPr>
              <a:t>光速不变</a:t>
            </a:r>
            <a:endParaRPr kumimoji="1" lang="zh-CN" altLang="en-US" sz="2800" b="1">
              <a:solidFill>
                <a:schemeClr val="accent2"/>
              </a:solidFill>
            </a:endParaRPr>
          </a:p>
        </p:txBody>
      </p:sp>
      <p:sp>
        <p:nvSpPr>
          <p:cNvPr id="114709" name="Text Box 21"/>
          <p:cNvSpPr txBox="1">
            <a:spLocks noChangeArrowheads="1"/>
          </p:cNvSpPr>
          <p:nvPr/>
        </p:nvSpPr>
        <p:spPr bwMode="auto">
          <a:xfrm>
            <a:off x="475877" y="3985900"/>
            <a:ext cx="75313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3. </a:t>
            </a:r>
            <a:r>
              <a:rPr kumimoji="1" lang="zh-CN" altLang="en-US" sz="2800" b="1">
                <a:solidFill>
                  <a:schemeClr val="accent2"/>
                </a:solidFill>
              </a:rPr>
              <a:t>用速度叠加的方法也不能使速度超过光速</a:t>
            </a:r>
          </a:p>
        </p:txBody>
      </p:sp>
      <p:graphicFrame>
        <p:nvGraphicFramePr>
          <p:cNvPr id="509978" name="Object 26"/>
          <p:cNvGraphicFramePr>
            <a:graphicFrameLocks noChangeAspect="1"/>
          </p:cNvGraphicFramePr>
          <p:nvPr/>
        </p:nvGraphicFramePr>
        <p:xfrm>
          <a:off x="1331640" y="1988840"/>
          <a:ext cx="3044825" cy="1027113"/>
        </p:xfrm>
        <a:graphic>
          <a:graphicData uri="http://schemas.openxmlformats.org/presentationml/2006/ole">
            <mc:AlternateContent xmlns:mc="http://schemas.openxmlformats.org/markup-compatibility/2006">
              <mc:Choice xmlns:v="urn:schemas-microsoft-com:vml" Requires="v">
                <p:oleObj name="Equation" r:id="rId4" imgW="1155600" imgH="393480" progId="Equation.DSMT4">
                  <p:embed/>
                </p:oleObj>
              </mc:Choice>
              <mc:Fallback>
                <p:oleObj name="Equation" r:id="rId4" imgW="1155600" imgH="393480" progId="Equation.DSMT4">
                  <p:embed/>
                  <p:pic>
                    <p:nvPicPr>
                      <p:cNvPr id="509978" name="Object 26"/>
                      <p:cNvPicPr>
                        <a:picLocks noChangeAspect="1" noChangeArrowheads="1"/>
                      </p:cNvPicPr>
                      <p:nvPr/>
                    </p:nvPicPr>
                    <p:blipFill>
                      <a:blip r:embed="rId5"/>
                      <a:srcRect/>
                      <a:stretch>
                        <a:fillRect/>
                      </a:stretch>
                    </p:blipFill>
                    <p:spPr bwMode="auto">
                      <a:xfrm>
                        <a:off x="1331640" y="1988840"/>
                        <a:ext cx="3044825"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09979" name="Text Box 27"/>
              <p:cNvSpPr txBox="1">
                <a:spLocks noChangeArrowheads="1"/>
              </p:cNvSpPr>
              <p:nvPr/>
            </p:nvSpPr>
            <p:spPr bwMode="auto">
              <a:xfrm>
                <a:off x="323528" y="3284215"/>
                <a:ext cx="705678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飞船外(内）观察飞船内（外）的光，速度依然是 </a:t>
                </a:r>
                <a14:m>
                  <m:oMath xmlns:m="http://schemas.openxmlformats.org/officeDocument/2006/math">
                    <m:r>
                      <a:rPr lang="en-US" altLang="zh-CN" b="1" i="1" smtClean="0">
                        <a:latin typeface="Cambria Math" panose="02040503050406030204" pitchFamily="18" charset="0"/>
                      </a:rPr>
                      <m:t>𝒄</m:t>
                    </m:r>
                  </m:oMath>
                </a14:m>
                <a:endParaRPr lang="zh-CN" altLang="en-US" b="1">
                  <a:solidFill>
                    <a:srgbClr val="FF0000"/>
                  </a:solidFill>
                </a:endParaRPr>
              </a:p>
            </p:txBody>
          </p:sp>
        </mc:Choice>
        <mc:Fallback xmlns="">
          <p:sp>
            <p:nvSpPr>
              <p:cNvPr id="509979" name="Text Box 27"/>
              <p:cNvSpPr txBox="1">
                <a:spLocks noRot="1" noChangeAspect="1" noMove="1" noResize="1" noEditPoints="1" noAdjustHandles="1" noChangeArrowheads="1" noChangeShapeType="1" noTextEdit="1"/>
              </p:cNvSpPr>
              <p:nvPr/>
            </p:nvSpPr>
            <p:spPr bwMode="auto">
              <a:xfrm>
                <a:off x="323528" y="3284215"/>
                <a:ext cx="7056785" cy="461665"/>
              </a:xfrm>
              <a:prstGeom prst="rect">
                <a:avLst/>
              </a:prstGeom>
              <a:blipFill rotWithShape="0">
                <a:blip r:embed="rId7"/>
                <a:stretch>
                  <a:fillRect l="-1295" t="-14667"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09980" name="Object 28"/>
          <p:cNvGraphicFramePr>
            <a:graphicFrameLocks noChangeAspect="1"/>
          </p:cNvGraphicFramePr>
          <p:nvPr/>
        </p:nvGraphicFramePr>
        <p:xfrm>
          <a:off x="4862389" y="1988815"/>
          <a:ext cx="3144837" cy="1027113"/>
        </p:xfrm>
        <a:graphic>
          <a:graphicData uri="http://schemas.openxmlformats.org/presentationml/2006/ole">
            <mc:AlternateContent xmlns:mc="http://schemas.openxmlformats.org/markup-compatibility/2006">
              <mc:Choice xmlns:v="urn:schemas-microsoft-com:vml" Requires="v">
                <p:oleObj name="Equation" r:id="rId8" imgW="1193760" imgH="393480" progId="Equation.DSMT4">
                  <p:embed/>
                </p:oleObj>
              </mc:Choice>
              <mc:Fallback>
                <p:oleObj name="Equation" r:id="rId8" imgW="1193760" imgH="393480" progId="Equation.DSMT4">
                  <p:embed/>
                  <p:pic>
                    <p:nvPicPr>
                      <p:cNvPr id="509980" name="Object 28"/>
                      <p:cNvPicPr>
                        <a:picLocks noChangeAspect="1" noChangeArrowheads="1"/>
                      </p:cNvPicPr>
                      <p:nvPr/>
                    </p:nvPicPr>
                    <p:blipFill>
                      <a:blip r:embed="rId9"/>
                      <a:srcRect/>
                      <a:stretch>
                        <a:fillRect/>
                      </a:stretch>
                    </p:blipFill>
                    <p:spPr bwMode="auto">
                      <a:xfrm>
                        <a:off x="4862389" y="1988815"/>
                        <a:ext cx="314483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95" name="Group 2"/>
          <p:cNvGrpSpPr>
            <a:grpSpLocks/>
          </p:cNvGrpSpPr>
          <p:nvPr/>
        </p:nvGrpSpPr>
        <p:grpSpPr bwMode="auto">
          <a:xfrm>
            <a:off x="480781" y="89715"/>
            <a:ext cx="1524000" cy="1066800"/>
            <a:chOff x="192" y="96"/>
            <a:chExt cx="960" cy="672"/>
          </a:xfrm>
        </p:grpSpPr>
        <p:sp>
          <p:nvSpPr>
            <p:cNvPr id="16396" name="AutoShape 3"/>
            <p:cNvSpPr>
              <a:spLocks noChangeArrowheads="1"/>
            </p:cNvSpPr>
            <p:nvPr/>
          </p:nvSpPr>
          <p:spPr bwMode="auto">
            <a:xfrm>
              <a:off x="192" y="96"/>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7" name="Text Box 4"/>
            <p:cNvSpPr txBox="1">
              <a:spLocks noChangeArrowheads="1"/>
            </p:cNvSpPr>
            <p:nvPr/>
          </p:nvSpPr>
          <p:spPr bwMode="auto">
            <a:xfrm>
              <a:off x="288" y="240"/>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a:solidFill>
                    <a:schemeClr val="accent2"/>
                  </a:solidFill>
                  <a:latin typeface="宋体" panose="02010600030101010101" pitchFamily="2" charset="-122"/>
                </a:rPr>
                <a:t>讨论</a:t>
              </a:r>
            </a:p>
          </p:txBody>
        </p:sp>
      </p:grpSp>
      <p:grpSp>
        <p:nvGrpSpPr>
          <p:cNvPr id="4" name="组合 3"/>
          <p:cNvGrpSpPr/>
          <p:nvPr/>
        </p:nvGrpSpPr>
        <p:grpSpPr>
          <a:xfrm>
            <a:off x="900335" y="4508500"/>
            <a:ext cx="8057065" cy="2109788"/>
            <a:chOff x="900335" y="4508500"/>
            <a:chExt cx="8057065" cy="2109788"/>
          </a:xfrm>
        </p:grpSpPr>
        <mc:AlternateContent xmlns:mc="http://schemas.openxmlformats.org/markup-compatibility/2006" xmlns:a14="http://schemas.microsoft.com/office/drawing/2010/main">
          <mc:Choice Requires="a14">
            <p:graphicFrame>
              <p:nvGraphicFramePr>
                <p:cNvPr id="16388" name="Object 29"/>
                <p:cNvGraphicFramePr>
                  <a:graphicFrameLocks noChangeAspect="1"/>
                </p:cNvGraphicFramePr>
                <p:nvPr/>
              </p:nvGraphicFramePr>
              <p:xfrm>
                <a:off x="900335" y="4508500"/>
                <a:ext cx="5903913" cy="2109788"/>
              </p:xfrm>
              <a:graphic>
                <a:graphicData uri="http://schemas.openxmlformats.org/presentationml/2006/ole">
                  <mc:AlternateContent>
                    <mc:Choice xmlns:v="urn:schemas-microsoft-com:vml" Requires="v">
                      <p:oleObj name="Equation" r:id="rId10" imgW="2133360" imgH="761760" progId="Equation.DSMT4">
                        <p:embed/>
                      </p:oleObj>
                    </mc:Choice>
                    <mc:Fallback>
                      <p:oleObj name="Equation" r:id="rId10" imgW="2133360" imgH="761760" progId="Equation.DSMT4">
                        <p:embed/>
                        <p:pic>
                          <p:nvPicPr>
                            <p:cNvPr id="16388" name="Object 29"/>
                            <p:cNvPicPr>
                              <a:picLocks noChangeAspect="1" noChangeArrowheads="1"/>
                            </p:cNvPicPr>
                            <p:nvPr/>
                          </p:nvPicPr>
                          <p:blipFill>
                            <a:blip r:embed="rId11"/>
                            <a:srcRect/>
                            <a:stretch>
                              <a:fillRect/>
                            </a:stretch>
                          </p:blipFill>
                          <p:spPr bwMode="auto">
                            <a:xfrm>
                              <a:off x="900335" y="4508500"/>
                              <a:ext cx="5903913" cy="21097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16388" name="Object 29"/>
                <p:cNvGraphicFramePr>
                  <a:graphicFrameLocks noChangeAspect="1"/>
                </p:cNvGraphicFramePr>
                <p:nvPr>
                  <p:extLst>
                    <p:ext uri="{D42A27DB-BD31-4B8C-83A1-F6EECF244321}">
                      <p14:modId xmlns:p14="http://schemas.microsoft.com/office/powerpoint/2010/main" val="3073857481"/>
                    </p:ext>
                  </p:extLst>
                </p:nvPr>
              </p:nvGraphicFramePr>
              <p:xfrm>
                <a:off x="900335" y="4508500"/>
                <a:ext cx="5903913" cy="2109788"/>
              </p:xfrm>
              <a:graphic>
                <a:graphicData uri="http://schemas.openxmlformats.org/presentationml/2006/ole">
                  <mc:AlternateContent>
                    <mc:Choice xmlns:v="urn:schemas-microsoft-com:vml" Requires="v">
                      <p:oleObj spid="_x0000_s16518" name="Equation" r:id="rId12" imgW="2133360" imgH="761760" progId="Equation.DSMT4">
                        <p:embed/>
                      </p:oleObj>
                    </mc:Choice>
                    <mc:Fallback>
                      <p:oleObj name="Equation" r:id="rId12" imgW="2133360" imgH="761760" progId="Equation.DSMT4">
                        <p:embed/>
                        <p:pic>
                          <p:nvPicPr>
                            <p:cNvPr id="0" name="Object 29"/>
                            <p:cNvPicPr>
                              <a:picLocks noChangeAspect="1" noChangeArrowheads="1"/>
                            </p:cNvPicPr>
                            <p:nvPr/>
                          </p:nvPicPr>
                          <p:blipFill>
                            <a:blip r:embed="rId13"/>
                            <a:srcRect/>
                            <a:stretch>
                              <a:fillRect/>
                            </a:stretch>
                          </p:blipFill>
                          <p:spPr bwMode="auto">
                            <a:xfrm>
                              <a:off x="900335" y="4508500"/>
                              <a:ext cx="5903913"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7057051" y="5007082"/>
                  <a:ext cx="1900349" cy="1151213"/>
                </a:xfrm>
                <a:prstGeom prst="rect">
                  <a:avLst/>
                </a:prstGeom>
                <a:noFill/>
              </p:spPr>
              <p:txBody>
                <a:bodyPr wrap="square" rtlCol="0">
                  <a:spAutoFit/>
                </a:bodyPr>
                <a:lstStyle/>
                <a:p>
                  <a:r>
                    <a:rPr lang="zh-CN" altLang="en-US" sz="2000" b="0"/>
                    <a:t>注</a:t>
                  </a:r>
                  <a:r>
                    <a:rPr lang="en-US" altLang="zh-CN" sz="2000" b="0"/>
                    <a:t>: </a:t>
                  </a:r>
                  <a:r>
                    <a:rPr lang="zh-CN" altLang="en-US" sz="2000" b="0"/>
                    <a:t>对</a:t>
                  </a:r>
                  <a14:m>
                    <m:oMath xmlns:m="http://schemas.openxmlformats.org/officeDocument/2006/math">
                      <m:r>
                        <a:rPr lang="en-US" altLang="zh-CN" sz="2000" b="0" i="0"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num>
                        <m:den>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𝑎𝑏</m:t>
                          </m:r>
                        </m:den>
                      </m:f>
                      <m:r>
                        <a:rPr lang="en-US" altLang="zh-CN" sz="2000" b="0" i="1" smtClean="0">
                          <a:latin typeface="Cambria Math" panose="02040503050406030204" pitchFamily="18" charset="0"/>
                        </a:rPr>
                        <m:t> </m:t>
                      </m:r>
                    </m:oMath>
                  </a14:m>
                  <a:r>
                    <a:rPr lang="zh-CN" altLang="en-US" sz="2000"/>
                    <a:t>求导，</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≤1</m:t>
                      </m:r>
                    </m:oMath>
                  </a14:m>
                  <a:r>
                    <a:rPr lang="zh-CN" altLang="en-US" sz="2000"/>
                    <a:t> 时为增函数</a:t>
                  </a:r>
                </a:p>
              </p:txBody>
            </p:sp>
          </mc:Choice>
          <mc:Fallback xmlns="">
            <p:sp>
              <p:nvSpPr>
                <p:cNvPr id="3" name="文本框 2"/>
                <p:cNvSpPr txBox="1">
                  <a:spLocks noRot="1" noChangeAspect="1" noMove="1" noResize="1" noEditPoints="1" noAdjustHandles="1" noChangeArrowheads="1" noChangeShapeType="1" noTextEdit="1"/>
                </p:cNvSpPr>
                <p:nvPr/>
              </p:nvSpPr>
              <p:spPr>
                <a:xfrm>
                  <a:off x="7057051" y="5007082"/>
                  <a:ext cx="1900349" cy="1151213"/>
                </a:xfrm>
                <a:prstGeom prst="rect">
                  <a:avLst/>
                </a:prstGeom>
                <a:blipFill rotWithShape="0">
                  <a:blip r:embed="rId14"/>
                  <a:stretch>
                    <a:fillRect l="-3537" b="-7407"/>
                  </a:stretch>
                </a:blipFill>
              </p:spPr>
              <p:txBody>
                <a:bodyPr/>
                <a:lstStyle/>
                <a:p>
                  <a:r>
                    <a:rPr lang="zh-CN" altLang="en-US">
                      <a:noFill/>
                    </a:rPr>
                    <a:t> </a:t>
                  </a:r>
                </a:p>
              </p:txBody>
            </p:sp>
          </mc:Fallback>
        </mc:AlternateContent>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Effect transition="in" filter="wipe(left)">
                                      <p:cBhvr>
                                        <p:cTn id="13" dur="500"/>
                                        <p:tgtEl>
                                          <p:spTgt spid="11469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09978"/>
                                        </p:tgtEl>
                                        <p:attrNameLst>
                                          <p:attrName>style.visibility</p:attrName>
                                        </p:attrNameLst>
                                      </p:cBhvr>
                                      <p:to>
                                        <p:strVal val="visible"/>
                                      </p:to>
                                    </p:set>
                                    <p:anim calcmode="lin" valueType="num">
                                      <p:cBhvr additive="base">
                                        <p:cTn id="18" dur="500" fill="hold"/>
                                        <p:tgtEl>
                                          <p:spTgt spid="509978"/>
                                        </p:tgtEl>
                                        <p:attrNameLst>
                                          <p:attrName>ppt_x</p:attrName>
                                        </p:attrNameLst>
                                      </p:cBhvr>
                                      <p:tavLst>
                                        <p:tav tm="0">
                                          <p:val>
                                            <p:strVal val="0-#ppt_w/2"/>
                                          </p:val>
                                        </p:tav>
                                        <p:tav tm="100000">
                                          <p:val>
                                            <p:strVal val="#ppt_x"/>
                                          </p:val>
                                        </p:tav>
                                      </p:tavLst>
                                    </p:anim>
                                    <p:anim calcmode="lin" valueType="num">
                                      <p:cBhvr additive="base">
                                        <p:cTn id="19" dur="500" fill="hold"/>
                                        <p:tgtEl>
                                          <p:spTgt spid="50997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09980"/>
                                        </p:tgtEl>
                                        <p:attrNameLst>
                                          <p:attrName>style.visibility</p:attrName>
                                        </p:attrNameLst>
                                      </p:cBhvr>
                                      <p:to>
                                        <p:strVal val="visible"/>
                                      </p:to>
                                    </p:set>
                                    <p:anim calcmode="lin" valueType="num">
                                      <p:cBhvr additive="base">
                                        <p:cTn id="24" dur="500" fill="hold"/>
                                        <p:tgtEl>
                                          <p:spTgt spid="509980"/>
                                        </p:tgtEl>
                                        <p:attrNameLst>
                                          <p:attrName>ppt_x</p:attrName>
                                        </p:attrNameLst>
                                      </p:cBhvr>
                                      <p:tavLst>
                                        <p:tav tm="0">
                                          <p:val>
                                            <p:strVal val="0-#ppt_w/2"/>
                                          </p:val>
                                        </p:tav>
                                        <p:tav tm="100000">
                                          <p:val>
                                            <p:strVal val="#ppt_x"/>
                                          </p:val>
                                        </p:tav>
                                      </p:tavLst>
                                    </p:anim>
                                    <p:anim calcmode="lin" valueType="num">
                                      <p:cBhvr additive="base">
                                        <p:cTn id="25" dur="500" fill="hold"/>
                                        <p:tgtEl>
                                          <p:spTgt spid="50998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9979"/>
                                        </p:tgtEl>
                                        <p:attrNameLst>
                                          <p:attrName>style.visibility</p:attrName>
                                        </p:attrNameLst>
                                      </p:cBhvr>
                                      <p:to>
                                        <p:strVal val="visible"/>
                                      </p:to>
                                    </p:set>
                                    <p:anim calcmode="lin" valueType="num">
                                      <p:cBhvr additive="base">
                                        <p:cTn id="30" dur="500" fill="hold"/>
                                        <p:tgtEl>
                                          <p:spTgt spid="509979"/>
                                        </p:tgtEl>
                                        <p:attrNameLst>
                                          <p:attrName>ppt_x</p:attrName>
                                        </p:attrNameLst>
                                      </p:cBhvr>
                                      <p:tavLst>
                                        <p:tav tm="0">
                                          <p:val>
                                            <p:strVal val="0-#ppt_w/2"/>
                                          </p:val>
                                        </p:tav>
                                        <p:tav tm="100000">
                                          <p:val>
                                            <p:strVal val="#ppt_x"/>
                                          </p:val>
                                        </p:tav>
                                      </p:tavLst>
                                    </p:anim>
                                    <p:anim calcmode="lin" valueType="num">
                                      <p:cBhvr additive="base">
                                        <p:cTn id="31" dur="500" fill="hold"/>
                                        <p:tgtEl>
                                          <p:spTgt spid="50997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4708"/>
                                        </p:tgtEl>
                                        <p:attrNameLst>
                                          <p:attrName>style.visibility</p:attrName>
                                        </p:attrNameLst>
                                      </p:cBhvr>
                                      <p:to>
                                        <p:strVal val="visible"/>
                                      </p:to>
                                    </p:set>
                                    <p:animEffect transition="in" filter="wipe(left)">
                                      <p:cBhvr>
                                        <p:cTn id="36" dur="500"/>
                                        <p:tgtEl>
                                          <p:spTgt spid="1147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4709"/>
                                        </p:tgtEl>
                                        <p:attrNameLst>
                                          <p:attrName>style.visibility</p:attrName>
                                        </p:attrNameLst>
                                      </p:cBhvr>
                                      <p:to>
                                        <p:strVal val="visible"/>
                                      </p:to>
                                    </p:set>
                                    <p:animEffect transition="in" filter="wipe(up)">
                                      <p:cBhvr>
                                        <p:cTn id="41" dur="500"/>
                                        <p:tgtEl>
                                          <p:spTgt spid="1147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P spid="114708" grpId="0" autoUpdateAnimBg="0"/>
      <p:bldP spid="114709" grpId="0" autoUpdateAnimBg="0"/>
      <p:bldP spid="5099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8"/>
          <p:cNvSpPr txBox="1">
            <a:spLocks noChangeArrowheads="1"/>
          </p:cNvSpPr>
          <p:nvPr/>
        </p:nvSpPr>
        <p:spPr bwMode="auto">
          <a:xfrm>
            <a:off x="144016" y="116632"/>
            <a:ext cx="8892480" cy="1117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4  </a:t>
            </a:r>
            <a:r>
              <a:rPr kumimoji="1" lang="zh-CN" altLang="en-US" sz="2800">
                <a:solidFill>
                  <a:srgbClr val="000000"/>
                </a:solidFill>
                <a:ea typeface="华文中宋" panose="02010600040101010101" pitchFamily="2" charset="-122"/>
              </a:rPr>
              <a:t>从地球上观察两飞船分别以 </a:t>
            </a:r>
            <a:r>
              <a:rPr kumimoji="1" lang="en-US" altLang="zh-CN" sz="2800">
                <a:solidFill>
                  <a:srgbClr val="000000"/>
                </a:solidFill>
                <a:ea typeface="华文中宋" panose="02010600040101010101" pitchFamily="2" charset="-122"/>
              </a:rPr>
              <a:t>0.9</a:t>
            </a:r>
            <a:r>
              <a:rPr kumimoji="1" lang="en-US" altLang="zh-CN" sz="2800" i="1">
                <a:solidFill>
                  <a:srgbClr val="000000"/>
                </a:solidFill>
                <a:ea typeface="华文中宋" panose="02010600040101010101" pitchFamily="2" charset="-122"/>
              </a:rPr>
              <a:t>c </a:t>
            </a:r>
            <a:r>
              <a:rPr kumimoji="1" lang="zh-CN" altLang="en-US" sz="2800">
                <a:solidFill>
                  <a:srgbClr val="000000"/>
                </a:solidFill>
                <a:ea typeface="华文中宋" panose="02010600040101010101" pitchFamily="2" charset="-122"/>
              </a:rPr>
              <a:t>的速率沿相反方向飞行，求一个飞船相对于另一飞船的速率。</a:t>
            </a:r>
          </a:p>
        </p:txBody>
      </p:sp>
      <p:grpSp>
        <p:nvGrpSpPr>
          <p:cNvPr id="17412" name="Group 29"/>
          <p:cNvGrpSpPr>
            <a:grpSpLocks/>
          </p:cNvGrpSpPr>
          <p:nvPr/>
        </p:nvGrpSpPr>
        <p:grpSpPr bwMode="auto">
          <a:xfrm>
            <a:off x="5166171" y="1377950"/>
            <a:ext cx="3870325" cy="2519363"/>
            <a:chOff x="3072" y="868"/>
            <a:chExt cx="2438" cy="1587"/>
          </a:xfrm>
        </p:grpSpPr>
        <p:grpSp>
          <p:nvGrpSpPr>
            <p:cNvPr id="17418" name="Group 2"/>
            <p:cNvGrpSpPr>
              <a:grpSpLocks/>
            </p:cNvGrpSpPr>
            <p:nvPr/>
          </p:nvGrpSpPr>
          <p:grpSpPr bwMode="auto">
            <a:xfrm>
              <a:off x="3658" y="1502"/>
              <a:ext cx="1718" cy="384"/>
              <a:chOff x="3658" y="1502"/>
              <a:chExt cx="1718" cy="384"/>
            </a:xfrm>
          </p:grpSpPr>
          <p:grpSp>
            <p:nvGrpSpPr>
              <p:cNvPr id="17433" name="Group 3"/>
              <p:cNvGrpSpPr>
                <a:grpSpLocks/>
              </p:cNvGrpSpPr>
              <p:nvPr/>
            </p:nvGrpSpPr>
            <p:grpSpPr bwMode="auto">
              <a:xfrm>
                <a:off x="3778" y="1646"/>
                <a:ext cx="1598" cy="240"/>
                <a:chOff x="3778" y="1646"/>
                <a:chExt cx="1598" cy="240"/>
              </a:xfrm>
            </p:grpSpPr>
            <p:sp>
              <p:nvSpPr>
                <p:cNvPr id="17436" name="AutoShape 4"/>
                <p:cNvSpPr>
                  <a:spLocks noChangeArrowheads="1"/>
                </p:cNvSpPr>
                <p:nvPr/>
              </p:nvSpPr>
              <p:spPr bwMode="auto">
                <a:xfrm rot="5400000" flipH="1">
                  <a:off x="3958" y="1466"/>
                  <a:ext cx="240" cy="600"/>
                </a:xfrm>
                <a:prstGeom prst="flowChartOffpageConnector">
                  <a:avLst/>
                </a:prstGeom>
                <a:solidFill>
                  <a:schemeClr val="accent1"/>
                </a:solidFill>
                <a:ln w="19050">
                  <a:solidFill>
                    <a:schemeClr val="tx1"/>
                  </a:solidFill>
                  <a:miter lim="800000"/>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17437" name="AutoShape 5"/>
                <p:cNvSpPr>
                  <a:spLocks noChangeArrowheads="1"/>
                </p:cNvSpPr>
                <p:nvPr/>
              </p:nvSpPr>
              <p:spPr bwMode="auto">
                <a:xfrm rot="-5400000">
                  <a:off x="4956" y="1466"/>
                  <a:ext cx="240" cy="600"/>
                </a:xfrm>
                <a:prstGeom prst="flowChartOffpageConnector">
                  <a:avLst/>
                </a:prstGeom>
                <a:solidFill>
                  <a:schemeClr val="accent1"/>
                </a:solidFill>
                <a:ln w="19050">
                  <a:solidFill>
                    <a:schemeClr val="tx1"/>
                  </a:solidFill>
                  <a:miter lim="800000"/>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grpSp>
          <p:sp>
            <p:nvSpPr>
              <p:cNvPr id="17434" name="Line 6"/>
              <p:cNvSpPr>
                <a:spLocks noChangeShapeType="1"/>
              </p:cNvSpPr>
              <p:nvPr/>
            </p:nvSpPr>
            <p:spPr bwMode="auto">
              <a:xfrm flipH="1">
                <a:off x="3658" y="1502"/>
                <a:ext cx="480" cy="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5" name="Line 7"/>
              <p:cNvSpPr>
                <a:spLocks noChangeShapeType="1"/>
              </p:cNvSpPr>
              <p:nvPr/>
            </p:nvSpPr>
            <p:spPr bwMode="auto">
              <a:xfrm>
                <a:off x="4642" y="1502"/>
                <a:ext cx="480" cy="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419" name="Group 9"/>
            <p:cNvGrpSpPr>
              <a:grpSpLocks/>
            </p:cNvGrpSpPr>
            <p:nvPr/>
          </p:nvGrpSpPr>
          <p:grpSpPr bwMode="auto">
            <a:xfrm>
              <a:off x="3072" y="868"/>
              <a:ext cx="2438" cy="1587"/>
              <a:chOff x="3080" y="868"/>
              <a:chExt cx="2438" cy="1587"/>
            </a:xfrm>
          </p:grpSpPr>
          <p:sp>
            <p:nvSpPr>
              <p:cNvPr id="17428" name="Line 10"/>
              <p:cNvSpPr>
                <a:spLocks noChangeShapeType="1"/>
              </p:cNvSpPr>
              <p:nvPr/>
            </p:nvSpPr>
            <p:spPr bwMode="auto">
              <a:xfrm>
                <a:off x="3216" y="2160"/>
                <a:ext cx="225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9" name="Line 11"/>
              <p:cNvSpPr>
                <a:spLocks noChangeShapeType="1"/>
              </p:cNvSpPr>
              <p:nvPr/>
            </p:nvSpPr>
            <p:spPr bwMode="auto">
              <a:xfrm flipV="1">
                <a:off x="3216" y="1008"/>
                <a:ext cx="0" cy="1152"/>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0" name="Text Box 12"/>
              <p:cNvSpPr txBox="1">
                <a:spLocks noChangeArrowheads="1"/>
              </p:cNvSpPr>
              <p:nvPr/>
            </p:nvSpPr>
            <p:spPr bwMode="auto">
              <a:xfrm>
                <a:off x="5303" y="210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x</a:t>
                </a:r>
              </a:p>
            </p:txBody>
          </p:sp>
          <p:sp>
            <p:nvSpPr>
              <p:cNvPr id="17431" name="Text Box 13"/>
              <p:cNvSpPr txBox="1">
                <a:spLocks noChangeArrowheads="1"/>
              </p:cNvSpPr>
              <p:nvPr/>
            </p:nvSpPr>
            <p:spPr bwMode="auto">
              <a:xfrm>
                <a:off x="3260" y="868"/>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y</a:t>
                </a:r>
              </a:p>
            </p:txBody>
          </p:sp>
          <p:sp>
            <p:nvSpPr>
              <p:cNvPr id="17432" name="Text Box 14"/>
              <p:cNvSpPr txBox="1">
                <a:spLocks noChangeArrowheads="1"/>
              </p:cNvSpPr>
              <p:nvPr/>
            </p:nvSpPr>
            <p:spPr bwMode="auto">
              <a:xfrm>
                <a:off x="3080" y="212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grpSp>
          <p:nvGrpSpPr>
            <p:cNvPr id="17420" name="Group 15"/>
            <p:cNvGrpSpPr>
              <a:grpSpLocks/>
            </p:cNvGrpSpPr>
            <p:nvPr/>
          </p:nvGrpSpPr>
          <p:grpSpPr bwMode="auto">
            <a:xfrm>
              <a:off x="4003" y="882"/>
              <a:ext cx="688" cy="1182"/>
              <a:chOff x="4003" y="882"/>
              <a:chExt cx="688" cy="1182"/>
            </a:xfrm>
          </p:grpSpPr>
          <p:sp>
            <p:nvSpPr>
              <p:cNvPr id="17423" name="Line 16"/>
              <p:cNvSpPr>
                <a:spLocks noChangeShapeType="1"/>
              </p:cNvSpPr>
              <p:nvPr/>
            </p:nvSpPr>
            <p:spPr bwMode="auto">
              <a:xfrm>
                <a:off x="4139" y="1769"/>
                <a:ext cx="469"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4" name="Line 17"/>
              <p:cNvSpPr>
                <a:spLocks noChangeShapeType="1"/>
              </p:cNvSpPr>
              <p:nvPr/>
            </p:nvSpPr>
            <p:spPr bwMode="auto">
              <a:xfrm flipV="1">
                <a:off x="4139" y="1008"/>
                <a:ext cx="0" cy="755"/>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8"/>
              <p:cNvSpPr txBox="1">
                <a:spLocks noChangeArrowheads="1"/>
              </p:cNvSpPr>
              <p:nvPr/>
            </p:nvSpPr>
            <p:spPr bwMode="auto">
              <a:xfrm>
                <a:off x="4428" y="1721"/>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x</a:t>
                </a:r>
                <a:r>
                  <a:rPr kumimoji="1" lang="en-US" altLang="zh-CN" sz="2800" i="1">
                    <a:solidFill>
                      <a:srgbClr val="000000"/>
                    </a:solidFill>
                  </a:rPr>
                  <a:t>'</a:t>
                </a:r>
              </a:p>
            </p:txBody>
          </p:sp>
          <p:sp>
            <p:nvSpPr>
              <p:cNvPr id="17426" name="Text Box 19"/>
              <p:cNvSpPr txBox="1">
                <a:spLocks noChangeArrowheads="1"/>
              </p:cNvSpPr>
              <p:nvPr/>
            </p:nvSpPr>
            <p:spPr bwMode="auto">
              <a:xfrm>
                <a:off x="4177" y="882"/>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y'</a:t>
                </a:r>
              </a:p>
            </p:txBody>
          </p:sp>
          <p:sp>
            <p:nvSpPr>
              <p:cNvPr id="17427" name="Text Box 20"/>
              <p:cNvSpPr txBox="1">
                <a:spLocks noChangeArrowheads="1"/>
              </p:cNvSpPr>
              <p:nvPr/>
            </p:nvSpPr>
            <p:spPr bwMode="auto">
              <a:xfrm>
                <a:off x="4003" y="1737"/>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sp>
          <p:nvSpPr>
            <p:cNvPr id="17421" name="Text Box 21"/>
            <p:cNvSpPr txBox="1">
              <a:spLocks noChangeArrowheads="1"/>
            </p:cNvSpPr>
            <p:nvPr/>
          </p:nvSpPr>
          <p:spPr bwMode="auto">
            <a:xfrm flipH="1">
              <a:off x="3275" y="1179"/>
              <a:ext cx="9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u</a:t>
              </a:r>
              <a:r>
                <a:rPr kumimoji="1" lang="en-US" altLang="zh-CN" sz="2800">
                  <a:solidFill>
                    <a:srgbClr val="000000"/>
                  </a:solidFill>
                  <a:ea typeface="华文中宋" panose="02010600040101010101" pitchFamily="2" charset="-122"/>
                </a:rPr>
                <a:t>= –0.9</a:t>
              </a:r>
              <a:r>
                <a:rPr kumimoji="1" lang="en-US" altLang="zh-CN" sz="2800" i="1">
                  <a:solidFill>
                    <a:srgbClr val="000000"/>
                  </a:solidFill>
                  <a:ea typeface="华文中宋" panose="02010600040101010101" pitchFamily="2" charset="-122"/>
                </a:rPr>
                <a:t>c</a:t>
              </a:r>
            </a:p>
          </p:txBody>
        </p:sp>
        <p:sp>
          <p:nvSpPr>
            <p:cNvPr id="17422" name="Text Box 22"/>
            <p:cNvSpPr txBox="1">
              <a:spLocks noChangeArrowheads="1"/>
            </p:cNvSpPr>
            <p:nvPr/>
          </p:nvSpPr>
          <p:spPr bwMode="auto">
            <a:xfrm flipH="1">
              <a:off x="4449" y="1149"/>
              <a:ext cx="8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v</a:t>
              </a:r>
              <a:r>
                <a:rPr kumimoji="1" lang="en-US" altLang="zh-CN" sz="2800" i="1" baseline="-25000">
                  <a:solidFill>
                    <a:srgbClr val="000000"/>
                  </a:solidFill>
                  <a:ea typeface="华文中宋" panose="02010600040101010101" pitchFamily="2" charset="-122"/>
                </a:rPr>
                <a:t>x</a:t>
              </a:r>
              <a:r>
                <a:rPr kumimoji="1" lang="en-US" altLang="zh-CN" sz="2800">
                  <a:solidFill>
                    <a:srgbClr val="000000"/>
                  </a:solidFill>
                  <a:ea typeface="华文中宋" panose="02010600040101010101" pitchFamily="2" charset="-122"/>
                </a:rPr>
                <a:t>= 0.9</a:t>
              </a:r>
              <a:r>
                <a:rPr kumimoji="1" lang="en-US" altLang="zh-CN" sz="2800" i="1">
                  <a:solidFill>
                    <a:srgbClr val="000000"/>
                  </a:solidFill>
                  <a:ea typeface="华文中宋" panose="02010600040101010101" pitchFamily="2" charset="-122"/>
                </a:rPr>
                <a:t>c</a:t>
              </a:r>
            </a:p>
          </p:txBody>
        </p:sp>
      </p:grpSp>
      <mc:AlternateContent xmlns:mc="http://schemas.openxmlformats.org/markup-compatibility/2006" xmlns:a14="http://schemas.microsoft.com/office/drawing/2010/main">
        <mc:Choice Requires="a14">
          <p:sp>
            <p:nvSpPr>
              <p:cNvPr id="98327" name="Text Box 23"/>
              <p:cNvSpPr txBox="1">
                <a:spLocks noChangeArrowheads="1"/>
              </p:cNvSpPr>
              <p:nvPr/>
            </p:nvSpPr>
            <p:spPr bwMode="auto">
              <a:xfrm>
                <a:off x="107503" y="1412776"/>
                <a:ext cx="5201541" cy="21605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解：设地球为</a:t>
                </a:r>
                <a:r>
                  <a:rPr kumimoji="1" lang="en-US" altLang="zh-CN" sz="2800">
                    <a:solidFill>
                      <a:srgbClr val="000000"/>
                    </a:solidFill>
                    <a:ea typeface="华文中宋" panose="02010600040101010101" pitchFamily="2" charset="-122"/>
                  </a:rPr>
                  <a:t>S</a:t>
                </a:r>
                <a:r>
                  <a:rPr kumimoji="1" lang="zh-CN" altLang="en-US" sz="2800">
                    <a:solidFill>
                      <a:srgbClr val="000000"/>
                    </a:solidFill>
                    <a:ea typeface="华文中宋" panose="02010600040101010101" pitchFamily="2" charset="-122"/>
                  </a:rPr>
                  <a:t>系，则在</a:t>
                </a:r>
                <a:r>
                  <a:rPr kumimoji="1" lang="en-US" altLang="zh-CN" sz="2800">
                    <a:solidFill>
                      <a:srgbClr val="000000"/>
                    </a:solidFill>
                    <a:ea typeface="华文中宋" panose="02010600040101010101" pitchFamily="2" charset="-122"/>
                  </a:rPr>
                  <a:t>S</a:t>
                </a:r>
                <a:r>
                  <a:rPr kumimoji="1" lang="zh-CN" altLang="en-US" sz="2800">
                    <a:solidFill>
                      <a:srgbClr val="000000"/>
                    </a:solidFill>
                    <a:ea typeface="华文中宋" panose="02010600040101010101" pitchFamily="2" charset="-122"/>
                  </a:rPr>
                  <a:t>系中： </a:t>
                </a:r>
                <a:endParaRPr kumimoji="1" lang="en-US" altLang="zh-CN" sz="2800">
                  <a:solidFill>
                    <a:srgbClr val="000000"/>
                  </a:solidFill>
                  <a:ea typeface="华文中宋" panose="02010600040101010101" pitchFamily="2" charset="-122"/>
                </a:endParaRPr>
              </a:p>
              <a:p>
                <a:pPr eaLnBrk="1" hangingPunct="1">
                  <a:lnSpc>
                    <a:spcPct val="120000"/>
                  </a:lnSpc>
                </a:pPr>
                <a:r>
                  <a:rPr kumimoji="1" lang="zh-CN" altLang="en-US" sz="2800">
                    <a:solidFill>
                      <a:srgbClr val="000000"/>
                    </a:solidFill>
                    <a:ea typeface="华文中宋" panose="02010600040101010101" pitchFamily="2" charset="-122"/>
                  </a:rPr>
                  <a:t>    一飞船速度  </a:t>
                </a:r>
                <a14:m>
                  <m:oMath xmlns:m="http://schemas.openxmlformats.org/officeDocument/2006/math">
                    <m:sSub>
                      <m:sSubPr>
                        <m:ctrlPr>
                          <a:rPr kumimoji="1" lang="en-US" altLang="zh-CN" sz="2800" b="0" i="1" smtClean="0">
                            <a:solidFill>
                              <a:srgbClr val="000000"/>
                            </a:solidFill>
                            <a:latin typeface="Cambria Math" panose="02040503050406030204" pitchFamily="18" charset="0"/>
                            <a:ea typeface="华文中宋" panose="02010600040101010101" pitchFamily="2" charset="-122"/>
                          </a:rPr>
                        </m:ctrlPr>
                      </m:sSubPr>
                      <m:e>
                        <m:r>
                          <a:rPr kumimoji="1" lang="en-US" altLang="zh-CN" sz="2800" b="0" i="1" smtClean="0">
                            <a:solidFill>
                              <a:srgbClr val="000000"/>
                            </a:solidFill>
                            <a:latin typeface="Cambria Math" panose="02040503050406030204" pitchFamily="18" charset="0"/>
                            <a:ea typeface="华文中宋" panose="02010600040101010101" pitchFamily="2" charset="-122"/>
                          </a:rPr>
                          <m:t>𝑣</m:t>
                        </m:r>
                      </m:e>
                      <m:sub>
                        <m:r>
                          <a:rPr kumimoji="1" lang="en-US" altLang="zh-CN" sz="2800" b="0" i="1" smtClean="0">
                            <a:solidFill>
                              <a:srgbClr val="000000"/>
                            </a:solidFill>
                            <a:latin typeface="Cambria Math" panose="02040503050406030204" pitchFamily="18" charset="0"/>
                            <a:ea typeface="华文中宋" panose="02010600040101010101" pitchFamily="2" charset="-122"/>
                          </a:rPr>
                          <m:t>𝑥</m:t>
                        </m:r>
                      </m:sub>
                    </m:sSub>
                    <m:r>
                      <a:rPr kumimoji="1" lang="en-US" altLang="zh-CN" sz="2800" b="0" i="1" smtClean="0">
                        <a:solidFill>
                          <a:srgbClr val="000000"/>
                        </a:solidFill>
                        <a:latin typeface="Cambria Math" panose="02040503050406030204" pitchFamily="18" charset="0"/>
                        <a:ea typeface="华文中宋" panose="02010600040101010101" pitchFamily="2" charset="-122"/>
                      </a:rPr>
                      <m:t>=0.9</m:t>
                    </m:r>
                    <m:r>
                      <a:rPr kumimoji="1" lang="en-US" altLang="zh-CN" sz="2800" b="0" i="1" smtClean="0">
                        <a:solidFill>
                          <a:srgbClr val="000000"/>
                        </a:solidFill>
                        <a:latin typeface="Cambria Math" panose="02040503050406030204" pitchFamily="18" charset="0"/>
                        <a:ea typeface="华文中宋" panose="02010600040101010101" pitchFamily="2" charset="-122"/>
                      </a:rPr>
                      <m:t>𝑐</m:t>
                    </m:r>
                  </m:oMath>
                </a14:m>
                <a:r>
                  <a:rPr kumimoji="1" lang="zh-CN" altLang="en-US" sz="2800">
                    <a:solidFill>
                      <a:srgbClr val="000000"/>
                    </a:solidFill>
                    <a:ea typeface="华文中宋" panose="02010600040101010101" pitchFamily="2" charset="-122"/>
                  </a:rPr>
                  <a:t>，</a:t>
                </a:r>
                <a:endParaRPr kumimoji="1" lang="en-US" altLang="zh-CN" sz="2800">
                  <a:solidFill>
                    <a:srgbClr val="000000"/>
                  </a:solidFill>
                  <a:ea typeface="华文中宋" panose="02010600040101010101" pitchFamily="2" charset="-122"/>
                </a:endParaRPr>
              </a:p>
              <a:p>
                <a:pPr eaLnBrk="1" hangingPunct="1">
                  <a:lnSpc>
                    <a:spcPct val="120000"/>
                  </a:lnSpc>
                </a:pPr>
                <a:r>
                  <a:rPr kumimoji="1" lang="zh-CN" altLang="en-US" sz="2800">
                    <a:solidFill>
                      <a:srgbClr val="000000"/>
                    </a:solidFill>
                    <a:ea typeface="华文中宋" panose="02010600040101010101" pitchFamily="2" charset="-122"/>
                  </a:rPr>
                  <a:t>另一飞船速度  </a:t>
                </a:r>
                <a14:m>
                  <m:oMath xmlns:m="http://schemas.openxmlformats.org/officeDocument/2006/math">
                    <m:r>
                      <a:rPr kumimoji="1" lang="en-US" altLang="zh-CN" sz="2800" b="0" i="1" smtClean="0">
                        <a:solidFill>
                          <a:srgbClr val="000000"/>
                        </a:solidFill>
                        <a:latin typeface="Cambria Math" panose="02040503050406030204" pitchFamily="18" charset="0"/>
                        <a:ea typeface="华文中宋" panose="02010600040101010101" pitchFamily="2" charset="-122"/>
                      </a:rPr>
                      <m:t>𝑢</m:t>
                    </m:r>
                    <m:r>
                      <a:rPr kumimoji="1" lang="en-US" altLang="zh-CN" sz="2800" b="0" i="1" smtClean="0">
                        <a:solidFill>
                          <a:srgbClr val="000000"/>
                        </a:solidFill>
                        <a:latin typeface="Cambria Math" panose="02040503050406030204" pitchFamily="18" charset="0"/>
                        <a:ea typeface="华文中宋" panose="02010600040101010101" pitchFamily="2" charset="-122"/>
                      </a:rPr>
                      <m:t>=−0.9</m:t>
                    </m:r>
                    <m:r>
                      <a:rPr kumimoji="1" lang="en-US" altLang="zh-CN" sz="2800" b="0" i="1" smtClean="0">
                        <a:solidFill>
                          <a:srgbClr val="000000"/>
                        </a:solidFill>
                        <a:latin typeface="Cambria Math" panose="02040503050406030204" pitchFamily="18" charset="0"/>
                        <a:ea typeface="华文中宋" panose="02010600040101010101" pitchFamily="2" charset="-122"/>
                      </a:rPr>
                      <m:t>𝑐</m:t>
                    </m:r>
                  </m:oMath>
                </a14:m>
                <a:r>
                  <a:rPr kumimoji="1" lang="zh-CN" altLang="en-US" sz="2800">
                    <a:solidFill>
                      <a:srgbClr val="000000"/>
                    </a:solidFill>
                    <a:ea typeface="华文中宋" panose="02010600040101010101" pitchFamily="2" charset="-122"/>
                  </a:rPr>
                  <a:t>，</a:t>
                </a:r>
                <a:endParaRPr kumimoji="1" lang="en-US" altLang="zh-CN" sz="2800">
                  <a:solidFill>
                    <a:srgbClr val="000000"/>
                  </a:solidFill>
                  <a:ea typeface="华文中宋" panose="02010600040101010101" pitchFamily="2" charset="-122"/>
                </a:endParaRPr>
              </a:p>
              <a:p>
                <a:pPr eaLnBrk="1" hangingPunct="1">
                  <a:lnSpc>
                    <a:spcPct val="120000"/>
                  </a:lnSpc>
                </a:pPr>
                <a:r>
                  <a:rPr kumimoji="1" lang="zh-CN" altLang="en-US" sz="2800">
                    <a:solidFill>
                      <a:srgbClr val="000000"/>
                    </a:solidFill>
                    <a:ea typeface="华文中宋" panose="02010600040101010101" pitchFamily="2" charset="-122"/>
                  </a:rPr>
                  <a:t>且设另一飞船为</a:t>
                </a:r>
                <a:r>
                  <a:rPr kumimoji="1" lang="en-US" altLang="zh-CN" sz="2800">
                    <a:solidFill>
                      <a:srgbClr val="000000"/>
                    </a:solidFill>
                    <a:ea typeface="华文中宋" panose="02010600040101010101" pitchFamily="2" charset="-122"/>
                  </a:rPr>
                  <a:t>S’ </a:t>
                </a:r>
                <a:r>
                  <a:rPr kumimoji="1" lang="zh-CN" altLang="en-US" sz="2800">
                    <a:solidFill>
                      <a:srgbClr val="000000"/>
                    </a:solidFill>
                    <a:ea typeface="华文中宋" panose="02010600040101010101" pitchFamily="2" charset="-122"/>
                  </a:rPr>
                  <a:t>系，则</a:t>
                </a:r>
              </a:p>
            </p:txBody>
          </p:sp>
        </mc:Choice>
        <mc:Fallback xmlns="">
          <p:sp>
            <p:nvSpPr>
              <p:cNvPr id="98327" name="Text Box 23"/>
              <p:cNvSpPr txBox="1">
                <a:spLocks noRot="1" noChangeAspect="1" noMove="1" noResize="1" noEditPoints="1" noAdjustHandles="1" noChangeArrowheads="1" noChangeShapeType="1" noTextEdit="1"/>
              </p:cNvSpPr>
              <p:nvPr/>
            </p:nvSpPr>
            <p:spPr bwMode="auto">
              <a:xfrm>
                <a:off x="107503" y="1412776"/>
                <a:ext cx="5201541" cy="2160591"/>
              </a:xfrm>
              <a:prstGeom prst="rect">
                <a:avLst/>
              </a:prstGeom>
              <a:blipFill rotWithShape="0">
                <a:blip r:embed="rId3"/>
                <a:stretch>
                  <a:fillRect l="-2462" t="-1130" r="-2227" b="-50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98329" name="Object 25"/>
          <p:cNvGraphicFramePr>
            <a:graphicFrameLocks noChangeAspect="1"/>
          </p:cNvGraphicFramePr>
          <p:nvPr/>
        </p:nvGraphicFramePr>
        <p:xfrm>
          <a:off x="554038" y="3994150"/>
          <a:ext cx="7361237" cy="1450975"/>
        </p:xfrm>
        <a:graphic>
          <a:graphicData uri="http://schemas.openxmlformats.org/presentationml/2006/ole">
            <mc:AlternateContent xmlns:mc="http://schemas.openxmlformats.org/markup-compatibility/2006">
              <mc:Choice xmlns:v="urn:schemas-microsoft-com:vml" Requires="v">
                <p:oleObj name="Equation" r:id="rId4" imgW="2958840" imgH="583920" progId="Equation.DSMT4">
                  <p:embed/>
                </p:oleObj>
              </mc:Choice>
              <mc:Fallback>
                <p:oleObj name="Equation" r:id="rId4" imgW="2958840" imgH="583920" progId="Equation.DSMT4">
                  <p:embed/>
                  <p:pic>
                    <p:nvPicPr>
                      <p:cNvPr id="98329" name="Object 25"/>
                      <p:cNvPicPr>
                        <a:picLocks noChangeAspect="1" noChangeArrowheads="1"/>
                      </p:cNvPicPr>
                      <p:nvPr/>
                    </p:nvPicPr>
                    <p:blipFill>
                      <a:blip r:embed="rId5"/>
                      <a:srcRect/>
                      <a:stretch>
                        <a:fillRect/>
                      </a:stretch>
                    </p:blipFill>
                    <p:spPr bwMode="auto">
                      <a:xfrm>
                        <a:off x="554038" y="3994150"/>
                        <a:ext cx="7361237"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30" name="Text Box 26"/>
          <p:cNvSpPr txBox="1">
            <a:spLocks noChangeArrowheads="1"/>
          </p:cNvSpPr>
          <p:nvPr/>
        </p:nvSpPr>
        <p:spPr bwMode="auto">
          <a:xfrm>
            <a:off x="381000" y="5410200"/>
            <a:ext cx="84312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所以第二个飞船相对于第一个 飞船的速度为 </a:t>
            </a:r>
            <a:r>
              <a:rPr kumimoji="1" lang="en-US" altLang="zh-CN" sz="2800">
                <a:solidFill>
                  <a:srgbClr val="000000"/>
                </a:solidFill>
                <a:ea typeface="华文中宋" panose="02010600040101010101" pitchFamily="2" charset="-122"/>
              </a:rPr>
              <a:t>0.994</a:t>
            </a:r>
            <a:r>
              <a:rPr kumimoji="1" lang="en-US" altLang="zh-CN" sz="2800" i="1">
                <a:solidFill>
                  <a:srgbClr val="000000"/>
                </a:solidFill>
                <a:ea typeface="华文中宋" panose="02010600040101010101" pitchFamily="2" charset="-122"/>
              </a:rPr>
              <a:t>c</a:t>
            </a:r>
            <a:r>
              <a:rPr kumimoji="1" lang="zh-CN" altLang="en-US" sz="2800">
                <a:solidFill>
                  <a:srgbClr val="000000"/>
                </a:solidFill>
                <a:ea typeface="华文中宋" panose="02010600040101010101" pitchFamily="2" charset="-122"/>
              </a:rPr>
              <a:t>，</a:t>
            </a:r>
          </a:p>
          <a:p>
            <a:pPr eaLnBrk="1" hangingPunct="1">
              <a:lnSpc>
                <a:spcPct val="120000"/>
              </a:lnSpc>
            </a:pPr>
            <a:r>
              <a:rPr kumimoji="1" lang="zh-CN" altLang="en-US" sz="2800">
                <a:solidFill>
                  <a:srgbClr val="000000"/>
                </a:solidFill>
                <a:ea typeface="华文中宋" panose="02010600040101010101" pitchFamily="2" charset="-122"/>
              </a:rPr>
              <a:t>与伽利略变换的结果 </a:t>
            </a:r>
            <a:r>
              <a:rPr kumimoji="1" lang="en-US" altLang="zh-CN" sz="2800">
                <a:solidFill>
                  <a:srgbClr val="000000"/>
                </a:solidFill>
                <a:ea typeface="华文中宋" panose="02010600040101010101" pitchFamily="2" charset="-122"/>
              </a:rPr>
              <a:t>1.8</a:t>
            </a:r>
            <a:r>
              <a:rPr kumimoji="1" lang="en-US" altLang="zh-CN" sz="2800" i="1">
                <a:solidFill>
                  <a:srgbClr val="000000"/>
                </a:solidFill>
                <a:ea typeface="华文中宋" panose="02010600040101010101" pitchFamily="2" charset="-122"/>
              </a:rPr>
              <a:t>c</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很不相同。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27"/>
                                        </p:tgtEl>
                                        <p:attrNameLst>
                                          <p:attrName>style.visibility</p:attrName>
                                        </p:attrNameLst>
                                      </p:cBhvr>
                                      <p:to>
                                        <p:strVal val="visible"/>
                                      </p:to>
                                    </p:set>
                                    <p:animEffect transition="in" filter="wipe(up)">
                                      <p:cBhvr>
                                        <p:cTn id="7" dur="500"/>
                                        <p:tgtEl>
                                          <p:spTgt spid="98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329"/>
                                        </p:tgtEl>
                                        <p:attrNameLst>
                                          <p:attrName>style.visibility</p:attrName>
                                        </p:attrNameLst>
                                      </p:cBhvr>
                                      <p:to>
                                        <p:strVal val="visible"/>
                                      </p:to>
                                    </p:set>
                                    <p:animEffect transition="in" filter="wipe(left)">
                                      <p:cBhvr>
                                        <p:cTn id="12" dur="500"/>
                                        <p:tgtEl>
                                          <p:spTgt spid="98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30"/>
                                        </p:tgtEl>
                                        <p:attrNameLst>
                                          <p:attrName>style.visibility</p:attrName>
                                        </p:attrNameLst>
                                      </p:cBhvr>
                                      <p:to>
                                        <p:strVal val="visible"/>
                                      </p:to>
                                    </p:set>
                                    <p:animEffect transition="in" filter="wipe(up)">
                                      <p:cBhvr>
                                        <p:cTn id="17" dur="500"/>
                                        <p:tgtEl>
                                          <p:spTgt spid="98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7" grpId="0" autoUpdateAnimBg="0"/>
      <p:bldP spid="983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4"/>
          <p:cNvSpPr txBox="1">
            <a:spLocks noChangeArrowheads="1"/>
          </p:cNvSpPr>
          <p:nvPr/>
        </p:nvSpPr>
        <p:spPr bwMode="auto">
          <a:xfrm>
            <a:off x="251520" y="1052736"/>
            <a:ext cx="3926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200" b="1">
                <a:solidFill>
                  <a:srgbClr val="CC3300"/>
                </a:solidFill>
              </a:rPr>
              <a:t>1.3.1 </a:t>
            </a:r>
            <a:r>
              <a:rPr kumimoji="1" lang="zh-CN" altLang="en-US" sz="3200" b="1">
                <a:solidFill>
                  <a:srgbClr val="CC3300"/>
                </a:solidFill>
              </a:rPr>
              <a:t>同时的相对性</a:t>
            </a:r>
            <a:endParaRPr kumimoji="1" lang="zh-CN" altLang="en-US" sz="3200" b="1">
              <a:solidFill>
                <a:srgbClr val="CC3300"/>
              </a:solidFill>
              <a:latin typeface="宋体" panose="02010600030101010101" pitchFamily="2" charset="-122"/>
            </a:endParaRPr>
          </a:p>
        </p:txBody>
      </p:sp>
      <p:sp>
        <p:nvSpPr>
          <p:cNvPr id="21"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6" name="文本框 5"/>
          <p:cNvSpPr txBox="1"/>
          <p:nvPr/>
        </p:nvSpPr>
        <p:spPr>
          <a:xfrm>
            <a:off x="395536" y="1772816"/>
            <a:ext cx="8640960" cy="1384995"/>
          </a:xfrm>
          <a:prstGeom prst="rect">
            <a:avLst/>
          </a:prstGeom>
          <a:noFill/>
        </p:spPr>
        <p:txBody>
          <a:bodyPr wrap="square" rtlCol="0">
            <a:spAutoFit/>
          </a:bodyPr>
          <a:lstStyle/>
          <a:p>
            <a:r>
              <a:rPr lang="zh-CN" altLang="en-US" sz="2800" b="1" dirty="0">
                <a:solidFill>
                  <a:schemeClr val="accent2"/>
                </a:solidFill>
              </a:rPr>
              <a:t>“如果我们要对与时间相关的问题作出判断，那么该判断总是与</a:t>
            </a:r>
            <a:r>
              <a:rPr lang="zh-CN" altLang="en-US" sz="2800" b="1" dirty="0">
                <a:solidFill>
                  <a:srgbClr val="C00000"/>
                </a:solidFill>
              </a:rPr>
              <a:t>同时</a:t>
            </a:r>
            <a:r>
              <a:rPr lang="zh-CN" altLang="en-US" sz="2800" b="1" dirty="0">
                <a:solidFill>
                  <a:schemeClr val="accent2"/>
                </a:solidFill>
              </a:rPr>
              <a:t>的事件相联系的。”</a:t>
            </a:r>
            <a:endParaRPr lang="en-US" altLang="zh-CN" sz="2800" b="1" dirty="0">
              <a:solidFill>
                <a:schemeClr val="accent2"/>
              </a:solidFill>
            </a:endParaRPr>
          </a:p>
          <a:p>
            <a:r>
              <a:rPr lang="en-US" altLang="zh-CN" sz="2800" b="1" dirty="0">
                <a:solidFill>
                  <a:schemeClr val="accent2"/>
                </a:solidFill>
              </a:rPr>
              <a:t>                              ——</a:t>
            </a:r>
            <a:r>
              <a:rPr lang="zh-CN" altLang="en-US" sz="2800" b="1" dirty="0">
                <a:solidFill>
                  <a:schemeClr val="accent2"/>
                </a:solidFill>
              </a:rPr>
              <a:t>爱因斯坦</a:t>
            </a:r>
            <a:r>
              <a:rPr lang="en-US" altLang="zh-CN" sz="2800" b="1" dirty="0">
                <a:solidFill>
                  <a:schemeClr val="accent2"/>
                </a:solidFill>
              </a:rPr>
              <a:t>《</a:t>
            </a:r>
            <a:r>
              <a:rPr lang="zh-CN" altLang="en-US" sz="2800" b="1" dirty="0">
                <a:solidFill>
                  <a:schemeClr val="accent2"/>
                </a:solidFill>
              </a:rPr>
              <a:t>论动体的电动力学</a:t>
            </a:r>
            <a:r>
              <a:rPr lang="en-US" altLang="zh-CN" sz="2800" b="1" dirty="0">
                <a:solidFill>
                  <a:schemeClr val="accent2"/>
                </a:solidFill>
              </a:rPr>
              <a:t>》</a:t>
            </a:r>
            <a:endParaRPr lang="zh-CN" altLang="en-US" sz="2800" b="1" dirty="0">
              <a:solidFill>
                <a:schemeClr val="accent2"/>
              </a:solidFill>
            </a:endParaRPr>
          </a:p>
        </p:txBody>
      </p:sp>
      <p:grpSp>
        <p:nvGrpSpPr>
          <p:cNvPr id="24" name="Group 16"/>
          <p:cNvGrpSpPr>
            <a:grpSpLocks/>
          </p:cNvGrpSpPr>
          <p:nvPr/>
        </p:nvGrpSpPr>
        <p:grpSpPr bwMode="auto">
          <a:xfrm>
            <a:off x="6808662" y="4078954"/>
            <a:ext cx="2155826" cy="1373188"/>
            <a:chOff x="3643" y="1680"/>
            <a:chExt cx="1358" cy="865"/>
          </a:xfrm>
        </p:grpSpPr>
        <p:sp>
          <p:nvSpPr>
            <p:cNvPr id="25" name="AutoShape 79"/>
            <p:cNvSpPr>
              <a:spLocks/>
            </p:cNvSpPr>
            <p:nvPr/>
          </p:nvSpPr>
          <p:spPr bwMode="auto">
            <a:xfrm>
              <a:off x="3643" y="1914"/>
              <a:ext cx="48" cy="541"/>
            </a:xfrm>
            <a:prstGeom prst="rightBrace">
              <a:avLst>
                <a:gd name="adj1" fmla="val 125000"/>
                <a:gd name="adj2" fmla="val 50000"/>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2800">
                <a:solidFill>
                  <a:srgbClr val="CC3300"/>
                </a:solidFill>
              </a:endParaRPr>
            </a:p>
          </p:txBody>
        </p:sp>
        <p:sp>
          <p:nvSpPr>
            <p:cNvPr id="26" name="Text Box 80"/>
            <p:cNvSpPr txBox="1">
              <a:spLocks noChangeArrowheads="1"/>
            </p:cNvSpPr>
            <p:nvPr/>
          </p:nvSpPr>
          <p:spPr bwMode="auto">
            <a:xfrm>
              <a:off x="3691" y="1680"/>
              <a:ext cx="131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a:solidFill>
                    <a:schemeClr val="accent2"/>
                  </a:solidFill>
                </a:rPr>
                <a:t>地面参照系中两事件</a:t>
              </a:r>
              <a:endParaRPr kumimoji="1" lang="en-US" altLang="zh-CN" sz="2800">
                <a:solidFill>
                  <a:schemeClr val="accent2"/>
                </a:solidFill>
              </a:endParaRPr>
            </a:p>
            <a:p>
              <a:pPr algn="ctr" eaLnBrk="1" hangingPunct="1"/>
              <a:r>
                <a:rPr kumimoji="1" lang="zh-CN" altLang="en-US" sz="2800">
                  <a:solidFill>
                    <a:srgbClr val="C00000"/>
                  </a:solidFill>
                </a:rPr>
                <a:t>同时</a:t>
              </a:r>
              <a:r>
                <a:rPr kumimoji="1" lang="zh-CN" altLang="en-US" sz="2800">
                  <a:solidFill>
                    <a:schemeClr val="accent2"/>
                  </a:solidFill>
                </a:rPr>
                <a:t>发生</a:t>
              </a:r>
            </a:p>
          </p:txBody>
        </p:sp>
      </p:grpSp>
      <p:sp>
        <p:nvSpPr>
          <p:cNvPr id="27" name="Text Box 76"/>
          <p:cNvSpPr txBox="1">
            <a:spLocks noChangeArrowheads="1"/>
          </p:cNvSpPr>
          <p:nvPr/>
        </p:nvSpPr>
        <p:spPr bwMode="auto">
          <a:xfrm>
            <a:off x="323528" y="3555734"/>
            <a:ext cx="56925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C00000"/>
                </a:solidFill>
              </a:rPr>
              <a:t>事件</a:t>
            </a:r>
            <a:r>
              <a:rPr kumimoji="1" lang="zh-CN" altLang="en-US" sz="2800">
                <a:solidFill>
                  <a:schemeClr val="accent2"/>
                </a:solidFill>
              </a:rPr>
              <a:t>：</a:t>
            </a:r>
            <a:r>
              <a:rPr kumimoji="1" lang="en-US" altLang="zh-CN" sz="2800">
                <a:solidFill>
                  <a:schemeClr val="accent2"/>
                </a:solidFill>
              </a:rPr>
              <a:t>G4</a:t>
            </a:r>
            <a:r>
              <a:rPr kumimoji="1" lang="zh-CN" altLang="en-US" sz="2800">
                <a:solidFill>
                  <a:schemeClr val="accent2"/>
                </a:solidFill>
              </a:rPr>
              <a:t>列火车七点钟到北京南站</a:t>
            </a:r>
          </a:p>
        </p:txBody>
      </p:sp>
      <p:grpSp>
        <p:nvGrpSpPr>
          <p:cNvPr id="28" name="Group 17"/>
          <p:cNvGrpSpPr>
            <a:grpSpLocks/>
          </p:cNvGrpSpPr>
          <p:nvPr/>
        </p:nvGrpSpPr>
        <p:grpSpPr bwMode="auto">
          <a:xfrm>
            <a:off x="394244" y="4275930"/>
            <a:ext cx="6618289" cy="1457326"/>
            <a:chOff x="485" y="1724"/>
            <a:chExt cx="4169" cy="918"/>
          </a:xfrm>
        </p:grpSpPr>
        <p:sp>
          <p:nvSpPr>
            <p:cNvPr id="29" name="Text Box 78"/>
            <p:cNvSpPr txBox="1">
              <a:spLocks noChangeArrowheads="1"/>
            </p:cNvSpPr>
            <p:nvPr/>
          </p:nvSpPr>
          <p:spPr bwMode="auto">
            <a:xfrm>
              <a:off x="486" y="2144"/>
              <a:ext cx="41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chemeClr val="accent2"/>
                  </a:solidFill>
                </a:rPr>
                <a:t>(2)</a:t>
              </a:r>
              <a:r>
                <a:rPr kumimoji="1" lang="zh-CN" altLang="en-US" sz="2800">
                  <a:solidFill>
                    <a:schemeClr val="accent2"/>
                  </a:solidFill>
                </a:rPr>
                <a:t>：</a:t>
              </a:r>
              <a:r>
                <a:rPr kumimoji="1" lang="en-US" altLang="zh-CN" sz="2800">
                  <a:solidFill>
                    <a:schemeClr val="accent2"/>
                  </a:solidFill>
                </a:rPr>
                <a:t>(</a:t>
              </a:r>
              <a:r>
                <a:rPr kumimoji="1" lang="zh-CN" altLang="en-US" sz="2800">
                  <a:solidFill>
                    <a:schemeClr val="accent2"/>
                  </a:solidFill>
                </a:rPr>
                <a:t>静止于</a:t>
              </a:r>
              <a:r>
                <a:rPr kumimoji="1" lang="en-US" altLang="zh-CN" sz="2800">
                  <a:solidFill>
                    <a:schemeClr val="accent2"/>
                  </a:solidFill>
                </a:rPr>
                <a:t>)</a:t>
              </a:r>
              <a:r>
                <a:rPr kumimoji="1" lang="zh-CN" altLang="en-US" sz="2800">
                  <a:solidFill>
                    <a:schemeClr val="accent2"/>
                  </a:solidFill>
                </a:rPr>
                <a:t>北京南站的钟短针指到七。</a:t>
              </a:r>
            </a:p>
          </p:txBody>
        </p:sp>
        <p:sp>
          <p:nvSpPr>
            <p:cNvPr id="30" name="Text Box 76"/>
            <p:cNvSpPr txBox="1">
              <a:spLocks noChangeArrowheads="1"/>
            </p:cNvSpPr>
            <p:nvPr/>
          </p:nvSpPr>
          <p:spPr bwMode="auto">
            <a:xfrm>
              <a:off x="485" y="1724"/>
              <a:ext cx="31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chemeClr val="accent2"/>
                  </a:solidFill>
                </a:rPr>
                <a:t>(1)</a:t>
              </a:r>
              <a:r>
                <a:rPr kumimoji="1" lang="zh-CN" altLang="en-US" sz="2800">
                  <a:solidFill>
                    <a:schemeClr val="accent2"/>
                  </a:solidFill>
                </a:rPr>
                <a:t>：</a:t>
              </a:r>
              <a:r>
                <a:rPr kumimoji="1" lang="en-US" altLang="zh-CN" sz="2800">
                  <a:solidFill>
                    <a:schemeClr val="accent2"/>
                  </a:solidFill>
                </a:rPr>
                <a:t>G4</a:t>
              </a:r>
              <a:r>
                <a:rPr kumimoji="1" lang="zh-CN" altLang="en-US" sz="2800">
                  <a:solidFill>
                    <a:schemeClr val="accent2"/>
                  </a:solidFill>
                </a:rPr>
                <a:t>列火车到达北京南站。</a:t>
              </a:r>
            </a:p>
          </p:txBody>
        </p:sp>
        <p:sp>
          <p:nvSpPr>
            <p:cNvPr id="31" name="Text Box 78"/>
            <p:cNvSpPr txBox="1">
              <a:spLocks noChangeArrowheads="1"/>
            </p:cNvSpPr>
            <p:nvPr/>
          </p:nvSpPr>
          <p:spPr bwMode="auto">
            <a:xfrm>
              <a:off x="2248" y="2312"/>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2800">
                <a:solidFill>
                  <a:schemeClr val="accent2"/>
                </a:solidFill>
              </a:endParaRPr>
            </a:p>
          </p:txBody>
        </p:sp>
      </p:grpSp>
      <p:sp>
        <p:nvSpPr>
          <p:cNvPr id="32" name="Text Box 76"/>
          <p:cNvSpPr txBox="1">
            <a:spLocks noChangeArrowheads="1"/>
          </p:cNvSpPr>
          <p:nvPr/>
        </p:nvSpPr>
        <p:spPr bwMode="auto">
          <a:xfrm>
            <a:off x="346715" y="5733256"/>
            <a:ext cx="868978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1433513" indent="-1433513" eaLnBrk="1" hangingPunct="1"/>
            <a:r>
              <a:rPr kumimoji="1" lang="zh-CN" altLang="en-US" sz="2800">
                <a:solidFill>
                  <a:srgbClr val="C00000"/>
                </a:solidFill>
              </a:rPr>
              <a:t>测量事件的时间坐标</a:t>
            </a:r>
            <a:r>
              <a:rPr kumimoji="1" lang="zh-CN" altLang="en-US" sz="2800">
                <a:solidFill>
                  <a:schemeClr val="accent2"/>
                </a:solidFill>
              </a:rPr>
              <a:t>：在事件发生的同时读取静止于事件发生地的钟。利用了事件与钟的同时性。</a:t>
            </a:r>
          </a:p>
        </p:txBody>
      </p:sp>
      <p:sp>
        <p:nvSpPr>
          <p:cNvPr id="7" name="标题 6"/>
          <p:cNvSpPr>
            <a:spLocks noGrp="1"/>
          </p:cNvSpPr>
          <p:nvPr>
            <p:ph type="title"/>
          </p:nvPr>
        </p:nvSpPr>
        <p:spPr>
          <a:xfrm>
            <a:off x="685800" y="116632"/>
            <a:ext cx="7772400" cy="623159"/>
          </a:xfrm>
        </p:spPr>
        <p:txBody>
          <a:bodyPr/>
          <a:lstStyle/>
          <a:p>
            <a:pPr lvl="0" eaLnBrk="1" hangingPunct="1">
              <a:spcBef>
                <a:spcPct val="50000"/>
              </a:spcBef>
            </a:pPr>
            <a:r>
              <a:rPr kumimoji="1" lang="en-US" altLang="zh-CN" sz="3600" b="1" kern="120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rPr>
              <a:t>1.3 </a:t>
            </a:r>
            <a:r>
              <a:rPr kumimoji="1" lang="zh-CN" altLang="en-US" sz="3600" b="1" kern="120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rPr>
              <a:t>时间延缓和长度收缩</a:t>
            </a:r>
            <a:endParaRPr lang="zh-CN" altLang="en-US">
              <a:effectLst>
                <a:outerShdw blurRad="38100" dist="38100" dir="2700000" algn="tl">
                  <a:srgbClr val="000000">
                    <a:alpha val="43137"/>
                  </a:srgbClr>
                </a:outerShdw>
              </a:effectLs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arn(inVertic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P spid="6" grpId="0"/>
      <p:bldP spid="27" grpId="0" autoUpdateAnimBg="0"/>
      <p:bldP spid="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Text Box 5"/>
          <p:cNvSpPr txBox="1">
            <a:spLocks noChangeArrowheads="1"/>
          </p:cNvSpPr>
          <p:nvPr/>
        </p:nvSpPr>
        <p:spPr bwMode="auto">
          <a:xfrm>
            <a:off x="187325" y="113258"/>
            <a:ext cx="3041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b="1">
                <a:solidFill>
                  <a:srgbClr val="CC3300"/>
                </a:solidFill>
                <a:latin typeface="宋体" panose="02010600030101010101" pitchFamily="2" charset="-122"/>
              </a:rPr>
              <a:t>1 </a:t>
            </a:r>
            <a:r>
              <a:rPr kumimoji="1" lang="zh-CN" altLang="en-US" sz="3200" b="1">
                <a:solidFill>
                  <a:srgbClr val="CC3300"/>
                </a:solidFill>
                <a:latin typeface="宋体" panose="02010600030101010101" pitchFamily="2" charset="-122"/>
              </a:rPr>
              <a:t>伽利略变换：</a:t>
            </a:r>
          </a:p>
        </p:txBody>
      </p:sp>
      <p:grpSp>
        <p:nvGrpSpPr>
          <p:cNvPr id="2" name="Group 6"/>
          <p:cNvGrpSpPr>
            <a:grpSpLocks/>
          </p:cNvGrpSpPr>
          <p:nvPr/>
        </p:nvGrpSpPr>
        <p:grpSpPr bwMode="auto">
          <a:xfrm>
            <a:off x="1447800" y="1143000"/>
            <a:ext cx="2286000" cy="2971800"/>
            <a:chOff x="288" y="2352"/>
            <a:chExt cx="1440" cy="1872"/>
          </a:xfrm>
        </p:grpSpPr>
        <p:sp>
          <p:nvSpPr>
            <p:cNvPr id="2094" name="Text Box 7"/>
            <p:cNvSpPr txBox="1">
              <a:spLocks noChangeArrowheads="1"/>
            </p:cNvSpPr>
            <p:nvPr/>
          </p:nvSpPr>
          <p:spPr bwMode="auto">
            <a:xfrm>
              <a:off x="474" y="2400"/>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solidFill>
                    <a:srgbClr val="0000CC"/>
                  </a:solidFill>
                </a:rPr>
                <a:t>正变换</a:t>
              </a:r>
            </a:p>
          </p:txBody>
        </p:sp>
        <p:graphicFrame>
          <p:nvGraphicFramePr>
            <p:cNvPr id="2056" name="Object 69"/>
            <p:cNvGraphicFramePr>
              <a:graphicFrameLocks noChangeAspect="1"/>
            </p:cNvGraphicFramePr>
            <p:nvPr/>
          </p:nvGraphicFramePr>
          <p:xfrm>
            <a:off x="520" y="2752"/>
            <a:ext cx="1024" cy="208"/>
          </p:xfrm>
          <a:graphic>
            <a:graphicData uri="http://schemas.openxmlformats.org/presentationml/2006/ole">
              <mc:AlternateContent xmlns:mc="http://schemas.openxmlformats.org/markup-compatibility/2006">
                <mc:Choice xmlns:v="urn:schemas-microsoft-com:vml" Requires="v">
                  <p:oleObj name="Equation" r:id="rId3" imgW="3238560" imgH="648720" progId="Equation.3">
                    <p:embed/>
                  </p:oleObj>
                </mc:Choice>
                <mc:Fallback>
                  <p:oleObj name="Equation" r:id="rId3" imgW="3238560" imgH="648720" progId="Equation.3">
                    <p:embed/>
                    <p:pic>
                      <p:nvPicPr>
                        <p:cNvPr id="2056"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 y="2752"/>
                          <a:ext cx="102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7" name="Object 70"/>
            <p:cNvGraphicFramePr>
              <a:graphicFrameLocks noChangeAspect="1"/>
            </p:cNvGraphicFramePr>
            <p:nvPr/>
          </p:nvGraphicFramePr>
          <p:xfrm>
            <a:off x="548" y="3808"/>
            <a:ext cx="456" cy="208"/>
          </p:xfrm>
          <a:graphic>
            <a:graphicData uri="http://schemas.openxmlformats.org/presentationml/2006/ole">
              <mc:AlternateContent xmlns:mc="http://schemas.openxmlformats.org/markup-compatibility/2006">
                <mc:Choice xmlns:v="urn:schemas-microsoft-com:vml" Requires="v">
                  <p:oleObj name="Equation" r:id="rId5" imgW="1434960" imgH="648720" progId="Equation.3">
                    <p:embed/>
                  </p:oleObj>
                </mc:Choice>
                <mc:Fallback>
                  <p:oleObj name="Equation" r:id="rId5" imgW="1434960" imgH="648720" progId="Equation.3">
                    <p:embed/>
                    <p:pic>
                      <p:nvPicPr>
                        <p:cNvPr id="2057"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 y="3808"/>
                          <a:ext cx="45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 name="Object 71"/>
            <p:cNvGraphicFramePr>
              <a:graphicFrameLocks noChangeAspect="1"/>
            </p:cNvGraphicFramePr>
            <p:nvPr/>
          </p:nvGraphicFramePr>
          <p:xfrm>
            <a:off x="516" y="3092"/>
            <a:ext cx="576" cy="256"/>
          </p:xfrm>
          <a:graphic>
            <a:graphicData uri="http://schemas.openxmlformats.org/presentationml/2006/ole">
              <mc:AlternateContent xmlns:mc="http://schemas.openxmlformats.org/markup-compatibility/2006">
                <mc:Choice xmlns:v="urn:schemas-microsoft-com:vml" Requires="v">
                  <p:oleObj name="Equation" r:id="rId7" imgW="1816200" imgH="801360" progId="Equation.3">
                    <p:embed/>
                  </p:oleObj>
                </mc:Choice>
                <mc:Fallback>
                  <p:oleObj name="Equation" r:id="rId7" imgW="1816200" imgH="801360" progId="Equation.3">
                    <p:embed/>
                    <p:pic>
                      <p:nvPicPr>
                        <p:cNvPr id="2058"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 y="3092"/>
                          <a:ext cx="5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9" name="Object 72"/>
            <p:cNvGraphicFramePr>
              <a:graphicFrameLocks noChangeAspect="1"/>
            </p:cNvGraphicFramePr>
            <p:nvPr/>
          </p:nvGraphicFramePr>
          <p:xfrm>
            <a:off x="520" y="3412"/>
            <a:ext cx="512" cy="224"/>
          </p:xfrm>
          <a:graphic>
            <a:graphicData uri="http://schemas.openxmlformats.org/presentationml/2006/ole">
              <mc:AlternateContent xmlns:mc="http://schemas.openxmlformats.org/markup-compatibility/2006">
                <mc:Choice xmlns:v="urn:schemas-microsoft-com:vml" Requires="v">
                  <p:oleObj name="Equation" r:id="rId9" imgW="1612800" imgH="699480" progId="Equation.3">
                    <p:embed/>
                  </p:oleObj>
                </mc:Choice>
                <mc:Fallback>
                  <p:oleObj name="Equation" r:id="rId9" imgW="1612800" imgH="699480" progId="Equation.3">
                    <p:embed/>
                    <p:pic>
                      <p:nvPicPr>
                        <p:cNvPr id="2059"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 y="3412"/>
                          <a:ext cx="51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5" name="Rectangle 12"/>
            <p:cNvSpPr>
              <a:spLocks noChangeArrowheads="1"/>
            </p:cNvSpPr>
            <p:nvPr/>
          </p:nvSpPr>
          <p:spPr bwMode="auto">
            <a:xfrm>
              <a:off x="288" y="2352"/>
              <a:ext cx="1440" cy="1872"/>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 name="Group 54"/>
          <p:cNvGrpSpPr>
            <a:grpSpLocks/>
          </p:cNvGrpSpPr>
          <p:nvPr/>
        </p:nvGrpSpPr>
        <p:grpSpPr bwMode="auto">
          <a:xfrm>
            <a:off x="5257800" y="1143000"/>
            <a:ext cx="2286000" cy="2971800"/>
            <a:chOff x="2688" y="2352"/>
            <a:chExt cx="1440" cy="1872"/>
          </a:xfrm>
        </p:grpSpPr>
        <p:sp>
          <p:nvSpPr>
            <p:cNvPr id="2092" name="Text Box 14"/>
            <p:cNvSpPr txBox="1">
              <a:spLocks noChangeArrowheads="1"/>
            </p:cNvSpPr>
            <p:nvPr/>
          </p:nvSpPr>
          <p:spPr bwMode="auto">
            <a:xfrm>
              <a:off x="2874" y="2400"/>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solidFill>
                    <a:srgbClr val="0000CC"/>
                  </a:solidFill>
                </a:rPr>
                <a:t>逆变换</a:t>
              </a:r>
            </a:p>
          </p:txBody>
        </p:sp>
        <p:graphicFrame>
          <p:nvGraphicFramePr>
            <p:cNvPr id="2052" name="Object 73"/>
            <p:cNvGraphicFramePr>
              <a:graphicFrameLocks noChangeAspect="1"/>
            </p:cNvGraphicFramePr>
            <p:nvPr/>
          </p:nvGraphicFramePr>
          <p:xfrm>
            <a:off x="2908" y="2800"/>
            <a:ext cx="1048" cy="208"/>
          </p:xfrm>
          <a:graphic>
            <a:graphicData uri="http://schemas.openxmlformats.org/presentationml/2006/ole">
              <mc:AlternateContent xmlns:mc="http://schemas.openxmlformats.org/markup-compatibility/2006">
                <mc:Choice xmlns:v="urn:schemas-microsoft-com:vml" Requires="v">
                  <p:oleObj name="Equation" r:id="rId11" imgW="3314880" imgH="648720" progId="Equation.3">
                    <p:embed/>
                  </p:oleObj>
                </mc:Choice>
                <mc:Fallback>
                  <p:oleObj name="Equation" r:id="rId11" imgW="3314880" imgH="648720" progId="Equation.3">
                    <p:embed/>
                    <p:pic>
                      <p:nvPicPr>
                        <p:cNvPr id="2052"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 y="2800"/>
                          <a:ext cx="10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 name="Object 74"/>
            <p:cNvGraphicFramePr>
              <a:graphicFrameLocks noChangeAspect="1"/>
            </p:cNvGraphicFramePr>
            <p:nvPr/>
          </p:nvGraphicFramePr>
          <p:xfrm>
            <a:off x="2932" y="3856"/>
            <a:ext cx="488" cy="208"/>
          </p:xfrm>
          <a:graphic>
            <a:graphicData uri="http://schemas.openxmlformats.org/presentationml/2006/ole">
              <mc:AlternateContent xmlns:mc="http://schemas.openxmlformats.org/markup-compatibility/2006">
                <mc:Choice xmlns:v="urn:schemas-microsoft-com:vml" Requires="v">
                  <p:oleObj name="Equation" r:id="rId13" imgW="1536840" imgH="648720" progId="Equation.3">
                    <p:embed/>
                  </p:oleObj>
                </mc:Choice>
                <mc:Fallback>
                  <p:oleObj name="Equation" r:id="rId13" imgW="1536840" imgH="648720" progId="Equation.3">
                    <p:embed/>
                    <p:pic>
                      <p:nvPicPr>
                        <p:cNvPr id="2053"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2" y="3856"/>
                          <a:ext cx="48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 name="Object 75"/>
            <p:cNvGraphicFramePr>
              <a:graphicFrameLocks noChangeAspect="1"/>
            </p:cNvGraphicFramePr>
            <p:nvPr/>
          </p:nvGraphicFramePr>
          <p:xfrm>
            <a:off x="2900" y="3140"/>
            <a:ext cx="608" cy="256"/>
          </p:xfrm>
          <a:graphic>
            <a:graphicData uri="http://schemas.openxmlformats.org/presentationml/2006/ole">
              <mc:AlternateContent xmlns:mc="http://schemas.openxmlformats.org/markup-compatibility/2006">
                <mc:Choice xmlns:v="urn:schemas-microsoft-com:vml" Requires="v">
                  <p:oleObj name="Equation" r:id="rId15" imgW="1917720" imgH="801360" progId="Equation.3">
                    <p:embed/>
                  </p:oleObj>
                </mc:Choice>
                <mc:Fallback>
                  <p:oleObj name="Equation" r:id="rId15" imgW="1917720" imgH="801360" progId="Equation.3">
                    <p:embed/>
                    <p:pic>
                      <p:nvPicPr>
                        <p:cNvPr id="2054" name="Object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0" y="3140"/>
                          <a:ext cx="6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5" name="Object 76"/>
            <p:cNvGraphicFramePr>
              <a:graphicFrameLocks noChangeAspect="1"/>
            </p:cNvGraphicFramePr>
            <p:nvPr/>
          </p:nvGraphicFramePr>
          <p:xfrm>
            <a:off x="2908" y="3460"/>
            <a:ext cx="536" cy="224"/>
          </p:xfrm>
          <a:graphic>
            <a:graphicData uri="http://schemas.openxmlformats.org/presentationml/2006/ole">
              <mc:AlternateContent xmlns:mc="http://schemas.openxmlformats.org/markup-compatibility/2006">
                <mc:Choice xmlns:v="urn:schemas-microsoft-com:vml" Requires="v">
                  <p:oleObj name="Equation" r:id="rId17" imgW="1689120" imgH="699480" progId="Equation.3">
                    <p:embed/>
                  </p:oleObj>
                </mc:Choice>
                <mc:Fallback>
                  <p:oleObj name="Equation" r:id="rId17" imgW="1689120" imgH="699480" progId="Equation.3">
                    <p:embed/>
                    <p:pic>
                      <p:nvPicPr>
                        <p:cNvPr id="2055"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08" y="3460"/>
                          <a:ext cx="5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3" name="Rectangle 19"/>
            <p:cNvSpPr>
              <a:spLocks noChangeArrowheads="1"/>
            </p:cNvSpPr>
            <p:nvPr/>
          </p:nvSpPr>
          <p:spPr bwMode="auto">
            <a:xfrm>
              <a:off x="2688" y="2352"/>
              <a:ext cx="1440" cy="1872"/>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85"/>
          <p:cNvGrpSpPr>
            <a:grpSpLocks/>
          </p:cNvGrpSpPr>
          <p:nvPr/>
        </p:nvGrpSpPr>
        <p:grpSpPr bwMode="auto">
          <a:xfrm>
            <a:off x="2590800" y="4495800"/>
            <a:ext cx="3429000" cy="2057400"/>
            <a:chOff x="1728" y="384"/>
            <a:chExt cx="2160" cy="1296"/>
          </a:xfrm>
        </p:grpSpPr>
        <p:grpSp>
          <p:nvGrpSpPr>
            <p:cNvPr id="2064" name="Group 55"/>
            <p:cNvGrpSpPr>
              <a:grpSpLocks/>
            </p:cNvGrpSpPr>
            <p:nvPr/>
          </p:nvGrpSpPr>
          <p:grpSpPr bwMode="auto">
            <a:xfrm>
              <a:off x="1728" y="432"/>
              <a:ext cx="1690" cy="1248"/>
              <a:chOff x="3168" y="432"/>
              <a:chExt cx="1690" cy="1248"/>
            </a:xfrm>
          </p:grpSpPr>
          <p:grpSp>
            <p:nvGrpSpPr>
              <p:cNvPr id="2083" name="Group 56"/>
              <p:cNvGrpSpPr>
                <a:grpSpLocks/>
              </p:cNvGrpSpPr>
              <p:nvPr/>
            </p:nvGrpSpPr>
            <p:grpSpPr bwMode="auto">
              <a:xfrm>
                <a:off x="3168" y="432"/>
                <a:ext cx="1690" cy="1248"/>
                <a:chOff x="3168" y="2090"/>
                <a:chExt cx="1690" cy="1248"/>
              </a:xfrm>
            </p:grpSpPr>
            <p:sp>
              <p:nvSpPr>
                <p:cNvPr id="2085" name="Line 57"/>
                <p:cNvSpPr>
                  <a:spLocks noChangeShapeType="1"/>
                </p:cNvSpPr>
                <p:nvPr/>
              </p:nvSpPr>
              <p:spPr bwMode="auto">
                <a:xfrm>
                  <a:off x="3600" y="2784"/>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58"/>
                <p:cNvSpPr>
                  <a:spLocks noChangeShapeType="1"/>
                </p:cNvSpPr>
                <p:nvPr/>
              </p:nvSpPr>
              <p:spPr bwMode="auto">
                <a:xfrm flipV="1">
                  <a:off x="3600" y="211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59"/>
                <p:cNvSpPr>
                  <a:spLocks noChangeShapeType="1"/>
                </p:cNvSpPr>
                <p:nvPr/>
              </p:nvSpPr>
              <p:spPr bwMode="auto">
                <a:xfrm flipH="1">
                  <a:off x="3168" y="2784"/>
                  <a:ext cx="43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Text Box 60"/>
                <p:cNvSpPr txBox="1">
                  <a:spLocks noChangeArrowheads="1"/>
                </p:cNvSpPr>
                <p:nvPr/>
              </p:nvSpPr>
              <p:spPr bwMode="auto">
                <a:xfrm>
                  <a:off x="4646" y="28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x</a:t>
                  </a:r>
                </a:p>
              </p:txBody>
            </p:sp>
            <p:sp>
              <p:nvSpPr>
                <p:cNvPr id="2089" name="Text Box 61"/>
                <p:cNvSpPr txBox="1">
                  <a:spLocks noChangeArrowheads="1"/>
                </p:cNvSpPr>
                <p:nvPr/>
              </p:nvSpPr>
              <p:spPr bwMode="auto">
                <a:xfrm>
                  <a:off x="3350" y="209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y</a:t>
                  </a:r>
                </a:p>
              </p:txBody>
            </p:sp>
            <p:sp>
              <p:nvSpPr>
                <p:cNvPr id="2090" name="Text Box 62"/>
                <p:cNvSpPr txBox="1">
                  <a:spLocks noChangeArrowheads="1"/>
                </p:cNvSpPr>
                <p:nvPr/>
              </p:nvSpPr>
              <p:spPr bwMode="auto">
                <a:xfrm>
                  <a:off x="3254" y="305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z</a:t>
                  </a:r>
                </a:p>
              </p:txBody>
            </p:sp>
            <p:sp>
              <p:nvSpPr>
                <p:cNvPr id="2091" name="Text Box 63"/>
                <p:cNvSpPr txBox="1">
                  <a:spLocks noChangeArrowheads="1"/>
                </p:cNvSpPr>
                <p:nvPr/>
              </p:nvSpPr>
              <p:spPr bwMode="auto">
                <a:xfrm>
                  <a:off x="3398" y="25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o</a:t>
                  </a:r>
                </a:p>
              </p:txBody>
            </p:sp>
          </p:grpSp>
          <p:sp>
            <p:nvSpPr>
              <p:cNvPr id="2084" name="Text Box 64"/>
              <p:cNvSpPr txBox="1">
                <a:spLocks noChangeArrowheads="1"/>
              </p:cNvSpPr>
              <p:nvPr/>
            </p:nvSpPr>
            <p:spPr bwMode="auto">
              <a:xfrm>
                <a:off x="3638" y="4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S</a:t>
                </a:r>
              </a:p>
            </p:txBody>
          </p:sp>
        </p:grpSp>
        <p:graphicFrame>
          <p:nvGraphicFramePr>
            <p:cNvPr id="2050" name="Object 77"/>
            <p:cNvGraphicFramePr>
              <a:graphicFrameLocks noChangeAspect="1"/>
            </p:cNvGraphicFramePr>
            <p:nvPr/>
          </p:nvGraphicFramePr>
          <p:xfrm>
            <a:off x="2900" y="711"/>
            <a:ext cx="364" cy="249"/>
          </p:xfrm>
          <a:graphic>
            <a:graphicData uri="http://schemas.openxmlformats.org/presentationml/2006/ole">
              <mc:AlternateContent xmlns:mc="http://schemas.openxmlformats.org/markup-compatibility/2006">
                <mc:Choice xmlns:v="urn:schemas-microsoft-com:vml" Requires="v">
                  <p:oleObj name="Equation" r:id="rId19" imgW="469800" imgH="317880" progId="Equation.3">
                    <p:embed/>
                  </p:oleObj>
                </mc:Choice>
                <mc:Fallback>
                  <p:oleObj name="Equation" r:id="rId19" imgW="469800" imgH="317880" progId="Equation.3">
                    <p:embed/>
                    <p:pic>
                      <p:nvPicPr>
                        <p:cNvPr id="205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0" y="711"/>
                          <a:ext cx="3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65" name="Group 66"/>
            <p:cNvGrpSpPr>
              <a:grpSpLocks/>
            </p:cNvGrpSpPr>
            <p:nvPr/>
          </p:nvGrpSpPr>
          <p:grpSpPr bwMode="auto">
            <a:xfrm>
              <a:off x="1920" y="816"/>
              <a:ext cx="1296" cy="576"/>
              <a:chOff x="3360" y="816"/>
              <a:chExt cx="1296" cy="576"/>
            </a:xfrm>
          </p:grpSpPr>
          <p:sp>
            <p:nvSpPr>
              <p:cNvPr id="2080" name="Line 67"/>
              <p:cNvSpPr>
                <a:spLocks noChangeShapeType="1"/>
              </p:cNvSpPr>
              <p:nvPr/>
            </p:nvSpPr>
            <p:spPr bwMode="auto">
              <a:xfrm>
                <a:off x="4416" y="816"/>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1" name="Line 68"/>
              <p:cNvSpPr>
                <a:spLocks noChangeShapeType="1"/>
              </p:cNvSpPr>
              <p:nvPr/>
            </p:nvSpPr>
            <p:spPr bwMode="auto">
              <a:xfrm>
                <a:off x="3360" y="1392"/>
                <a:ext cx="105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2" name="Line 69"/>
              <p:cNvSpPr>
                <a:spLocks noChangeShapeType="1"/>
              </p:cNvSpPr>
              <p:nvPr/>
            </p:nvSpPr>
            <p:spPr bwMode="auto">
              <a:xfrm flipV="1">
                <a:off x="4416" y="1104"/>
                <a:ext cx="24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66" name="Group 70"/>
            <p:cNvGrpSpPr>
              <a:grpSpLocks/>
            </p:cNvGrpSpPr>
            <p:nvPr/>
          </p:nvGrpSpPr>
          <p:grpSpPr bwMode="auto">
            <a:xfrm>
              <a:off x="1968" y="1104"/>
              <a:ext cx="432" cy="225"/>
              <a:chOff x="3408" y="1104"/>
              <a:chExt cx="432" cy="225"/>
            </a:xfrm>
          </p:grpSpPr>
          <p:sp>
            <p:nvSpPr>
              <p:cNvPr id="2079" name="Line 71"/>
              <p:cNvSpPr>
                <a:spLocks noChangeShapeType="1"/>
              </p:cNvSpPr>
              <p:nvPr/>
            </p:nvSpPr>
            <p:spPr bwMode="auto">
              <a:xfrm>
                <a:off x="3408" y="1296"/>
                <a:ext cx="432" cy="0"/>
              </a:xfrm>
              <a:prstGeom prst="line">
                <a:avLst/>
              </a:prstGeom>
              <a:noFill/>
              <a:ln w="9525">
                <a:solidFill>
                  <a:srgbClr val="8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1" name="Object 78"/>
              <p:cNvGraphicFramePr>
                <a:graphicFrameLocks noChangeAspect="1"/>
              </p:cNvGraphicFramePr>
              <p:nvPr/>
            </p:nvGraphicFramePr>
            <p:xfrm>
              <a:off x="3548" y="1104"/>
              <a:ext cx="244" cy="225"/>
            </p:xfrm>
            <a:graphic>
              <a:graphicData uri="http://schemas.openxmlformats.org/presentationml/2006/ole">
                <mc:AlternateContent xmlns:mc="http://schemas.openxmlformats.org/markup-compatibility/2006">
                  <mc:Choice xmlns:v="urn:schemas-microsoft-com:vml" Requires="v">
                    <p:oleObj name="Equation" r:id="rId21" imgW="317520" imgH="292680" progId="Equation.3">
                      <p:embed/>
                    </p:oleObj>
                  </mc:Choice>
                  <mc:Fallback>
                    <p:oleObj name="Equation" r:id="rId21" imgW="317520" imgH="292680" progId="Equation.3">
                      <p:embed/>
                      <p:pic>
                        <p:nvPicPr>
                          <p:cNvPr id="2051" name="Object 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48" y="1104"/>
                            <a:ext cx="2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67" name="Group 73"/>
            <p:cNvGrpSpPr>
              <a:grpSpLocks/>
            </p:cNvGrpSpPr>
            <p:nvPr/>
          </p:nvGrpSpPr>
          <p:grpSpPr bwMode="auto">
            <a:xfrm>
              <a:off x="2174" y="384"/>
              <a:ext cx="1714" cy="1296"/>
              <a:chOff x="3614" y="1776"/>
              <a:chExt cx="1714" cy="1296"/>
            </a:xfrm>
          </p:grpSpPr>
          <p:sp>
            <p:nvSpPr>
              <p:cNvPr id="2068" name="Line 74"/>
              <p:cNvSpPr>
                <a:spLocks noChangeShapeType="1"/>
              </p:cNvSpPr>
              <p:nvPr/>
            </p:nvSpPr>
            <p:spPr bwMode="auto">
              <a:xfrm>
                <a:off x="4046" y="2496"/>
                <a:ext cx="1056" cy="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5"/>
              <p:cNvSpPr>
                <a:spLocks noChangeShapeType="1"/>
              </p:cNvSpPr>
              <p:nvPr/>
            </p:nvSpPr>
            <p:spPr bwMode="auto">
              <a:xfrm flipV="1">
                <a:off x="4046" y="1824"/>
                <a:ext cx="0" cy="672"/>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6"/>
              <p:cNvSpPr>
                <a:spLocks noChangeShapeType="1"/>
              </p:cNvSpPr>
              <p:nvPr/>
            </p:nvSpPr>
            <p:spPr bwMode="auto">
              <a:xfrm flipH="1">
                <a:off x="3614" y="2496"/>
                <a:ext cx="432" cy="48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71" name="Group 77"/>
              <p:cNvGrpSpPr>
                <a:grpSpLocks/>
              </p:cNvGrpSpPr>
              <p:nvPr/>
            </p:nvGrpSpPr>
            <p:grpSpPr bwMode="auto">
              <a:xfrm>
                <a:off x="4635" y="1872"/>
                <a:ext cx="645" cy="288"/>
                <a:chOff x="4032" y="2330"/>
                <a:chExt cx="645" cy="288"/>
              </a:xfrm>
            </p:grpSpPr>
            <p:sp>
              <p:nvSpPr>
                <p:cNvPr id="2077" name="Line 78"/>
                <p:cNvSpPr>
                  <a:spLocks noChangeShapeType="1"/>
                </p:cNvSpPr>
                <p:nvPr/>
              </p:nvSpPr>
              <p:spPr bwMode="auto">
                <a:xfrm>
                  <a:off x="4032" y="2496"/>
                  <a:ext cx="432"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 name="Text Box 79"/>
                <p:cNvSpPr txBox="1">
                  <a:spLocks noChangeArrowheads="1"/>
                </p:cNvSpPr>
                <p:nvPr/>
              </p:nvSpPr>
              <p:spPr bwMode="auto">
                <a:xfrm>
                  <a:off x="4454" y="23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p>
              </p:txBody>
            </p:sp>
          </p:grpSp>
          <p:sp>
            <p:nvSpPr>
              <p:cNvPr id="2072" name="Text Box 80"/>
              <p:cNvSpPr txBox="1">
                <a:spLocks noChangeArrowheads="1"/>
              </p:cNvSpPr>
              <p:nvPr/>
            </p:nvSpPr>
            <p:spPr bwMode="auto">
              <a:xfrm>
                <a:off x="4320" y="17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1">
                    <a:solidFill>
                      <a:schemeClr val="accent2"/>
                    </a:solidFill>
                  </a:rPr>
                  <a:t>S</a:t>
                </a:r>
                <a:r>
                  <a:rPr kumimoji="1" lang="en-US" altLang="zh-CN" b="1" i="1">
                    <a:solidFill>
                      <a:schemeClr val="accent2"/>
                    </a:solidFill>
                    <a:cs typeface="Times New Roman" panose="02020603050405020304" pitchFamily="18" charset="0"/>
                  </a:rPr>
                  <a:t>'</a:t>
                </a:r>
                <a:endParaRPr kumimoji="1" lang="en-US" altLang="zh-CN" b="1" i="1">
                  <a:solidFill>
                    <a:schemeClr val="accent2"/>
                  </a:solidFill>
                </a:endParaRPr>
              </a:p>
            </p:txBody>
          </p:sp>
          <p:sp>
            <p:nvSpPr>
              <p:cNvPr id="2073" name="Text Box 81"/>
              <p:cNvSpPr txBox="1">
                <a:spLocks noChangeArrowheads="1"/>
              </p:cNvSpPr>
              <p:nvPr/>
            </p:nvSpPr>
            <p:spPr bwMode="auto">
              <a:xfrm>
                <a:off x="4032" y="17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1" i="1">
                    <a:solidFill>
                      <a:schemeClr val="accent2"/>
                    </a:solidFill>
                  </a:rPr>
                  <a:t>y</a:t>
                </a:r>
                <a:r>
                  <a:rPr kumimoji="1" lang="en-US" altLang="zh-CN" b="1" i="1">
                    <a:solidFill>
                      <a:schemeClr val="accent2"/>
                    </a:solidFill>
                    <a:cs typeface="Times New Roman" panose="02020603050405020304" pitchFamily="18" charset="0"/>
                  </a:rPr>
                  <a:t>'</a:t>
                </a:r>
                <a:endParaRPr kumimoji="1" lang="en-US" altLang="zh-CN" b="1" i="1">
                  <a:solidFill>
                    <a:schemeClr val="accent2"/>
                  </a:solidFill>
                </a:endParaRPr>
              </a:p>
            </p:txBody>
          </p:sp>
          <p:sp>
            <p:nvSpPr>
              <p:cNvPr id="2074" name="Text Box 82"/>
              <p:cNvSpPr txBox="1">
                <a:spLocks noChangeArrowheads="1"/>
              </p:cNvSpPr>
              <p:nvPr/>
            </p:nvSpPr>
            <p:spPr bwMode="auto">
              <a:xfrm>
                <a:off x="3696" y="27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1" i="1">
                    <a:solidFill>
                      <a:schemeClr val="accent2"/>
                    </a:solidFill>
                  </a:rPr>
                  <a:t>z</a:t>
                </a:r>
                <a:r>
                  <a:rPr kumimoji="1" lang="en-US" altLang="zh-CN" b="1" i="1">
                    <a:solidFill>
                      <a:schemeClr val="accent2"/>
                    </a:solidFill>
                    <a:cs typeface="Times New Roman" panose="02020603050405020304" pitchFamily="18" charset="0"/>
                  </a:rPr>
                  <a:t>'</a:t>
                </a:r>
                <a:endParaRPr kumimoji="1" lang="en-US" altLang="zh-CN" b="1" i="1">
                  <a:solidFill>
                    <a:schemeClr val="accent2"/>
                  </a:solidFill>
                </a:endParaRPr>
              </a:p>
            </p:txBody>
          </p:sp>
          <p:sp>
            <p:nvSpPr>
              <p:cNvPr id="2075" name="Text Box 83"/>
              <p:cNvSpPr txBox="1">
                <a:spLocks noChangeArrowheads="1"/>
              </p:cNvSpPr>
              <p:nvPr/>
            </p:nvSpPr>
            <p:spPr bwMode="auto">
              <a:xfrm>
                <a:off x="4944" y="24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1" i="1">
                    <a:solidFill>
                      <a:schemeClr val="accent2"/>
                    </a:solidFill>
                  </a:rPr>
                  <a:t>x</a:t>
                </a:r>
                <a:r>
                  <a:rPr kumimoji="1" lang="en-US" altLang="zh-CN" b="1" i="1">
                    <a:solidFill>
                      <a:schemeClr val="accent2"/>
                    </a:solidFill>
                    <a:cs typeface="Times New Roman" panose="02020603050405020304" pitchFamily="18" charset="0"/>
                  </a:rPr>
                  <a:t>'</a:t>
                </a:r>
                <a:endParaRPr kumimoji="1" lang="en-US" altLang="zh-CN" b="1" i="1">
                  <a:solidFill>
                    <a:schemeClr val="accent2"/>
                  </a:solidFill>
                </a:endParaRPr>
              </a:p>
            </p:txBody>
          </p:sp>
          <p:sp>
            <p:nvSpPr>
              <p:cNvPr id="2076" name="Text Box 84"/>
              <p:cNvSpPr txBox="1">
                <a:spLocks noChangeArrowheads="1"/>
              </p:cNvSpPr>
              <p:nvPr/>
            </p:nvSpPr>
            <p:spPr bwMode="auto">
              <a:xfrm>
                <a:off x="3792" y="230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1" i="1">
                    <a:solidFill>
                      <a:schemeClr val="accent2"/>
                    </a:solidFill>
                  </a:rPr>
                  <a:t>o</a:t>
                </a:r>
                <a:r>
                  <a:rPr kumimoji="1" lang="en-US" altLang="zh-CN" b="1" i="1">
                    <a:solidFill>
                      <a:schemeClr val="accent2"/>
                    </a:solidFill>
                    <a:cs typeface="Times New Roman" panose="02020603050405020304" pitchFamily="18" charset="0"/>
                  </a:rPr>
                  <a:t>'</a:t>
                </a:r>
                <a:endParaRPr kumimoji="1" lang="en-US" altLang="zh-CN" b="1" i="1">
                  <a:solidFill>
                    <a:schemeClr val="accent2"/>
                  </a:solidFill>
                </a:endParaRPr>
              </a:p>
            </p:txBody>
          </p:sp>
        </p:grpSp>
      </p:grpSp>
      <p:sp>
        <p:nvSpPr>
          <p:cNvPr id="48" name="Rectangle 22"/>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 name="组合 216"/>
          <p:cNvGrpSpPr/>
          <p:nvPr/>
        </p:nvGrpSpPr>
        <p:grpSpPr>
          <a:xfrm>
            <a:off x="4283968" y="3356992"/>
            <a:ext cx="4536443" cy="3454162"/>
            <a:chOff x="4283968" y="3356992"/>
            <a:chExt cx="4536443" cy="3454162"/>
          </a:xfrm>
        </p:grpSpPr>
        <p:grpSp>
          <p:nvGrpSpPr>
            <p:cNvPr id="75" name="Group 20"/>
            <p:cNvGrpSpPr>
              <a:grpSpLocks/>
            </p:cNvGrpSpPr>
            <p:nvPr/>
          </p:nvGrpSpPr>
          <p:grpSpPr bwMode="auto">
            <a:xfrm>
              <a:off x="4884074" y="4261812"/>
              <a:ext cx="3351701" cy="998972"/>
              <a:chOff x="1333" y="2736"/>
              <a:chExt cx="740" cy="48"/>
            </a:xfrm>
            <a:solidFill>
              <a:schemeClr val="accent1">
                <a:lumMod val="20000"/>
                <a:lumOff val="80000"/>
              </a:schemeClr>
            </a:solidFill>
          </p:grpSpPr>
          <p:sp>
            <p:nvSpPr>
              <p:cNvPr id="120" name="Rectangle 21"/>
              <p:cNvSpPr>
                <a:spLocks noChangeArrowheads="1"/>
              </p:cNvSpPr>
              <p:nvPr/>
            </p:nvSpPr>
            <p:spPr bwMode="auto">
              <a:xfrm>
                <a:off x="1333" y="2736"/>
                <a:ext cx="740" cy="4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25"/>
              <p:cNvSpPr>
                <a:spLocks noChangeShapeType="1"/>
              </p:cNvSpPr>
              <p:nvPr/>
            </p:nvSpPr>
            <p:spPr bwMode="auto">
              <a:xfrm>
                <a:off x="1476"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26"/>
              <p:cNvSpPr>
                <a:spLocks noChangeShapeType="1"/>
              </p:cNvSpPr>
              <p:nvPr/>
            </p:nvSpPr>
            <p:spPr bwMode="auto">
              <a:xfrm>
                <a:off x="1619"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0" name="Group 57"/>
            <p:cNvGrpSpPr>
              <a:grpSpLocks/>
            </p:cNvGrpSpPr>
            <p:nvPr/>
          </p:nvGrpSpPr>
          <p:grpSpPr bwMode="auto">
            <a:xfrm>
              <a:off x="6341173" y="5792845"/>
              <a:ext cx="381000" cy="381000"/>
              <a:chOff x="1488" y="3072"/>
              <a:chExt cx="240" cy="240"/>
            </a:xfrm>
          </p:grpSpPr>
          <p:sp>
            <p:nvSpPr>
              <p:cNvPr id="166" name="Oval 58"/>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Freeform 59"/>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 name="Group 66"/>
            <p:cNvGrpSpPr>
              <a:grpSpLocks/>
            </p:cNvGrpSpPr>
            <p:nvPr/>
          </p:nvGrpSpPr>
          <p:grpSpPr bwMode="auto">
            <a:xfrm>
              <a:off x="6341173" y="4772693"/>
              <a:ext cx="381000" cy="381000"/>
              <a:chOff x="1056" y="2928"/>
              <a:chExt cx="240" cy="240"/>
            </a:xfrm>
          </p:grpSpPr>
          <p:sp>
            <p:nvSpPr>
              <p:cNvPr id="160"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3" name="组合 202"/>
            <p:cNvGrpSpPr/>
            <p:nvPr/>
          </p:nvGrpSpPr>
          <p:grpSpPr>
            <a:xfrm>
              <a:off x="5508104" y="3636256"/>
              <a:ext cx="1385455" cy="1066281"/>
              <a:chOff x="2437479" y="2968127"/>
              <a:chExt cx="1385455" cy="1066281"/>
            </a:xfrm>
          </p:grpSpPr>
          <p:sp>
            <p:nvSpPr>
              <p:cNvPr id="143" name="AutoShape 31"/>
              <p:cNvSpPr>
                <a:spLocks noChangeArrowheads="1"/>
              </p:cNvSpPr>
              <p:nvPr/>
            </p:nvSpPr>
            <p:spPr bwMode="auto">
              <a:xfrm>
                <a:off x="3270548" y="3729608"/>
                <a:ext cx="381000" cy="304800"/>
              </a:xfrm>
              <a:prstGeom prst="irregularSeal1">
                <a:avLst/>
              </a:prstGeom>
              <a:solidFill>
                <a:srgbClr val="CC33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AutoShape 70"/>
              <p:cNvSpPr>
                <a:spLocks noChangeArrowheads="1"/>
              </p:cNvSpPr>
              <p:nvPr/>
            </p:nvSpPr>
            <p:spPr bwMode="auto">
              <a:xfrm>
                <a:off x="2437479" y="2968127"/>
                <a:ext cx="1385455" cy="368808"/>
              </a:xfrm>
              <a:prstGeom prst="wedgeRectCallout">
                <a:avLst>
                  <a:gd name="adj1" fmla="val 25868"/>
                  <a:gd name="adj2" fmla="val 148551"/>
                </a:avLst>
              </a:prstGeom>
              <a:solidFill>
                <a:srgbClr val="FFFFFF"/>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solidFill>
                      <a:schemeClr val="accent2"/>
                    </a:solidFill>
                  </a:rPr>
                  <a:t>一个事件</a:t>
                </a:r>
              </a:p>
            </p:txBody>
          </p:sp>
        </p:grpSp>
        <p:grpSp>
          <p:nvGrpSpPr>
            <p:cNvPr id="212" name="组合 211"/>
            <p:cNvGrpSpPr/>
            <p:nvPr/>
          </p:nvGrpSpPr>
          <p:grpSpPr>
            <a:xfrm>
              <a:off x="4283968" y="4024228"/>
              <a:ext cx="4222285" cy="2786926"/>
              <a:chOff x="4283968" y="3705870"/>
              <a:chExt cx="4222285" cy="2786926"/>
            </a:xfrm>
          </p:grpSpPr>
          <p:sp>
            <p:nvSpPr>
              <p:cNvPr id="145" name="Line 33"/>
              <p:cNvSpPr>
                <a:spLocks noChangeShapeType="1"/>
              </p:cNvSpPr>
              <p:nvPr/>
            </p:nvSpPr>
            <p:spPr bwMode="auto">
              <a:xfrm flipV="1">
                <a:off x="4515278" y="3705870"/>
                <a:ext cx="0" cy="1600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34"/>
              <p:cNvSpPr>
                <a:spLocks noChangeShapeType="1"/>
              </p:cNvSpPr>
              <p:nvPr/>
            </p:nvSpPr>
            <p:spPr bwMode="auto">
              <a:xfrm>
                <a:off x="4515278" y="5306070"/>
                <a:ext cx="37338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Text Box 69"/>
              <p:cNvSpPr txBox="1">
                <a:spLocks noChangeArrowheads="1"/>
              </p:cNvSpPr>
              <p:nvPr/>
            </p:nvSpPr>
            <p:spPr bwMode="auto">
              <a:xfrm>
                <a:off x="4283968" y="5969576"/>
                <a:ext cx="160414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a:solidFill>
                      <a:schemeClr val="accent2"/>
                    </a:solidFill>
                  </a:rPr>
                  <a:t>地面</a:t>
                </a:r>
                <a:r>
                  <a:rPr lang="en-US" altLang="zh-CN" sz="2800">
                    <a:solidFill>
                      <a:schemeClr val="accent2"/>
                    </a:solidFill>
                  </a:rPr>
                  <a:t>S</a:t>
                </a:r>
                <a:r>
                  <a:rPr lang="zh-CN" altLang="en-US" sz="2800">
                    <a:solidFill>
                      <a:schemeClr val="accent2"/>
                    </a:solidFill>
                  </a:rPr>
                  <a:t>系</a:t>
                </a:r>
                <a:endParaRPr lang="en-US" altLang="zh-CN" sz="2800">
                  <a:solidFill>
                    <a:schemeClr val="accent2"/>
                  </a:solidFill>
                </a:endParaRPr>
              </a:p>
            </p:txBody>
          </p:sp>
          <p:sp>
            <p:nvSpPr>
              <p:cNvPr id="157" name="Text Box 72"/>
              <p:cNvSpPr txBox="1">
                <a:spLocks noChangeArrowheads="1"/>
              </p:cNvSpPr>
              <p:nvPr/>
            </p:nvSpPr>
            <p:spPr bwMode="auto">
              <a:xfrm>
                <a:off x="8144303" y="5123508"/>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grpSp>
        <p:grpSp>
          <p:nvGrpSpPr>
            <p:cNvPr id="213" name="组合 212"/>
            <p:cNvGrpSpPr/>
            <p:nvPr/>
          </p:nvGrpSpPr>
          <p:grpSpPr>
            <a:xfrm>
              <a:off x="7188330" y="3356992"/>
              <a:ext cx="1632081" cy="811252"/>
              <a:chOff x="7188330" y="3038634"/>
              <a:chExt cx="1632081" cy="811252"/>
            </a:xfrm>
          </p:grpSpPr>
          <mc:AlternateContent xmlns:mc="http://schemas.openxmlformats.org/markup-compatibility/2006" xmlns:a14="http://schemas.microsoft.com/office/drawing/2010/main">
            <mc:Choice Requires="a14">
              <p:sp>
                <p:nvSpPr>
                  <p:cNvPr id="144" name="Text Box 32"/>
                  <p:cNvSpPr txBox="1">
                    <a:spLocks noChangeArrowheads="1"/>
                  </p:cNvSpPr>
                  <p:nvPr/>
                </p:nvSpPr>
                <p:spPr bwMode="auto">
                  <a:xfrm>
                    <a:off x="7188330" y="3038634"/>
                    <a:ext cx="163208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a:solidFill>
                          <a:schemeClr val="accent2"/>
                        </a:solidFill>
                      </a:rPr>
                      <a:t>火车</a:t>
                    </a:r>
                    <a:r>
                      <a:rPr lang="en-US" altLang="zh-CN" sz="2800">
                        <a:solidFill>
                          <a:schemeClr val="accent2"/>
                        </a:solidFill>
                      </a:rPr>
                      <a:t>S</a:t>
                    </a:r>
                    <a14:m>
                      <m:oMath xmlns:m="http://schemas.openxmlformats.org/officeDocument/2006/math">
                        <m:r>
                          <a:rPr lang="en-US" altLang="zh-CN" sz="2800" b="0" i="1" smtClean="0">
                            <a:solidFill>
                              <a:schemeClr val="accent2"/>
                            </a:solidFill>
                            <a:latin typeface="Cambria Math" panose="02040503050406030204" pitchFamily="18" charset="0"/>
                          </a:rPr>
                          <m:t>′</m:t>
                        </m:r>
                      </m:oMath>
                    </a14:m>
                    <a:r>
                      <a:rPr lang="zh-CN" altLang="en-US" sz="2800">
                        <a:solidFill>
                          <a:schemeClr val="accent2"/>
                        </a:solidFill>
                        <a:cs typeface="Times New Roman" panose="02020603050405020304" pitchFamily="18" charset="0"/>
                      </a:rPr>
                      <a:t>系</a:t>
                    </a:r>
                    <a:endParaRPr lang="en-US" altLang="zh-CN" sz="2800">
                      <a:solidFill>
                        <a:schemeClr val="accent2"/>
                      </a:solidFill>
                    </a:endParaRPr>
                  </a:p>
                </p:txBody>
              </p:sp>
            </mc:Choice>
            <mc:Fallback xmlns="">
              <p:sp>
                <p:nvSpPr>
                  <p:cNvPr id="144" name="Text Box 32"/>
                  <p:cNvSpPr txBox="1">
                    <a:spLocks noRot="1" noChangeAspect="1" noMove="1" noResize="1" noEditPoints="1" noAdjustHandles="1" noChangeArrowheads="1" noChangeShapeType="1" noTextEdit="1"/>
                  </p:cNvSpPr>
                  <p:nvPr/>
                </p:nvSpPr>
                <p:spPr bwMode="auto">
                  <a:xfrm>
                    <a:off x="7188330" y="3038634"/>
                    <a:ext cx="1632081" cy="523220"/>
                  </a:xfrm>
                  <a:prstGeom prst="rect">
                    <a:avLst/>
                  </a:prstGeom>
                  <a:blipFill rotWithShape="0">
                    <a:blip r:embed="rId5"/>
                    <a:stretch>
                      <a:fillRect l="-7463" t="-16279" r="-1493"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04" name="组合 203"/>
              <p:cNvGrpSpPr/>
              <p:nvPr/>
            </p:nvGrpSpPr>
            <p:grpSpPr>
              <a:xfrm>
                <a:off x="7461106" y="3514923"/>
                <a:ext cx="1095376" cy="334963"/>
                <a:chOff x="4642148" y="3902646"/>
                <a:chExt cx="1095376" cy="334963"/>
              </a:xfrm>
            </p:grpSpPr>
            <p:sp>
              <p:nvSpPr>
                <p:cNvPr id="158" name="Line 73"/>
                <p:cNvSpPr>
                  <a:spLocks noChangeShapeType="1"/>
                </p:cNvSpPr>
                <p:nvPr/>
              </p:nvSpPr>
              <p:spPr bwMode="auto">
                <a:xfrm>
                  <a:off x="4642148" y="4034408"/>
                  <a:ext cx="762000"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159" name="Object 74"/>
                    <p:cNvGraphicFramePr>
                      <a:graphicFrameLocks noChangeAspect="1"/>
                    </p:cNvGraphicFramePr>
                    <p:nvPr/>
                  </p:nvGraphicFramePr>
                  <p:xfrm>
                    <a:off x="5491461" y="3902646"/>
                    <a:ext cx="246063" cy="334963"/>
                  </p:xfrm>
                  <a:graphic>
                    <a:graphicData uri="http://schemas.openxmlformats.org/presentationml/2006/ole">
                      <mc:AlternateContent>
                        <mc:Choice xmlns:v="urn:schemas-microsoft-com:vml" Requires="v">
                          <p:oleObj name="Equation" r:id="rId6" imgW="253800" imgH="317160" progId="Equation.3">
                            <p:embed/>
                          </p:oleObj>
                        </mc:Choice>
                        <mc:Fallback>
                          <p:oleObj name="Equation" r:id="rId6" imgW="253800" imgH="317160" progId="Equation.3">
                            <p:embed/>
                            <p:pic>
                              <p:nvPicPr>
                                <p:cNvPr id="159" name="Object 74"/>
                                <p:cNvPicPr>
                                  <a:picLocks noChangeAspect="1" noChangeArrowheads="1"/>
                                </p:cNvPicPr>
                                <p:nvPr/>
                              </p:nvPicPr>
                              <p:blipFill>
                                <a:blip r:embed="rId7">
                                  <a:extLst>
                                    <a:ext uri="{28A0092B-C50C-407E-A947-70E740481C1C}">
                                      <a14:useLocalDpi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59" name="Object 74"/>
                    <p:cNvGraphicFramePr>
                      <a:graphicFrameLocks noChangeAspect="1"/>
                    </p:cNvGraphicFramePr>
                    <p:nvPr>
                      <p:extLst>
                        <p:ext uri="{D42A27DB-BD31-4B8C-83A1-F6EECF244321}">
                          <p14:modId xmlns:p14="http://schemas.microsoft.com/office/powerpoint/2010/main" val="2579625919"/>
                        </p:ext>
                      </p:extLst>
                    </p:nvPr>
                  </p:nvGraphicFramePr>
                  <p:xfrm>
                    <a:off x="5491461" y="3902646"/>
                    <a:ext cx="246063" cy="334963"/>
                  </p:xfrm>
                  <a:graphic>
                    <a:graphicData uri="http://schemas.openxmlformats.org/presentationml/2006/ole">
                      <mc:AlternateContent>
                        <mc:Choice xmlns:v="urn:schemas-microsoft-com:vml" Requires="v">
                          <p:oleObj spid="_x0000_s19476" name="Equation" r:id="rId8" imgW="253800" imgH="317160" progId="Equation.3">
                            <p:embed/>
                          </p:oleObj>
                        </mc:Choice>
                        <mc:Fallback>
                          <p:oleObj name="Equation" r:id="rId8" imgW="25380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sp>
          <p:nvSpPr>
            <p:cNvPr id="208" name="Line 26"/>
            <p:cNvSpPr>
              <a:spLocks noChangeShapeType="1"/>
            </p:cNvSpPr>
            <p:nvPr/>
          </p:nvSpPr>
          <p:spPr bwMode="auto">
            <a:xfrm>
              <a:off x="6874010" y="4264632"/>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Line 26"/>
            <p:cNvSpPr>
              <a:spLocks noChangeShapeType="1"/>
            </p:cNvSpPr>
            <p:nvPr/>
          </p:nvSpPr>
          <p:spPr bwMode="auto">
            <a:xfrm>
              <a:off x="7563610" y="4266540"/>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 name="矩形 205"/>
          <p:cNvSpPr/>
          <p:nvPr/>
        </p:nvSpPr>
        <p:spPr>
          <a:xfrm>
            <a:off x="673105" y="116632"/>
            <a:ext cx="7571303" cy="584775"/>
          </a:xfrm>
          <a:prstGeom prst="rect">
            <a:avLst/>
          </a:prstGeom>
        </p:spPr>
        <p:txBody>
          <a:bodyPr wrap="none">
            <a:spAutoFit/>
          </a:bodyPr>
          <a:lstStyle/>
          <a:p>
            <a:pPr eaLnBrk="1" hangingPunct="1"/>
            <a:r>
              <a:rPr kumimoji="1" lang="zh-CN" altLang="en-US" sz="3200" b="1">
                <a:solidFill>
                  <a:schemeClr val="accent2"/>
                </a:solidFill>
              </a:rPr>
              <a:t>读取时间：</a:t>
            </a:r>
            <a:r>
              <a:rPr kumimoji="1" lang="zh-CN" altLang="en-US" sz="3200" b="1">
                <a:solidFill>
                  <a:srgbClr val="C00000"/>
                </a:solidFill>
              </a:rPr>
              <a:t>应使用静止于事件发生地的钟</a:t>
            </a:r>
          </a:p>
        </p:txBody>
      </p:sp>
      <p:sp>
        <p:nvSpPr>
          <p:cNvPr id="211" name="圆角矩形标注 210"/>
          <p:cNvSpPr/>
          <p:nvPr/>
        </p:nvSpPr>
        <p:spPr>
          <a:xfrm>
            <a:off x="4371960" y="1052736"/>
            <a:ext cx="4215085" cy="1559169"/>
          </a:xfrm>
          <a:prstGeom prst="wedgeRoundRectCallout">
            <a:avLst>
              <a:gd name="adj1" fmla="val -44498"/>
              <a:gd name="adj2" fmla="val -7260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accent2"/>
                </a:solidFill>
              </a:rPr>
              <a:t>静止是相对的</a:t>
            </a:r>
            <a:endParaRPr lang="en-US" altLang="zh-CN" sz="2800">
              <a:solidFill>
                <a:schemeClr val="accent2"/>
              </a:solidFill>
            </a:endParaRPr>
          </a:p>
          <a:p>
            <a:pPr algn="ctr"/>
            <a:r>
              <a:rPr lang="zh-CN" altLang="en-US" sz="2800">
                <a:solidFill>
                  <a:schemeClr val="accent2"/>
                </a:solidFill>
              </a:rPr>
              <a:t>不同参考系下结果不同</a:t>
            </a:r>
            <a:endParaRPr lang="en-US" altLang="zh-CN" sz="2800">
              <a:solidFill>
                <a:schemeClr val="accent2"/>
              </a:solidFill>
            </a:endParaRPr>
          </a:p>
          <a:p>
            <a:pPr algn="ctr"/>
            <a:r>
              <a:rPr lang="zh-CN" altLang="en-US" sz="2800">
                <a:solidFill>
                  <a:schemeClr val="accent2"/>
                </a:solidFill>
              </a:rPr>
              <a:t>应选择不同的钟</a:t>
            </a:r>
          </a:p>
        </p:txBody>
      </p:sp>
      <p:sp>
        <p:nvSpPr>
          <p:cNvPr id="215" name="矩形 214"/>
          <p:cNvSpPr/>
          <p:nvPr/>
        </p:nvSpPr>
        <p:spPr>
          <a:xfrm>
            <a:off x="351227" y="1177588"/>
            <a:ext cx="3196232" cy="954107"/>
          </a:xfrm>
          <a:prstGeom prst="rect">
            <a:avLst/>
          </a:prstGeom>
        </p:spPr>
        <p:txBody>
          <a:bodyPr wrap="square">
            <a:spAutoFit/>
          </a:bodyPr>
          <a:lstStyle/>
          <a:p>
            <a:pPr eaLnBrk="1" hangingPunct="1"/>
            <a:r>
              <a:rPr kumimoji="1" lang="zh-CN" altLang="en-US" sz="2800" b="1">
                <a:solidFill>
                  <a:schemeClr val="accent2"/>
                </a:solidFill>
              </a:rPr>
              <a:t>事件发生地有两个钟，读取哪一个？</a:t>
            </a:r>
          </a:p>
        </p:txBody>
      </p:sp>
      <p:sp>
        <p:nvSpPr>
          <p:cNvPr id="214" name="文本框 213"/>
          <p:cNvSpPr txBox="1"/>
          <p:nvPr/>
        </p:nvSpPr>
        <p:spPr>
          <a:xfrm>
            <a:off x="1105780" y="2401724"/>
            <a:ext cx="1627369" cy="523220"/>
          </a:xfrm>
          <a:prstGeom prst="rect">
            <a:avLst/>
          </a:prstGeom>
          <a:noFill/>
        </p:spPr>
        <p:txBody>
          <a:bodyPr wrap="none" rtlCol="0">
            <a:spAutoFit/>
          </a:bodyPr>
          <a:lstStyle/>
          <a:p>
            <a:r>
              <a:rPr lang="zh-CN" altLang="en-US" sz="2800" b="1"/>
              <a:t>看是谁读</a:t>
            </a:r>
          </a:p>
        </p:txBody>
      </p:sp>
      <p:sp>
        <p:nvSpPr>
          <p:cNvPr id="216" name="文本框 215"/>
          <p:cNvSpPr txBox="1"/>
          <p:nvPr/>
        </p:nvSpPr>
        <p:spPr>
          <a:xfrm>
            <a:off x="351227" y="3270630"/>
            <a:ext cx="2549096" cy="523220"/>
          </a:xfrm>
          <a:prstGeom prst="rect">
            <a:avLst/>
          </a:prstGeom>
          <a:noFill/>
        </p:spPr>
        <p:txBody>
          <a:bodyPr wrap="none" rtlCol="0">
            <a:spAutoFit/>
          </a:bodyPr>
          <a:lstStyle/>
          <a:p>
            <a:r>
              <a:rPr lang="zh-CN" altLang="en-US" sz="2800" b="1">
                <a:solidFill>
                  <a:srgbClr val="C00000"/>
                </a:solidFill>
              </a:rPr>
              <a:t>地上的人</a:t>
            </a:r>
            <a:r>
              <a:rPr lang="en-US" altLang="zh-CN" sz="2800" b="1">
                <a:solidFill>
                  <a:srgbClr val="C00000"/>
                </a:solidFill>
              </a:rPr>
              <a:t>(S</a:t>
            </a:r>
            <a:r>
              <a:rPr lang="zh-CN" altLang="en-US" sz="2800" b="1">
                <a:solidFill>
                  <a:srgbClr val="C00000"/>
                </a:solidFill>
              </a:rPr>
              <a:t>系</a:t>
            </a:r>
            <a:r>
              <a:rPr lang="en-US" altLang="zh-CN" sz="2800" b="1">
                <a:solidFill>
                  <a:srgbClr val="C00000"/>
                </a:solidFill>
              </a:rPr>
              <a:t>):</a:t>
            </a:r>
            <a:endParaRPr lang="zh-CN" altLang="en-US" sz="2800" b="1">
              <a:solidFill>
                <a:srgbClr val="C00000"/>
              </a:solidFill>
            </a:endParaRPr>
          </a:p>
        </p:txBody>
      </p:sp>
      <p:sp>
        <p:nvSpPr>
          <p:cNvPr id="218" name="文本框 217"/>
          <p:cNvSpPr txBox="1"/>
          <p:nvPr/>
        </p:nvSpPr>
        <p:spPr>
          <a:xfrm>
            <a:off x="1359819" y="3841884"/>
            <a:ext cx="1988045" cy="523220"/>
          </a:xfrm>
          <a:prstGeom prst="rect">
            <a:avLst/>
          </a:prstGeom>
          <a:noFill/>
        </p:spPr>
        <p:txBody>
          <a:bodyPr wrap="none" rtlCol="0">
            <a:spAutoFit/>
          </a:bodyPr>
          <a:lstStyle/>
          <a:p>
            <a:r>
              <a:rPr lang="zh-CN" altLang="en-US" sz="2800" b="1">
                <a:solidFill>
                  <a:srgbClr val="C00000"/>
                </a:solidFill>
              </a:rPr>
              <a:t>读地上的钟</a:t>
            </a:r>
          </a:p>
        </p:txBody>
      </p:sp>
      <p:sp>
        <p:nvSpPr>
          <p:cNvPr id="219" name="文本框 218"/>
          <p:cNvSpPr txBox="1"/>
          <p:nvPr/>
        </p:nvSpPr>
        <p:spPr>
          <a:xfrm>
            <a:off x="320784" y="4633972"/>
            <a:ext cx="3029997" cy="523220"/>
          </a:xfrm>
          <a:prstGeom prst="rect">
            <a:avLst/>
          </a:prstGeom>
          <a:noFill/>
        </p:spPr>
        <p:txBody>
          <a:bodyPr wrap="none" rtlCol="0">
            <a:spAutoFit/>
          </a:bodyPr>
          <a:lstStyle/>
          <a:p>
            <a:r>
              <a:rPr lang="zh-CN" altLang="en-US" sz="2800" b="1">
                <a:solidFill>
                  <a:srgbClr val="C00000"/>
                </a:solidFill>
              </a:rPr>
              <a:t>火车上的人</a:t>
            </a:r>
            <a:r>
              <a:rPr lang="en-US" altLang="zh-CN" sz="2800" b="1">
                <a:solidFill>
                  <a:srgbClr val="C00000"/>
                </a:solidFill>
              </a:rPr>
              <a:t>(S’</a:t>
            </a:r>
            <a:r>
              <a:rPr lang="zh-CN" altLang="en-US" sz="2800" b="1">
                <a:solidFill>
                  <a:srgbClr val="C00000"/>
                </a:solidFill>
              </a:rPr>
              <a:t>系</a:t>
            </a:r>
            <a:r>
              <a:rPr lang="en-US" altLang="zh-CN" sz="2800" b="1">
                <a:solidFill>
                  <a:srgbClr val="C00000"/>
                </a:solidFill>
              </a:rPr>
              <a:t>):</a:t>
            </a:r>
            <a:endParaRPr lang="zh-CN" altLang="en-US" sz="2800" b="1">
              <a:solidFill>
                <a:srgbClr val="C00000"/>
              </a:solidFill>
            </a:endParaRPr>
          </a:p>
        </p:txBody>
      </p:sp>
      <p:sp>
        <p:nvSpPr>
          <p:cNvPr id="220" name="文本框 219"/>
          <p:cNvSpPr txBox="1"/>
          <p:nvPr/>
        </p:nvSpPr>
        <p:spPr>
          <a:xfrm>
            <a:off x="1403648" y="5282044"/>
            <a:ext cx="2348720" cy="523220"/>
          </a:xfrm>
          <a:prstGeom prst="rect">
            <a:avLst/>
          </a:prstGeom>
          <a:noFill/>
        </p:spPr>
        <p:txBody>
          <a:bodyPr wrap="none" rtlCol="0">
            <a:spAutoFit/>
          </a:bodyPr>
          <a:lstStyle/>
          <a:p>
            <a:r>
              <a:rPr lang="zh-CN" altLang="en-US" sz="2800" b="1">
                <a:solidFill>
                  <a:srgbClr val="C00000"/>
                </a:solidFill>
              </a:rPr>
              <a:t>读火车上的钟</a:t>
            </a:r>
          </a:p>
        </p:txBody>
      </p:sp>
      <p:sp>
        <p:nvSpPr>
          <p:cNvPr id="135" name="矩形 134"/>
          <p:cNvSpPr/>
          <p:nvPr/>
        </p:nvSpPr>
        <p:spPr>
          <a:xfrm>
            <a:off x="356879" y="6093296"/>
            <a:ext cx="3351025" cy="523220"/>
          </a:xfrm>
          <a:prstGeom prst="rect">
            <a:avLst/>
          </a:prstGeom>
        </p:spPr>
        <p:txBody>
          <a:bodyPr wrap="square">
            <a:spAutoFit/>
          </a:bodyPr>
          <a:lstStyle/>
          <a:p>
            <a:pPr algn="ctr" eaLnBrk="1" hangingPunct="1"/>
            <a:r>
              <a:rPr kumimoji="1" lang="zh-CN" altLang="en-US" sz="2800" b="1">
                <a:solidFill>
                  <a:schemeClr val="accent2"/>
                </a:solidFill>
              </a:rPr>
              <a:t>如果有多个事件呢？</a:t>
            </a:r>
          </a:p>
        </p:txBody>
      </p:sp>
    </p:spTree>
    <p:extLst>
      <p:ext uri="{BB962C8B-B14F-4D97-AF65-F5344CB8AC3E}">
        <p14:creationId xmlns:p14="http://schemas.microsoft.com/office/powerpoint/2010/main" val="318053309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500" fill="hold"/>
                                        <p:tgtEl>
                                          <p:spTgt spid="217"/>
                                        </p:tgtEl>
                                        <p:attrNameLst>
                                          <p:attrName>ppt_x</p:attrName>
                                        </p:attrNameLst>
                                      </p:cBhvr>
                                      <p:tavLst>
                                        <p:tav tm="0">
                                          <p:val>
                                            <p:strVal val="#ppt_x"/>
                                          </p:val>
                                        </p:tav>
                                        <p:tav tm="100000">
                                          <p:val>
                                            <p:strVal val="#ppt_x"/>
                                          </p:val>
                                        </p:tav>
                                      </p:tavLst>
                                    </p:anim>
                                    <p:anim calcmode="lin" valueType="num">
                                      <p:cBhvr additive="base">
                                        <p:cTn id="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15"/>
                                        </p:tgtEl>
                                        <p:attrNameLst>
                                          <p:attrName>style.visibility</p:attrName>
                                        </p:attrNameLst>
                                      </p:cBhvr>
                                      <p:to>
                                        <p:strVal val="visible"/>
                                      </p:to>
                                    </p:set>
                                    <p:animEffect transition="in" filter="barn(inVertical)">
                                      <p:cBhvr>
                                        <p:cTn id="13" dur="500"/>
                                        <p:tgtEl>
                                          <p:spTgt spid="2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14"/>
                                        </p:tgtEl>
                                        <p:attrNameLst>
                                          <p:attrName>style.visibility</p:attrName>
                                        </p:attrNameLst>
                                      </p:cBhvr>
                                      <p:to>
                                        <p:strVal val="visible"/>
                                      </p:to>
                                    </p:set>
                                    <p:animEffect transition="in" filter="wipe(down)">
                                      <p:cBhvr>
                                        <p:cTn id="18" dur="500"/>
                                        <p:tgtEl>
                                          <p:spTgt spid="2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11"/>
                                        </p:tgtEl>
                                        <p:attrNameLst>
                                          <p:attrName>style.visibility</p:attrName>
                                        </p:attrNameLst>
                                      </p:cBhvr>
                                      <p:to>
                                        <p:strVal val="visible"/>
                                      </p:to>
                                    </p:set>
                                    <p:animEffect transition="in" filter="barn(inVertical)">
                                      <p:cBhvr>
                                        <p:cTn id="23" dur="500"/>
                                        <p:tgtEl>
                                          <p:spTgt spid="2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6"/>
                                        </p:tgtEl>
                                        <p:attrNameLst>
                                          <p:attrName>style.visibility</p:attrName>
                                        </p:attrNameLst>
                                      </p:cBhvr>
                                      <p:to>
                                        <p:strVal val="visible"/>
                                      </p:to>
                                    </p:set>
                                    <p:animEffect transition="in" filter="wipe(down)">
                                      <p:cBhvr>
                                        <p:cTn id="28" dur="500"/>
                                        <p:tgtEl>
                                          <p:spTgt spid="2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8">
                                            <p:txEl>
                                              <p:pRg st="0" end="0"/>
                                            </p:txEl>
                                          </p:spTgt>
                                        </p:tgtEl>
                                        <p:attrNameLst>
                                          <p:attrName>style.visibility</p:attrName>
                                        </p:attrNameLst>
                                      </p:cBhvr>
                                      <p:to>
                                        <p:strVal val="visible"/>
                                      </p:to>
                                    </p:set>
                                    <p:animEffect transition="in" filter="wipe(down)">
                                      <p:cBhvr>
                                        <p:cTn id="33" dur="500"/>
                                        <p:tgtEl>
                                          <p:spTgt spid="21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19">
                                            <p:txEl>
                                              <p:pRg st="0" end="0"/>
                                            </p:txEl>
                                          </p:spTgt>
                                        </p:tgtEl>
                                        <p:attrNameLst>
                                          <p:attrName>style.visibility</p:attrName>
                                        </p:attrNameLst>
                                      </p:cBhvr>
                                      <p:to>
                                        <p:strVal val="visible"/>
                                      </p:to>
                                    </p:set>
                                    <p:animEffect transition="in" filter="wipe(down)">
                                      <p:cBhvr>
                                        <p:cTn id="38" dur="500"/>
                                        <p:tgtEl>
                                          <p:spTgt spid="21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0"/>
                                        </p:tgtEl>
                                        <p:attrNameLst>
                                          <p:attrName>style.visibility</p:attrName>
                                        </p:attrNameLst>
                                      </p:cBhvr>
                                      <p:to>
                                        <p:strVal val="visible"/>
                                      </p:to>
                                    </p:set>
                                    <p:animEffect transition="in" filter="wipe(down)">
                                      <p:cBhvr>
                                        <p:cTn id="43" dur="500"/>
                                        <p:tgtEl>
                                          <p:spTgt spid="22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5"/>
                                        </p:tgtEl>
                                        <p:attrNameLst>
                                          <p:attrName>style.visibility</p:attrName>
                                        </p:attrNameLst>
                                      </p:cBhvr>
                                      <p:to>
                                        <p:strVal val="visible"/>
                                      </p:to>
                                    </p:set>
                                    <p:anim calcmode="lin" valueType="num">
                                      <p:cBhvr additive="base">
                                        <p:cTn id="48" dur="500" fill="hold"/>
                                        <p:tgtEl>
                                          <p:spTgt spid="135"/>
                                        </p:tgtEl>
                                        <p:attrNameLst>
                                          <p:attrName>ppt_x</p:attrName>
                                        </p:attrNameLst>
                                      </p:cBhvr>
                                      <p:tavLst>
                                        <p:tav tm="0">
                                          <p:val>
                                            <p:strVal val="#ppt_x"/>
                                          </p:val>
                                        </p:tav>
                                        <p:tav tm="100000">
                                          <p:val>
                                            <p:strVal val="#ppt_x"/>
                                          </p:val>
                                        </p:tav>
                                      </p:tavLst>
                                    </p:anim>
                                    <p:anim calcmode="lin" valueType="num">
                                      <p:cBhvr additive="base">
                                        <p:cTn id="49"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5" grpId="0"/>
      <p:bldP spid="214" grpId="0"/>
      <p:bldP spid="216" grpId="0"/>
      <p:bldP spid="220" grpId="0"/>
      <p:bldP spid="1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 name="组合 216"/>
          <p:cNvGrpSpPr/>
          <p:nvPr/>
        </p:nvGrpSpPr>
        <p:grpSpPr>
          <a:xfrm>
            <a:off x="230068" y="44624"/>
            <a:ext cx="5076529" cy="2816853"/>
            <a:chOff x="3743882" y="3356992"/>
            <a:chExt cx="5076529" cy="2816853"/>
          </a:xfrm>
        </p:grpSpPr>
        <p:grpSp>
          <p:nvGrpSpPr>
            <p:cNvPr id="75" name="Group 20"/>
            <p:cNvGrpSpPr>
              <a:grpSpLocks/>
            </p:cNvGrpSpPr>
            <p:nvPr/>
          </p:nvGrpSpPr>
          <p:grpSpPr bwMode="auto">
            <a:xfrm>
              <a:off x="4884074" y="4261812"/>
              <a:ext cx="3351701" cy="998972"/>
              <a:chOff x="1333" y="2736"/>
              <a:chExt cx="740" cy="48"/>
            </a:xfrm>
            <a:solidFill>
              <a:schemeClr val="accent1">
                <a:lumMod val="20000"/>
                <a:lumOff val="80000"/>
              </a:schemeClr>
            </a:solidFill>
          </p:grpSpPr>
          <p:sp>
            <p:nvSpPr>
              <p:cNvPr id="120" name="Rectangle 21"/>
              <p:cNvSpPr>
                <a:spLocks noChangeArrowheads="1"/>
              </p:cNvSpPr>
              <p:nvPr/>
            </p:nvSpPr>
            <p:spPr bwMode="auto">
              <a:xfrm>
                <a:off x="1333" y="2736"/>
                <a:ext cx="740" cy="4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25"/>
              <p:cNvSpPr>
                <a:spLocks noChangeShapeType="1"/>
              </p:cNvSpPr>
              <p:nvPr/>
            </p:nvSpPr>
            <p:spPr bwMode="auto">
              <a:xfrm>
                <a:off x="1476"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26"/>
              <p:cNvSpPr>
                <a:spLocks noChangeShapeType="1"/>
              </p:cNvSpPr>
              <p:nvPr/>
            </p:nvSpPr>
            <p:spPr bwMode="auto">
              <a:xfrm>
                <a:off x="1619"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0" name="Group 57"/>
            <p:cNvGrpSpPr>
              <a:grpSpLocks/>
            </p:cNvGrpSpPr>
            <p:nvPr/>
          </p:nvGrpSpPr>
          <p:grpSpPr bwMode="auto">
            <a:xfrm>
              <a:off x="6341173" y="5792845"/>
              <a:ext cx="381000" cy="381000"/>
              <a:chOff x="1488" y="3072"/>
              <a:chExt cx="240" cy="240"/>
            </a:xfrm>
          </p:grpSpPr>
          <p:sp>
            <p:nvSpPr>
              <p:cNvPr id="166" name="Oval 58"/>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Freeform 59"/>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 name="Group 66"/>
            <p:cNvGrpSpPr>
              <a:grpSpLocks/>
            </p:cNvGrpSpPr>
            <p:nvPr/>
          </p:nvGrpSpPr>
          <p:grpSpPr bwMode="auto">
            <a:xfrm>
              <a:off x="6341173" y="4772693"/>
              <a:ext cx="381000" cy="381000"/>
              <a:chOff x="1056" y="2928"/>
              <a:chExt cx="240" cy="240"/>
            </a:xfrm>
          </p:grpSpPr>
          <p:sp>
            <p:nvSpPr>
              <p:cNvPr id="160"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3" name="组合 202"/>
            <p:cNvGrpSpPr/>
            <p:nvPr/>
          </p:nvGrpSpPr>
          <p:grpSpPr>
            <a:xfrm>
              <a:off x="5508104" y="3636256"/>
              <a:ext cx="1385455" cy="1066281"/>
              <a:chOff x="2437479" y="2968127"/>
              <a:chExt cx="1385455" cy="1066281"/>
            </a:xfrm>
          </p:grpSpPr>
          <p:sp>
            <p:nvSpPr>
              <p:cNvPr id="143" name="AutoShape 31"/>
              <p:cNvSpPr>
                <a:spLocks noChangeArrowheads="1"/>
              </p:cNvSpPr>
              <p:nvPr/>
            </p:nvSpPr>
            <p:spPr bwMode="auto">
              <a:xfrm>
                <a:off x="3270548" y="3729608"/>
                <a:ext cx="381000" cy="304800"/>
              </a:xfrm>
              <a:prstGeom prst="irregularSeal1">
                <a:avLst/>
              </a:prstGeom>
              <a:solidFill>
                <a:srgbClr val="CC33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AutoShape 70"/>
              <p:cNvSpPr>
                <a:spLocks noChangeArrowheads="1"/>
              </p:cNvSpPr>
              <p:nvPr/>
            </p:nvSpPr>
            <p:spPr bwMode="auto">
              <a:xfrm>
                <a:off x="2437479" y="2968127"/>
                <a:ext cx="1385455" cy="368808"/>
              </a:xfrm>
              <a:prstGeom prst="wedgeRectCallout">
                <a:avLst>
                  <a:gd name="adj1" fmla="val 25868"/>
                  <a:gd name="adj2" fmla="val 148551"/>
                </a:avLst>
              </a:prstGeom>
              <a:solidFill>
                <a:srgbClr val="FFFFFF"/>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solidFill>
                      <a:schemeClr val="accent2"/>
                    </a:solidFill>
                  </a:rPr>
                  <a:t>一个事件</a:t>
                </a:r>
              </a:p>
            </p:txBody>
          </p:sp>
        </p:grpSp>
        <p:grpSp>
          <p:nvGrpSpPr>
            <p:cNvPr id="212" name="组合 211"/>
            <p:cNvGrpSpPr/>
            <p:nvPr/>
          </p:nvGrpSpPr>
          <p:grpSpPr>
            <a:xfrm>
              <a:off x="3743882" y="3948033"/>
              <a:ext cx="4762371" cy="2012946"/>
              <a:chOff x="3743882" y="3629675"/>
              <a:chExt cx="4762371" cy="2012946"/>
            </a:xfrm>
          </p:grpSpPr>
          <p:sp>
            <p:nvSpPr>
              <p:cNvPr id="145" name="Line 33"/>
              <p:cNvSpPr>
                <a:spLocks noChangeShapeType="1"/>
              </p:cNvSpPr>
              <p:nvPr/>
            </p:nvSpPr>
            <p:spPr bwMode="auto">
              <a:xfrm flipV="1">
                <a:off x="4515278" y="3705870"/>
                <a:ext cx="0" cy="1600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34"/>
              <p:cNvSpPr>
                <a:spLocks noChangeShapeType="1"/>
              </p:cNvSpPr>
              <p:nvPr/>
            </p:nvSpPr>
            <p:spPr bwMode="auto">
              <a:xfrm>
                <a:off x="4515278" y="5306070"/>
                <a:ext cx="37338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Text Box 69"/>
              <p:cNvSpPr txBox="1">
                <a:spLocks noChangeArrowheads="1"/>
              </p:cNvSpPr>
              <p:nvPr/>
            </p:nvSpPr>
            <p:spPr bwMode="auto">
              <a:xfrm>
                <a:off x="3743882" y="3629675"/>
                <a:ext cx="584786"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a:solidFill>
                      <a:schemeClr val="accent2"/>
                    </a:solidFill>
                  </a:rPr>
                  <a:t>地面</a:t>
                </a:r>
                <a:r>
                  <a:rPr lang="en-US" altLang="zh-CN" sz="2800">
                    <a:solidFill>
                      <a:schemeClr val="accent2"/>
                    </a:solidFill>
                  </a:rPr>
                  <a:t>S</a:t>
                </a:r>
                <a:r>
                  <a:rPr lang="zh-CN" altLang="en-US" sz="2800">
                    <a:solidFill>
                      <a:schemeClr val="accent2"/>
                    </a:solidFill>
                  </a:rPr>
                  <a:t>系</a:t>
                </a:r>
                <a:endParaRPr lang="en-US" altLang="zh-CN" sz="2800">
                  <a:solidFill>
                    <a:schemeClr val="accent2"/>
                  </a:solidFill>
                </a:endParaRPr>
              </a:p>
            </p:txBody>
          </p:sp>
          <p:sp>
            <p:nvSpPr>
              <p:cNvPr id="157" name="Text Box 72"/>
              <p:cNvSpPr txBox="1">
                <a:spLocks noChangeArrowheads="1"/>
              </p:cNvSpPr>
              <p:nvPr/>
            </p:nvSpPr>
            <p:spPr bwMode="auto">
              <a:xfrm>
                <a:off x="8144303" y="5123508"/>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grpSp>
        <p:grpSp>
          <p:nvGrpSpPr>
            <p:cNvPr id="213" name="组合 212"/>
            <p:cNvGrpSpPr/>
            <p:nvPr/>
          </p:nvGrpSpPr>
          <p:grpSpPr>
            <a:xfrm>
              <a:off x="7188330" y="3356992"/>
              <a:ext cx="1632081" cy="811252"/>
              <a:chOff x="7188330" y="3038634"/>
              <a:chExt cx="1632081" cy="811252"/>
            </a:xfrm>
          </p:grpSpPr>
          <mc:AlternateContent xmlns:mc="http://schemas.openxmlformats.org/markup-compatibility/2006" xmlns:a14="http://schemas.microsoft.com/office/drawing/2010/main">
            <mc:Choice Requires="a14">
              <p:sp>
                <p:nvSpPr>
                  <p:cNvPr id="144" name="Text Box 32"/>
                  <p:cNvSpPr txBox="1">
                    <a:spLocks noChangeArrowheads="1"/>
                  </p:cNvSpPr>
                  <p:nvPr/>
                </p:nvSpPr>
                <p:spPr bwMode="auto">
                  <a:xfrm>
                    <a:off x="7188330" y="3038634"/>
                    <a:ext cx="163208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a:solidFill>
                          <a:schemeClr val="accent2"/>
                        </a:solidFill>
                      </a:rPr>
                      <a:t>火车</a:t>
                    </a:r>
                    <a:r>
                      <a:rPr lang="en-US" altLang="zh-CN" sz="2800">
                        <a:solidFill>
                          <a:schemeClr val="accent2"/>
                        </a:solidFill>
                      </a:rPr>
                      <a:t>S</a:t>
                    </a:r>
                    <a14:m>
                      <m:oMath xmlns:m="http://schemas.openxmlformats.org/officeDocument/2006/math">
                        <m:r>
                          <a:rPr lang="en-US" altLang="zh-CN" sz="2800" b="0" i="1" smtClean="0">
                            <a:solidFill>
                              <a:schemeClr val="accent2"/>
                            </a:solidFill>
                            <a:latin typeface="Cambria Math" panose="02040503050406030204" pitchFamily="18" charset="0"/>
                          </a:rPr>
                          <m:t>′</m:t>
                        </m:r>
                      </m:oMath>
                    </a14:m>
                    <a:r>
                      <a:rPr lang="zh-CN" altLang="en-US" sz="2800">
                        <a:solidFill>
                          <a:schemeClr val="accent2"/>
                        </a:solidFill>
                        <a:cs typeface="Times New Roman" panose="02020603050405020304" pitchFamily="18" charset="0"/>
                      </a:rPr>
                      <a:t>系</a:t>
                    </a:r>
                    <a:endParaRPr lang="en-US" altLang="zh-CN" sz="2800">
                      <a:solidFill>
                        <a:schemeClr val="accent2"/>
                      </a:solidFill>
                    </a:endParaRPr>
                  </a:p>
                </p:txBody>
              </p:sp>
            </mc:Choice>
            <mc:Fallback xmlns="">
              <p:sp>
                <p:nvSpPr>
                  <p:cNvPr id="144" name="Text Box 32"/>
                  <p:cNvSpPr txBox="1">
                    <a:spLocks noRot="1" noChangeAspect="1" noMove="1" noResize="1" noEditPoints="1" noAdjustHandles="1" noChangeArrowheads="1" noChangeShapeType="1" noTextEdit="1"/>
                  </p:cNvSpPr>
                  <p:nvPr/>
                </p:nvSpPr>
                <p:spPr bwMode="auto">
                  <a:xfrm>
                    <a:off x="7188330" y="3038634"/>
                    <a:ext cx="1632081" cy="523220"/>
                  </a:xfrm>
                  <a:prstGeom prst="rect">
                    <a:avLst/>
                  </a:prstGeom>
                  <a:blipFill rotWithShape="0">
                    <a:blip r:embed="rId5"/>
                    <a:stretch>
                      <a:fillRect l="-7865" t="-15116" r="-1498"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04" name="组合 203"/>
              <p:cNvGrpSpPr/>
              <p:nvPr/>
            </p:nvGrpSpPr>
            <p:grpSpPr>
              <a:xfrm>
                <a:off x="7461106" y="3514923"/>
                <a:ext cx="1095376" cy="334963"/>
                <a:chOff x="4642148" y="3902646"/>
                <a:chExt cx="1095376" cy="334963"/>
              </a:xfrm>
            </p:grpSpPr>
            <p:sp>
              <p:nvSpPr>
                <p:cNvPr id="158" name="Line 73"/>
                <p:cNvSpPr>
                  <a:spLocks noChangeShapeType="1"/>
                </p:cNvSpPr>
                <p:nvPr/>
              </p:nvSpPr>
              <p:spPr bwMode="auto">
                <a:xfrm>
                  <a:off x="4642148" y="4034408"/>
                  <a:ext cx="762000"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159" name="Object 74"/>
                    <p:cNvGraphicFramePr>
                      <a:graphicFrameLocks noChangeAspect="1"/>
                    </p:cNvGraphicFramePr>
                    <p:nvPr/>
                  </p:nvGraphicFramePr>
                  <p:xfrm>
                    <a:off x="5491461" y="3902646"/>
                    <a:ext cx="246063" cy="334963"/>
                  </p:xfrm>
                  <a:graphic>
                    <a:graphicData uri="http://schemas.openxmlformats.org/presentationml/2006/ole">
                      <mc:AlternateContent>
                        <mc:Choice xmlns:v="urn:schemas-microsoft-com:vml" Requires="v">
                          <p:oleObj name="Equation" r:id="rId6" imgW="253800" imgH="317160" progId="Equation.3">
                            <p:embed/>
                          </p:oleObj>
                        </mc:Choice>
                        <mc:Fallback>
                          <p:oleObj name="Equation" r:id="rId6" imgW="253800" imgH="317160" progId="Equation.3">
                            <p:embed/>
                            <p:pic>
                              <p:nvPicPr>
                                <p:cNvPr id="159" name="Object 74"/>
                                <p:cNvPicPr>
                                  <a:picLocks noChangeAspect="1" noChangeArrowheads="1"/>
                                </p:cNvPicPr>
                                <p:nvPr/>
                              </p:nvPicPr>
                              <p:blipFill>
                                <a:blip r:embed="rId7">
                                  <a:extLst>
                                    <a:ext uri="{28A0092B-C50C-407E-A947-70E740481C1C}">
                                      <a14:useLocalDpi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59" name="Object 74"/>
                    <p:cNvGraphicFramePr>
                      <a:graphicFrameLocks noChangeAspect="1"/>
                    </p:cNvGraphicFramePr>
                    <p:nvPr>
                      <p:extLst>
                        <p:ext uri="{D42A27DB-BD31-4B8C-83A1-F6EECF244321}">
                          <p14:modId xmlns:p14="http://schemas.microsoft.com/office/powerpoint/2010/main" val="2579625919"/>
                        </p:ext>
                      </p:extLst>
                    </p:nvPr>
                  </p:nvGraphicFramePr>
                  <p:xfrm>
                    <a:off x="5491461" y="3902646"/>
                    <a:ext cx="246063" cy="334963"/>
                  </p:xfrm>
                  <a:graphic>
                    <a:graphicData uri="http://schemas.openxmlformats.org/presentationml/2006/ole">
                      <mc:AlternateContent>
                        <mc:Choice xmlns:v="urn:schemas-microsoft-com:vml" Requires="v">
                          <p:oleObj spid="_x0000_s20487" name="Equation" r:id="rId8" imgW="253800" imgH="317160" progId="Equation.3">
                            <p:embed/>
                          </p:oleObj>
                        </mc:Choice>
                        <mc:Fallback>
                          <p:oleObj name="Equation" r:id="rId8" imgW="25380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sp>
          <p:nvSpPr>
            <p:cNvPr id="208" name="Line 26"/>
            <p:cNvSpPr>
              <a:spLocks noChangeShapeType="1"/>
            </p:cNvSpPr>
            <p:nvPr/>
          </p:nvSpPr>
          <p:spPr bwMode="auto">
            <a:xfrm>
              <a:off x="6874010" y="4264632"/>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Line 26"/>
            <p:cNvSpPr>
              <a:spLocks noChangeShapeType="1"/>
            </p:cNvSpPr>
            <p:nvPr/>
          </p:nvSpPr>
          <p:spPr bwMode="auto">
            <a:xfrm>
              <a:off x="7563610" y="4266540"/>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 name="矩形 252"/>
          <p:cNvSpPr/>
          <p:nvPr/>
        </p:nvSpPr>
        <p:spPr>
          <a:xfrm>
            <a:off x="6026987" y="385500"/>
            <a:ext cx="2537295" cy="1077218"/>
          </a:xfrm>
          <a:prstGeom prst="rect">
            <a:avLst/>
          </a:prstGeom>
        </p:spPr>
        <p:txBody>
          <a:bodyPr wrap="square">
            <a:spAutoFit/>
          </a:bodyPr>
          <a:lstStyle/>
          <a:p>
            <a:pPr eaLnBrk="1" hangingPunct="1"/>
            <a:r>
              <a:rPr kumimoji="1" lang="zh-CN" altLang="en-US" sz="3200" b="1">
                <a:solidFill>
                  <a:schemeClr val="accent2"/>
                </a:solidFill>
              </a:rPr>
              <a:t>多个事件要使用</a:t>
            </a:r>
            <a:r>
              <a:rPr kumimoji="1" lang="zh-CN" altLang="en-US" sz="3200" b="1">
                <a:solidFill>
                  <a:srgbClr val="C00000"/>
                </a:solidFill>
              </a:rPr>
              <a:t>同步钟</a:t>
            </a:r>
            <a:r>
              <a:rPr kumimoji="1" lang="zh-CN" altLang="en-US" sz="3200" b="1">
                <a:solidFill>
                  <a:schemeClr val="accent2"/>
                </a:solidFill>
              </a:rPr>
              <a:t>！</a:t>
            </a:r>
          </a:p>
        </p:txBody>
      </p:sp>
      <p:grpSp>
        <p:nvGrpSpPr>
          <p:cNvPr id="69" name="组合 68"/>
          <p:cNvGrpSpPr/>
          <p:nvPr/>
        </p:nvGrpSpPr>
        <p:grpSpPr>
          <a:xfrm>
            <a:off x="1390585" y="6178367"/>
            <a:ext cx="4517725" cy="381000"/>
            <a:chOff x="1350419" y="6161354"/>
            <a:chExt cx="4517725" cy="381000"/>
          </a:xfrm>
        </p:grpSpPr>
        <p:grpSp>
          <p:nvGrpSpPr>
            <p:cNvPr id="249" name="Group 54"/>
            <p:cNvGrpSpPr>
              <a:grpSpLocks/>
            </p:cNvGrpSpPr>
            <p:nvPr/>
          </p:nvGrpSpPr>
          <p:grpSpPr bwMode="auto">
            <a:xfrm>
              <a:off x="1350419" y="6161354"/>
              <a:ext cx="381000" cy="381000"/>
              <a:chOff x="1488" y="3072"/>
              <a:chExt cx="240" cy="240"/>
            </a:xfrm>
          </p:grpSpPr>
          <p:sp>
            <p:nvSpPr>
              <p:cNvPr id="250"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 name="Group 54"/>
            <p:cNvGrpSpPr>
              <a:grpSpLocks/>
            </p:cNvGrpSpPr>
            <p:nvPr/>
          </p:nvGrpSpPr>
          <p:grpSpPr bwMode="auto">
            <a:xfrm>
              <a:off x="2056677" y="6161354"/>
              <a:ext cx="381000" cy="381000"/>
              <a:chOff x="1488" y="3072"/>
              <a:chExt cx="240" cy="240"/>
            </a:xfrm>
          </p:grpSpPr>
          <p:sp>
            <p:nvSpPr>
              <p:cNvPr id="198"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 name="Group 54"/>
            <p:cNvGrpSpPr>
              <a:grpSpLocks/>
            </p:cNvGrpSpPr>
            <p:nvPr/>
          </p:nvGrpSpPr>
          <p:grpSpPr bwMode="auto">
            <a:xfrm>
              <a:off x="3419872" y="6161354"/>
              <a:ext cx="381000" cy="381000"/>
              <a:chOff x="1488" y="3072"/>
              <a:chExt cx="240" cy="240"/>
            </a:xfrm>
          </p:grpSpPr>
          <p:sp>
            <p:nvSpPr>
              <p:cNvPr id="201"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 name="Group 54"/>
            <p:cNvGrpSpPr>
              <a:grpSpLocks/>
            </p:cNvGrpSpPr>
            <p:nvPr/>
          </p:nvGrpSpPr>
          <p:grpSpPr bwMode="auto">
            <a:xfrm>
              <a:off x="4118992" y="6161354"/>
              <a:ext cx="381000" cy="381000"/>
              <a:chOff x="1488" y="3072"/>
              <a:chExt cx="240" cy="240"/>
            </a:xfrm>
          </p:grpSpPr>
          <p:sp>
            <p:nvSpPr>
              <p:cNvPr id="207"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1" name="Group 54"/>
            <p:cNvGrpSpPr>
              <a:grpSpLocks/>
            </p:cNvGrpSpPr>
            <p:nvPr/>
          </p:nvGrpSpPr>
          <p:grpSpPr bwMode="auto">
            <a:xfrm>
              <a:off x="4839072" y="6161354"/>
              <a:ext cx="381000" cy="381000"/>
              <a:chOff x="1488" y="3072"/>
              <a:chExt cx="240" cy="240"/>
            </a:xfrm>
          </p:grpSpPr>
          <p:sp>
            <p:nvSpPr>
              <p:cNvPr id="214"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6" name="Group 54"/>
            <p:cNvGrpSpPr>
              <a:grpSpLocks/>
            </p:cNvGrpSpPr>
            <p:nvPr/>
          </p:nvGrpSpPr>
          <p:grpSpPr bwMode="auto">
            <a:xfrm>
              <a:off x="5487144" y="6161354"/>
              <a:ext cx="381000" cy="381000"/>
              <a:chOff x="1488" y="3072"/>
              <a:chExt cx="240" cy="240"/>
            </a:xfrm>
          </p:grpSpPr>
          <p:sp>
            <p:nvSpPr>
              <p:cNvPr id="218"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0" name="组合 69"/>
          <p:cNvGrpSpPr/>
          <p:nvPr/>
        </p:nvGrpSpPr>
        <p:grpSpPr>
          <a:xfrm>
            <a:off x="198981" y="4005064"/>
            <a:ext cx="7623951" cy="2547990"/>
            <a:chOff x="198981" y="4005064"/>
            <a:chExt cx="7623951" cy="2547990"/>
          </a:xfrm>
        </p:grpSpPr>
        <p:grpSp>
          <p:nvGrpSpPr>
            <p:cNvPr id="137" name="Group 20"/>
            <p:cNvGrpSpPr>
              <a:grpSpLocks/>
            </p:cNvGrpSpPr>
            <p:nvPr/>
          </p:nvGrpSpPr>
          <p:grpSpPr bwMode="auto">
            <a:xfrm>
              <a:off x="2665647" y="4667940"/>
              <a:ext cx="3351701" cy="998972"/>
              <a:chOff x="1333" y="2736"/>
              <a:chExt cx="740" cy="48"/>
            </a:xfrm>
            <a:solidFill>
              <a:schemeClr val="accent1">
                <a:lumMod val="20000"/>
                <a:lumOff val="80000"/>
              </a:schemeClr>
            </a:solidFill>
          </p:grpSpPr>
          <p:sp>
            <p:nvSpPr>
              <p:cNvPr id="177" name="Rectangle 21"/>
              <p:cNvSpPr>
                <a:spLocks noChangeArrowheads="1"/>
              </p:cNvSpPr>
              <p:nvPr/>
            </p:nvSpPr>
            <p:spPr bwMode="auto">
              <a:xfrm>
                <a:off x="1333" y="2736"/>
                <a:ext cx="740" cy="4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25"/>
              <p:cNvSpPr>
                <a:spLocks noChangeShapeType="1"/>
              </p:cNvSpPr>
              <p:nvPr/>
            </p:nvSpPr>
            <p:spPr bwMode="auto">
              <a:xfrm>
                <a:off x="1476"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26"/>
              <p:cNvSpPr>
                <a:spLocks noChangeShapeType="1"/>
              </p:cNvSpPr>
              <p:nvPr/>
            </p:nvSpPr>
            <p:spPr bwMode="auto">
              <a:xfrm>
                <a:off x="1619" y="2736"/>
                <a:ext cx="0" cy="48"/>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 name="组合 139"/>
            <p:cNvGrpSpPr/>
            <p:nvPr/>
          </p:nvGrpSpPr>
          <p:grpSpPr>
            <a:xfrm>
              <a:off x="3031128" y="4005064"/>
              <a:ext cx="1676401" cy="1103601"/>
              <a:chOff x="2178930" y="2930807"/>
              <a:chExt cx="1676401" cy="1103601"/>
            </a:xfrm>
          </p:grpSpPr>
          <p:sp>
            <p:nvSpPr>
              <p:cNvPr id="171" name="AutoShape 31"/>
              <p:cNvSpPr>
                <a:spLocks noChangeArrowheads="1"/>
              </p:cNvSpPr>
              <p:nvPr/>
            </p:nvSpPr>
            <p:spPr bwMode="auto">
              <a:xfrm>
                <a:off x="3270548" y="3729608"/>
                <a:ext cx="381000" cy="304800"/>
              </a:xfrm>
              <a:prstGeom prst="irregularSeal1">
                <a:avLst/>
              </a:prstGeom>
              <a:solidFill>
                <a:schemeClr val="accent6">
                  <a:lumMod val="75000"/>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AutoShape 70"/>
              <p:cNvSpPr>
                <a:spLocks noChangeArrowheads="1"/>
              </p:cNvSpPr>
              <p:nvPr/>
            </p:nvSpPr>
            <p:spPr bwMode="auto">
              <a:xfrm>
                <a:off x="2178930" y="2930807"/>
                <a:ext cx="1676401" cy="368808"/>
              </a:xfrm>
              <a:prstGeom prst="wedgeRectCallout">
                <a:avLst>
                  <a:gd name="adj1" fmla="val 25868"/>
                  <a:gd name="adj2" fmla="val 148551"/>
                </a:avLst>
              </a:prstGeom>
              <a:solidFill>
                <a:srgbClr val="FFFFFF"/>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accent2"/>
                    </a:solidFill>
                  </a:rPr>
                  <a:t>另一个事件</a:t>
                </a:r>
              </a:p>
            </p:txBody>
          </p:sp>
        </p:grpSp>
        <p:sp>
          <p:nvSpPr>
            <p:cNvPr id="147" name="Line 26"/>
            <p:cNvSpPr>
              <a:spLocks noChangeShapeType="1"/>
            </p:cNvSpPr>
            <p:nvPr/>
          </p:nvSpPr>
          <p:spPr bwMode="auto">
            <a:xfrm>
              <a:off x="4655583" y="4670760"/>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26"/>
            <p:cNvSpPr>
              <a:spLocks noChangeShapeType="1"/>
            </p:cNvSpPr>
            <p:nvPr/>
          </p:nvSpPr>
          <p:spPr bwMode="auto">
            <a:xfrm>
              <a:off x="5345183" y="4672668"/>
              <a:ext cx="0" cy="998972"/>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 name="组合 161"/>
            <p:cNvGrpSpPr/>
            <p:nvPr/>
          </p:nvGrpSpPr>
          <p:grpSpPr>
            <a:xfrm>
              <a:off x="198981" y="4316542"/>
              <a:ext cx="4762371" cy="2012946"/>
              <a:chOff x="3743882" y="3629675"/>
              <a:chExt cx="4762371" cy="2012946"/>
            </a:xfrm>
          </p:grpSpPr>
          <p:sp>
            <p:nvSpPr>
              <p:cNvPr id="181" name="Line 33"/>
              <p:cNvSpPr>
                <a:spLocks noChangeShapeType="1"/>
              </p:cNvSpPr>
              <p:nvPr/>
            </p:nvSpPr>
            <p:spPr bwMode="auto">
              <a:xfrm flipV="1">
                <a:off x="4515278" y="3705870"/>
                <a:ext cx="0" cy="1600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34"/>
              <p:cNvSpPr>
                <a:spLocks noChangeShapeType="1"/>
              </p:cNvSpPr>
              <p:nvPr/>
            </p:nvSpPr>
            <p:spPr bwMode="auto">
              <a:xfrm>
                <a:off x="4515278" y="5306070"/>
                <a:ext cx="37338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Text Box 69"/>
              <p:cNvSpPr txBox="1">
                <a:spLocks noChangeArrowheads="1"/>
              </p:cNvSpPr>
              <p:nvPr/>
            </p:nvSpPr>
            <p:spPr bwMode="auto">
              <a:xfrm>
                <a:off x="3743882" y="3629675"/>
                <a:ext cx="584786"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a:solidFill>
                      <a:schemeClr val="accent2"/>
                    </a:solidFill>
                  </a:rPr>
                  <a:t>地面</a:t>
                </a:r>
                <a:r>
                  <a:rPr lang="en-US" altLang="zh-CN" sz="2800">
                    <a:solidFill>
                      <a:schemeClr val="accent2"/>
                    </a:solidFill>
                  </a:rPr>
                  <a:t>S</a:t>
                </a:r>
                <a:r>
                  <a:rPr lang="zh-CN" altLang="en-US" sz="2800">
                    <a:solidFill>
                      <a:schemeClr val="accent2"/>
                    </a:solidFill>
                  </a:rPr>
                  <a:t>系</a:t>
                </a:r>
                <a:endParaRPr lang="en-US" altLang="zh-CN" sz="2800">
                  <a:solidFill>
                    <a:schemeClr val="accent2"/>
                  </a:solidFill>
                </a:endParaRPr>
              </a:p>
            </p:txBody>
          </p:sp>
          <p:sp>
            <p:nvSpPr>
              <p:cNvPr id="184" name="Text Box 72"/>
              <p:cNvSpPr txBox="1">
                <a:spLocks noChangeArrowheads="1"/>
              </p:cNvSpPr>
              <p:nvPr/>
            </p:nvSpPr>
            <p:spPr bwMode="auto">
              <a:xfrm>
                <a:off x="8144303" y="5123508"/>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grpSp>
        <p:grpSp>
          <p:nvGrpSpPr>
            <p:cNvPr id="163" name="组合 162"/>
            <p:cNvGrpSpPr/>
            <p:nvPr/>
          </p:nvGrpSpPr>
          <p:grpSpPr>
            <a:xfrm>
              <a:off x="6190851" y="4703039"/>
              <a:ext cx="1632081" cy="811252"/>
              <a:chOff x="7188330" y="3038634"/>
              <a:chExt cx="1632081" cy="811252"/>
            </a:xfrm>
          </p:grpSpPr>
          <mc:AlternateContent xmlns:mc="http://schemas.openxmlformats.org/markup-compatibility/2006" xmlns:a14="http://schemas.microsoft.com/office/drawing/2010/main">
            <mc:Choice Requires="a14">
              <p:sp>
                <p:nvSpPr>
                  <p:cNvPr id="170" name="Text Box 32"/>
                  <p:cNvSpPr txBox="1">
                    <a:spLocks noChangeArrowheads="1"/>
                  </p:cNvSpPr>
                  <p:nvPr/>
                </p:nvSpPr>
                <p:spPr bwMode="auto">
                  <a:xfrm>
                    <a:off x="7188330" y="3038634"/>
                    <a:ext cx="163208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a:solidFill>
                          <a:schemeClr val="accent2"/>
                        </a:solidFill>
                      </a:rPr>
                      <a:t>火车</a:t>
                    </a:r>
                    <a:r>
                      <a:rPr lang="en-US" altLang="zh-CN" sz="2800">
                        <a:solidFill>
                          <a:schemeClr val="accent2"/>
                        </a:solidFill>
                      </a:rPr>
                      <a:t>S</a:t>
                    </a:r>
                    <a14:m>
                      <m:oMath xmlns:m="http://schemas.openxmlformats.org/officeDocument/2006/math">
                        <m:r>
                          <a:rPr lang="en-US" altLang="zh-CN" sz="2800" b="0" i="1" smtClean="0">
                            <a:solidFill>
                              <a:schemeClr val="accent2"/>
                            </a:solidFill>
                            <a:latin typeface="Cambria Math" panose="02040503050406030204" pitchFamily="18" charset="0"/>
                          </a:rPr>
                          <m:t>′</m:t>
                        </m:r>
                      </m:oMath>
                    </a14:m>
                    <a:r>
                      <a:rPr lang="zh-CN" altLang="en-US" sz="2800">
                        <a:solidFill>
                          <a:schemeClr val="accent2"/>
                        </a:solidFill>
                        <a:cs typeface="Times New Roman" panose="02020603050405020304" pitchFamily="18" charset="0"/>
                      </a:rPr>
                      <a:t>系</a:t>
                    </a:r>
                    <a:endParaRPr lang="en-US" altLang="zh-CN" sz="2800">
                      <a:solidFill>
                        <a:schemeClr val="accent2"/>
                      </a:solidFill>
                    </a:endParaRPr>
                  </a:p>
                </p:txBody>
              </p:sp>
            </mc:Choice>
            <mc:Fallback xmlns="">
              <p:sp>
                <p:nvSpPr>
                  <p:cNvPr id="144" name="Text Box 32"/>
                  <p:cNvSpPr txBox="1">
                    <a:spLocks noRot="1" noChangeAspect="1" noMove="1" noResize="1" noEditPoints="1" noAdjustHandles="1" noChangeArrowheads="1" noChangeShapeType="1" noTextEdit="1"/>
                  </p:cNvSpPr>
                  <p:nvPr/>
                </p:nvSpPr>
                <p:spPr bwMode="auto">
                  <a:xfrm>
                    <a:off x="7188330" y="3038634"/>
                    <a:ext cx="1632081" cy="523220"/>
                  </a:xfrm>
                  <a:prstGeom prst="rect">
                    <a:avLst/>
                  </a:prstGeom>
                  <a:blipFill rotWithShape="0">
                    <a:blip r:embed="rId5"/>
                    <a:stretch>
                      <a:fillRect l="-7865" t="-15116" r="-1498"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75" name="组合 174"/>
              <p:cNvGrpSpPr/>
              <p:nvPr/>
            </p:nvGrpSpPr>
            <p:grpSpPr>
              <a:xfrm>
                <a:off x="7461106" y="3514923"/>
                <a:ext cx="1095376" cy="334963"/>
                <a:chOff x="4642148" y="3902646"/>
                <a:chExt cx="1095376" cy="334963"/>
              </a:xfrm>
            </p:grpSpPr>
            <p:sp>
              <p:nvSpPr>
                <p:cNvPr id="176" name="Line 73"/>
                <p:cNvSpPr>
                  <a:spLocks noChangeShapeType="1"/>
                </p:cNvSpPr>
                <p:nvPr/>
              </p:nvSpPr>
              <p:spPr bwMode="auto">
                <a:xfrm>
                  <a:off x="4642148" y="4034408"/>
                  <a:ext cx="762000"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180" name="Object 74"/>
                    <p:cNvGraphicFramePr>
                      <a:graphicFrameLocks noChangeAspect="1"/>
                    </p:cNvGraphicFramePr>
                    <p:nvPr/>
                  </p:nvGraphicFramePr>
                  <p:xfrm>
                    <a:off x="5491461" y="3902646"/>
                    <a:ext cx="246063" cy="334963"/>
                  </p:xfrm>
                  <a:graphic>
                    <a:graphicData uri="http://schemas.openxmlformats.org/presentationml/2006/ole">
                      <mc:AlternateContent>
                        <mc:Choice xmlns:v="urn:schemas-microsoft-com:vml" Requires="v">
                          <p:oleObj name="Equation" r:id="rId6" imgW="253800" imgH="317160" progId="Equation.3">
                            <p:embed/>
                          </p:oleObj>
                        </mc:Choice>
                        <mc:Fallback>
                          <p:oleObj name="Equation" r:id="rId6" imgW="253800" imgH="317160" progId="Equation.3">
                            <p:embed/>
                            <p:pic>
                              <p:nvPicPr>
                                <p:cNvPr id="180" name="Object 74"/>
                                <p:cNvPicPr>
                                  <a:picLocks noChangeAspect="1" noChangeArrowheads="1"/>
                                </p:cNvPicPr>
                                <p:nvPr/>
                              </p:nvPicPr>
                              <p:blipFill>
                                <a:blip r:embed="rId7">
                                  <a:extLst>
                                    <a:ext uri="{28A0092B-C50C-407E-A947-70E740481C1C}">
                                      <a14:useLocalDpi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59" name="Object 74"/>
                    <p:cNvGraphicFramePr>
                      <a:graphicFrameLocks noChangeAspect="1"/>
                    </p:cNvGraphicFramePr>
                    <p:nvPr>
                      <p:extLst>
                        <p:ext uri="{D42A27DB-BD31-4B8C-83A1-F6EECF244321}">
                          <p14:modId xmlns:p14="http://schemas.microsoft.com/office/powerpoint/2010/main" val="2579625919"/>
                        </p:ext>
                      </p:extLst>
                    </p:nvPr>
                  </p:nvGraphicFramePr>
                  <p:xfrm>
                    <a:off x="5491461" y="3902646"/>
                    <a:ext cx="246063" cy="334963"/>
                  </p:xfrm>
                  <a:graphic>
                    <a:graphicData uri="http://schemas.openxmlformats.org/presentationml/2006/ole">
                      <mc:AlternateContent>
                        <mc:Choice xmlns:v="urn:schemas-microsoft-com:vml" Requires="v">
                          <p:oleObj spid="_x0000_s20487" name="Equation" r:id="rId8" imgW="253800" imgH="317160" progId="Equation.3">
                            <p:embed/>
                          </p:oleObj>
                        </mc:Choice>
                        <mc:Fallback>
                          <p:oleObj name="Equation" r:id="rId8" imgW="25380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grpSp>
          <p:nvGrpSpPr>
            <p:cNvPr id="194" name="Group 57"/>
            <p:cNvGrpSpPr>
              <a:grpSpLocks/>
            </p:cNvGrpSpPr>
            <p:nvPr/>
          </p:nvGrpSpPr>
          <p:grpSpPr bwMode="auto">
            <a:xfrm>
              <a:off x="4107291" y="5212547"/>
              <a:ext cx="381000" cy="381000"/>
              <a:chOff x="1488" y="3072"/>
              <a:chExt cx="240" cy="240"/>
            </a:xfrm>
          </p:grpSpPr>
          <p:sp>
            <p:nvSpPr>
              <p:cNvPr id="195" name="Oval 58"/>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Freeform 59"/>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2" name="Group 54"/>
            <p:cNvGrpSpPr>
              <a:grpSpLocks/>
            </p:cNvGrpSpPr>
            <p:nvPr/>
          </p:nvGrpSpPr>
          <p:grpSpPr bwMode="auto">
            <a:xfrm>
              <a:off x="2771800" y="6172054"/>
              <a:ext cx="381000" cy="381000"/>
              <a:chOff x="1488" y="3072"/>
              <a:chExt cx="240" cy="240"/>
            </a:xfrm>
          </p:grpSpPr>
          <p:sp>
            <p:nvSpPr>
              <p:cNvPr id="254"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Freeform 56"/>
              <p:cNvSpPr>
                <a:spLocks/>
              </p:cNvSpPr>
              <p:nvPr/>
            </p:nvSpPr>
            <p:spPr bwMode="auto">
              <a:xfrm rot="2784210">
                <a:off x="1595" y="3201"/>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39" name="组合 238"/>
          <p:cNvGrpSpPr/>
          <p:nvPr/>
        </p:nvGrpSpPr>
        <p:grpSpPr>
          <a:xfrm>
            <a:off x="2771800" y="5208240"/>
            <a:ext cx="3096344" cy="381000"/>
            <a:chOff x="5004048" y="5804987"/>
            <a:chExt cx="3096344" cy="381000"/>
          </a:xfrm>
        </p:grpSpPr>
        <p:grpSp>
          <p:nvGrpSpPr>
            <p:cNvPr id="149" name="Group 54"/>
            <p:cNvGrpSpPr>
              <a:grpSpLocks/>
            </p:cNvGrpSpPr>
            <p:nvPr/>
          </p:nvGrpSpPr>
          <p:grpSpPr bwMode="auto">
            <a:xfrm>
              <a:off x="5004048" y="5804987"/>
              <a:ext cx="381000" cy="381000"/>
              <a:chOff x="1488" y="3072"/>
              <a:chExt cx="240" cy="240"/>
            </a:xfrm>
          </p:grpSpPr>
          <p:sp>
            <p:nvSpPr>
              <p:cNvPr id="168"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 name="Group 54"/>
            <p:cNvGrpSpPr>
              <a:grpSpLocks/>
            </p:cNvGrpSpPr>
            <p:nvPr/>
          </p:nvGrpSpPr>
          <p:grpSpPr bwMode="auto">
            <a:xfrm>
              <a:off x="5693685" y="5804987"/>
              <a:ext cx="381000" cy="381000"/>
              <a:chOff x="1488" y="3072"/>
              <a:chExt cx="240" cy="240"/>
            </a:xfrm>
          </p:grpSpPr>
          <p:sp>
            <p:nvSpPr>
              <p:cNvPr id="241"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3" name="Group 54"/>
            <p:cNvGrpSpPr>
              <a:grpSpLocks/>
            </p:cNvGrpSpPr>
            <p:nvPr/>
          </p:nvGrpSpPr>
          <p:grpSpPr bwMode="auto">
            <a:xfrm>
              <a:off x="7027022" y="5804987"/>
              <a:ext cx="381000" cy="381000"/>
              <a:chOff x="1488" y="3072"/>
              <a:chExt cx="240" cy="240"/>
            </a:xfrm>
          </p:grpSpPr>
          <p:sp>
            <p:nvSpPr>
              <p:cNvPr id="244"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6" name="Group 54"/>
            <p:cNvGrpSpPr>
              <a:grpSpLocks/>
            </p:cNvGrpSpPr>
            <p:nvPr/>
          </p:nvGrpSpPr>
          <p:grpSpPr bwMode="auto">
            <a:xfrm>
              <a:off x="7719392" y="5804987"/>
              <a:ext cx="381000" cy="381000"/>
              <a:chOff x="1488" y="3072"/>
              <a:chExt cx="240" cy="240"/>
            </a:xfrm>
          </p:grpSpPr>
          <p:sp>
            <p:nvSpPr>
              <p:cNvPr id="247"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 name="下箭头 70"/>
          <p:cNvSpPr/>
          <p:nvPr/>
        </p:nvSpPr>
        <p:spPr>
          <a:xfrm>
            <a:off x="1835696" y="3140968"/>
            <a:ext cx="2492869" cy="489946"/>
          </a:xfrm>
          <a:prstGeom prst="downArrow">
            <a:avLst>
              <a:gd name="adj1" fmla="val 77248"/>
              <a:gd name="adj2"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过了一会</a:t>
            </a:r>
          </a:p>
        </p:txBody>
      </p:sp>
      <p:sp>
        <p:nvSpPr>
          <p:cNvPr id="256" name="矩形 255"/>
          <p:cNvSpPr/>
          <p:nvPr/>
        </p:nvSpPr>
        <p:spPr>
          <a:xfrm>
            <a:off x="5646679" y="1807657"/>
            <a:ext cx="3061619" cy="954107"/>
          </a:xfrm>
          <a:prstGeom prst="rect">
            <a:avLst/>
          </a:prstGeom>
        </p:spPr>
        <p:txBody>
          <a:bodyPr wrap="square">
            <a:spAutoFit/>
          </a:bodyPr>
          <a:lstStyle/>
          <a:p>
            <a:pPr algn="ctr" eaLnBrk="1" hangingPunct="1"/>
            <a:r>
              <a:rPr kumimoji="1" lang="zh-CN" altLang="en-US" sz="2800" b="1"/>
              <a:t>同步钟必须在其相应参考系中    </a:t>
            </a:r>
            <a:r>
              <a:rPr kumimoji="1" lang="zh-CN" altLang="en-US" sz="2800" b="1">
                <a:solidFill>
                  <a:srgbClr val="C00000"/>
                </a:solidFill>
              </a:rPr>
              <a:t>静止</a:t>
            </a:r>
          </a:p>
        </p:txBody>
      </p:sp>
      <p:sp>
        <p:nvSpPr>
          <p:cNvPr id="257" name="矩形 256"/>
          <p:cNvSpPr/>
          <p:nvPr/>
        </p:nvSpPr>
        <p:spPr>
          <a:xfrm>
            <a:off x="5611954" y="3645024"/>
            <a:ext cx="2286376" cy="523220"/>
          </a:xfrm>
          <a:prstGeom prst="rect">
            <a:avLst/>
          </a:prstGeom>
        </p:spPr>
        <p:txBody>
          <a:bodyPr wrap="square">
            <a:spAutoFit/>
          </a:bodyPr>
          <a:lstStyle/>
          <a:p>
            <a:pPr algn="ctr" eaLnBrk="1" hangingPunct="1"/>
            <a:r>
              <a:rPr kumimoji="1" lang="zh-CN" altLang="en-US" sz="2800" b="1"/>
              <a:t>如何同步呢？</a:t>
            </a:r>
          </a:p>
        </p:txBody>
      </p:sp>
      <p:sp>
        <p:nvSpPr>
          <p:cNvPr id="258" name="矩形 257"/>
          <p:cNvSpPr/>
          <p:nvPr/>
        </p:nvSpPr>
        <p:spPr>
          <a:xfrm>
            <a:off x="5580112" y="3106703"/>
            <a:ext cx="3128185" cy="523220"/>
          </a:xfrm>
          <a:prstGeom prst="rect">
            <a:avLst/>
          </a:prstGeom>
        </p:spPr>
        <p:txBody>
          <a:bodyPr wrap="square">
            <a:spAutoFit/>
          </a:bodyPr>
          <a:lstStyle/>
          <a:p>
            <a:pPr algn="ctr" eaLnBrk="1" hangingPunct="1"/>
            <a:r>
              <a:rPr kumimoji="1" lang="zh-CN" altLang="en-US" sz="2800" b="1">
                <a:solidFill>
                  <a:schemeClr val="accent2"/>
                </a:solidFill>
              </a:rPr>
              <a:t>同步即保证同时性</a:t>
            </a:r>
            <a:endParaRPr kumimoji="1" lang="zh-CN" altLang="en-US" sz="2800" b="1">
              <a:solidFill>
                <a:srgbClr val="C00000"/>
              </a:solidFill>
            </a:endParaRPr>
          </a:p>
        </p:txBody>
      </p:sp>
    </p:spTree>
    <p:extLst>
      <p:ext uri="{BB962C8B-B14F-4D97-AF65-F5344CB8AC3E}">
        <p14:creationId xmlns:p14="http://schemas.microsoft.com/office/powerpoint/2010/main" val="328420110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3"/>
                                        </p:tgtEl>
                                        <p:attrNameLst>
                                          <p:attrName>style.visibility</p:attrName>
                                        </p:attrNameLst>
                                      </p:cBhvr>
                                      <p:to>
                                        <p:strVal val="visible"/>
                                      </p:to>
                                    </p:set>
                                    <p:animEffect transition="in" filter="barn(inVertical)">
                                      <p:cBhvr>
                                        <p:cTn id="17" dur="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additive="base">
                                        <p:cTn id="22" dur="500" fill="hold"/>
                                        <p:tgtEl>
                                          <p:spTgt spid="69"/>
                                        </p:tgtEl>
                                        <p:attrNameLst>
                                          <p:attrName>ppt_x</p:attrName>
                                        </p:attrNameLst>
                                      </p:cBhvr>
                                      <p:tavLst>
                                        <p:tav tm="0">
                                          <p:val>
                                            <p:strVal val="#ppt_x"/>
                                          </p:val>
                                        </p:tav>
                                        <p:tav tm="100000">
                                          <p:val>
                                            <p:strVal val="#ppt_x"/>
                                          </p:val>
                                        </p:tav>
                                      </p:tavLst>
                                    </p:anim>
                                    <p:anim calcmode="lin" valueType="num">
                                      <p:cBhvr additive="base">
                                        <p:cTn id="2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9"/>
                                        </p:tgtEl>
                                        <p:attrNameLst>
                                          <p:attrName>style.visibility</p:attrName>
                                        </p:attrNameLst>
                                      </p:cBhvr>
                                      <p:to>
                                        <p:strVal val="visible"/>
                                      </p:to>
                                    </p:set>
                                    <p:anim calcmode="lin" valueType="num">
                                      <p:cBhvr additive="base">
                                        <p:cTn id="28" dur="500" fill="hold"/>
                                        <p:tgtEl>
                                          <p:spTgt spid="239"/>
                                        </p:tgtEl>
                                        <p:attrNameLst>
                                          <p:attrName>ppt_x</p:attrName>
                                        </p:attrNameLst>
                                      </p:cBhvr>
                                      <p:tavLst>
                                        <p:tav tm="0">
                                          <p:val>
                                            <p:strVal val="#ppt_x"/>
                                          </p:val>
                                        </p:tav>
                                        <p:tav tm="100000">
                                          <p:val>
                                            <p:strVal val="#ppt_x"/>
                                          </p:val>
                                        </p:tav>
                                      </p:tavLst>
                                    </p:anim>
                                    <p:anim calcmode="lin" valueType="num">
                                      <p:cBhvr additive="base">
                                        <p:cTn id="29" dur="500" fill="hold"/>
                                        <p:tgtEl>
                                          <p:spTgt spid="23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6"/>
                                        </p:tgtEl>
                                        <p:attrNameLst>
                                          <p:attrName>style.visibility</p:attrName>
                                        </p:attrNameLst>
                                      </p:cBhvr>
                                      <p:to>
                                        <p:strVal val="visible"/>
                                      </p:to>
                                    </p:set>
                                    <p:animEffect transition="in" filter="barn(inVertical)">
                                      <p:cBhvr>
                                        <p:cTn id="34" dur="500"/>
                                        <p:tgtEl>
                                          <p:spTgt spid="25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58"/>
                                        </p:tgtEl>
                                        <p:attrNameLst>
                                          <p:attrName>style.visibility</p:attrName>
                                        </p:attrNameLst>
                                      </p:cBhvr>
                                      <p:to>
                                        <p:strVal val="visible"/>
                                      </p:to>
                                    </p:set>
                                    <p:animEffect transition="in" filter="barn(inVertical)">
                                      <p:cBhvr>
                                        <p:cTn id="39" dur="500"/>
                                        <p:tgtEl>
                                          <p:spTgt spid="25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57">
                                            <p:txEl>
                                              <p:pRg st="0" end="0"/>
                                            </p:txEl>
                                          </p:spTgt>
                                        </p:tgtEl>
                                        <p:attrNameLst>
                                          <p:attrName>style.visibility</p:attrName>
                                        </p:attrNameLst>
                                      </p:cBhvr>
                                      <p:to>
                                        <p:strVal val="visible"/>
                                      </p:to>
                                    </p:set>
                                    <p:animEffect transition="in" filter="barn(inVertical)">
                                      <p:cBhvr>
                                        <p:cTn id="44" dur="500"/>
                                        <p:tgtEl>
                                          <p:spTgt spid="2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71" grpId="0" animBg="1"/>
      <p:bldP spid="256" grpId="0"/>
      <p:bldP spid="2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256493" y="2414814"/>
            <a:ext cx="5123819" cy="6074"/>
            <a:chOff x="2040469" y="2918870"/>
            <a:chExt cx="5123819" cy="6074"/>
          </a:xfrm>
        </p:grpSpPr>
        <p:cxnSp>
          <p:nvCxnSpPr>
            <p:cNvPr id="8" name="直接箭头连接符 7"/>
            <p:cNvCxnSpPr/>
            <p:nvPr/>
          </p:nvCxnSpPr>
          <p:spPr>
            <a:xfrm>
              <a:off x="4860032" y="2924944"/>
              <a:ext cx="230425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040469" y="2918870"/>
              <a:ext cx="2304256"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115616" y="1556792"/>
            <a:ext cx="7405573" cy="2016224"/>
            <a:chOff x="899592" y="2564904"/>
            <a:chExt cx="7405573" cy="2016224"/>
          </a:xfrm>
        </p:grpSpPr>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899592" y="2564904"/>
              <a:ext cx="1140877" cy="1512168"/>
            </a:xfrm>
            <a:prstGeom prst="rect">
              <a:avLst/>
            </a:prstGeom>
          </p:spPr>
        </p:pic>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164288" y="2564904"/>
              <a:ext cx="1140877" cy="1512168"/>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flipH="1">
                  <a:off x="1240861" y="4057908"/>
                  <a:ext cx="4583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m:t>
                        </m:r>
                      </m:oMath>
                    </m:oMathPara>
                  </a14:m>
                  <a:endParaRPr lang="zh-CN" altLang="en-US" sz="2800"/>
                </a:p>
              </p:txBody>
            </p:sp>
          </mc:Choice>
          <mc:Fallback xmlns="">
            <p:sp>
              <p:nvSpPr>
                <p:cNvPr id="10" name="文本框 9"/>
                <p:cNvSpPr txBox="1">
                  <a:spLocks noRot="1" noChangeAspect="1" noMove="1" noResize="1" noEditPoints="1" noAdjustHandles="1" noChangeArrowheads="1" noChangeShapeType="1" noTextEdit="1"/>
                </p:cNvSpPr>
                <p:nvPr/>
              </p:nvSpPr>
              <p:spPr>
                <a:xfrm flipH="1">
                  <a:off x="1240861" y="4057908"/>
                  <a:ext cx="458337" cy="52322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flipH="1">
                  <a:off x="7505557" y="4057908"/>
                  <a:ext cx="4583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𝐵</m:t>
                        </m:r>
                      </m:oMath>
                    </m:oMathPara>
                  </a14:m>
                  <a:endParaRPr lang="zh-CN" altLang="en-US" sz="2800"/>
                </a:p>
              </p:txBody>
            </p:sp>
          </mc:Choice>
          <mc:Fallback xmlns="">
            <p:sp>
              <p:nvSpPr>
                <p:cNvPr id="11" name="文本框 10"/>
                <p:cNvSpPr txBox="1">
                  <a:spLocks noRot="1" noChangeAspect="1" noMove="1" noResize="1" noEditPoints="1" noAdjustHandles="1" noChangeArrowheads="1" noChangeShapeType="1" noTextEdit="1"/>
                </p:cNvSpPr>
                <p:nvPr/>
              </p:nvSpPr>
              <p:spPr>
                <a:xfrm flipH="1">
                  <a:off x="7505557" y="4057908"/>
                  <a:ext cx="458337" cy="523220"/>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21" name="组合 20"/>
          <p:cNvGrpSpPr/>
          <p:nvPr/>
        </p:nvGrpSpPr>
        <p:grpSpPr>
          <a:xfrm>
            <a:off x="4589233" y="2192717"/>
            <a:ext cx="458337" cy="1380299"/>
            <a:chOff x="4373209" y="3200829"/>
            <a:chExt cx="458337" cy="1380299"/>
          </a:xfrm>
        </p:grpSpPr>
        <p:sp>
          <p:nvSpPr>
            <p:cNvPr id="6" name="七角星 5"/>
            <p:cNvSpPr/>
            <p:nvPr/>
          </p:nvSpPr>
          <p:spPr>
            <a:xfrm>
              <a:off x="4375232" y="3200829"/>
              <a:ext cx="454292" cy="444195"/>
            </a:xfrm>
            <a:prstGeom prst="star7">
              <a:avLst>
                <a:gd name="adj" fmla="val 13193"/>
                <a:gd name="hf" fmla="val 102572"/>
                <a:gd name="vf" fmla="val 105210"/>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flipH="1">
                  <a:off x="4373209" y="4057908"/>
                  <a:ext cx="4583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𝐶</m:t>
                        </m:r>
                      </m:oMath>
                    </m:oMathPara>
                  </a14:m>
                  <a:endParaRPr lang="zh-CN" altLang="en-US" sz="2800"/>
                </a:p>
              </p:txBody>
            </p:sp>
          </mc:Choice>
          <mc:Fallback xmlns="">
            <p:sp>
              <p:nvSpPr>
                <p:cNvPr id="12" name="文本框 11"/>
                <p:cNvSpPr txBox="1">
                  <a:spLocks noRot="1" noChangeAspect="1" noMove="1" noResize="1" noEditPoints="1" noAdjustHandles="1" noChangeArrowheads="1" noChangeShapeType="1" noTextEdit="1"/>
                </p:cNvSpPr>
                <p:nvPr/>
              </p:nvSpPr>
              <p:spPr>
                <a:xfrm flipH="1">
                  <a:off x="4373209" y="4057908"/>
                  <a:ext cx="458337" cy="523220"/>
                </a:xfrm>
                <a:prstGeom prst="rect">
                  <a:avLst/>
                </a:prstGeom>
                <a:blipFill rotWithShape="0">
                  <a:blip r:embed="rId5"/>
                  <a:stretch>
                    <a:fillRect/>
                  </a:stretch>
                </a:blipFill>
              </p:spPr>
              <p:txBody>
                <a:bodyPr/>
                <a:lstStyle/>
                <a:p>
                  <a:r>
                    <a:rPr lang="zh-CN" altLang="en-US">
                      <a:noFill/>
                    </a:rPr>
                    <a:t> </a:t>
                  </a:r>
                </a:p>
              </p:txBody>
            </p:sp>
          </mc:Fallback>
        </mc:AlternateContent>
      </p:grpSp>
      <p:sp>
        <p:nvSpPr>
          <p:cNvPr id="14" name="文本框 13"/>
          <p:cNvSpPr txBox="1"/>
          <p:nvPr/>
        </p:nvSpPr>
        <p:spPr>
          <a:xfrm>
            <a:off x="2195736" y="406793"/>
            <a:ext cx="3068469" cy="584775"/>
          </a:xfrm>
          <a:prstGeom prst="rect">
            <a:avLst/>
          </a:prstGeom>
          <a:noFill/>
        </p:spPr>
        <p:txBody>
          <a:bodyPr wrap="none" rtlCol="0">
            <a:spAutoFit/>
          </a:bodyPr>
          <a:lstStyle/>
          <a:p>
            <a:r>
              <a:rPr lang="zh-CN" altLang="en-US" sz="3200" b="1">
                <a:solidFill>
                  <a:srgbClr val="C00000"/>
                </a:solidFill>
              </a:rPr>
              <a:t>两只钟的同步：</a:t>
            </a:r>
          </a:p>
        </p:txBody>
      </p:sp>
      <p:sp>
        <p:nvSpPr>
          <p:cNvPr id="15" name="文本框 14"/>
          <p:cNvSpPr txBox="1"/>
          <p:nvPr/>
        </p:nvSpPr>
        <p:spPr>
          <a:xfrm>
            <a:off x="4991771" y="404664"/>
            <a:ext cx="2244525" cy="584775"/>
          </a:xfrm>
          <a:prstGeom prst="rect">
            <a:avLst/>
          </a:prstGeom>
          <a:noFill/>
        </p:spPr>
        <p:txBody>
          <a:bodyPr wrap="none" rtlCol="0">
            <a:spAutoFit/>
          </a:bodyPr>
          <a:lstStyle/>
          <a:p>
            <a:r>
              <a:rPr lang="zh-CN" altLang="en-US" sz="3200" b="1">
                <a:solidFill>
                  <a:srgbClr val="C00000"/>
                </a:solidFill>
              </a:rPr>
              <a:t>利用光信号</a:t>
            </a:r>
          </a:p>
        </p:txBody>
      </p:sp>
      <mc:AlternateContent xmlns:mc="http://schemas.openxmlformats.org/markup-compatibility/2006">
        <mc:Choice xmlns:a14="http://schemas.microsoft.com/office/drawing/2010/main" Requires="a14">
          <p:sp>
            <p:nvSpPr>
              <p:cNvPr id="19" name="文本框 18"/>
              <p:cNvSpPr txBox="1"/>
              <p:nvPr/>
            </p:nvSpPr>
            <p:spPr>
              <a:xfrm>
                <a:off x="1539870" y="4025096"/>
                <a:ext cx="6056466" cy="1708160"/>
              </a:xfrm>
              <a:prstGeom prst="rect">
                <a:avLst/>
              </a:prstGeom>
              <a:noFill/>
            </p:spPr>
            <p:txBody>
              <a:bodyPr wrap="none" rtlCol="0">
                <a:spAutoFit/>
              </a:bodyPr>
              <a:lstStyle/>
              <a:p>
                <a:pPr marL="457200" indent="-457200">
                  <a:lnSpc>
                    <a:spcPct val="125000"/>
                  </a:lnSpc>
                  <a:buFont typeface="Wingdings" panose="05000000000000000000" pitchFamily="2" charset="2"/>
                  <a:buChar char="Ø"/>
                </a:pPr>
                <a:r>
                  <a:rPr lang="zh-CN" altLang="en-US" sz="2800" b="1" dirty="0"/>
                  <a:t>中点 </a:t>
                </a:r>
                <a14:m>
                  <m:oMath xmlns:m="http://schemas.openxmlformats.org/officeDocument/2006/math">
                    <m:r>
                      <a:rPr lang="en-US" altLang="zh-CN" sz="2800" b="1" i="1" smtClean="0">
                        <a:latin typeface="Cambria Math" panose="02040503050406030204" pitchFamily="18" charset="0"/>
                      </a:rPr>
                      <m:t>𝑪</m:t>
                    </m:r>
                  </m:oMath>
                </a14:m>
                <a:r>
                  <a:rPr lang="zh-CN" altLang="en-US" sz="2800" b="1" dirty="0"/>
                  <a:t> 放置一光源</a:t>
                </a:r>
                <a:endParaRPr lang="en-US" altLang="zh-CN" sz="2800" b="1" dirty="0"/>
              </a:p>
              <a:p>
                <a:pPr marL="457200" indent="-457200">
                  <a:lnSpc>
                    <a:spcPct val="125000"/>
                  </a:lnSpc>
                  <a:buFont typeface="Wingdings" panose="05000000000000000000" pitchFamily="2" charset="2"/>
                  <a:buChar char="Ø"/>
                </a:pPr>
                <a:r>
                  <a:rPr lang="zh-CN" altLang="en-US" sz="2800" b="1" dirty="0"/>
                  <a:t>光源发出校准光</a:t>
                </a:r>
                <a:endParaRPr lang="en-US" altLang="zh-CN" sz="2800" b="1" dirty="0"/>
              </a:p>
              <a:p>
                <a:pPr marL="457200" indent="-457200">
                  <a:lnSpc>
                    <a:spcPct val="125000"/>
                  </a:lnSpc>
                  <a:buFont typeface="Wingdings" panose="05000000000000000000" pitchFamily="2" charset="2"/>
                  <a:buChar char="Ø"/>
                </a:pPr>
                <a:r>
                  <a:rPr lang="zh-CN" altLang="en-US" sz="2800" b="1" dirty="0"/>
                  <a:t>两钟接到校准光后校准到同一时刻</a:t>
                </a:r>
              </a:p>
            </p:txBody>
          </p:sp>
        </mc:Choice>
        <mc:Fallback>
          <p:sp>
            <p:nvSpPr>
              <p:cNvPr id="19" name="文本框 18"/>
              <p:cNvSpPr txBox="1">
                <a:spLocks noRot="1" noChangeAspect="1" noMove="1" noResize="1" noEditPoints="1" noAdjustHandles="1" noChangeArrowheads="1" noChangeShapeType="1" noTextEdit="1"/>
              </p:cNvSpPr>
              <p:nvPr/>
            </p:nvSpPr>
            <p:spPr>
              <a:xfrm>
                <a:off x="1539870" y="4025096"/>
                <a:ext cx="6056466" cy="1708160"/>
              </a:xfrm>
              <a:prstGeom prst="rect">
                <a:avLst/>
              </a:prstGeom>
              <a:blipFill>
                <a:blip r:embed="rId6"/>
                <a:stretch>
                  <a:fillRect l="-1813" t="-1429" r="-1410"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27584" y="6073234"/>
                <a:ext cx="1690655" cy="524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solidFill>
                                <a:schemeClr val="accent2"/>
                              </a:solidFill>
                              <a:latin typeface="Cambria Math" panose="02040503050406030204" pitchFamily="18" charset="0"/>
                            </a:rPr>
                          </m:ctrlPr>
                        </m:accPr>
                        <m:e>
                          <m:r>
                            <a:rPr lang="en-US" altLang="zh-CN" sz="2800" b="1" i="1" smtClean="0">
                              <a:solidFill>
                                <a:schemeClr val="accent2"/>
                              </a:solidFill>
                              <a:latin typeface="Cambria Math" panose="02040503050406030204" pitchFamily="18" charset="0"/>
                            </a:rPr>
                            <m:t>𝑨𝑪</m:t>
                          </m:r>
                        </m:e>
                      </m:acc>
                      <m:r>
                        <a:rPr lang="en-US" altLang="zh-CN" sz="2800" b="1" i="1" smtClean="0">
                          <a:solidFill>
                            <a:schemeClr val="accent2"/>
                          </a:solidFill>
                          <a:latin typeface="Cambria Math" panose="02040503050406030204" pitchFamily="18" charset="0"/>
                        </a:rPr>
                        <m:t>=</m:t>
                      </m:r>
                      <m:acc>
                        <m:accPr>
                          <m:chr m:val="̅"/>
                          <m:ctrlPr>
                            <a:rPr lang="en-US" altLang="zh-CN" sz="2800" b="1" i="1" smtClean="0">
                              <a:solidFill>
                                <a:schemeClr val="accent2"/>
                              </a:solidFill>
                              <a:latin typeface="Cambria Math" panose="02040503050406030204" pitchFamily="18" charset="0"/>
                            </a:rPr>
                          </m:ctrlPr>
                        </m:accPr>
                        <m:e>
                          <m:r>
                            <a:rPr lang="en-US" altLang="zh-CN" sz="2800" b="1" i="1" smtClean="0">
                              <a:solidFill>
                                <a:schemeClr val="accent2"/>
                              </a:solidFill>
                              <a:latin typeface="Cambria Math" panose="02040503050406030204" pitchFamily="18" charset="0"/>
                            </a:rPr>
                            <m:t>𝑩𝑪</m:t>
                          </m:r>
                        </m:e>
                      </m:acc>
                    </m:oMath>
                  </m:oMathPara>
                </a14:m>
                <a:endParaRPr lang="zh-CN" altLang="en-US" sz="2800" b="1">
                  <a:solidFill>
                    <a:schemeClr val="accent2"/>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827584" y="6073234"/>
                <a:ext cx="1690655" cy="524118"/>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771800" y="6043373"/>
                <a:ext cx="5975225" cy="523220"/>
              </a:xfrm>
              <a:prstGeom prst="rect">
                <a:avLst/>
              </a:prstGeom>
              <a:noFill/>
            </p:spPr>
            <p:txBody>
              <a:bodyPr wrap="none" rtlCol="0">
                <a:spAutoFit/>
              </a:bodyPr>
              <a:lstStyle/>
              <a:p>
                <a:r>
                  <a:rPr lang="en-US" altLang="zh-CN" sz="2800" b="1">
                    <a:solidFill>
                      <a:schemeClr val="accent2"/>
                    </a:solidFill>
                    <a:sym typeface="Wingdings" panose="05000000000000000000" pitchFamily="2" charset="2"/>
                  </a:rPr>
                  <a:t>   </a:t>
                </a:r>
                <a:r>
                  <a:rPr lang="zh-CN" altLang="en-US" sz="2800" b="1">
                    <a:solidFill>
                      <a:schemeClr val="accent2"/>
                    </a:solidFill>
                  </a:rPr>
                  <a:t>校准光同时到达 </a:t>
                </a:r>
                <a14:m>
                  <m:oMath xmlns:m="http://schemas.openxmlformats.org/officeDocument/2006/math">
                    <m:r>
                      <a:rPr lang="en-US" altLang="zh-CN" sz="2800" b="1" i="1" smtClean="0">
                        <a:solidFill>
                          <a:schemeClr val="accent2"/>
                        </a:solidFill>
                        <a:latin typeface="Cambria Math" panose="02040503050406030204" pitchFamily="18" charset="0"/>
                      </a:rPr>
                      <m:t>𝑨</m:t>
                    </m:r>
                    <m:r>
                      <a:rPr lang="en-US" altLang="zh-CN" sz="2800" b="1" i="1" smtClean="0">
                        <a:solidFill>
                          <a:schemeClr val="accent2"/>
                        </a:solidFill>
                        <a:latin typeface="Cambria Math" panose="02040503050406030204" pitchFamily="18" charset="0"/>
                      </a:rPr>
                      <m:t>, </m:t>
                    </m:r>
                    <m:r>
                      <a:rPr lang="en-US" altLang="zh-CN" sz="2800" b="1" i="1" smtClean="0">
                        <a:solidFill>
                          <a:schemeClr val="accent2"/>
                        </a:solidFill>
                        <a:latin typeface="Cambria Math" panose="02040503050406030204" pitchFamily="18" charset="0"/>
                      </a:rPr>
                      <m:t>𝑩</m:t>
                    </m:r>
                  </m:oMath>
                </a14:m>
                <a:r>
                  <a:rPr lang="zh-CN" altLang="en-US" sz="2800" b="1">
                    <a:solidFill>
                      <a:schemeClr val="accent2"/>
                    </a:solidFill>
                  </a:rPr>
                  <a:t> 钟实现同步</a:t>
                </a:r>
              </a:p>
            </p:txBody>
          </p:sp>
        </mc:Choice>
        <mc:Fallback xmlns="">
          <p:sp>
            <p:nvSpPr>
              <p:cNvPr id="23" name="文本框 22"/>
              <p:cNvSpPr txBox="1">
                <a:spLocks noRot="1" noChangeAspect="1" noMove="1" noResize="1" noEditPoints="1" noAdjustHandles="1" noChangeArrowheads="1" noChangeShapeType="1" noTextEdit="1"/>
              </p:cNvSpPr>
              <p:nvPr/>
            </p:nvSpPr>
            <p:spPr>
              <a:xfrm>
                <a:off x="2771800" y="6043373"/>
                <a:ext cx="5975225" cy="523220"/>
              </a:xfrm>
              <a:prstGeom prst="rect">
                <a:avLst/>
              </a:prstGeom>
              <a:blipFill rotWithShape="0">
                <a:blip r:embed="rId8"/>
                <a:stretch>
                  <a:fillRect l="-2143" t="-15116" r="-1327"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269264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 calcmode="lin" valueType="num">
                                      <p:cBhvr additive="base">
                                        <p:cTn id="1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out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9">
                                            <p:txEl>
                                              <p:pRg st="2" end="2"/>
                                            </p:txEl>
                                          </p:spTgt>
                                        </p:tgtEl>
                                        <p:attrNameLst>
                                          <p:attrName>style.visibility</p:attrName>
                                        </p:attrNameLst>
                                      </p:cBhvr>
                                      <p:to>
                                        <p:strVal val="visible"/>
                                      </p:to>
                                    </p:set>
                                    <p:animEffect transition="in" filter="barn(inVertical)">
                                      <p:cBhvr>
                                        <p:cTn id="29" dur="500"/>
                                        <p:tgtEl>
                                          <p:spTgt spid="1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07904" y="116632"/>
            <a:ext cx="4464496" cy="523220"/>
          </a:xfrm>
          <a:prstGeom prst="rect">
            <a:avLst/>
          </a:prstGeom>
          <a:noFill/>
        </p:spPr>
        <p:txBody>
          <a:bodyPr wrap="square" rtlCol="0">
            <a:spAutoFit/>
          </a:bodyPr>
          <a:lstStyle/>
          <a:p>
            <a:r>
              <a:rPr lang="zh-CN" altLang="en-US" sz="2800" b="1">
                <a:solidFill>
                  <a:srgbClr val="C00000"/>
                </a:solidFill>
              </a:rPr>
              <a:t>如果是在火车</a:t>
            </a:r>
            <a:r>
              <a:rPr lang="en-US" altLang="zh-CN" sz="2800" b="1">
                <a:solidFill>
                  <a:srgbClr val="C00000"/>
                </a:solidFill>
              </a:rPr>
              <a:t>(S’</a:t>
            </a:r>
            <a:r>
              <a:rPr lang="zh-CN" altLang="en-US" sz="2800" b="1">
                <a:solidFill>
                  <a:srgbClr val="C00000"/>
                </a:solidFill>
              </a:rPr>
              <a:t>系</a:t>
            </a:r>
            <a:r>
              <a:rPr lang="en-US" altLang="zh-CN" sz="2800" b="1">
                <a:solidFill>
                  <a:srgbClr val="C00000"/>
                </a:solidFill>
              </a:rPr>
              <a:t>)</a:t>
            </a:r>
            <a:r>
              <a:rPr lang="zh-CN" altLang="en-US" sz="2800" b="1">
                <a:solidFill>
                  <a:srgbClr val="C00000"/>
                </a:solidFill>
              </a:rPr>
              <a:t>上同步</a:t>
            </a:r>
          </a:p>
        </p:txBody>
      </p:sp>
      <mc:AlternateContent xmlns:mc="http://schemas.openxmlformats.org/markup-compatibility/2006" xmlns:a14="http://schemas.microsoft.com/office/drawing/2010/main">
        <mc:Choice Requires="a14">
          <p:sp>
            <p:nvSpPr>
              <p:cNvPr id="7" name="文本框 6"/>
              <p:cNvSpPr txBox="1"/>
              <p:nvPr/>
            </p:nvSpPr>
            <p:spPr>
              <a:xfrm>
                <a:off x="117979" y="788511"/>
                <a:ext cx="2365789" cy="1200329"/>
              </a:xfrm>
              <a:prstGeom prst="rect">
                <a:avLst/>
              </a:prstGeom>
              <a:noFill/>
            </p:spPr>
            <p:txBody>
              <a:bodyPr wrap="square" rtlCol="0">
                <a:spAutoFit/>
              </a:bodyPr>
              <a:lstStyle/>
              <a:p>
                <a:pPr algn="ctr"/>
                <a:r>
                  <a:rPr lang="en-US" altLang="zh-CN" b="1">
                    <a:solidFill>
                      <a:schemeClr val="accent2"/>
                    </a:solidFill>
                  </a:rPr>
                  <a:t>S’</a:t>
                </a:r>
                <a:r>
                  <a:rPr lang="zh-CN" altLang="en-US" b="1">
                    <a:solidFill>
                      <a:schemeClr val="accent2"/>
                    </a:solidFill>
                  </a:rPr>
                  <a:t>系看到</a:t>
                </a:r>
                <a:r>
                  <a:rPr lang="en-US" altLang="zh-CN" b="1">
                    <a:solidFill>
                      <a:schemeClr val="accent2"/>
                    </a:solidFill>
                  </a:rPr>
                  <a:t>:</a:t>
                </a:r>
              </a:p>
              <a:p>
                <a:pPr algn="ctr"/>
                <a:r>
                  <a:rPr lang="zh-CN" altLang="en-US" b="1">
                    <a:solidFill>
                      <a:schemeClr val="accent2"/>
                    </a:solidFill>
                  </a:rPr>
                  <a:t>光</a:t>
                </a:r>
                <a:r>
                  <a:rPr lang="zh-CN" altLang="en-US" b="1">
                    <a:solidFill>
                      <a:srgbClr val="C00000"/>
                    </a:solidFill>
                  </a:rPr>
                  <a:t>同时</a:t>
                </a:r>
                <a:r>
                  <a:rPr lang="zh-CN" altLang="en-US" b="1">
                    <a:solidFill>
                      <a:schemeClr val="accent2"/>
                    </a:solidFill>
                  </a:rPr>
                  <a:t>到达</a:t>
                </a:r>
                <a:endParaRPr lang="en-US" altLang="zh-CN" b="1">
                  <a:solidFill>
                    <a:schemeClr val="accent2"/>
                  </a:solidFill>
                </a:endParaRPr>
              </a:p>
              <a:p>
                <a:pPr algn="ctr"/>
                <a:r>
                  <a:rPr lang="zh-CN" altLang="en-US" b="1">
                    <a:solidFill>
                      <a:schemeClr val="accent2"/>
                    </a:solidFill>
                  </a:rPr>
                  <a:t> </a:t>
                </a:r>
                <a14:m>
                  <m:oMath xmlns:m="http://schemas.openxmlformats.org/officeDocument/2006/math">
                    <m:r>
                      <a:rPr lang="en-US" altLang="zh-CN" b="1" i="1" smtClean="0">
                        <a:solidFill>
                          <a:schemeClr val="accent2"/>
                        </a:solidFill>
                        <a:latin typeface="Cambria Math" panose="02040503050406030204" pitchFamily="18" charset="0"/>
                      </a:rPr>
                      <m:t>𝑨</m:t>
                    </m:r>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𝑩</m:t>
                    </m:r>
                  </m:oMath>
                </a14:m>
                <a:r>
                  <a:rPr lang="zh-CN" altLang="en-US" b="1">
                    <a:solidFill>
                      <a:schemeClr val="accent2"/>
                    </a:solidFill>
                  </a:rPr>
                  <a:t> 点</a:t>
                </a:r>
              </a:p>
            </p:txBody>
          </p:sp>
        </mc:Choice>
        <mc:Fallback xmlns="">
          <p:sp>
            <p:nvSpPr>
              <p:cNvPr id="7" name="文本框 6"/>
              <p:cNvSpPr txBox="1">
                <a:spLocks noRot="1" noChangeAspect="1" noMove="1" noResize="1" noEditPoints="1" noAdjustHandles="1" noChangeArrowheads="1" noChangeShapeType="1" noTextEdit="1"/>
              </p:cNvSpPr>
              <p:nvPr/>
            </p:nvSpPr>
            <p:spPr>
              <a:xfrm>
                <a:off x="117979" y="788511"/>
                <a:ext cx="2365789" cy="1200329"/>
              </a:xfrm>
              <a:prstGeom prst="rect">
                <a:avLst/>
              </a:prstGeom>
              <a:blipFill rotWithShape="0">
                <a:blip r:embed="rId2"/>
                <a:stretch>
                  <a:fillRect t="-5584" b="-9137"/>
                </a:stretch>
              </a:blipFill>
            </p:spPr>
            <p:txBody>
              <a:bodyPr/>
              <a:lstStyle/>
              <a:p>
                <a:r>
                  <a:rPr lang="zh-CN" altLang="en-US">
                    <a:noFill/>
                  </a:rPr>
                  <a:t> </a:t>
                </a:r>
              </a:p>
            </p:txBody>
          </p:sp>
        </mc:Fallback>
      </mc:AlternateContent>
      <p:sp>
        <p:nvSpPr>
          <p:cNvPr id="8" name="矩形 7"/>
          <p:cNvSpPr/>
          <p:nvPr/>
        </p:nvSpPr>
        <p:spPr>
          <a:xfrm>
            <a:off x="179512" y="3853686"/>
            <a:ext cx="2650066" cy="523220"/>
          </a:xfrm>
          <a:prstGeom prst="rect">
            <a:avLst/>
          </a:prstGeom>
        </p:spPr>
        <p:txBody>
          <a:bodyPr wrap="square">
            <a:spAutoFit/>
          </a:bodyPr>
          <a:lstStyle/>
          <a:p>
            <a:r>
              <a:rPr lang="zh-CN" altLang="en-US" sz="2800" b="1" dirty="0">
                <a:solidFill>
                  <a:srgbClr val="C00000"/>
                </a:solidFill>
              </a:rPr>
              <a:t>同时是相对的</a:t>
            </a:r>
            <a:endParaRPr lang="zh-CN" altLang="en-US" sz="2800" dirty="0">
              <a:solidFill>
                <a:srgbClr val="C00000"/>
              </a:solidFill>
            </a:endParaRPr>
          </a:p>
        </p:txBody>
      </p:sp>
      <p:sp>
        <p:nvSpPr>
          <p:cNvPr id="9" name="文本框 8"/>
          <p:cNvSpPr txBox="1"/>
          <p:nvPr/>
        </p:nvSpPr>
        <p:spPr>
          <a:xfrm>
            <a:off x="412860" y="4448914"/>
            <a:ext cx="1776025" cy="830997"/>
          </a:xfrm>
          <a:prstGeom prst="rect">
            <a:avLst/>
          </a:prstGeom>
          <a:noFill/>
        </p:spPr>
        <p:txBody>
          <a:bodyPr wrap="square" rtlCol="0">
            <a:spAutoFit/>
          </a:bodyPr>
          <a:lstStyle/>
          <a:p>
            <a:pPr algn="ctr"/>
            <a:r>
              <a:rPr lang="zh-CN" altLang="en-US" b="1">
                <a:solidFill>
                  <a:schemeClr val="accent2"/>
                </a:solidFill>
              </a:rPr>
              <a:t>来源于光速不变原理</a:t>
            </a:r>
          </a:p>
        </p:txBody>
      </p:sp>
      <p:pic>
        <p:nvPicPr>
          <p:cNvPr id="11" name="图片 10"/>
          <p:cNvPicPr>
            <a:picLocks noChangeAspect="1"/>
          </p:cNvPicPr>
          <p:nvPr/>
        </p:nvPicPr>
        <p:blipFill rotWithShape="1">
          <a:blip r:embed="rId3">
            <a:clrChange>
              <a:clrFrom>
                <a:srgbClr val="FFFFFF"/>
              </a:clrFrom>
              <a:clrTo>
                <a:srgbClr val="FFFFFF">
                  <a:alpha val="0"/>
                </a:srgbClr>
              </a:clrTo>
            </a:clrChange>
          </a:blip>
          <a:srcRect l="-220" t="32032" r="220" b="39789"/>
          <a:stretch/>
        </p:blipFill>
        <p:spPr>
          <a:xfrm>
            <a:off x="2733900" y="3070123"/>
            <a:ext cx="6654004" cy="1656184"/>
          </a:xfrm>
          <a:prstGeom prst="rect">
            <a:avLst/>
          </a:prstGeom>
        </p:spPr>
      </p:pic>
      <p:pic>
        <p:nvPicPr>
          <p:cNvPr id="12" name="图片 11"/>
          <p:cNvPicPr>
            <a:picLocks noChangeAspect="1"/>
          </p:cNvPicPr>
          <p:nvPr/>
        </p:nvPicPr>
        <p:blipFill rotWithShape="1">
          <a:blip r:embed="rId3">
            <a:clrChange>
              <a:clrFrom>
                <a:srgbClr val="FFFFFF"/>
              </a:clrFrom>
              <a:clrTo>
                <a:srgbClr val="FFFFFF">
                  <a:alpha val="0"/>
                </a:srgbClr>
              </a:clrTo>
            </a:clrChange>
          </a:blip>
          <a:srcRect t="65873" b="5662"/>
          <a:stretch/>
        </p:blipFill>
        <p:spPr>
          <a:xfrm>
            <a:off x="2733900" y="5014339"/>
            <a:ext cx="6654004" cy="1673024"/>
          </a:xfrm>
          <a:prstGeom prst="rect">
            <a:avLst/>
          </a:prstGeom>
        </p:spPr>
      </p:pic>
      <mc:AlternateContent xmlns:mc="http://schemas.openxmlformats.org/markup-compatibility/2006">
        <mc:Choice xmlns:a14="http://schemas.microsoft.com/office/drawing/2010/main" Requires="a14">
          <p:sp>
            <p:nvSpPr>
              <p:cNvPr id="13" name="圆角矩形标注 12"/>
              <p:cNvSpPr/>
              <p:nvPr/>
            </p:nvSpPr>
            <p:spPr>
              <a:xfrm>
                <a:off x="4707384" y="2773475"/>
                <a:ext cx="2258982" cy="519154"/>
              </a:xfrm>
              <a:prstGeom prst="wedgeRoundRectCallout">
                <a:avLst>
                  <a:gd name="adj1" fmla="val -42246"/>
                  <a:gd name="adj2" fmla="val 1172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光先到 </a:t>
                </a:r>
                <a14:m>
                  <m:oMath xmlns:m="http://schemas.openxmlformats.org/officeDocument/2006/math">
                    <m:r>
                      <a:rPr lang="en-US" altLang="zh-CN" b="1" i="1">
                        <a:solidFill>
                          <a:srgbClr val="C00000"/>
                        </a:solidFill>
                        <a:latin typeface="Cambria Math" panose="02040503050406030204" pitchFamily="18" charset="0"/>
                      </a:rPr>
                      <m:t>𝑨</m:t>
                    </m:r>
                  </m:oMath>
                </a14:m>
                <a:r>
                  <a:rPr lang="en-US" altLang="zh-CN" b="1" dirty="0">
                    <a:solidFill>
                      <a:srgbClr val="C00000"/>
                    </a:solidFill>
                  </a:rPr>
                  <a:t> </a:t>
                </a:r>
                <a:r>
                  <a:rPr lang="zh-CN" altLang="en-US" b="1" dirty="0">
                    <a:solidFill>
                      <a:srgbClr val="C00000"/>
                    </a:solidFill>
                  </a:rPr>
                  <a:t>点</a:t>
                </a:r>
                <a:endParaRPr lang="en-US" altLang="zh-CN" b="1" dirty="0">
                  <a:solidFill>
                    <a:srgbClr val="C00000"/>
                  </a:solidFill>
                </a:endParaRPr>
              </a:p>
            </p:txBody>
          </p:sp>
        </mc:Choice>
        <mc:Fallback>
          <p:sp>
            <p:nvSpPr>
              <p:cNvPr id="13" name="圆角矩形标注 12"/>
              <p:cNvSpPr>
                <a:spLocks noRot="1" noChangeAspect="1" noMove="1" noResize="1" noEditPoints="1" noAdjustHandles="1" noChangeArrowheads="1" noChangeShapeType="1" noTextEdit="1"/>
              </p:cNvSpPr>
              <p:nvPr/>
            </p:nvSpPr>
            <p:spPr>
              <a:xfrm>
                <a:off x="4707384" y="2773475"/>
                <a:ext cx="2258982" cy="519154"/>
              </a:xfrm>
              <a:prstGeom prst="wedgeRoundRectCallout">
                <a:avLst>
                  <a:gd name="adj1" fmla="val -42246"/>
                  <a:gd name="adj2" fmla="val 117244"/>
                  <a:gd name="adj3" fmla="val 16667"/>
                </a:avLst>
              </a:prstGeom>
              <a:blipFill>
                <a:blip r:embed="rId4"/>
                <a:stretch>
                  <a:fillRect t="-74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圆角矩形标注 13"/>
              <p:cNvSpPr/>
              <p:nvPr/>
            </p:nvSpPr>
            <p:spPr>
              <a:xfrm>
                <a:off x="6445914" y="4754762"/>
                <a:ext cx="1903288" cy="519154"/>
              </a:xfrm>
              <a:prstGeom prst="wedgeRoundRectCallout">
                <a:avLst>
                  <a:gd name="adj1" fmla="val 42756"/>
                  <a:gd name="adj2" fmla="val 11248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00000"/>
                    </a:solidFill>
                  </a:rPr>
                  <a:t>后到 </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en-US" altLang="zh-CN" b="1">
                    <a:solidFill>
                      <a:srgbClr val="C00000"/>
                    </a:solidFill>
                  </a:rPr>
                  <a:t> </a:t>
                </a:r>
                <a:r>
                  <a:rPr lang="zh-CN" altLang="en-US" b="1">
                    <a:solidFill>
                      <a:srgbClr val="C00000"/>
                    </a:solidFill>
                  </a:rPr>
                  <a:t>点</a:t>
                </a:r>
                <a:endParaRPr lang="en-US" altLang="zh-CN" b="1">
                  <a:solidFill>
                    <a:srgbClr val="C00000"/>
                  </a:solidFill>
                </a:endParaRPr>
              </a:p>
            </p:txBody>
          </p:sp>
        </mc:Choice>
        <mc:Fallback>
          <p:sp>
            <p:nvSpPr>
              <p:cNvPr id="14" name="圆角矩形标注 13"/>
              <p:cNvSpPr>
                <a:spLocks noRot="1" noChangeAspect="1" noMove="1" noResize="1" noEditPoints="1" noAdjustHandles="1" noChangeArrowheads="1" noChangeShapeType="1" noTextEdit="1"/>
              </p:cNvSpPr>
              <p:nvPr/>
            </p:nvSpPr>
            <p:spPr>
              <a:xfrm>
                <a:off x="6445914" y="4754762"/>
                <a:ext cx="1903288" cy="519154"/>
              </a:xfrm>
              <a:prstGeom prst="wedgeRoundRectCallout">
                <a:avLst>
                  <a:gd name="adj1" fmla="val 42756"/>
                  <a:gd name="adj2" fmla="val 112484"/>
                  <a:gd name="adj3" fmla="val 16667"/>
                </a:avLst>
              </a:prstGeom>
              <a:blipFill>
                <a:blip r:embed="rId5"/>
                <a:stretch>
                  <a:fillRect l="-315" t="-7692" r="-315"/>
                </a:stretch>
              </a:blipFill>
            </p:spPr>
            <p:txBody>
              <a:bodyPr/>
              <a:lstStyle/>
              <a:p>
                <a:r>
                  <a:rPr lang="zh-CN" altLang="en-US">
                    <a:noFill/>
                  </a:rPr>
                  <a:t> </a:t>
                </a:r>
              </a:p>
            </p:txBody>
          </p:sp>
        </mc:Fallback>
      </mc:AlternateContent>
      <p:grpSp>
        <p:nvGrpSpPr>
          <p:cNvPr id="18" name="组合 17"/>
          <p:cNvGrpSpPr/>
          <p:nvPr/>
        </p:nvGrpSpPr>
        <p:grpSpPr>
          <a:xfrm>
            <a:off x="2733900" y="737121"/>
            <a:ext cx="6654004" cy="1944216"/>
            <a:chOff x="2454500" y="719118"/>
            <a:chExt cx="6654004" cy="1944216"/>
          </a:xfrm>
        </p:grpSpPr>
        <p:pic>
          <p:nvPicPr>
            <p:cNvPr id="10" name="图片 9"/>
            <p:cNvPicPr>
              <a:picLocks noChangeAspect="1"/>
            </p:cNvPicPr>
            <p:nvPr/>
          </p:nvPicPr>
          <p:blipFill rotWithShape="1">
            <a:blip r:embed="rId3">
              <a:clrChange>
                <a:clrFrom>
                  <a:srgbClr val="FFFFFF"/>
                </a:clrFrom>
                <a:clrTo>
                  <a:srgbClr val="FFFFFF">
                    <a:alpha val="0"/>
                  </a:srgbClr>
                </a:clrTo>
              </a:clrChange>
            </a:blip>
            <a:srcRect t="1" b="73045"/>
            <a:stretch/>
          </p:blipFill>
          <p:spPr>
            <a:xfrm>
              <a:off x="2454500" y="1079158"/>
              <a:ext cx="6654004" cy="1584176"/>
            </a:xfrm>
            <a:prstGeom prst="rect">
              <a:avLst/>
            </a:prstGeom>
          </p:spPr>
        </p:pic>
        <p:sp>
          <p:nvSpPr>
            <p:cNvPr id="15" name="文本框 14"/>
            <p:cNvSpPr txBox="1"/>
            <p:nvPr/>
          </p:nvSpPr>
          <p:spPr>
            <a:xfrm>
              <a:off x="2699792" y="748735"/>
              <a:ext cx="356188" cy="461665"/>
            </a:xfrm>
            <a:prstGeom prst="rect">
              <a:avLst/>
            </a:prstGeom>
            <a:noFill/>
          </p:spPr>
          <p:txBody>
            <a:bodyPr wrap="none" rtlCol="0">
              <a:spAutoFit/>
            </a:bodyPr>
            <a:lstStyle/>
            <a:p>
              <a:r>
                <a:rPr lang="en-US" altLang="zh-CN" b="1"/>
                <a:t>S</a:t>
              </a:r>
              <a:endParaRPr lang="zh-CN" altLang="en-US" b="1"/>
            </a:p>
          </p:txBody>
        </p:sp>
        <p:sp>
          <p:nvSpPr>
            <p:cNvPr id="16" name="文本框 15"/>
            <p:cNvSpPr txBox="1"/>
            <p:nvPr/>
          </p:nvSpPr>
          <p:spPr>
            <a:xfrm>
              <a:off x="3275856" y="719118"/>
              <a:ext cx="458780" cy="461665"/>
            </a:xfrm>
            <a:prstGeom prst="rect">
              <a:avLst/>
            </a:prstGeom>
            <a:noFill/>
          </p:spPr>
          <p:txBody>
            <a:bodyPr wrap="none" rtlCol="0">
              <a:spAutoFit/>
            </a:bodyPr>
            <a:lstStyle/>
            <a:p>
              <a:r>
                <a:rPr lang="en-US" altLang="zh-CN" b="1"/>
                <a:t>S’</a:t>
              </a:r>
              <a:endParaRPr lang="zh-CN" altLang="en-US" b="1"/>
            </a:p>
          </p:txBody>
        </p:sp>
      </p:grpSp>
      <mc:AlternateContent xmlns:mc="http://schemas.openxmlformats.org/markup-compatibility/2006">
        <mc:Choice xmlns:a14="http://schemas.microsoft.com/office/drawing/2010/main" Requires="a14">
          <p:sp>
            <p:nvSpPr>
              <p:cNvPr id="17" name="文本框 16"/>
              <p:cNvSpPr txBox="1"/>
              <p:nvPr/>
            </p:nvSpPr>
            <p:spPr>
              <a:xfrm>
                <a:off x="147478" y="2396787"/>
                <a:ext cx="2277524" cy="1200329"/>
              </a:xfrm>
              <a:prstGeom prst="rect">
                <a:avLst/>
              </a:prstGeom>
              <a:noFill/>
            </p:spPr>
            <p:txBody>
              <a:bodyPr wrap="square" rtlCol="0">
                <a:spAutoFit/>
              </a:bodyPr>
              <a:lstStyle/>
              <a:p>
                <a:pPr algn="ctr"/>
                <a:r>
                  <a:rPr lang="en-US" altLang="zh-CN" b="1" dirty="0">
                    <a:solidFill>
                      <a:schemeClr val="accent2"/>
                    </a:solidFill>
                  </a:rPr>
                  <a:t>S</a:t>
                </a:r>
                <a:r>
                  <a:rPr lang="zh-CN" altLang="en-US" b="1" dirty="0">
                    <a:solidFill>
                      <a:schemeClr val="accent2"/>
                    </a:solidFill>
                  </a:rPr>
                  <a:t>系看到</a:t>
                </a:r>
                <a:r>
                  <a:rPr lang="en-US" altLang="zh-CN" b="1" dirty="0">
                    <a:solidFill>
                      <a:schemeClr val="accent2"/>
                    </a:solidFill>
                  </a:rPr>
                  <a:t>:</a:t>
                </a:r>
              </a:p>
              <a:p>
                <a:pPr algn="ctr"/>
                <a:r>
                  <a:rPr lang="zh-CN" altLang="en-US" b="1" dirty="0">
                    <a:solidFill>
                      <a:schemeClr val="accent2"/>
                    </a:solidFill>
                  </a:rPr>
                  <a:t>光</a:t>
                </a:r>
                <a:r>
                  <a:rPr lang="zh-CN" altLang="en-US" b="1" dirty="0">
                    <a:solidFill>
                      <a:srgbClr val="C00000"/>
                    </a:solidFill>
                  </a:rPr>
                  <a:t>不同时</a:t>
                </a:r>
                <a:r>
                  <a:rPr lang="zh-CN" altLang="en-US" b="1" dirty="0">
                    <a:solidFill>
                      <a:schemeClr val="accent2"/>
                    </a:solidFill>
                  </a:rPr>
                  <a:t>到达 </a:t>
                </a:r>
                <a14:m>
                  <m:oMath xmlns:m="http://schemas.openxmlformats.org/officeDocument/2006/math">
                    <m:r>
                      <a:rPr lang="en-US" altLang="zh-CN" b="1" i="1" smtClean="0">
                        <a:solidFill>
                          <a:schemeClr val="accent2"/>
                        </a:solidFill>
                        <a:latin typeface="Cambria Math" panose="02040503050406030204" pitchFamily="18" charset="0"/>
                      </a:rPr>
                      <m:t>𝑨</m:t>
                    </m:r>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𝑩</m:t>
                    </m:r>
                  </m:oMath>
                </a14:m>
                <a:r>
                  <a:rPr lang="zh-CN" altLang="en-US" b="1" dirty="0">
                    <a:solidFill>
                      <a:schemeClr val="accent2"/>
                    </a:solidFill>
                  </a:rPr>
                  <a:t> 点</a:t>
                </a:r>
              </a:p>
            </p:txBody>
          </p:sp>
        </mc:Choice>
        <mc:Fallback>
          <p:sp>
            <p:nvSpPr>
              <p:cNvPr id="17" name="文本框 16"/>
              <p:cNvSpPr txBox="1">
                <a:spLocks noRot="1" noChangeAspect="1" noMove="1" noResize="1" noEditPoints="1" noAdjustHandles="1" noChangeArrowheads="1" noChangeShapeType="1" noTextEdit="1"/>
              </p:cNvSpPr>
              <p:nvPr/>
            </p:nvSpPr>
            <p:spPr>
              <a:xfrm>
                <a:off x="147478" y="2396787"/>
                <a:ext cx="2277524" cy="1200329"/>
              </a:xfrm>
              <a:prstGeom prst="rect">
                <a:avLst/>
              </a:prstGeom>
              <a:blipFill>
                <a:blip r:embed="rId6"/>
                <a:stretch>
                  <a:fillRect t="-6599" b="-26904"/>
                </a:stretch>
              </a:blipFill>
            </p:spPr>
            <p:txBody>
              <a:bodyPr/>
              <a:lstStyle/>
              <a:p>
                <a:r>
                  <a:rPr lang="zh-CN" altLang="en-US">
                    <a:noFill/>
                  </a:rPr>
                  <a:t> </a:t>
                </a:r>
              </a:p>
            </p:txBody>
          </p:sp>
        </mc:Fallback>
      </mc:AlternateContent>
      <p:sp>
        <p:nvSpPr>
          <p:cNvPr id="19" name="文本框 18"/>
          <p:cNvSpPr txBox="1"/>
          <p:nvPr/>
        </p:nvSpPr>
        <p:spPr>
          <a:xfrm>
            <a:off x="-36512" y="5733256"/>
            <a:ext cx="3092492" cy="954107"/>
          </a:xfrm>
          <a:prstGeom prst="rect">
            <a:avLst/>
          </a:prstGeom>
          <a:noFill/>
        </p:spPr>
        <p:txBody>
          <a:bodyPr wrap="square" rtlCol="0">
            <a:spAutoFit/>
          </a:bodyPr>
          <a:lstStyle/>
          <a:p>
            <a:pPr algn="ctr"/>
            <a:r>
              <a:rPr lang="en-US" altLang="zh-CN" b="1" dirty="0">
                <a:solidFill>
                  <a:srgbClr val="C00000"/>
                </a:solidFill>
              </a:rPr>
              <a:t>S’</a:t>
            </a:r>
            <a:r>
              <a:rPr lang="zh-CN" altLang="en-US" b="1" dirty="0">
                <a:solidFill>
                  <a:srgbClr val="C00000"/>
                </a:solidFill>
              </a:rPr>
              <a:t>系中同步的钟在 </a:t>
            </a:r>
            <a:r>
              <a:rPr lang="en-US" altLang="zh-CN" b="1" dirty="0">
                <a:solidFill>
                  <a:srgbClr val="C00000"/>
                </a:solidFill>
              </a:rPr>
              <a:t>S </a:t>
            </a:r>
            <a:r>
              <a:rPr lang="zh-CN" altLang="en-US" b="1" dirty="0">
                <a:solidFill>
                  <a:srgbClr val="C00000"/>
                </a:solidFill>
              </a:rPr>
              <a:t>系中并不同步</a:t>
            </a:r>
          </a:p>
        </p:txBody>
      </p:sp>
    </p:spTree>
    <p:extLst>
      <p:ext uri="{BB962C8B-B14F-4D97-AF65-F5344CB8AC3E}">
        <p14:creationId xmlns:p14="http://schemas.microsoft.com/office/powerpoint/2010/main" val="384791045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7">
                                            <p:txEl>
                                              <p:pRg st="1" end="1"/>
                                            </p:txEl>
                                          </p:spTgt>
                                        </p:tgtEl>
                                        <p:attrNameLst>
                                          <p:attrName>style.visibility</p:attrName>
                                        </p:attrNameLst>
                                      </p:cBhvr>
                                      <p:to>
                                        <p:strVal val="visible"/>
                                      </p:to>
                                    </p:set>
                                    <p:anim calcmode="lin" valueType="num">
                                      <p:cBhvr additive="base">
                                        <p:cTn id="46"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barn(inVertical)">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barn(inVertical)">
                                      <p:cBhvr>
                                        <p:cTn id="6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476672"/>
            <a:ext cx="1512168" cy="1569660"/>
          </a:xfrm>
          <a:prstGeom prst="rect">
            <a:avLst/>
          </a:prstGeom>
          <a:noFill/>
        </p:spPr>
        <p:txBody>
          <a:bodyPr wrap="square" rtlCol="0">
            <a:spAutoFit/>
          </a:bodyPr>
          <a:lstStyle/>
          <a:p>
            <a:r>
              <a:rPr lang="zh-CN" altLang="en-US" sz="3200" b="1">
                <a:solidFill>
                  <a:srgbClr val="C00000"/>
                </a:solidFill>
              </a:rPr>
              <a:t>用洛伦兹变换来分析</a:t>
            </a:r>
          </a:p>
        </p:txBody>
      </p:sp>
      <mc:AlternateContent xmlns:mc="http://schemas.openxmlformats.org/markup-compatibility/2006" xmlns:a14="http://schemas.microsoft.com/office/drawing/2010/main">
        <mc:Choice Requires="a14">
          <p:sp>
            <p:nvSpPr>
              <p:cNvPr id="6" name="文本框 5"/>
              <p:cNvSpPr txBox="1"/>
              <p:nvPr/>
            </p:nvSpPr>
            <p:spPr>
              <a:xfrm>
                <a:off x="827584" y="3057054"/>
                <a:ext cx="5544616" cy="523220"/>
              </a:xfrm>
              <a:prstGeom prst="rect">
                <a:avLst/>
              </a:prstGeom>
              <a:noFill/>
            </p:spPr>
            <p:txBody>
              <a:bodyPr wrap="square" rtlCol="0">
                <a:spAutoFit/>
              </a:bodyPr>
              <a:lstStyle/>
              <a:p>
                <a:r>
                  <a:rPr lang="zh-CN" altLang="en-US" sz="2800" b="1">
                    <a:solidFill>
                      <a:schemeClr val="accent2"/>
                    </a:solidFill>
                  </a:rPr>
                  <a:t>在 </a:t>
                </a:r>
                <a:r>
                  <a:rPr lang="en-US" altLang="zh-CN" sz="2800" b="1">
                    <a:solidFill>
                      <a:schemeClr val="accent2"/>
                    </a:solidFill>
                  </a:rPr>
                  <a:t>S’ </a:t>
                </a:r>
                <a:r>
                  <a:rPr lang="zh-CN" altLang="en-US" sz="2800" b="1">
                    <a:solidFill>
                      <a:schemeClr val="accent2"/>
                    </a:solidFill>
                  </a:rPr>
                  <a:t>系中：     </a:t>
                </a:r>
                <a14:m>
                  <m:oMath xmlns:m="http://schemas.openxmlformats.org/officeDocument/2006/math">
                    <m:d>
                      <m:dPr>
                        <m:ctrlPr>
                          <a:rPr lang="en-US" altLang="zh-CN" sz="2800" b="1" i="1" smtClean="0">
                            <a:solidFill>
                              <a:schemeClr val="accent2"/>
                            </a:solidFill>
                            <a:latin typeface="Cambria Math" panose="02040503050406030204" pitchFamily="18" charset="0"/>
                          </a:rPr>
                        </m:ctrlPr>
                      </m:dPr>
                      <m:e>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e>
                    </m:d>
                    <m:r>
                      <a:rPr lang="en-US" altLang="zh-CN" sz="2800" b="1" i="1" smtClean="0">
                        <a:solidFill>
                          <a:schemeClr val="accent2"/>
                        </a:solidFill>
                        <a:latin typeface="Cambria Math" panose="02040503050406030204" pitchFamily="18" charset="0"/>
                      </a:rPr>
                      <m:t>,     (</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oMath>
                </a14:m>
                <a:endParaRPr lang="zh-CN" altLang="en-US" sz="2800" b="1">
                  <a:solidFill>
                    <a:schemeClr val="accent2"/>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27584" y="3057054"/>
                <a:ext cx="5544616" cy="523220"/>
              </a:xfrm>
              <a:prstGeom prst="rect">
                <a:avLst/>
              </a:prstGeom>
              <a:blipFill rotWithShape="0">
                <a:blip r:embed="rId2"/>
                <a:stretch>
                  <a:fillRect l="-2310" t="-15116"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95536" y="2420888"/>
                <a:ext cx="5322804" cy="523220"/>
              </a:xfrm>
              <a:prstGeom prst="rect">
                <a:avLst/>
              </a:prstGeom>
            </p:spPr>
            <p:txBody>
              <a:bodyPr wrap="none">
                <a:spAutoFit/>
              </a:bodyPr>
              <a:lstStyle/>
              <a:p>
                <a:r>
                  <a:rPr lang="zh-CN" altLang="en-US" sz="2800" b="1">
                    <a:solidFill>
                      <a:schemeClr val="accent2"/>
                    </a:solidFill>
                  </a:rPr>
                  <a:t>光到达 </a:t>
                </a:r>
                <a14:m>
                  <m:oMath xmlns:m="http://schemas.openxmlformats.org/officeDocument/2006/math">
                    <m:r>
                      <a:rPr lang="en-US" altLang="zh-CN" sz="2800" b="1" i="1">
                        <a:solidFill>
                          <a:schemeClr val="accent2"/>
                        </a:solidFill>
                        <a:latin typeface="Cambria Math" panose="02040503050406030204" pitchFamily="18" charset="0"/>
                      </a:rPr>
                      <m:t>𝑨</m:t>
                    </m:r>
                    <m:r>
                      <a:rPr lang="en-US" altLang="zh-CN" sz="2800" b="1" i="1">
                        <a:solidFill>
                          <a:schemeClr val="accent2"/>
                        </a:solidFill>
                        <a:latin typeface="Cambria Math" panose="02040503050406030204" pitchFamily="18" charset="0"/>
                      </a:rPr>
                      <m:t>, </m:t>
                    </m:r>
                    <m:r>
                      <a:rPr lang="en-US" altLang="zh-CN" sz="2800" b="1" i="1">
                        <a:solidFill>
                          <a:schemeClr val="accent2"/>
                        </a:solidFill>
                        <a:latin typeface="Cambria Math" panose="02040503050406030204" pitchFamily="18" charset="0"/>
                      </a:rPr>
                      <m:t>𝑩</m:t>
                    </m:r>
                  </m:oMath>
                </a14:m>
                <a:r>
                  <a:rPr lang="zh-CN" altLang="en-US" sz="2800" b="1">
                    <a:solidFill>
                      <a:schemeClr val="accent2"/>
                    </a:solidFill>
                  </a:rPr>
                  <a:t> 的时空坐标分别为：</a:t>
                </a:r>
                <a:endParaRPr lang="zh-CN" altLang="en-US" sz="2800">
                  <a:solidFill>
                    <a:schemeClr val="accent2"/>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395536" y="2420888"/>
                <a:ext cx="5322804" cy="523220"/>
              </a:xfrm>
              <a:prstGeom prst="rect">
                <a:avLst/>
              </a:prstGeom>
              <a:blipFill rotWithShape="0">
                <a:blip r:embed="rId3"/>
                <a:stretch>
                  <a:fillRect l="-2405" t="-15116" r="-1604"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27584" y="3625860"/>
                <a:ext cx="5544616" cy="523220"/>
              </a:xfrm>
              <a:prstGeom prst="rect">
                <a:avLst/>
              </a:prstGeom>
              <a:noFill/>
            </p:spPr>
            <p:txBody>
              <a:bodyPr wrap="square" rtlCol="0">
                <a:spAutoFit/>
              </a:bodyPr>
              <a:lstStyle/>
              <a:p>
                <a:r>
                  <a:rPr lang="zh-CN" altLang="en-US" sz="2800" b="1">
                    <a:solidFill>
                      <a:schemeClr val="accent2"/>
                    </a:solidFill>
                  </a:rPr>
                  <a:t>在 </a:t>
                </a:r>
                <a:r>
                  <a:rPr lang="en-US" altLang="zh-CN" sz="2800" b="1">
                    <a:solidFill>
                      <a:schemeClr val="accent2"/>
                    </a:solidFill>
                  </a:rPr>
                  <a:t>S  </a:t>
                </a:r>
                <a:r>
                  <a:rPr lang="zh-CN" altLang="en-US" sz="2800" b="1">
                    <a:solidFill>
                      <a:schemeClr val="accent2"/>
                    </a:solidFill>
                  </a:rPr>
                  <a:t>系中：     </a:t>
                </a:r>
                <a14:m>
                  <m:oMath xmlns:m="http://schemas.openxmlformats.org/officeDocument/2006/math">
                    <m:r>
                      <a:rPr lang="en-US" altLang="zh-CN" sz="2800" b="1" i="0"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𝑨</m:t>
                        </m:r>
                      </m:sub>
                    </m:sSub>
                    <m:r>
                      <a:rPr lang="en-US" altLang="zh-CN" sz="2800" b="1" i="1"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Sub>
                    <m:r>
                      <a:rPr lang="en-US" altLang="zh-CN" sz="2800" b="1" i="0"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     (</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𝑩</m:t>
                        </m:r>
                      </m:sub>
                    </m:sSub>
                    <m:r>
                      <a:rPr lang="en-US" altLang="zh-CN" sz="2800" b="1" i="1"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Sub>
                    <m:r>
                      <a:rPr lang="en-US" altLang="zh-CN" sz="2800" b="1" i="1" smtClean="0">
                        <a:solidFill>
                          <a:schemeClr val="accent2"/>
                        </a:solidFill>
                        <a:latin typeface="Cambria Math" panose="02040503050406030204" pitchFamily="18" charset="0"/>
                      </a:rPr>
                      <m:t>)</m:t>
                    </m:r>
                  </m:oMath>
                </a14:m>
                <a:endParaRPr lang="zh-CN" altLang="en-US" sz="2800" b="1">
                  <a:solidFill>
                    <a:schemeClr val="accent2"/>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27584" y="3625860"/>
                <a:ext cx="5544616" cy="523220"/>
              </a:xfrm>
              <a:prstGeom prst="rect">
                <a:avLst/>
              </a:prstGeom>
              <a:blipFill rotWithShape="0">
                <a:blip r:embed="rId4"/>
                <a:stretch>
                  <a:fillRect l="-2310" t="-16279"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75357" y="4397634"/>
                <a:ext cx="5736803" cy="13356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Sub>
                      <m:r>
                        <a:rPr lang="en-US" altLang="zh-CN" sz="2800" b="1" i="1"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Sub>
                      <m:r>
                        <a:rPr lang="en-US" altLang="zh-CN" sz="2800" b="1" i="1" smtClean="0">
                          <a:solidFill>
                            <a:schemeClr val="accent2"/>
                          </a:solidFill>
                          <a:latin typeface="Cambria Math" panose="02040503050406030204" pitchFamily="18" charset="0"/>
                        </a:rPr>
                        <m:t>=</m:t>
                      </m:r>
                      <m:f>
                        <m:fPr>
                          <m:ctrlPr>
                            <a:rPr lang="en-US" altLang="zh-CN" sz="2800" b="1" i="1" smtClean="0">
                              <a:solidFill>
                                <a:schemeClr val="accent2"/>
                              </a:solidFill>
                              <a:latin typeface="Cambria Math" panose="02040503050406030204" pitchFamily="18" charset="0"/>
                            </a:rPr>
                          </m:ctrlPr>
                        </m:fPr>
                        <m:num>
                          <m:d>
                            <m:dPr>
                              <m:ctrlPr>
                                <a:rPr lang="en-US" altLang="zh-CN" sz="2800" b="1" i="1" smtClean="0">
                                  <a:solidFill>
                                    <a:schemeClr val="accent2"/>
                                  </a:solidFill>
                                  <a:latin typeface="Cambria Math" panose="02040503050406030204" pitchFamily="18" charset="0"/>
                                </a:rPr>
                              </m:ctrlPr>
                            </m:dPr>
                            <m:e>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e>
                          </m:d>
                          <m:r>
                            <a:rPr lang="en-US" altLang="zh-CN" sz="2800" b="1" i="1" smtClean="0">
                              <a:solidFill>
                                <a:schemeClr val="accent2"/>
                              </a:solidFill>
                              <a:latin typeface="Cambria Math" panose="02040503050406030204" pitchFamily="18" charset="0"/>
                            </a:rPr>
                            <m:t>+</m:t>
                          </m:r>
                          <m:f>
                            <m:fPr>
                              <m:ctrlPr>
                                <a:rPr lang="en-US" altLang="zh-CN" sz="2800" b="1" i="1" smtClean="0">
                                  <a:solidFill>
                                    <a:schemeClr val="accent2"/>
                                  </a:solidFill>
                                  <a:latin typeface="Cambria Math" panose="02040503050406030204" pitchFamily="18" charset="0"/>
                                </a:rPr>
                              </m:ctrlPr>
                            </m:fPr>
                            <m:num>
                              <m:r>
                                <a:rPr lang="en-US" altLang="zh-CN" sz="2800" b="1" i="1" smtClean="0">
                                  <a:solidFill>
                                    <a:schemeClr val="accent2"/>
                                  </a:solidFill>
                                  <a:latin typeface="Cambria Math" panose="02040503050406030204" pitchFamily="18" charset="0"/>
                                </a:rPr>
                                <m:t>𝒖</m:t>
                              </m:r>
                            </m:num>
                            <m:den>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𝒄</m:t>
                                  </m:r>
                                </m:e>
                                <m:sup>
                                  <m:r>
                                    <a:rPr lang="en-US" altLang="zh-CN" sz="2800" b="1" i="1" smtClean="0">
                                      <a:solidFill>
                                        <a:schemeClr val="accent2"/>
                                      </a:solidFill>
                                      <a:latin typeface="Cambria Math" panose="02040503050406030204" pitchFamily="18" charset="0"/>
                                    </a:rPr>
                                    <m:t>𝟐</m:t>
                                  </m:r>
                                </m:sup>
                              </m:sSup>
                            </m:den>
                          </m:f>
                          <m:d>
                            <m:dPr>
                              <m:ctrlPr>
                                <a:rPr lang="en-US" altLang="zh-CN" sz="2800" b="1" i="1" smtClean="0">
                                  <a:solidFill>
                                    <a:schemeClr val="accent2"/>
                                  </a:solidFill>
                                  <a:latin typeface="Cambria Math" panose="02040503050406030204" pitchFamily="18" charset="0"/>
                                </a:rPr>
                              </m:ctrlPr>
                            </m:dPr>
                            <m:e>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e>
                          </m:d>
                        </m:num>
                        <m:den>
                          <m:rad>
                            <m:radPr>
                              <m:degHide m:val="on"/>
                              <m:ctrlPr>
                                <a:rPr lang="en-US" altLang="zh-CN" sz="2800" b="1" i="1" smtClean="0">
                                  <a:solidFill>
                                    <a:schemeClr val="accent2"/>
                                  </a:solidFill>
                                  <a:latin typeface="Cambria Math" panose="02040503050406030204" pitchFamily="18" charset="0"/>
                                </a:rPr>
                              </m:ctrlPr>
                            </m:radPr>
                            <m:deg/>
                            <m:e>
                              <m:r>
                                <a:rPr lang="en-US" altLang="zh-CN" sz="2800" b="1" i="1" smtClean="0">
                                  <a:solidFill>
                                    <a:schemeClr val="accent2"/>
                                  </a:solidFill>
                                  <a:latin typeface="Cambria Math" panose="02040503050406030204" pitchFamily="18" charset="0"/>
                                </a:rPr>
                                <m:t>𝟏</m:t>
                              </m:r>
                              <m:r>
                                <a:rPr lang="en-US" altLang="zh-CN" sz="2800" b="1" i="1" smtClean="0">
                                  <a:solidFill>
                                    <a:schemeClr val="accent2"/>
                                  </a:solidFill>
                                  <a:latin typeface="Cambria Math" panose="02040503050406030204" pitchFamily="18" charset="0"/>
                                </a:rPr>
                                <m:t>−</m:t>
                              </m:r>
                              <m:f>
                                <m:fPr>
                                  <m:type m:val="lin"/>
                                  <m:ctrlPr>
                                    <a:rPr lang="en-US" altLang="zh-CN" sz="2800" b="1" i="1" smtClean="0">
                                      <a:solidFill>
                                        <a:schemeClr val="accent2"/>
                                      </a:solidFill>
                                      <a:latin typeface="Cambria Math" panose="02040503050406030204" pitchFamily="18" charset="0"/>
                                    </a:rPr>
                                  </m:ctrlPr>
                                </m:fPr>
                                <m:num>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𝒖</m:t>
                                      </m:r>
                                    </m:e>
                                    <m:sup>
                                      <m:r>
                                        <a:rPr lang="en-US" altLang="zh-CN" sz="2800" b="1" i="1" smtClean="0">
                                          <a:solidFill>
                                            <a:schemeClr val="accent2"/>
                                          </a:solidFill>
                                          <a:latin typeface="Cambria Math" panose="02040503050406030204" pitchFamily="18" charset="0"/>
                                        </a:rPr>
                                        <m:t>𝟐</m:t>
                                      </m:r>
                                    </m:sup>
                                  </m:sSup>
                                </m:num>
                                <m:den>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𝒄</m:t>
                                      </m:r>
                                    </m:e>
                                    <m:sup>
                                      <m:r>
                                        <a:rPr lang="en-US" altLang="zh-CN" sz="2800" b="1" i="1" smtClean="0">
                                          <a:solidFill>
                                            <a:schemeClr val="accent2"/>
                                          </a:solidFill>
                                          <a:latin typeface="Cambria Math" panose="02040503050406030204" pitchFamily="18" charset="0"/>
                                        </a:rPr>
                                        <m:t>𝟐</m:t>
                                      </m:r>
                                    </m:sup>
                                  </m:sSup>
                                </m:den>
                              </m:f>
                            </m:e>
                          </m:rad>
                        </m:den>
                      </m:f>
                    </m:oMath>
                  </m:oMathPara>
                </a14:m>
                <a:endParaRPr lang="zh-CN" altLang="en-US" sz="2800" b="1">
                  <a:solidFill>
                    <a:schemeClr val="accent2"/>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75357" y="4397634"/>
                <a:ext cx="5736803" cy="133562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a:off x="6813917" y="3053862"/>
                <a:ext cx="1568108" cy="519154"/>
              </a:xfrm>
              <a:prstGeom prst="wedgeRoundRectCallout">
                <a:avLst>
                  <a:gd name="adj1" fmla="val -34617"/>
                  <a:gd name="adj2" fmla="val 1600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800" b="1" i="1" smtClean="0">
                          <a:solidFill>
                            <a:schemeClr val="accent2"/>
                          </a:solidFill>
                          <a:latin typeface="Cambria Math" panose="02040503050406030204" pitchFamily="18" charset="0"/>
                        </a:rPr>
                        <m:t>  </m:t>
                      </m:r>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𝑨</m:t>
                          </m:r>
                        </m:sub>
                        <m:sup>
                          <m:r>
                            <a:rPr lang="en-US" altLang="zh-CN" sz="2800" b="1" i="1">
                              <a:solidFill>
                                <a:schemeClr val="accent2"/>
                              </a:solidFill>
                              <a:latin typeface="Cambria Math" panose="02040503050406030204" pitchFamily="18" charset="0"/>
                            </a:rPr>
                            <m:t>′</m:t>
                          </m:r>
                        </m:sup>
                      </m:sSubSup>
                      <m:r>
                        <a:rPr lang="en-US" altLang="zh-CN" sz="2800" b="1" i="1">
                          <a:solidFill>
                            <a:schemeClr val="accent2"/>
                          </a:solidFill>
                          <a:latin typeface="Cambria Math" panose="02040503050406030204" pitchFamily="18" charset="0"/>
                        </a:rPr>
                        <m:t>=</m:t>
                      </m:r>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𝑩</m:t>
                          </m:r>
                        </m:sub>
                        <m:sup>
                          <m:r>
                            <a:rPr lang="en-US" altLang="zh-CN" sz="2800" b="1" i="1">
                              <a:solidFill>
                                <a:schemeClr val="accent2"/>
                              </a:solidFill>
                              <a:latin typeface="Cambria Math" panose="02040503050406030204" pitchFamily="18" charset="0"/>
                            </a:rPr>
                            <m:t>′</m:t>
                          </m:r>
                        </m:sup>
                      </m:sSubSup>
                    </m:oMath>
                  </m:oMathPara>
                </a14:m>
                <a:endParaRPr lang="en-US" altLang="zh-CN" b="1">
                  <a:solidFill>
                    <a:schemeClr val="accent2"/>
                  </a:solidFill>
                </a:endParaRPr>
              </a:p>
            </p:txBody>
          </p:sp>
        </mc:Choice>
        <mc:Fallback xmlns="">
          <p:sp>
            <p:nvSpPr>
              <p:cNvPr id="11" name="圆角矩形标注 10"/>
              <p:cNvSpPr>
                <a:spLocks noRot="1" noChangeAspect="1" noMove="1" noResize="1" noEditPoints="1" noAdjustHandles="1" noChangeArrowheads="1" noChangeShapeType="1" noTextEdit="1"/>
              </p:cNvSpPr>
              <p:nvPr/>
            </p:nvSpPr>
            <p:spPr>
              <a:xfrm>
                <a:off x="6813917" y="3053862"/>
                <a:ext cx="1568108" cy="519154"/>
              </a:xfrm>
              <a:prstGeom prst="wedgeRoundRectCallout">
                <a:avLst>
                  <a:gd name="adj1" fmla="val -34617"/>
                  <a:gd name="adj2" fmla="val 160087"/>
                  <a:gd name="adj3" fmla="val 16667"/>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868144" y="4397634"/>
                <a:ext cx="2585708" cy="1335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chemeClr val="accent2"/>
                          </a:solidFill>
                          <a:latin typeface="Cambria Math" panose="02040503050406030204" pitchFamily="18" charset="0"/>
                        </a:rPr>
                        <m:t>=</m:t>
                      </m:r>
                      <m:f>
                        <m:fPr>
                          <m:ctrlPr>
                            <a:rPr lang="en-US" altLang="zh-CN" sz="2800" b="1" i="1">
                              <a:solidFill>
                                <a:schemeClr val="accent2"/>
                              </a:solidFill>
                              <a:latin typeface="Cambria Math" panose="02040503050406030204" pitchFamily="18" charset="0"/>
                            </a:rPr>
                          </m:ctrlPr>
                        </m:fPr>
                        <m:num>
                          <m:f>
                            <m:fPr>
                              <m:ctrlPr>
                                <a:rPr lang="en-US" altLang="zh-CN" sz="2800" b="1" i="1">
                                  <a:solidFill>
                                    <a:schemeClr val="accent2"/>
                                  </a:solidFill>
                                  <a:latin typeface="Cambria Math" panose="02040503050406030204" pitchFamily="18" charset="0"/>
                                </a:rPr>
                              </m:ctrlPr>
                            </m:fPr>
                            <m:num>
                              <m:r>
                                <a:rPr lang="en-US" altLang="zh-CN" sz="2800" b="1" i="1">
                                  <a:solidFill>
                                    <a:schemeClr val="accent2"/>
                                  </a:solidFill>
                                  <a:latin typeface="Cambria Math" panose="02040503050406030204" pitchFamily="18" charset="0"/>
                                </a:rPr>
                                <m:t>𝒖</m:t>
                              </m:r>
                            </m:num>
                            <m:den>
                              <m:sSup>
                                <m:sSupPr>
                                  <m:ctrlPr>
                                    <a:rPr lang="en-US" altLang="zh-CN" sz="2800" b="1" i="1">
                                      <a:solidFill>
                                        <a:schemeClr val="accent2"/>
                                      </a:solidFill>
                                      <a:latin typeface="Cambria Math" panose="02040503050406030204" pitchFamily="18" charset="0"/>
                                    </a:rPr>
                                  </m:ctrlPr>
                                </m:sSupPr>
                                <m:e>
                                  <m:r>
                                    <a:rPr lang="en-US" altLang="zh-CN" sz="2800" b="1" i="1">
                                      <a:solidFill>
                                        <a:schemeClr val="accent2"/>
                                      </a:solidFill>
                                      <a:latin typeface="Cambria Math" panose="02040503050406030204" pitchFamily="18" charset="0"/>
                                    </a:rPr>
                                    <m:t>𝒄</m:t>
                                  </m:r>
                                </m:e>
                                <m:sup>
                                  <m:r>
                                    <a:rPr lang="en-US" altLang="zh-CN" sz="2800" b="1" i="1">
                                      <a:solidFill>
                                        <a:schemeClr val="accent2"/>
                                      </a:solidFill>
                                      <a:latin typeface="Cambria Math" panose="02040503050406030204" pitchFamily="18" charset="0"/>
                                    </a:rPr>
                                    <m:t>𝟐</m:t>
                                  </m:r>
                                </m:sup>
                              </m:sSup>
                            </m:den>
                          </m:f>
                          <m:d>
                            <m:dPr>
                              <m:ctrlPr>
                                <a:rPr lang="en-US" altLang="zh-CN" sz="2800" b="1" i="1">
                                  <a:solidFill>
                                    <a:schemeClr val="accent2"/>
                                  </a:solidFill>
                                  <a:latin typeface="Cambria Math" panose="02040503050406030204" pitchFamily="18" charset="0"/>
                                </a:rPr>
                              </m:ctrlPr>
                            </m:dPr>
                            <m:e>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𝒙</m:t>
                                  </m:r>
                                </m:e>
                                <m:sub>
                                  <m:r>
                                    <a:rPr lang="en-US" altLang="zh-CN" sz="2800" b="1" i="1">
                                      <a:solidFill>
                                        <a:schemeClr val="accent2"/>
                                      </a:solidFill>
                                      <a:latin typeface="Cambria Math" panose="02040503050406030204" pitchFamily="18" charset="0"/>
                                    </a:rPr>
                                    <m:t>𝑩</m:t>
                                  </m:r>
                                </m:sub>
                                <m:sup>
                                  <m:r>
                                    <a:rPr lang="en-US" altLang="zh-CN" sz="2800" b="1" i="1">
                                      <a:solidFill>
                                        <a:schemeClr val="accent2"/>
                                      </a:solidFill>
                                      <a:latin typeface="Cambria Math" panose="02040503050406030204" pitchFamily="18" charset="0"/>
                                    </a:rPr>
                                    <m:t>′</m:t>
                                  </m:r>
                                </m:sup>
                              </m:sSubSup>
                              <m:r>
                                <a:rPr lang="en-US" altLang="zh-CN" sz="2800" b="1" i="1">
                                  <a:solidFill>
                                    <a:schemeClr val="accent2"/>
                                  </a:solidFill>
                                  <a:latin typeface="Cambria Math" panose="02040503050406030204" pitchFamily="18" charset="0"/>
                                </a:rPr>
                                <m:t>−</m:t>
                              </m:r>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𝒙</m:t>
                                  </m:r>
                                </m:e>
                                <m:sub>
                                  <m:r>
                                    <a:rPr lang="en-US" altLang="zh-CN" sz="2800" b="1" i="1">
                                      <a:solidFill>
                                        <a:schemeClr val="accent2"/>
                                      </a:solidFill>
                                      <a:latin typeface="Cambria Math" panose="02040503050406030204" pitchFamily="18" charset="0"/>
                                    </a:rPr>
                                    <m:t>𝑨</m:t>
                                  </m:r>
                                </m:sub>
                                <m:sup>
                                  <m:r>
                                    <a:rPr lang="en-US" altLang="zh-CN" sz="2800" b="1" i="1">
                                      <a:solidFill>
                                        <a:schemeClr val="accent2"/>
                                      </a:solidFill>
                                      <a:latin typeface="Cambria Math" panose="02040503050406030204" pitchFamily="18" charset="0"/>
                                    </a:rPr>
                                    <m:t>′</m:t>
                                  </m:r>
                                </m:sup>
                              </m:sSubSup>
                            </m:e>
                          </m:d>
                        </m:num>
                        <m:den>
                          <m:rad>
                            <m:radPr>
                              <m:degHide m:val="on"/>
                              <m:ctrlPr>
                                <a:rPr lang="en-US" altLang="zh-CN" sz="2800" b="1" i="1">
                                  <a:solidFill>
                                    <a:schemeClr val="accent2"/>
                                  </a:solidFill>
                                  <a:latin typeface="Cambria Math" panose="02040503050406030204" pitchFamily="18" charset="0"/>
                                </a:rPr>
                              </m:ctrlPr>
                            </m:radPr>
                            <m:deg/>
                            <m:e>
                              <m:r>
                                <a:rPr lang="en-US" altLang="zh-CN" sz="2800" b="1" i="1">
                                  <a:solidFill>
                                    <a:schemeClr val="accent2"/>
                                  </a:solidFill>
                                  <a:latin typeface="Cambria Math" panose="02040503050406030204" pitchFamily="18" charset="0"/>
                                </a:rPr>
                                <m:t>𝟏</m:t>
                              </m:r>
                              <m:r>
                                <a:rPr lang="en-US" altLang="zh-CN" sz="2800" b="1" i="1">
                                  <a:solidFill>
                                    <a:schemeClr val="accent2"/>
                                  </a:solidFill>
                                  <a:latin typeface="Cambria Math" panose="02040503050406030204" pitchFamily="18" charset="0"/>
                                </a:rPr>
                                <m:t>−</m:t>
                              </m:r>
                              <m:f>
                                <m:fPr>
                                  <m:type m:val="lin"/>
                                  <m:ctrlPr>
                                    <a:rPr lang="en-US" altLang="zh-CN" sz="2800" b="1" i="1">
                                      <a:solidFill>
                                        <a:schemeClr val="accent2"/>
                                      </a:solidFill>
                                      <a:latin typeface="Cambria Math" panose="02040503050406030204" pitchFamily="18" charset="0"/>
                                    </a:rPr>
                                  </m:ctrlPr>
                                </m:fPr>
                                <m:num>
                                  <m:sSup>
                                    <m:sSupPr>
                                      <m:ctrlPr>
                                        <a:rPr lang="en-US" altLang="zh-CN" sz="2800" b="1" i="1">
                                          <a:solidFill>
                                            <a:schemeClr val="accent2"/>
                                          </a:solidFill>
                                          <a:latin typeface="Cambria Math" panose="02040503050406030204" pitchFamily="18" charset="0"/>
                                        </a:rPr>
                                      </m:ctrlPr>
                                    </m:sSupPr>
                                    <m:e>
                                      <m:r>
                                        <a:rPr lang="en-US" altLang="zh-CN" sz="2800" b="1" i="1">
                                          <a:solidFill>
                                            <a:schemeClr val="accent2"/>
                                          </a:solidFill>
                                          <a:latin typeface="Cambria Math" panose="02040503050406030204" pitchFamily="18" charset="0"/>
                                        </a:rPr>
                                        <m:t>𝒖</m:t>
                                      </m:r>
                                    </m:e>
                                    <m:sup>
                                      <m:r>
                                        <a:rPr lang="en-US" altLang="zh-CN" sz="2800" b="1" i="1">
                                          <a:solidFill>
                                            <a:schemeClr val="accent2"/>
                                          </a:solidFill>
                                          <a:latin typeface="Cambria Math" panose="02040503050406030204" pitchFamily="18" charset="0"/>
                                        </a:rPr>
                                        <m:t>𝟐</m:t>
                                      </m:r>
                                    </m:sup>
                                  </m:sSup>
                                </m:num>
                                <m:den>
                                  <m:sSup>
                                    <m:sSupPr>
                                      <m:ctrlPr>
                                        <a:rPr lang="en-US" altLang="zh-CN" sz="2800" b="1" i="1">
                                          <a:solidFill>
                                            <a:schemeClr val="accent2"/>
                                          </a:solidFill>
                                          <a:latin typeface="Cambria Math" panose="02040503050406030204" pitchFamily="18" charset="0"/>
                                        </a:rPr>
                                      </m:ctrlPr>
                                    </m:sSupPr>
                                    <m:e>
                                      <m:r>
                                        <a:rPr lang="en-US" altLang="zh-CN" sz="2800" b="1" i="1">
                                          <a:solidFill>
                                            <a:schemeClr val="accent2"/>
                                          </a:solidFill>
                                          <a:latin typeface="Cambria Math" panose="02040503050406030204" pitchFamily="18" charset="0"/>
                                        </a:rPr>
                                        <m:t>𝒄</m:t>
                                      </m:r>
                                    </m:e>
                                    <m:sup>
                                      <m:r>
                                        <a:rPr lang="en-US" altLang="zh-CN" sz="2800" b="1" i="1">
                                          <a:solidFill>
                                            <a:schemeClr val="accent2"/>
                                          </a:solidFill>
                                          <a:latin typeface="Cambria Math" panose="02040503050406030204" pitchFamily="18" charset="0"/>
                                        </a:rPr>
                                        <m:t>𝟐</m:t>
                                      </m:r>
                                    </m:sup>
                                  </m:sSup>
                                </m:den>
                              </m:f>
                            </m:e>
                          </m:rad>
                        </m:den>
                      </m:f>
                    </m:oMath>
                  </m:oMathPara>
                </a14:m>
                <a:endParaRPr lang="zh-CN" altLang="en-US" sz="2800">
                  <a:solidFill>
                    <a:schemeClr val="accent2"/>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868144" y="4397634"/>
                <a:ext cx="2585708" cy="133562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04991" y="6021288"/>
                <a:ext cx="334944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0" i="1" smtClean="0">
                              <a:solidFill>
                                <a:schemeClr val="accent2"/>
                              </a:solidFill>
                              <a:latin typeface="Cambria Math" panose="02040503050406030204" pitchFamily="18" charset="0"/>
                            </a:rPr>
                          </m:ctrlPr>
                        </m:sSubSupPr>
                        <m:e>
                          <m:r>
                            <a:rPr lang="en-US" altLang="zh-CN" sz="2800" b="0" i="1" smtClean="0">
                              <a:solidFill>
                                <a:schemeClr val="accent2"/>
                              </a:solidFill>
                              <a:latin typeface="Cambria Math" panose="02040503050406030204" pitchFamily="18" charset="0"/>
                            </a:rPr>
                            <m:t>𝑥</m:t>
                          </m:r>
                        </m:e>
                        <m:sub>
                          <m:r>
                            <a:rPr lang="en-US" altLang="zh-CN" sz="2800" b="0" i="1" smtClean="0">
                              <a:solidFill>
                                <a:schemeClr val="accent2"/>
                              </a:solidFill>
                              <a:latin typeface="Cambria Math" panose="02040503050406030204" pitchFamily="18" charset="0"/>
                            </a:rPr>
                            <m:t>𝐵</m:t>
                          </m:r>
                        </m:sub>
                        <m:sup>
                          <m:r>
                            <a:rPr lang="en-US" altLang="zh-CN" sz="2800" b="0" i="1" smtClean="0">
                              <a:solidFill>
                                <a:schemeClr val="accent2"/>
                              </a:solidFill>
                              <a:latin typeface="Cambria Math" panose="02040503050406030204" pitchFamily="18" charset="0"/>
                            </a:rPr>
                            <m:t>′</m:t>
                          </m:r>
                        </m:sup>
                      </m:sSubSup>
                      <m:r>
                        <a:rPr lang="en-US" altLang="zh-CN" sz="2800" b="0" i="1" smtClean="0">
                          <a:solidFill>
                            <a:schemeClr val="accent2"/>
                          </a:solidFill>
                          <a:latin typeface="Cambria Math" panose="02040503050406030204" pitchFamily="18" charset="0"/>
                        </a:rPr>
                        <m:t>&gt;</m:t>
                      </m:r>
                      <m:sSubSup>
                        <m:sSubSupPr>
                          <m:ctrlPr>
                            <a:rPr lang="en-US" altLang="zh-CN" sz="2800" b="0" i="1" smtClean="0">
                              <a:solidFill>
                                <a:schemeClr val="accent2"/>
                              </a:solidFill>
                              <a:latin typeface="Cambria Math" panose="02040503050406030204" pitchFamily="18" charset="0"/>
                            </a:rPr>
                          </m:ctrlPr>
                        </m:sSubSupPr>
                        <m:e>
                          <m:r>
                            <a:rPr lang="en-US" altLang="zh-CN" sz="2800" b="0" i="1" smtClean="0">
                              <a:solidFill>
                                <a:schemeClr val="accent2"/>
                              </a:solidFill>
                              <a:latin typeface="Cambria Math" panose="02040503050406030204" pitchFamily="18" charset="0"/>
                            </a:rPr>
                            <m:t>𝑥</m:t>
                          </m:r>
                        </m:e>
                        <m:sub>
                          <m:r>
                            <a:rPr lang="en-US" altLang="zh-CN" sz="2800" b="0" i="1" smtClean="0">
                              <a:solidFill>
                                <a:schemeClr val="accent2"/>
                              </a:solidFill>
                              <a:latin typeface="Cambria Math" panose="02040503050406030204" pitchFamily="18" charset="0"/>
                            </a:rPr>
                            <m:t>𝐴</m:t>
                          </m:r>
                        </m:sub>
                        <m:sup>
                          <m:r>
                            <a:rPr lang="en-US" altLang="zh-CN" sz="2800" b="0" i="1" smtClean="0">
                              <a:solidFill>
                                <a:schemeClr val="accent2"/>
                              </a:solidFill>
                              <a:latin typeface="Cambria Math" panose="02040503050406030204" pitchFamily="18" charset="0"/>
                            </a:rPr>
                            <m:t>′</m:t>
                          </m:r>
                        </m:sup>
                      </m:sSubSup>
                      <m:r>
                        <a:rPr lang="en-US" altLang="zh-CN" sz="2800" b="0" i="1" smtClean="0">
                          <a:solidFill>
                            <a:schemeClr val="accent2"/>
                          </a:solidFill>
                          <a:latin typeface="Cambria Math" panose="02040503050406030204" pitchFamily="18" charset="0"/>
                        </a:rPr>
                        <m:t> ⇒  </m:t>
                      </m:r>
                      <m:sSub>
                        <m:sSubPr>
                          <m:ctrlPr>
                            <a:rPr lang="en-US" altLang="zh-CN" sz="2800" b="0" i="1" smtClean="0">
                              <a:solidFill>
                                <a:schemeClr val="accent2"/>
                              </a:solidFill>
                              <a:latin typeface="Cambria Math" panose="02040503050406030204" pitchFamily="18" charset="0"/>
                            </a:rPr>
                          </m:ctrlPr>
                        </m:sSubPr>
                        <m:e>
                          <m:r>
                            <a:rPr lang="en-US" altLang="zh-CN" sz="2800" b="0" i="1" smtClean="0">
                              <a:solidFill>
                                <a:schemeClr val="accent2"/>
                              </a:solidFill>
                              <a:latin typeface="Cambria Math" panose="02040503050406030204" pitchFamily="18" charset="0"/>
                            </a:rPr>
                            <m:t>𝑡</m:t>
                          </m:r>
                        </m:e>
                        <m:sub>
                          <m:r>
                            <a:rPr lang="en-US" altLang="zh-CN" sz="2800" b="0" i="1" smtClean="0">
                              <a:solidFill>
                                <a:schemeClr val="accent2"/>
                              </a:solidFill>
                              <a:latin typeface="Cambria Math" panose="02040503050406030204" pitchFamily="18" charset="0"/>
                            </a:rPr>
                            <m:t>𝐵</m:t>
                          </m:r>
                        </m:sub>
                      </m:sSub>
                      <m:r>
                        <a:rPr lang="en-US" altLang="zh-CN" sz="2800" b="0" i="1" smtClean="0">
                          <a:solidFill>
                            <a:schemeClr val="accent2"/>
                          </a:solidFill>
                          <a:latin typeface="Cambria Math" panose="02040503050406030204" pitchFamily="18" charset="0"/>
                        </a:rPr>
                        <m:t>&gt;</m:t>
                      </m:r>
                      <m:sSub>
                        <m:sSubPr>
                          <m:ctrlPr>
                            <a:rPr lang="en-US" altLang="zh-CN" sz="2800" b="0" i="1" smtClean="0">
                              <a:solidFill>
                                <a:schemeClr val="accent2"/>
                              </a:solidFill>
                              <a:latin typeface="Cambria Math" panose="02040503050406030204" pitchFamily="18" charset="0"/>
                            </a:rPr>
                          </m:ctrlPr>
                        </m:sSubPr>
                        <m:e>
                          <m:r>
                            <a:rPr lang="en-US" altLang="zh-CN" sz="2800" b="0" i="1" smtClean="0">
                              <a:solidFill>
                                <a:schemeClr val="accent2"/>
                              </a:solidFill>
                              <a:latin typeface="Cambria Math" panose="02040503050406030204" pitchFamily="18" charset="0"/>
                            </a:rPr>
                            <m:t>𝑡</m:t>
                          </m:r>
                        </m:e>
                        <m:sub>
                          <m:r>
                            <a:rPr lang="en-US" altLang="zh-CN" sz="2800" b="0" i="1" smtClean="0">
                              <a:solidFill>
                                <a:schemeClr val="accent2"/>
                              </a:solidFill>
                              <a:latin typeface="Cambria Math" panose="02040503050406030204" pitchFamily="18" charset="0"/>
                            </a:rPr>
                            <m:t>𝐴</m:t>
                          </m:r>
                        </m:sub>
                      </m:sSub>
                    </m:oMath>
                  </m:oMathPara>
                </a14:m>
                <a:endParaRPr lang="zh-CN" altLang="en-US" sz="2800">
                  <a:solidFill>
                    <a:schemeClr val="accent2"/>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304991" y="6021288"/>
                <a:ext cx="3349442" cy="523220"/>
              </a:xfrm>
              <a:prstGeom prst="rect">
                <a:avLst/>
              </a:prstGeom>
              <a:blipFill rotWithShape="0">
                <a:blip r:embed="rId8"/>
                <a:stretch>
                  <a:fillRect/>
                </a:stretch>
              </a:blipFill>
            </p:spPr>
            <p:txBody>
              <a:bodyPr/>
              <a:lstStyle/>
              <a:p>
                <a:r>
                  <a:rPr lang="zh-CN" altLang="en-US">
                    <a:noFill/>
                  </a:rPr>
                  <a:t> </a:t>
                </a:r>
              </a:p>
            </p:txBody>
          </p:sp>
        </mc:Fallback>
      </mc:AlternateContent>
      <p:sp>
        <p:nvSpPr>
          <p:cNvPr id="14" name="文本框 13"/>
          <p:cNvSpPr txBox="1"/>
          <p:nvPr/>
        </p:nvSpPr>
        <p:spPr>
          <a:xfrm>
            <a:off x="4019176" y="6093296"/>
            <a:ext cx="4434676" cy="523220"/>
          </a:xfrm>
          <a:prstGeom prst="rect">
            <a:avLst/>
          </a:prstGeom>
          <a:noFill/>
        </p:spPr>
        <p:txBody>
          <a:bodyPr wrap="none" rtlCol="0">
            <a:spAutoFit/>
          </a:bodyPr>
          <a:lstStyle/>
          <a:p>
            <a:r>
              <a:rPr lang="en-US" altLang="zh-CN" sz="2800" b="1"/>
              <a:t>S</a:t>
            </a:r>
            <a:r>
              <a:rPr lang="zh-CN" altLang="en-US" sz="2800" b="1"/>
              <a:t>系中光先到 </a:t>
            </a:r>
            <a:r>
              <a:rPr lang="en-US" altLang="zh-CN" sz="2800" b="1" i="1"/>
              <a:t>A</a:t>
            </a:r>
            <a:r>
              <a:rPr lang="en-US" altLang="zh-CN" sz="2800" b="1"/>
              <a:t> </a:t>
            </a:r>
            <a:r>
              <a:rPr lang="zh-CN" altLang="en-US" sz="2800" b="1"/>
              <a:t>点后到 </a:t>
            </a:r>
            <a:r>
              <a:rPr lang="en-US" altLang="zh-CN" sz="2800" b="1" i="1"/>
              <a:t>B</a:t>
            </a:r>
            <a:r>
              <a:rPr lang="en-US" altLang="zh-CN" sz="2800" b="1"/>
              <a:t> </a:t>
            </a:r>
            <a:r>
              <a:rPr lang="zh-CN" altLang="en-US" sz="2800" b="1"/>
              <a:t>点</a:t>
            </a:r>
          </a:p>
        </p:txBody>
      </p:sp>
      <p:grpSp>
        <p:nvGrpSpPr>
          <p:cNvPr id="18" name="组合 17"/>
          <p:cNvGrpSpPr/>
          <p:nvPr/>
        </p:nvGrpSpPr>
        <p:grpSpPr>
          <a:xfrm>
            <a:off x="2382492" y="453879"/>
            <a:ext cx="6654004" cy="1584176"/>
            <a:chOff x="2382492" y="453879"/>
            <a:chExt cx="6654004" cy="1584176"/>
          </a:xfrm>
        </p:grpSpPr>
        <p:pic>
          <p:nvPicPr>
            <p:cNvPr id="3" name="图片 2"/>
            <p:cNvPicPr>
              <a:picLocks noChangeAspect="1"/>
            </p:cNvPicPr>
            <p:nvPr/>
          </p:nvPicPr>
          <p:blipFill rotWithShape="1">
            <a:blip r:embed="rId9">
              <a:clrChange>
                <a:clrFrom>
                  <a:srgbClr val="FFFFFF"/>
                </a:clrFrom>
                <a:clrTo>
                  <a:srgbClr val="FFFFFF">
                    <a:alpha val="0"/>
                  </a:srgbClr>
                </a:clrTo>
              </a:clrChange>
            </a:blip>
            <a:srcRect t="1" b="73045"/>
            <a:stretch/>
          </p:blipFill>
          <p:spPr>
            <a:xfrm>
              <a:off x="2382492" y="453879"/>
              <a:ext cx="6654004" cy="1584176"/>
            </a:xfrm>
            <a:prstGeom prst="rect">
              <a:avLst/>
            </a:prstGeom>
          </p:spPr>
        </p:pic>
        <p:cxnSp>
          <p:nvCxnSpPr>
            <p:cNvPr id="16" name="直接箭头连接符 15"/>
            <p:cNvCxnSpPr/>
            <p:nvPr/>
          </p:nvCxnSpPr>
          <p:spPr>
            <a:xfrm>
              <a:off x="7275573" y="980728"/>
              <a:ext cx="785542"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7344536" y="453879"/>
                  <a:ext cx="5068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𝒖</m:t>
                        </m:r>
                      </m:oMath>
                    </m:oMathPara>
                  </a14:m>
                  <a:endParaRPr lang="zh-CN" altLang="en-US" b="1"/>
                </a:p>
              </p:txBody>
            </p:sp>
          </mc:Choice>
          <mc:Fallback xmlns="">
            <p:sp>
              <p:nvSpPr>
                <p:cNvPr id="17" name="文本框 16"/>
                <p:cNvSpPr txBox="1">
                  <a:spLocks noRot="1" noChangeAspect="1" noMove="1" noResize="1" noEditPoints="1" noAdjustHandles="1" noChangeArrowheads="1" noChangeShapeType="1" noTextEdit="1"/>
                </p:cNvSpPr>
                <p:nvPr/>
              </p:nvSpPr>
              <p:spPr>
                <a:xfrm>
                  <a:off x="7344536" y="453879"/>
                  <a:ext cx="506870" cy="523220"/>
                </a:xfrm>
                <a:prstGeom prst="rect">
                  <a:avLst/>
                </a:prstGeom>
                <a:blipFill rotWithShape="0">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8938331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 calcmode="lin" valueType="num">
                                      <p:cBhvr additive="base">
                                        <p:cTn id="4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animBg="1"/>
      <p:bldP spid="12"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文本框 8"/>
              <p:cNvSpPr txBox="1"/>
              <p:nvPr/>
            </p:nvSpPr>
            <p:spPr>
              <a:xfrm>
                <a:off x="5970659" y="2096268"/>
                <a:ext cx="3329908" cy="1157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solidFill>
                              <a:latin typeface="Cambria Math" panose="02040503050406030204" pitchFamily="18" charset="0"/>
                            </a:rPr>
                          </m:ctrlPr>
                        </m:sSubPr>
                        <m:e>
                          <m:r>
                            <a:rPr lang="en-US" altLang="zh-CN" b="1" i="1" smtClean="0">
                              <a:solidFill>
                                <a:schemeClr val="accent2"/>
                              </a:solidFill>
                              <a:latin typeface="Cambria Math" panose="02040503050406030204" pitchFamily="18" charset="0"/>
                            </a:rPr>
                            <m:t>𝒕</m:t>
                          </m:r>
                        </m:e>
                        <m:sub>
                          <m:r>
                            <a:rPr lang="en-US" altLang="zh-CN" b="1" i="1" smtClean="0">
                              <a:solidFill>
                                <a:schemeClr val="accent2"/>
                              </a:solidFill>
                              <a:latin typeface="Cambria Math" panose="02040503050406030204" pitchFamily="18" charset="0"/>
                            </a:rPr>
                            <m:t>𝑩</m:t>
                          </m:r>
                        </m:sub>
                      </m:sSub>
                      <m:r>
                        <a:rPr lang="en-US" altLang="zh-CN" b="1" i="1" smtClean="0">
                          <a:solidFill>
                            <a:schemeClr val="accent2"/>
                          </a:solidFill>
                          <a:latin typeface="Cambria Math" panose="02040503050406030204" pitchFamily="18" charset="0"/>
                        </a:rPr>
                        <m:t>−</m:t>
                      </m:r>
                      <m:sSub>
                        <m:sSubPr>
                          <m:ctrlPr>
                            <a:rPr lang="en-US" altLang="zh-CN" b="1" i="1" smtClean="0">
                              <a:solidFill>
                                <a:schemeClr val="accent2"/>
                              </a:solidFill>
                              <a:latin typeface="Cambria Math" panose="02040503050406030204" pitchFamily="18" charset="0"/>
                            </a:rPr>
                          </m:ctrlPr>
                        </m:sSubPr>
                        <m:e>
                          <m:r>
                            <a:rPr lang="en-US" altLang="zh-CN" b="1" i="1" smtClean="0">
                              <a:solidFill>
                                <a:schemeClr val="accent2"/>
                              </a:solidFill>
                              <a:latin typeface="Cambria Math" panose="02040503050406030204" pitchFamily="18" charset="0"/>
                            </a:rPr>
                            <m:t>𝒕</m:t>
                          </m:r>
                        </m:e>
                        <m:sub>
                          <m:r>
                            <a:rPr lang="en-US" altLang="zh-CN" b="1" i="1" smtClean="0">
                              <a:solidFill>
                                <a:schemeClr val="accent2"/>
                              </a:solidFill>
                              <a:latin typeface="Cambria Math" panose="02040503050406030204" pitchFamily="18" charset="0"/>
                            </a:rPr>
                            <m:t>𝑨</m:t>
                          </m:r>
                        </m:sub>
                      </m:sSub>
                      <m:r>
                        <a:rPr lang="en-US" altLang="zh-CN" b="1" i="1" smtClean="0">
                          <a:solidFill>
                            <a:schemeClr val="accent2"/>
                          </a:solidFill>
                          <a:latin typeface="Cambria Math" panose="02040503050406030204" pitchFamily="18" charset="0"/>
                        </a:rPr>
                        <m:t>=</m:t>
                      </m:r>
                      <m:f>
                        <m:fPr>
                          <m:ctrlPr>
                            <a:rPr lang="en-US" altLang="zh-CN" b="1" i="1" smtClean="0">
                              <a:solidFill>
                                <a:schemeClr val="accent2"/>
                              </a:solidFill>
                              <a:latin typeface="Cambria Math" panose="02040503050406030204" pitchFamily="18" charset="0"/>
                            </a:rPr>
                          </m:ctrlPr>
                        </m:fPr>
                        <m:num>
                          <m:f>
                            <m:fPr>
                              <m:ctrlPr>
                                <a:rPr lang="en-US" altLang="zh-CN" b="1" i="1" smtClean="0">
                                  <a:solidFill>
                                    <a:schemeClr val="accent2"/>
                                  </a:solidFill>
                                  <a:latin typeface="Cambria Math" panose="02040503050406030204" pitchFamily="18" charset="0"/>
                                </a:rPr>
                              </m:ctrlPr>
                            </m:fPr>
                            <m:num>
                              <m:r>
                                <a:rPr lang="en-US" altLang="zh-CN" b="1" i="1" smtClean="0">
                                  <a:solidFill>
                                    <a:schemeClr val="accent2"/>
                                  </a:solidFill>
                                  <a:latin typeface="Cambria Math" panose="02040503050406030204" pitchFamily="18" charset="0"/>
                                </a:rPr>
                                <m:t>𝒖</m:t>
                              </m:r>
                            </m:num>
                            <m:den>
                              <m:sSup>
                                <m:sSupPr>
                                  <m:ctrlPr>
                                    <a:rPr lang="en-US" altLang="zh-CN" b="1" i="1" smtClean="0">
                                      <a:solidFill>
                                        <a:schemeClr val="accent2"/>
                                      </a:solidFill>
                                      <a:latin typeface="Cambria Math" panose="02040503050406030204" pitchFamily="18" charset="0"/>
                                    </a:rPr>
                                  </m:ctrlPr>
                                </m:sSupPr>
                                <m:e>
                                  <m:r>
                                    <a:rPr lang="en-US" altLang="zh-CN" b="1" i="1" smtClean="0">
                                      <a:solidFill>
                                        <a:schemeClr val="accent2"/>
                                      </a:solidFill>
                                      <a:latin typeface="Cambria Math" panose="02040503050406030204" pitchFamily="18" charset="0"/>
                                    </a:rPr>
                                    <m:t>𝒄</m:t>
                                  </m:r>
                                </m:e>
                                <m:sup>
                                  <m:r>
                                    <a:rPr lang="en-US" altLang="zh-CN" b="1" i="1" smtClean="0">
                                      <a:solidFill>
                                        <a:schemeClr val="accent2"/>
                                      </a:solidFill>
                                      <a:latin typeface="Cambria Math" panose="02040503050406030204" pitchFamily="18" charset="0"/>
                                    </a:rPr>
                                    <m:t>𝟐</m:t>
                                  </m:r>
                                </m:sup>
                              </m:sSup>
                            </m:den>
                          </m:f>
                          <m:d>
                            <m:dPr>
                              <m:ctrlPr>
                                <a:rPr lang="en-US" altLang="zh-CN" b="1" i="1" smtClean="0">
                                  <a:solidFill>
                                    <a:schemeClr val="accent2"/>
                                  </a:solidFill>
                                  <a:latin typeface="Cambria Math" panose="02040503050406030204" pitchFamily="18" charset="0"/>
                                </a:rPr>
                              </m:ctrlPr>
                            </m:dPr>
                            <m:e>
                              <m:sSubSup>
                                <m:sSubSupPr>
                                  <m:ctrlPr>
                                    <a:rPr lang="en-US" altLang="zh-CN" b="1" i="1" smtClean="0">
                                      <a:solidFill>
                                        <a:schemeClr val="accent2"/>
                                      </a:solidFill>
                                      <a:latin typeface="Cambria Math" panose="02040503050406030204" pitchFamily="18" charset="0"/>
                                    </a:rPr>
                                  </m:ctrlPr>
                                </m:sSubSupPr>
                                <m:e>
                                  <m:r>
                                    <a:rPr lang="en-US" altLang="zh-CN" b="1" i="1" smtClean="0">
                                      <a:solidFill>
                                        <a:schemeClr val="accent2"/>
                                      </a:solidFill>
                                      <a:latin typeface="Cambria Math" panose="02040503050406030204" pitchFamily="18" charset="0"/>
                                    </a:rPr>
                                    <m:t>𝒙</m:t>
                                  </m:r>
                                </m:e>
                                <m:sub>
                                  <m:r>
                                    <a:rPr lang="en-US" altLang="zh-CN" b="1" i="1" smtClean="0">
                                      <a:solidFill>
                                        <a:schemeClr val="accent2"/>
                                      </a:solidFill>
                                      <a:latin typeface="Cambria Math" panose="02040503050406030204" pitchFamily="18" charset="0"/>
                                    </a:rPr>
                                    <m:t>𝑩</m:t>
                                  </m:r>
                                </m:sub>
                                <m:sup>
                                  <m:r>
                                    <a:rPr lang="en-US" altLang="zh-CN" b="1" i="1" smtClean="0">
                                      <a:solidFill>
                                        <a:schemeClr val="accent2"/>
                                      </a:solidFill>
                                      <a:latin typeface="Cambria Math" panose="02040503050406030204" pitchFamily="18" charset="0"/>
                                    </a:rPr>
                                    <m:t>′</m:t>
                                  </m:r>
                                </m:sup>
                              </m:sSubSup>
                              <m:r>
                                <a:rPr lang="en-US" altLang="zh-CN" b="1" i="1" smtClean="0">
                                  <a:solidFill>
                                    <a:schemeClr val="accent2"/>
                                  </a:solidFill>
                                  <a:latin typeface="Cambria Math" panose="02040503050406030204" pitchFamily="18" charset="0"/>
                                </a:rPr>
                                <m:t>−</m:t>
                              </m:r>
                              <m:sSubSup>
                                <m:sSubSupPr>
                                  <m:ctrlPr>
                                    <a:rPr lang="en-US" altLang="zh-CN" b="1" i="1" smtClean="0">
                                      <a:solidFill>
                                        <a:schemeClr val="accent2"/>
                                      </a:solidFill>
                                      <a:latin typeface="Cambria Math" panose="02040503050406030204" pitchFamily="18" charset="0"/>
                                    </a:rPr>
                                  </m:ctrlPr>
                                </m:sSubSupPr>
                                <m:e>
                                  <m:r>
                                    <a:rPr lang="en-US" altLang="zh-CN" b="1" i="1" smtClean="0">
                                      <a:solidFill>
                                        <a:schemeClr val="accent2"/>
                                      </a:solidFill>
                                      <a:latin typeface="Cambria Math" panose="02040503050406030204" pitchFamily="18" charset="0"/>
                                    </a:rPr>
                                    <m:t>𝒙</m:t>
                                  </m:r>
                                </m:e>
                                <m:sub>
                                  <m:r>
                                    <a:rPr lang="en-US" altLang="zh-CN" b="1" i="1" smtClean="0">
                                      <a:solidFill>
                                        <a:schemeClr val="accent2"/>
                                      </a:solidFill>
                                      <a:latin typeface="Cambria Math" panose="02040503050406030204" pitchFamily="18" charset="0"/>
                                    </a:rPr>
                                    <m:t>𝑨</m:t>
                                  </m:r>
                                </m:sub>
                                <m:sup>
                                  <m:r>
                                    <a:rPr lang="en-US" altLang="zh-CN" b="1" i="1" smtClean="0">
                                      <a:solidFill>
                                        <a:schemeClr val="accent2"/>
                                      </a:solidFill>
                                      <a:latin typeface="Cambria Math" panose="02040503050406030204" pitchFamily="18" charset="0"/>
                                    </a:rPr>
                                    <m:t>′</m:t>
                                  </m:r>
                                </m:sup>
                              </m:sSubSup>
                            </m:e>
                          </m:d>
                        </m:num>
                        <m:den>
                          <m:rad>
                            <m:radPr>
                              <m:degHide m:val="on"/>
                              <m:ctrlPr>
                                <a:rPr lang="en-US" altLang="zh-CN" b="1" i="1" smtClean="0">
                                  <a:solidFill>
                                    <a:schemeClr val="accent2"/>
                                  </a:solidFill>
                                  <a:latin typeface="Cambria Math" panose="02040503050406030204" pitchFamily="18" charset="0"/>
                                </a:rPr>
                              </m:ctrlPr>
                            </m:radPr>
                            <m:deg/>
                            <m:e>
                              <m:r>
                                <a:rPr lang="en-US" altLang="zh-CN" b="1" i="1" smtClean="0">
                                  <a:solidFill>
                                    <a:schemeClr val="accent2"/>
                                  </a:solidFill>
                                  <a:latin typeface="Cambria Math" panose="02040503050406030204" pitchFamily="18" charset="0"/>
                                </a:rPr>
                                <m:t>𝟏</m:t>
                              </m:r>
                              <m:r>
                                <a:rPr lang="en-US" altLang="zh-CN" b="1" i="1" smtClean="0">
                                  <a:solidFill>
                                    <a:schemeClr val="accent2"/>
                                  </a:solidFill>
                                  <a:latin typeface="Cambria Math" panose="02040503050406030204" pitchFamily="18" charset="0"/>
                                </a:rPr>
                                <m:t>−</m:t>
                              </m:r>
                              <m:f>
                                <m:fPr>
                                  <m:type m:val="lin"/>
                                  <m:ctrlPr>
                                    <a:rPr lang="en-US" altLang="zh-CN" b="1" i="1" smtClean="0">
                                      <a:solidFill>
                                        <a:schemeClr val="accent2"/>
                                      </a:solidFill>
                                      <a:latin typeface="Cambria Math" panose="02040503050406030204" pitchFamily="18" charset="0"/>
                                    </a:rPr>
                                  </m:ctrlPr>
                                </m:fPr>
                                <m:num>
                                  <m:sSup>
                                    <m:sSupPr>
                                      <m:ctrlPr>
                                        <a:rPr lang="en-US" altLang="zh-CN" b="1" i="1" smtClean="0">
                                          <a:solidFill>
                                            <a:schemeClr val="accent2"/>
                                          </a:solidFill>
                                          <a:latin typeface="Cambria Math" panose="02040503050406030204" pitchFamily="18" charset="0"/>
                                        </a:rPr>
                                      </m:ctrlPr>
                                    </m:sSupPr>
                                    <m:e>
                                      <m:r>
                                        <a:rPr lang="en-US" altLang="zh-CN" b="1" i="1" smtClean="0">
                                          <a:solidFill>
                                            <a:schemeClr val="accent2"/>
                                          </a:solidFill>
                                          <a:latin typeface="Cambria Math" panose="02040503050406030204" pitchFamily="18" charset="0"/>
                                        </a:rPr>
                                        <m:t>𝒖</m:t>
                                      </m:r>
                                    </m:e>
                                    <m:sup>
                                      <m:r>
                                        <a:rPr lang="en-US" altLang="zh-CN" b="1" i="1" smtClean="0">
                                          <a:solidFill>
                                            <a:schemeClr val="accent2"/>
                                          </a:solidFill>
                                          <a:latin typeface="Cambria Math" panose="02040503050406030204" pitchFamily="18" charset="0"/>
                                        </a:rPr>
                                        <m:t>𝟐</m:t>
                                      </m:r>
                                    </m:sup>
                                  </m:sSup>
                                </m:num>
                                <m:den>
                                  <m:sSup>
                                    <m:sSupPr>
                                      <m:ctrlPr>
                                        <a:rPr lang="en-US" altLang="zh-CN" b="1" i="1" smtClean="0">
                                          <a:solidFill>
                                            <a:schemeClr val="accent2"/>
                                          </a:solidFill>
                                          <a:latin typeface="Cambria Math" panose="02040503050406030204" pitchFamily="18" charset="0"/>
                                        </a:rPr>
                                      </m:ctrlPr>
                                    </m:sSupPr>
                                    <m:e>
                                      <m:r>
                                        <a:rPr lang="en-US" altLang="zh-CN" b="1" i="1" smtClean="0">
                                          <a:solidFill>
                                            <a:schemeClr val="accent2"/>
                                          </a:solidFill>
                                          <a:latin typeface="Cambria Math" panose="02040503050406030204" pitchFamily="18" charset="0"/>
                                        </a:rPr>
                                        <m:t>𝒄</m:t>
                                      </m:r>
                                    </m:e>
                                    <m:sup>
                                      <m:r>
                                        <a:rPr lang="en-US" altLang="zh-CN" b="1" i="1" smtClean="0">
                                          <a:solidFill>
                                            <a:schemeClr val="accent2"/>
                                          </a:solidFill>
                                          <a:latin typeface="Cambria Math" panose="02040503050406030204" pitchFamily="18" charset="0"/>
                                        </a:rPr>
                                        <m:t>𝟐</m:t>
                                      </m:r>
                                    </m:sup>
                                  </m:sSup>
                                </m:den>
                              </m:f>
                            </m:e>
                          </m:rad>
                        </m:den>
                      </m:f>
                    </m:oMath>
                  </m:oMathPara>
                </a14:m>
                <a:endParaRPr lang="zh-CN" altLang="en-US" b="1">
                  <a:solidFill>
                    <a:schemeClr val="accent2"/>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5970659" y="2096268"/>
                <a:ext cx="3329908" cy="1157946"/>
              </a:xfrm>
              <a:prstGeom prst="rect">
                <a:avLst/>
              </a:prstGeom>
              <a:blipFill>
                <a:blip r:embed="rId2"/>
                <a:stretch>
                  <a:fillRect b="-4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592389" y="3337828"/>
                <a:ext cx="477733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&gt;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 &amp; </m:t>
                      </m:r>
                      <m:r>
                        <a:rPr lang="en-US" altLang="zh-CN" sz="2800" b="1" i="1" smtClean="0">
                          <a:solidFill>
                            <a:schemeClr val="accent2"/>
                          </a:solidFill>
                          <a:latin typeface="Cambria Math" panose="02040503050406030204" pitchFamily="18" charset="0"/>
                        </a:rPr>
                        <m:t>𝒖</m:t>
                      </m:r>
                      <m:r>
                        <a:rPr lang="en-US" altLang="zh-CN" sz="2800" b="1" i="1" smtClean="0">
                          <a:solidFill>
                            <a:schemeClr val="accent2"/>
                          </a:solidFill>
                          <a:latin typeface="Cambria Math" panose="02040503050406030204" pitchFamily="18" charset="0"/>
                        </a:rPr>
                        <m:t>&lt;</m:t>
                      </m:r>
                      <m:r>
                        <a:rPr lang="en-US" altLang="zh-CN" sz="2800" b="1" i="1" smtClean="0">
                          <a:solidFill>
                            <a:schemeClr val="accent2"/>
                          </a:solidFill>
                          <a:latin typeface="Cambria Math" panose="02040503050406030204" pitchFamily="18" charset="0"/>
                        </a:rPr>
                        <m:t>𝟎</m:t>
                      </m:r>
                      <m:r>
                        <a:rPr lang="en-US" altLang="zh-CN" sz="2800" b="1" i="1" smtClean="0">
                          <a:solidFill>
                            <a:schemeClr val="accent2"/>
                          </a:solidFill>
                          <a:latin typeface="Cambria Math" panose="02040503050406030204" pitchFamily="18" charset="0"/>
                        </a:rPr>
                        <m:t> ⇒  </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Sub>
                      <m:r>
                        <a:rPr lang="en-US" altLang="zh-CN" sz="2800" b="1" i="1" smtClean="0">
                          <a:solidFill>
                            <a:schemeClr val="accent2"/>
                          </a:solidFill>
                          <a:latin typeface="Cambria Math" panose="02040503050406030204" pitchFamily="18" charset="0"/>
                        </a:rPr>
                        <m:t>&lt;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Sub>
                    </m:oMath>
                  </m:oMathPara>
                </a14:m>
                <a:endParaRPr lang="zh-CN" altLang="en-US" sz="2800" b="1">
                  <a:solidFill>
                    <a:schemeClr val="accent2"/>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1592389" y="3337828"/>
                <a:ext cx="4777333" cy="523220"/>
              </a:xfrm>
              <a:prstGeom prst="rect">
                <a:avLst/>
              </a:prstGeom>
              <a:blipFill rotWithShape="0">
                <a:blip r:embed="rId3"/>
                <a:stretch>
                  <a:fillRect/>
                </a:stretch>
              </a:blipFill>
            </p:spPr>
            <p:txBody>
              <a:bodyPr/>
              <a:lstStyle/>
              <a:p>
                <a:r>
                  <a:rPr lang="zh-CN" altLang="en-US">
                    <a:noFill/>
                  </a:rPr>
                  <a:t> </a:t>
                </a:r>
              </a:p>
            </p:txBody>
          </p:sp>
        </mc:Fallback>
      </mc:AlternateContent>
      <p:sp>
        <p:nvSpPr>
          <p:cNvPr id="14" name="文本框 13"/>
          <p:cNvSpPr txBox="1"/>
          <p:nvPr/>
        </p:nvSpPr>
        <p:spPr>
          <a:xfrm>
            <a:off x="827584" y="5517232"/>
            <a:ext cx="7398179"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a:solidFill>
                  <a:srgbClr val="C00000"/>
                </a:solidFill>
              </a:rPr>
              <a:t>结论：同地同时是绝对的，异地同时是相对的</a:t>
            </a:r>
          </a:p>
        </p:txBody>
      </p:sp>
      <p:pic>
        <p:nvPicPr>
          <p:cNvPr id="3" name="图片 2"/>
          <p:cNvPicPr>
            <a:picLocks noChangeAspect="1"/>
          </p:cNvPicPr>
          <p:nvPr/>
        </p:nvPicPr>
        <p:blipFill rotWithShape="1">
          <a:blip r:embed="rId4">
            <a:clrChange>
              <a:clrFrom>
                <a:srgbClr val="FFFFFF"/>
              </a:clrFrom>
              <a:clrTo>
                <a:srgbClr val="FFFFFF">
                  <a:alpha val="0"/>
                </a:srgbClr>
              </a:clrTo>
            </a:clrChange>
          </a:blip>
          <a:srcRect t="1" b="73045"/>
          <a:stretch/>
        </p:blipFill>
        <p:spPr>
          <a:xfrm>
            <a:off x="2382492" y="453879"/>
            <a:ext cx="6654004" cy="1584176"/>
          </a:xfrm>
          <a:prstGeom prst="rect">
            <a:avLst/>
          </a:prstGeom>
        </p:spPr>
      </p:pic>
      <p:grpSp>
        <p:nvGrpSpPr>
          <p:cNvPr id="15" name="Group 4"/>
          <p:cNvGrpSpPr>
            <a:grpSpLocks/>
          </p:cNvGrpSpPr>
          <p:nvPr/>
        </p:nvGrpSpPr>
        <p:grpSpPr bwMode="auto">
          <a:xfrm>
            <a:off x="275357" y="333702"/>
            <a:ext cx="1828800" cy="1371600"/>
            <a:chOff x="240" y="576"/>
            <a:chExt cx="1152" cy="864"/>
          </a:xfrm>
        </p:grpSpPr>
        <p:sp>
          <p:nvSpPr>
            <p:cNvPr id="19" name="AutoShape 5"/>
            <p:cNvSpPr>
              <a:spLocks noChangeArrowheads="1"/>
            </p:cNvSpPr>
            <p:nvPr/>
          </p:nvSpPr>
          <p:spPr bwMode="auto">
            <a:xfrm>
              <a:off x="240" y="576"/>
              <a:ext cx="1152" cy="864"/>
            </a:xfrm>
            <a:prstGeom prst="irregularSeal1">
              <a:avLst/>
            </a:prstGeom>
            <a:gradFill rotWithShape="1">
              <a:gsLst>
                <a:gs pos="0">
                  <a:srgbClr val="FF9900"/>
                </a:gs>
                <a:gs pos="50000">
                  <a:srgbClr val="FFFFFF"/>
                </a:gs>
                <a:gs pos="100000">
                  <a:srgbClr val="FF9900"/>
                </a:gs>
              </a:gsLst>
              <a:lin ang="5400000" scaled="1"/>
            </a:gradFill>
            <a:ln w="12700">
              <a:solidFill>
                <a:schemeClr val="accent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Text Box 6"/>
            <p:cNvSpPr txBox="1">
              <a:spLocks noChangeArrowheads="1"/>
            </p:cNvSpPr>
            <p:nvPr/>
          </p:nvSpPr>
          <p:spPr bwMode="auto">
            <a:xfrm>
              <a:off x="480" y="768"/>
              <a:ext cx="816" cy="365"/>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defRPr/>
              </a:pPr>
              <a:r>
                <a:rPr kumimoji="1" lang="zh-CN" altLang="en-US" sz="3200" b="1">
                  <a:solidFill>
                    <a:srgbClr val="CC3300"/>
                  </a:solidFill>
                  <a:effectLst>
                    <a:outerShdw blurRad="38100" dist="38100" dir="2700000" algn="tl">
                      <a:srgbClr val="000000"/>
                    </a:outerShdw>
                  </a:effectLst>
                  <a:latin typeface="宋体" charset="-122"/>
                  <a:ea typeface="宋体" charset="-122"/>
                </a:rPr>
                <a:t>讨论</a:t>
              </a:r>
            </a:p>
          </p:txBody>
        </p:sp>
      </p:grpSp>
      <mc:AlternateContent xmlns:mc="http://schemas.openxmlformats.org/markup-compatibility/2006" xmlns:a14="http://schemas.microsoft.com/office/drawing/2010/main">
        <mc:Choice Requires="a14">
          <p:sp>
            <p:nvSpPr>
              <p:cNvPr id="21" name="矩形 20"/>
              <p:cNvSpPr/>
              <p:nvPr/>
            </p:nvSpPr>
            <p:spPr>
              <a:xfrm>
                <a:off x="304991" y="2708920"/>
                <a:ext cx="2734531" cy="523220"/>
              </a:xfrm>
              <a:prstGeom prst="rect">
                <a:avLst/>
              </a:prstGeom>
            </p:spPr>
            <p:txBody>
              <a:bodyPr wrap="none">
                <a:spAutoFit/>
              </a:bodyPr>
              <a:lstStyle/>
              <a:p>
                <a:r>
                  <a:rPr lang="en-US" altLang="zh-CN" sz="2800" b="1">
                    <a:solidFill>
                      <a:schemeClr val="accent2"/>
                    </a:solidFill>
                  </a:rPr>
                  <a:t>1. </a:t>
                </a:r>
                <a:r>
                  <a:rPr lang="zh-CN" altLang="en-US" sz="2800" b="1">
                    <a:solidFill>
                      <a:schemeClr val="accent2"/>
                    </a:solidFill>
                  </a:rPr>
                  <a:t>若 </a:t>
                </a:r>
                <a14:m>
                  <m:oMath xmlns:m="http://schemas.openxmlformats.org/officeDocument/2006/math">
                    <m:r>
                      <a:rPr lang="en-US" altLang="zh-CN" sz="2800" b="1" i="1" smtClean="0">
                        <a:solidFill>
                          <a:schemeClr val="accent2"/>
                        </a:solidFill>
                        <a:latin typeface="Cambria Math" panose="02040503050406030204" pitchFamily="18" charset="0"/>
                      </a:rPr>
                      <m:t>𝒖</m:t>
                    </m:r>
                  </m:oMath>
                </a14:m>
                <a:r>
                  <a:rPr lang="zh-CN" altLang="en-US" sz="2800" b="1">
                    <a:solidFill>
                      <a:schemeClr val="accent2"/>
                    </a:solidFill>
                  </a:rPr>
                  <a:t> 方向朝左</a:t>
                </a:r>
              </a:p>
            </p:txBody>
          </p:sp>
        </mc:Choice>
        <mc:Fallback xmlns="">
          <p:sp>
            <p:nvSpPr>
              <p:cNvPr id="21" name="矩形 20"/>
              <p:cNvSpPr>
                <a:spLocks noRot="1" noChangeAspect="1" noMove="1" noResize="1" noEditPoints="1" noAdjustHandles="1" noChangeArrowheads="1" noChangeShapeType="1" noTextEdit="1"/>
              </p:cNvSpPr>
              <p:nvPr/>
            </p:nvSpPr>
            <p:spPr>
              <a:xfrm>
                <a:off x="304991" y="2708920"/>
                <a:ext cx="2734531" cy="523220"/>
              </a:xfrm>
              <a:prstGeom prst="rect">
                <a:avLst/>
              </a:prstGeom>
              <a:blipFill rotWithShape="0">
                <a:blip r:embed="rId5"/>
                <a:stretch>
                  <a:fillRect l="-4454" t="-15116" r="-4900"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325301" y="4077072"/>
                <a:ext cx="2784801" cy="523220"/>
              </a:xfrm>
              <a:prstGeom prst="rect">
                <a:avLst/>
              </a:prstGeom>
            </p:spPr>
            <p:txBody>
              <a:bodyPr wrap="none">
                <a:spAutoFit/>
              </a:bodyPr>
              <a:lstStyle/>
              <a:p>
                <a:r>
                  <a:rPr lang="en-US" altLang="zh-CN" sz="2800" b="1">
                    <a:solidFill>
                      <a:schemeClr val="accent2"/>
                    </a:solidFill>
                  </a:rPr>
                  <a:t>2. </a:t>
                </a:r>
                <a:r>
                  <a:rPr lang="zh-CN" altLang="en-US" sz="2800" b="1">
                    <a:solidFill>
                      <a:schemeClr val="accent2"/>
                    </a:solidFill>
                  </a:rPr>
                  <a:t>何时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𝑩</m:t>
                        </m:r>
                      </m:sub>
                    </m:sSub>
                    <m:r>
                      <a:rPr lang="en-US" altLang="zh-CN" sz="2800" b="1" i="1"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𝑨</m:t>
                        </m:r>
                      </m:sub>
                    </m:sSub>
                  </m:oMath>
                </a14:m>
                <a:r>
                  <a:rPr lang="zh-CN" altLang="en-US" sz="2800" b="1">
                    <a:solidFill>
                      <a:schemeClr val="accent2"/>
                    </a:solidFill>
                  </a:rPr>
                  <a:t> </a:t>
                </a:r>
                <a:r>
                  <a:rPr lang="en-US" altLang="zh-CN" sz="2800" b="1">
                    <a:solidFill>
                      <a:schemeClr val="accent2"/>
                    </a:solidFill>
                  </a:rPr>
                  <a:t>?</a:t>
                </a:r>
                <a:endParaRPr lang="zh-CN" altLang="en-US" sz="2800" b="1">
                  <a:solidFill>
                    <a:schemeClr val="accent2"/>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325301" y="4077072"/>
                <a:ext cx="2784801" cy="523220"/>
              </a:xfrm>
              <a:prstGeom prst="rect">
                <a:avLst/>
              </a:prstGeom>
              <a:blipFill rotWithShape="0">
                <a:blip r:embed="rId6"/>
                <a:stretch>
                  <a:fillRect l="-4376" t="-16279" r="-3720"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2843808" y="4717216"/>
                <a:ext cx="2989986" cy="523220"/>
              </a:xfrm>
              <a:prstGeom prst="rect">
                <a:avLst/>
              </a:prstGeom>
            </p:spPr>
            <p:txBody>
              <a:bodyPr wrap="none">
                <a:spAutoFit/>
              </a:bodyPr>
              <a:lstStyle/>
              <a:p>
                <a:r>
                  <a:rPr lang="zh-CN" altLang="en-US" sz="2800" b="1">
                    <a:solidFill>
                      <a:schemeClr val="accent2"/>
                    </a:solidFill>
                  </a:rPr>
                  <a:t>当且仅当 </a:t>
                </a:r>
                <a14:m>
                  <m:oMath xmlns:m="http://schemas.openxmlformats.org/officeDocument/2006/math">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𝑨</m:t>
                        </m:r>
                      </m:sub>
                      <m:sup>
                        <m:r>
                          <a:rPr lang="en-US" altLang="zh-CN" sz="2800" b="1" i="1" smtClean="0">
                            <a:solidFill>
                              <a:schemeClr val="accent2"/>
                            </a:solidFill>
                            <a:latin typeface="Cambria Math" panose="02040503050406030204" pitchFamily="18" charset="0"/>
                          </a:rPr>
                          <m:t>′</m:t>
                        </m:r>
                      </m:sup>
                    </m:sSubSup>
                    <m:r>
                      <a:rPr lang="en-US" altLang="zh-CN" sz="2800" b="1" i="1" smtClean="0">
                        <a:solidFill>
                          <a:schemeClr val="accent2"/>
                        </a:solidFill>
                        <a:latin typeface="Cambria Math" panose="02040503050406030204" pitchFamily="18" charset="0"/>
                      </a:rPr>
                      <m:t>=</m:t>
                    </m:r>
                    <m:sSubSup>
                      <m:sSubSupPr>
                        <m:ctrlPr>
                          <a:rPr lang="en-US" altLang="zh-CN" sz="2800" b="1" i="1" smtClean="0">
                            <a:solidFill>
                              <a:schemeClr val="accent2"/>
                            </a:solidFill>
                            <a:latin typeface="Cambria Math" panose="02040503050406030204" pitchFamily="18" charset="0"/>
                          </a:rPr>
                        </m:ctrlPr>
                      </m:sSubSup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𝑩</m:t>
                        </m:r>
                      </m:sub>
                      <m:sup>
                        <m:r>
                          <a:rPr lang="en-US" altLang="zh-CN" sz="2800" b="1" i="1" smtClean="0">
                            <a:solidFill>
                              <a:schemeClr val="accent2"/>
                            </a:solidFill>
                            <a:latin typeface="Cambria Math" panose="02040503050406030204" pitchFamily="18" charset="0"/>
                          </a:rPr>
                          <m:t>′</m:t>
                        </m:r>
                      </m:sup>
                    </m:sSubSup>
                  </m:oMath>
                </a14:m>
                <a:endParaRPr lang="zh-CN" altLang="en-US" sz="2800" b="1">
                  <a:solidFill>
                    <a:schemeClr val="accent2"/>
                  </a:solidFill>
                </a:endParaRPr>
              </a:p>
            </p:txBody>
          </p:sp>
        </mc:Choice>
        <mc:Fallback xmlns="">
          <p:sp>
            <p:nvSpPr>
              <p:cNvPr id="23" name="矩形 22"/>
              <p:cNvSpPr>
                <a:spLocks noRot="1" noChangeAspect="1" noMove="1" noResize="1" noEditPoints="1" noAdjustHandles="1" noChangeArrowheads="1" noChangeShapeType="1" noTextEdit="1"/>
              </p:cNvSpPr>
              <p:nvPr/>
            </p:nvSpPr>
            <p:spPr>
              <a:xfrm>
                <a:off x="2843808" y="4717216"/>
                <a:ext cx="2989986" cy="523220"/>
              </a:xfrm>
              <a:prstGeom prst="rect">
                <a:avLst/>
              </a:prstGeom>
              <a:blipFill rotWithShape="0">
                <a:blip r:embed="rId7"/>
                <a:stretch>
                  <a:fillRect l="-4286" t="-16279" b="-27907"/>
                </a:stretch>
              </a:blipFill>
            </p:spPr>
            <p:txBody>
              <a:bodyPr/>
              <a:lstStyle/>
              <a:p>
                <a:r>
                  <a:rPr lang="zh-CN" altLang="en-US">
                    <a:noFill/>
                  </a:rPr>
                  <a:t> </a:t>
                </a:r>
              </a:p>
            </p:txBody>
          </p:sp>
        </mc:Fallback>
      </mc:AlternateContent>
      <p:grpSp>
        <p:nvGrpSpPr>
          <p:cNvPr id="5" name="组合 4"/>
          <p:cNvGrpSpPr/>
          <p:nvPr/>
        </p:nvGrpSpPr>
        <p:grpSpPr>
          <a:xfrm>
            <a:off x="2756699" y="5529716"/>
            <a:ext cx="2031325" cy="1241269"/>
            <a:chOff x="2756699" y="5529716"/>
            <a:chExt cx="2031325" cy="1241269"/>
          </a:xfrm>
        </p:grpSpPr>
        <p:sp>
          <p:nvSpPr>
            <p:cNvPr id="24" name="圆角矩形标注 23"/>
            <p:cNvSpPr/>
            <p:nvPr/>
          </p:nvSpPr>
          <p:spPr>
            <a:xfrm>
              <a:off x="3763655" y="5529716"/>
              <a:ext cx="731534" cy="471958"/>
            </a:xfrm>
            <a:prstGeom prst="wedgeRoundRectCallout">
              <a:avLst>
                <a:gd name="adj1" fmla="val -27860"/>
                <a:gd name="adj2" fmla="val 11034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a:solidFill>
                  <a:schemeClr val="accent2"/>
                </a:solidFill>
              </a:endParaRPr>
            </a:p>
          </p:txBody>
        </p:sp>
        <p:sp>
          <p:nvSpPr>
            <p:cNvPr id="4" name="文本框 3"/>
            <p:cNvSpPr txBox="1"/>
            <p:nvPr/>
          </p:nvSpPr>
          <p:spPr>
            <a:xfrm>
              <a:off x="2756699" y="6309320"/>
              <a:ext cx="2031325" cy="461665"/>
            </a:xfrm>
            <a:prstGeom prst="rect">
              <a:avLst/>
            </a:prstGeom>
            <a:noFill/>
          </p:spPr>
          <p:txBody>
            <a:bodyPr wrap="none" rtlCol="0">
              <a:spAutoFit/>
            </a:bodyPr>
            <a:lstStyle/>
            <a:p>
              <a:r>
                <a:rPr lang="zh-CN" altLang="en-US" b="1"/>
                <a:t>不依赖参考系</a:t>
              </a:r>
            </a:p>
          </p:txBody>
        </p:sp>
      </p:grpSp>
      <p:grpSp>
        <p:nvGrpSpPr>
          <p:cNvPr id="10" name="组合 9"/>
          <p:cNvGrpSpPr/>
          <p:nvPr/>
        </p:nvGrpSpPr>
        <p:grpSpPr>
          <a:xfrm>
            <a:off x="6160819" y="5549330"/>
            <a:ext cx="1723549" cy="1192038"/>
            <a:chOff x="6160819" y="5549330"/>
            <a:chExt cx="1723549" cy="1192038"/>
          </a:xfrm>
        </p:grpSpPr>
        <p:sp>
          <p:nvSpPr>
            <p:cNvPr id="25" name="圆角矩形标注 24"/>
            <p:cNvSpPr/>
            <p:nvPr/>
          </p:nvSpPr>
          <p:spPr>
            <a:xfrm>
              <a:off x="6984104" y="5549330"/>
              <a:ext cx="731534" cy="471958"/>
            </a:xfrm>
            <a:prstGeom prst="wedgeRoundRectCallout">
              <a:avLst>
                <a:gd name="adj1" fmla="val -27860"/>
                <a:gd name="adj2" fmla="val 11034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a:solidFill>
                  <a:schemeClr val="accent2"/>
                </a:solidFill>
              </a:endParaRPr>
            </a:p>
          </p:txBody>
        </p:sp>
        <p:sp>
          <p:nvSpPr>
            <p:cNvPr id="26" name="文本框 25"/>
            <p:cNvSpPr txBox="1"/>
            <p:nvPr/>
          </p:nvSpPr>
          <p:spPr>
            <a:xfrm>
              <a:off x="6160819" y="6279703"/>
              <a:ext cx="1723549" cy="461665"/>
            </a:xfrm>
            <a:prstGeom prst="rect">
              <a:avLst/>
            </a:prstGeom>
            <a:noFill/>
          </p:spPr>
          <p:txBody>
            <a:bodyPr wrap="none" rtlCol="0">
              <a:spAutoFit/>
            </a:bodyPr>
            <a:lstStyle/>
            <a:p>
              <a:r>
                <a:rPr lang="zh-CN" altLang="en-US" b="1"/>
                <a:t>依赖参考系</a:t>
              </a:r>
            </a:p>
          </p:txBody>
        </p:sp>
      </p:grpSp>
      <p:grpSp>
        <p:nvGrpSpPr>
          <p:cNvPr id="29" name="组合 28"/>
          <p:cNvGrpSpPr/>
          <p:nvPr/>
        </p:nvGrpSpPr>
        <p:grpSpPr>
          <a:xfrm>
            <a:off x="7242842" y="453879"/>
            <a:ext cx="785542" cy="526849"/>
            <a:chOff x="7242842" y="453879"/>
            <a:chExt cx="785542" cy="526849"/>
          </a:xfrm>
        </p:grpSpPr>
        <p:cxnSp>
          <p:nvCxnSpPr>
            <p:cNvPr id="27" name="直接箭头连接符 26"/>
            <p:cNvCxnSpPr/>
            <p:nvPr/>
          </p:nvCxnSpPr>
          <p:spPr>
            <a:xfrm>
              <a:off x="7242842" y="980728"/>
              <a:ext cx="785542"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7344536" y="453879"/>
                  <a:ext cx="5068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𝒖</m:t>
                        </m:r>
                      </m:oMath>
                    </m:oMathPara>
                  </a14:m>
                  <a:endParaRPr lang="zh-CN" altLang="en-US" b="1"/>
                </a:p>
              </p:txBody>
            </p:sp>
          </mc:Choice>
          <mc:Fallback xmlns="">
            <p:sp>
              <p:nvSpPr>
                <p:cNvPr id="28" name="文本框 27"/>
                <p:cNvSpPr txBox="1">
                  <a:spLocks noRot="1" noChangeAspect="1" noMove="1" noResize="1" noEditPoints="1" noAdjustHandles="1" noChangeArrowheads="1" noChangeShapeType="1" noTextEdit="1"/>
                </p:cNvSpPr>
                <p:nvPr/>
              </p:nvSpPr>
              <p:spPr>
                <a:xfrm>
                  <a:off x="7344536" y="453879"/>
                  <a:ext cx="506870" cy="523220"/>
                </a:xfrm>
                <a:prstGeom prst="rect">
                  <a:avLst/>
                </a:prstGeom>
                <a:blipFill rotWithShape="0">
                  <a:blip r:embed="rId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1902100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 calcmode="lin" valueType="num">
                                      <p:cBhvr additive="base">
                                        <p:cTn id="1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
                                            <p:txEl>
                                              <p:pRg st="0" end="0"/>
                                            </p:txEl>
                                          </p:spTgt>
                                        </p:tgtEl>
                                        <p:attrNameLst>
                                          <p:attrName>style.visibility</p:attrName>
                                        </p:attrNameLst>
                                      </p:cBhvr>
                                      <p:to>
                                        <p:strVal val="visible"/>
                                      </p:to>
                                    </p:set>
                                    <p:anim calcmode="lin" valueType="num">
                                      <p:cBhvr additive="base">
                                        <p:cTn id="3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88640"/>
            <a:ext cx="8839279" cy="523220"/>
          </a:xfrm>
          <a:prstGeom prst="rect">
            <a:avLst/>
          </a:prstGeom>
        </p:spPr>
        <p:txBody>
          <a:bodyPr wrap="none">
            <a:spAutoFit/>
          </a:bodyPr>
          <a:lstStyle/>
          <a:p>
            <a:r>
              <a:rPr lang="en-US" altLang="zh-CN" sz="2800" b="1">
                <a:solidFill>
                  <a:schemeClr val="accent2"/>
                </a:solidFill>
              </a:rPr>
              <a:t>3. </a:t>
            </a:r>
            <a:r>
              <a:rPr lang="zh-CN" altLang="en-US" sz="2800" b="1">
                <a:solidFill>
                  <a:schemeClr val="accent2"/>
                </a:solidFill>
              </a:rPr>
              <a:t>在一个惯性系中同步的钟在另一个惯性系中并不同步</a:t>
            </a:r>
          </a:p>
        </p:txBody>
      </p:sp>
      <p:grpSp>
        <p:nvGrpSpPr>
          <p:cNvPr id="68" name="组合 67"/>
          <p:cNvGrpSpPr/>
          <p:nvPr/>
        </p:nvGrpSpPr>
        <p:grpSpPr>
          <a:xfrm>
            <a:off x="5360553" y="1398149"/>
            <a:ext cx="1632081" cy="811252"/>
            <a:chOff x="7188330" y="3038634"/>
            <a:chExt cx="1632081" cy="811252"/>
          </a:xfrm>
        </p:grpSpPr>
        <mc:AlternateContent xmlns:mc="http://schemas.openxmlformats.org/markup-compatibility/2006" xmlns:a14="http://schemas.microsoft.com/office/drawing/2010/main">
          <mc:Choice Requires="a14">
            <p:sp>
              <p:nvSpPr>
                <p:cNvPr id="71" name="Text Box 32"/>
                <p:cNvSpPr txBox="1">
                  <a:spLocks noChangeArrowheads="1"/>
                </p:cNvSpPr>
                <p:nvPr/>
              </p:nvSpPr>
              <p:spPr bwMode="auto">
                <a:xfrm>
                  <a:off x="7188330" y="3038634"/>
                  <a:ext cx="163208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a:solidFill>
                        <a:schemeClr val="accent2"/>
                      </a:solidFill>
                    </a:rPr>
                    <a:t>火车</a:t>
                  </a:r>
                  <a:r>
                    <a:rPr lang="en-US" altLang="zh-CN" sz="2800">
                      <a:solidFill>
                        <a:schemeClr val="accent2"/>
                      </a:solidFill>
                    </a:rPr>
                    <a:t>S</a:t>
                  </a:r>
                  <a14:m>
                    <m:oMath xmlns:m="http://schemas.openxmlformats.org/officeDocument/2006/math">
                      <m:r>
                        <a:rPr lang="en-US" altLang="zh-CN" sz="2800" b="0" i="1" smtClean="0">
                          <a:solidFill>
                            <a:schemeClr val="accent2"/>
                          </a:solidFill>
                          <a:latin typeface="Cambria Math" panose="02040503050406030204" pitchFamily="18" charset="0"/>
                        </a:rPr>
                        <m:t>′</m:t>
                      </m:r>
                    </m:oMath>
                  </a14:m>
                  <a:r>
                    <a:rPr lang="zh-CN" altLang="en-US" sz="2800">
                      <a:solidFill>
                        <a:schemeClr val="accent2"/>
                      </a:solidFill>
                      <a:cs typeface="Times New Roman" panose="02020603050405020304" pitchFamily="18" charset="0"/>
                    </a:rPr>
                    <a:t>系</a:t>
                  </a:r>
                  <a:endParaRPr lang="en-US" altLang="zh-CN" sz="2800">
                    <a:solidFill>
                      <a:schemeClr val="accent2"/>
                    </a:solidFill>
                  </a:endParaRPr>
                </a:p>
              </p:txBody>
            </p:sp>
          </mc:Choice>
          <mc:Fallback xmlns="">
            <p:sp>
              <p:nvSpPr>
                <p:cNvPr id="144" name="Text Box 32"/>
                <p:cNvSpPr txBox="1">
                  <a:spLocks noRot="1" noChangeAspect="1" noMove="1" noResize="1" noEditPoints="1" noAdjustHandles="1" noChangeArrowheads="1" noChangeShapeType="1" noTextEdit="1"/>
                </p:cNvSpPr>
                <p:nvPr/>
              </p:nvSpPr>
              <p:spPr bwMode="auto">
                <a:xfrm>
                  <a:off x="7188330" y="3038634"/>
                  <a:ext cx="1632081" cy="523220"/>
                </a:xfrm>
                <a:prstGeom prst="rect">
                  <a:avLst/>
                </a:prstGeom>
                <a:blipFill rotWithShape="0">
                  <a:blip r:embed="rId5"/>
                  <a:stretch>
                    <a:fillRect l="-7865" t="-15116" r="-1498"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2" name="组合 71"/>
            <p:cNvGrpSpPr/>
            <p:nvPr/>
          </p:nvGrpSpPr>
          <p:grpSpPr>
            <a:xfrm>
              <a:off x="7461106" y="3514923"/>
              <a:ext cx="1095376" cy="334963"/>
              <a:chOff x="4642148" y="3902646"/>
              <a:chExt cx="1095376" cy="334963"/>
            </a:xfrm>
          </p:grpSpPr>
          <p:sp>
            <p:nvSpPr>
              <p:cNvPr id="73" name="Line 73"/>
              <p:cNvSpPr>
                <a:spLocks noChangeShapeType="1"/>
              </p:cNvSpPr>
              <p:nvPr/>
            </p:nvSpPr>
            <p:spPr bwMode="auto">
              <a:xfrm>
                <a:off x="4642148" y="4034408"/>
                <a:ext cx="762000"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74" name="Object 74"/>
                  <p:cNvGraphicFramePr>
                    <a:graphicFrameLocks noChangeAspect="1"/>
                  </p:cNvGraphicFramePr>
                  <p:nvPr/>
                </p:nvGraphicFramePr>
                <p:xfrm>
                  <a:off x="5491461" y="3902646"/>
                  <a:ext cx="246063" cy="334963"/>
                </p:xfrm>
                <a:graphic>
                  <a:graphicData uri="http://schemas.openxmlformats.org/presentationml/2006/ole">
                    <mc:AlternateContent>
                      <mc:Choice xmlns:v="urn:schemas-microsoft-com:vml" Requires="v">
                        <p:oleObj name="Equation" r:id="rId6" imgW="253800" imgH="317160" progId="Equation.3">
                          <p:embed/>
                        </p:oleObj>
                      </mc:Choice>
                      <mc:Fallback>
                        <p:oleObj name="Equation" r:id="rId6" imgW="253800" imgH="317160" progId="Equation.3">
                          <p:embed/>
                          <p:pic>
                            <p:nvPicPr>
                              <p:cNvPr id="74" name="Object 74"/>
                              <p:cNvPicPr>
                                <a:picLocks noChangeAspect="1" noChangeArrowheads="1"/>
                              </p:cNvPicPr>
                              <p:nvPr/>
                            </p:nvPicPr>
                            <p:blipFill>
                              <a:blip r:embed="rId7">
                                <a:extLst>
                                  <a:ext uri="{28A0092B-C50C-407E-A947-70E740481C1C}">
                                    <a14:useLocalDpi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59" name="Object 74"/>
                  <p:cNvGraphicFramePr>
                    <a:graphicFrameLocks noChangeAspect="1"/>
                  </p:cNvGraphicFramePr>
                  <p:nvPr>
                    <p:extLst>
                      <p:ext uri="{D42A27DB-BD31-4B8C-83A1-F6EECF244321}">
                        <p14:modId xmlns:p14="http://schemas.microsoft.com/office/powerpoint/2010/main" val="2579625919"/>
                      </p:ext>
                    </p:extLst>
                  </p:nvPr>
                </p:nvGraphicFramePr>
                <p:xfrm>
                  <a:off x="5491461" y="3902646"/>
                  <a:ext cx="246063" cy="334963"/>
                </p:xfrm>
                <a:graphic>
                  <a:graphicData uri="http://schemas.openxmlformats.org/presentationml/2006/ole">
                    <mc:AlternateContent>
                      <mc:Choice xmlns:v="urn:schemas-microsoft-com:vml" Requires="v">
                        <p:oleObj spid="_x0000_s20487" name="Equation" r:id="rId8" imgW="253800" imgH="317160" progId="Equation.3">
                          <p:embed/>
                        </p:oleObj>
                      </mc:Choice>
                      <mc:Fallback>
                        <p:oleObj name="Equation" r:id="rId8" imgW="25380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461" y="3902646"/>
                                <a:ext cx="2460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grpSp>
        <p:nvGrpSpPr>
          <p:cNvPr id="118" name="组合 117"/>
          <p:cNvGrpSpPr/>
          <p:nvPr/>
        </p:nvGrpSpPr>
        <p:grpSpPr>
          <a:xfrm>
            <a:off x="2965955" y="3683078"/>
            <a:ext cx="5710501" cy="2149617"/>
            <a:chOff x="458822" y="3664188"/>
            <a:chExt cx="5710501" cy="2149617"/>
          </a:xfrm>
        </p:grpSpPr>
        <p:grpSp>
          <p:nvGrpSpPr>
            <p:cNvPr id="64" name="Group 57"/>
            <p:cNvGrpSpPr>
              <a:grpSpLocks/>
            </p:cNvGrpSpPr>
            <p:nvPr/>
          </p:nvGrpSpPr>
          <p:grpSpPr bwMode="auto">
            <a:xfrm>
              <a:off x="3424875" y="5432805"/>
              <a:ext cx="381000" cy="381000"/>
              <a:chOff x="1488" y="3072"/>
              <a:chExt cx="240" cy="240"/>
            </a:xfrm>
          </p:grpSpPr>
          <p:sp>
            <p:nvSpPr>
              <p:cNvPr id="83" name="Oval 58"/>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Freeform 59"/>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 name="组合 66"/>
            <p:cNvGrpSpPr/>
            <p:nvPr/>
          </p:nvGrpSpPr>
          <p:grpSpPr>
            <a:xfrm>
              <a:off x="458822" y="3664188"/>
              <a:ext cx="5710501" cy="1999243"/>
              <a:chOff x="3375120" y="3705870"/>
              <a:chExt cx="5710501" cy="1999243"/>
            </a:xfrm>
          </p:grpSpPr>
          <p:sp>
            <p:nvSpPr>
              <p:cNvPr id="75" name="Line 33"/>
              <p:cNvSpPr>
                <a:spLocks noChangeShapeType="1"/>
              </p:cNvSpPr>
              <p:nvPr/>
            </p:nvSpPr>
            <p:spPr bwMode="auto">
              <a:xfrm flipV="1">
                <a:off x="4515278" y="3705870"/>
                <a:ext cx="0" cy="1600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34"/>
              <p:cNvSpPr>
                <a:spLocks noChangeShapeType="1"/>
              </p:cNvSpPr>
              <p:nvPr/>
            </p:nvSpPr>
            <p:spPr bwMode="auto">
              <a:xfrm>
                <a:off x="4515278" y="5306070"/>
                <a:ext cx="441318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Text Box 69"/>
              <p:cNvSpPr txBox="1">
                <a:spLocks noChangeArrowheads="1"/>
              </p:cNvSpPr>
              <p:nvPr/>
            </p:nvSpPr>
            <p:spPr bwMode="auto">
              <a:xfrm>
                <a:off x="3375120" y="4060562"/>
                <a:ext cx="1016834"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a:solidFill>
                      <a:schemeClr val="accent2"/>
                    </a:solidFill>
                  </a:rPr>
                  <a:t>地面</a:t>
                </a:r>
                <a:r>
                  <a:rPr lang="en-US" altLang="zh-CN" sz="2800">
                    <a:solidFill>
                      <a:schemeClr val="accent2"/>
                    </a:solidFill>
                  </a:rPr>
                  <a:t>S</a:t>
                </a:r>
                <a:r>
                  <a:rPr lang="zh-CN" altLang="en-US" sz="2800">
                    <a:solidFill>
                      <a:schemeClr val="accent2"/>
                    </a:solidFill>
                  </a:rPr>
                  <a:t>系</a:t>
                </a:r>
                <a:endParaRPr lang="en-US" altLang="zh-CN" sz="2800">
                  <a:solidFill>
                    <a:schemeClr val="accent2"/>
                  </a:solidFill>
                </a:endParaRPr>
              </a:p>
            </p:txBody>
          </p:sp>
          <p:sp>
            <p:nvSpPr>
              <p:cNvPr id="78" name="Text Box 72"/>
              <p:cNvSpPr txBox="1">
                <a:spLocks noChangeArrowheads="1"/>
              </p:cNvSpPr>
              <p:nvPr/>
            </p:nvSpPr>
            <p:spPr bwMode="auto">
              <a:xfrm>
                <a:off x="8723671" y="518600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grpSp>
        <p:grpSp>
          <p:nvGrpSpPr>
            <p:cNvPr id="88" name="组合 87"/>
            <p:cNvGrpSpPr/>
            <p:nvPr/>
          </p:nvGrpSpPr>
          <p:grpSpPr>
            <a:xfrm>
              <a:off x="2051720" y="5424264"/>
              <a:ext cx="3096344" cy="381000"/>
              <a:chOff x="5004048" y="5804987"/>
              <a:chExt cx="3096344" cy="381000"/>
            </a:xfrm>
          </p:grpSpPr>
          <p:grpSp>
            <p:nvGrpSpPr>
              <p:cNvPr id="89" name="Group 54"/>
              <p:cNvGrpSpPr>
                <a:grpSpLocks/>
              </p:cNvGrpSpPr>
              <p:nvPr/>
            </p:nvGrpSpPr>
            <p:grpSpPr bwMode="auto">
              <a:xfrm>
                <a:off x="5004048" y="5804987"/>
                <a:ext cx="381000" cy="381000"/>
                <a:chOff x="1488" y="3072"/>
                <a:chExt cx="240" cy="240"/>
              </a:xfrm>
            </p:grpSpPr>
            <p:sp>
              <p:nvSpPr>
                <p:cNvPr id="99"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 name="Group 54"/>
              <p:cNvGrpSpPr>
                <a:grpSpLocks/>
              </p:cNvGrpSpPr>
              <p:nvPr/>
            </p:nvGrpSpPr>
            <p:grpSpPr bwMode="auto">
              <a:xfrm>
                <a:off x="5693685" y="5804987"/>
                <a:ext cx="381000" cy="381000"/>
                <a:chOff x="1488" y="3072"/>
                <a:chExt cx="240" cy="240"/>
              </a:xfrm>
            </p:grpSpPr>
            <p:sp>
              <p:nvSpPr>
                <p:cNvPr id="97"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1" name="Group 54"/>
              <p:cNvGrpSpPr>
                <a:grpSpLocks/>
              </p:cNvGrpSpPr>
              <p:nvPr/>
            </p:nvGrpSpPr>
            <p:grpSpPr bwMode="auto">
              <a:xfrm>
                <a:off x="7027022" y="5804987"/>
                <a:ext cx="381000" cy="381000"/>
                <a:chOff x="1488" y="3072"/>
                <a:chExt cx="240" cy="240"/>
              </a:xfrm>
            </p:grpSpPr>
            <p:sp>
              <p:nvSpPr>
                <p:cNvPr id="95"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 name="Group 54"/>
              <p:cNvGrpSpPr>
                <a:grpSpLocks/>
              </p:cNvGrpSpPr>
              <p:nvPr/>
            </p:nvGrpSpPr>
            <p:grpSpPr bwMode="auto">
              <a:xfrm>
                <a:off x="7719392" y="5804987"/>
                <a:ext cx="381000" cy="381000"/>
                <a:chOff x="1488" y="3072"/>
                <a:chExt cx="240" cy="240"/>
              </a:xfrm>
            </p:grpSpPr>
            <p:sp>
              <p:nvSpPr>
                <p:cNvPr id="93"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Freeform 56"/>
                <p:cNvSpPr>
                  <a:spLocks/>
                </p:cNvSpPr>
                <p:nvPr/>
              </p:nvSpPr>
              <p:spPr bwMode="auto">
                <a:xfrm>
                  <a:off x="1587" y="3165"/>
                  <a:ext cx="125" cy="41"/>
                </a:xfrm>
                <a:custGeom>
                  <a:avLst/>
                  <a:gdLst>
                    <a:gd name="T0" fmla="*/ 0 w 125"/>
                    <a:gd name="T1" fmla="*/ 41 h 41"/>
                    <a:gd name="T2" fmla="*/ 125 w 125"/>
                    <a:gd name="T3" fmla="*/ 0 h 41"/>
                  </a:gdLst>
                  <a:ahLst/>
                  <a:cxnLst>
                    <a:cxn ang="0">
                      <a:pos x="T0" y="T1"/>
                    </a:cxn>
                    <a:cxn ang="0">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17" name="组合 116"/>
          <p:cNvGrpSpPr/>
          <p:nvPr/>
        </p:nvGrpSpPr>
        <p:grpSpPr>
          <a:xfrm>
            <a:off x="4474909" y="2461170"/>
            <a:ext cx="3351701" cy="686792"/>
            <a:chOff x="1967776" y="4255470"/>
            <a:chExt cx="3351701" cy="686792"/>
          </a:xfrm>
        </p:grpSpPr>
        <p:grpSp>
          <p:nvGrpSpPr>
            <p:cNvPr id="63" name="Group 20"/>
            <p:cNvGrpSpPr>
              <a:grpSpLocks/>
            </p:cNvGrpSpPr>
            <p:nvPr/>
          </p:nvGrpSpPr>
          <p:grpSpPr bwMode="auto">
            <a:xfrm>
              <a:off x="1967776" y="4255470"/>
              <a:ext cx="3351701" cy="686792"/>
              <a:chOff x="1333" y="2753"/>
              <a:chExt cx="740" cy="33"/>
            </a:xfrm>
            <a:solidFill>
              <a:schemeClr val="accent1">
                <a:lumMod val="20000"/>
                <a:lumOff val="80000"/>
              </a:schemeClr>
            </a:solidFill>
          </p:grpSpPr>
          <p:sp>
            <p:nvSpPr>
              <p:cNvPr id="85" name="Rectangle 21"/>
              <p:cNvSpPr>
                <a:spLocks noChangeArrowheads="1"/>
              </p:cNvSpPr>
              <p:nvPr/>
            </p:nvSpPr>
            <p:spPr bwMode="auto">
              <a:xfrm>
                <a:off x="1333" y="2753"/>
                <a:ext cx="740" cy="33"/>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25"/>
              <p:cNvSpPr>
                <a:spLocks noChangeShapeType="1"/>
              </p:cNvSpPr>
              <p:nvPr/>
            </p:nvSpPr>
            <p:spPr bwMode="auto">
              <a:xfrm>
                <a:off x="1476" y="2753"/>
                <a:ext cx="0" cy="33"/>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26"/>
              <p:cNvSpPr>
                <a:spLocks noChangeShapeType="1"/>
              </p:cNvSpPr>
              <p:nvPr/>
            </p:nvSpPr>
            <p:spPr bwMode="auto">
              <a:xfrm>
                <a:off x="1619" y="2753"/>
                <a:ext cx="0" cy="33"/>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 name="Group 66"/>
            <p:cNvGrpSpPr>
              <a:grpSpLocks/>
            </p:cNvGrpSpPr>
            <p:nvPr/>
          </p:nvGrpSpPr>
          <p:grpSpPr bwMode="auto">
            <a:xfrm>
              <a:off x="3424875" y="4412653"/>
              <a:ext cx="381000" cy="381000"/>
              <a:chOff x="1056" y="2928"/>
              <a:chExt cx="240" cy="240"/>
            </a:xfrm>
          </p:grpSpPr>
          <p:sp>
            <p:nvSpPr>
              <p:cNvPr id="81"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Line 26"/>
            <p:cNvSpPr>
              <a:spLocks noChangeShapeType="1"/>
            </p:cNvSpPr>
            <p:nvPr/>
          </p:nvSpPr>
          <p:spPr bwMode="auto">
            <a:xfrm>
              <a:off x="3957712" y="4256949"/>
              <a:ext cx="0" cy="682311"/>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26"/>
            <p:cNvSpPr>
              <a:spLocks noChangeShapeType="1"/>
            </p:cNvSpPr>
            <p:nvPr/>
          </p:nvSpPr>
          <p:spPr bwMode="auto">
            <a:xfrm>
              <a:off x="4647312" y="4258857"/>
              <a:ext cx="0" cy="682311"/>
            </a:xfrm>
            <a:prstGeom prst="line">
              <a:avLst/>
            </a:prstGeom>
            <a:solidFill>
              <a:schemeClr val="accent1">
                <a:lumMod val="20000"/>
                <a:lumOff val="8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 name="Group 66"/>
            <p:cNvGrpSpPr>
              <a:grpSpLocks/>
            </p:cNvGrpSpPr>
            <p:nvPr/>
          </p:nvGrpSpPr>
          <p:grpSpPr bwMode="auto">
            <a:xfrm>
              <a:off x="2051720" y="4413200"/>
              <a:ext cx="381000" cy="381000"/>
              <a:chOff x="1056" y="2928"/>
              <a:chExt cx="240" cy="240"/>
            </a:xfrm>
          </p:grpSpPr>
          <p:sp>
            <p:nvSpPr>
              <p:cNvPr id="103"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66"/>
            <p:cNvGrpSpPr>
              <a:grpSpLocks/>
            </p:cNvGrpSpPr>
            <p:nvPr/>
          </p:nvGrpSpPr>
          <p:grpSpPr bwMode="auto">
            <a:xfrm>
              <a:off x="2759443" y="4413200"/>
              <a:ext cx="381000" cy="381000"/>
              <a:chOff x="1056" y="2928"/>
              <a:chExt cx="240" cy="240"/>
            </a:xfrm>
          </p:grpSpPr>
          <p:sp>
            <p:nvSpPr>
              <p:cNvPr id="106"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8" name="Group 66"/>
            <p:cNvGrpSpPr>
              <a:grpSpLocks/>
            </p:cNvGrpSpPr>
            <p:nvPr/>
          </p:nvGrpSpPr>
          <p:grpSpPr bwMode="auto">
            <a:xfrm>
              <a:off x="4106635" y="4413200"/>
              <a:ext cx="381000" cy="381000"/>
              <a:chOff x="1056" y="2928"/>
              <a:chExt cx="240" cy="240"/>
            </a:xfrm>
          </p:grpSpPr>
          <p:sp>
            <p:nvSpPr>
              <p:cNvPr id="109"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1" name="Group 66"/>
            <p:cNvGrpSpPr>
              <a:grpSpLocks/>
            </p:cNvGrpSpPr>
            <p:nvPr/>
          </p:nvGrpSpPr>
          <p:grpSpPr bwMode="auto">
            <a:xfrm>
              <a:off x="4779421" y="4413200"/>
              <a:ext cx="381000" cy="381000"/>
              <a:chOff x="1056" y="2928"/>
              <a:chExt cx="240" cy="240"/>
            </a:xfrm>
          </p:grpSpPr>
          <p:sp>
            <p:nvSpPr>
              <p:cNvPr id="112"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Freeform 68"/>
              <p:cNvSpPr>
                <a:spLocks/>
              </p:cNvSpPr>
              <p:nvPr/>
            </p:nvSpPr>
            <p:spPr bwMode="auto">
              <a:xfrm>
                <a:off x="1171" y="297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7" name="组合 136"/>
          <p:cNvGrpSpPr/>
          <p:nvPr/>
        </p:nvGrpSpPr>
        <p:grpSpPr>
          <a:xfrm>
            <a:off x="4536092" y="3349265"/>
            <a:ext cx="3156176" cy="381000"/>
            <a:chOff x="2533015" y="3537816"/>
            <a:chExt cx="3156176" cy="381000"/>
          </a:xfrm>
        </p:grpSpPr>
        <p:grpSp>
          <p:nvGrpSpPr>
            <p:cNvPr id="114" name="Group 66"/>
            <p:cNvGrpSpPr>
              <a:grpSpLocks/>
            </p:cNvGrpSpPr>
            <p:nvPr/>
          </p:nvGrpSpPr>
          <p:grpSpPr bwMode="auto">
            <a:xfrm>
              <a:off x="2533015" y="3537816"/>
              <a:ext cx="381000" cy="381000"/>
              <a:chOff x="1056" y="2928"/>
              <a:chExt cx="240" cy="240"/>
            </a:xfrm>
          </p:grpSpPr>
          <p:sp>
            <p:nvSpPr>
              <p:cNvPr id="115"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Freeform 68"/>
              <p:cNvSpPr>
                <a:spLocks/>
              </p:cNvSpPr>
              <p:nvPr/>
            </p:nvSpPr>
            <p:spPr bwMode="auto">
              <a:xfrm rot="1800000">
                <a:off x="1185" y="2988"/>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 name="Group 66"/>
            <p:cNvGrpSpPr>
              <a:grpSpLocks/>
            </p:cNvGrpSpPr>
            <p:nvPr/>
          </p:nvGrpSpPr>
          <p:grpSpPr bwMode="auto">
            <a:xfrm>
              <a:off x="3254896" y="3537816"/>
              <a:ext cx="381000" cy="381000"/>
              <a:chOff x="1056" y="2928"/>
              <a:chExt cx="240" cy="240"/>
            </a:xfrm>
          </p:grpSpPr>
          <p:sp>
            <p:nvSpPr>
              <p:cNvPr id="120"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Freeform 68"/>
              <p:cNvSpPr>
                <a:spLocks/>
              </p:cNvSpPr>
              <p:nvPr/>
            </p:nvSpPr>
            <p:spPr bwMode="auto">
              <a:xfrm rot="900000">
                <a:off x="1178" y="2970"/>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66"/>
            <p:cNvGrpSpPr>
              <a:grpSpLocks/>
            </p:cNvGrpSpPr>
            <p:nvPr/>
          </p:nvGrpSpPr>
          <p:grpSpPr bwMode="auto">
            <a:xfrm>
              <a:off x="3925548" y="3537816"/>
              <a:ext cx="381000" cy="381000"/>
              <a:chOff x="1056" y="2928"/>
              <a:chExt cx="240" cy="240"/>
            </a:xfrm>
          </p:grpSpPr>
          <p:sp>
            <p:nvSpPr>
              <p:cNvPr id="123"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Freeform 68"/>
              <p:cNvSpPr>
                <a:spLocks/>
              </p:cNvSpPr>
              <p:nvPr/>
            </p:nvSpPr>
            <p:spPr bwMode="auto">
              <a:xfrm>
                <a:off x="1171" y="2968"/>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5" name="Group 66"/>
            <p:cNvGrpSpPr>
              <a:grpSpLocks/>
            </p:cNvGrpSpPr>
            <p:nvPr/>
          </p:nvGrpSpPr>
          <p:grpSpPr bwMode="auto">
            <a:xfrm>
              <a:off x="4623048" y="3537816"/>
              <a:ext cx="381000" cy="381000"/>
              <a:chOff x="1056" y="2928"/>
              <a:chExt cx="240" cy="240"/>
            </a:xfrm>
          </p:grpSpPr>
          <p:sp>
            <p:nvSpPr>
              <p:cNvPr id="126"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Freeform 68"/>
              <p:cNvSpPr>
                <a:spLocks/>
              </p:cNvSpPr>
              <p:nvPr/>
            </p:nvSpPr>
            <p:spPr bwMode="auto">
              <a:xfrm rot="20700000">
                <a:off x="1154" y="2959"/>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 name="Group 66"/>
            <p:cNvGrpSpPr>
              <a:grpSpLocks/>
            </p:cNvGrpSpPr>
            <p:nvPr/>
          </p:nvGrpSpPr>
          <p:grpSpPr bwMode="auto">
            <a:xfrm>
              <a:off x="5308191" y="3537816"/>
              <a:ext cx="381000" cy="381000"/>
              <a:chOff x="1056" y="2928"/>
              <a:chExt cx="240" cy="240"/>
            </a:xfrm>
          </p:grpSpPr>
          <p:sp>
            <p:nvSpPr>
              <p:cNvPr id="129"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Freeform 68"/>
              <p:cNvSpPr>
                <a:spLocks/>
              </p:cNvSpPr>
              <p:nvPr/>
            </p:nvSpPr>
            <p:spPr bwMode="auto">
              <a:xfrm rot="19800000">
                <a:off x="1149" y="2957"/>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8" name="组合 137"/>
          <p:cNvGrpSpPr/>
          <p:nvPr/>
        </p:nvGrpSpPr>
        <p:grpSpPr>
          <a:xfrm>
            <a:off x="4521601" y="4742131"/>
            <a:ext cx="3156176" cy="381000"/>
            <a:chOff x="2533015" y="3537816"/>
            <a:chExt cx="3156176" cy="381000"/>
          </a:xfrm>
        </p:grpSpPr>
        <p:grpSp>
          <p:nvGrpSpPr>
            <p:cNvPr id="139" name="Group 66"/>
            <p:cNvGrpSpPr>
              <a:grpSpLocks/>
            </p:cNvGrpSpPr>
            <p:nvPr/>
          </p:nvGrpSpPr>
          <p:grpSpPr bwMode="auto">
            <a:xfrm>
              <a:off x="2533015" y="3537816"/>
              <a:ext cx="381000" cy="381000"/>
              <a:chOff x="1056" y="2928"/>
              <a:chExt cx="240" cy="240"/>
            </a:xfrm>
          </p:grpSpPr>
          <p:sp>
            <p:nvSpPr>
              <p:cNvPr id="152"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Freeform 68"/>
              <p:cNvSpPr>
                <a:spLocks/>
              </p:cNvSpPr>
              <p:nvPr/>
            </p:nvSpPr>
            <p:spPr bwMode="auto">
              <a:xfrm>
                <a:off x="1171" y="2959"/>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 name="Group 66"/>
            <p:cNvGrpSpPr>
              <a:grpSpLocks/>
            </p:cNvGrpSpPr>
            <p:nvPr/>
          </p:nvGrpSpPr>
          <p:grpSpPr bwMode="auto">
            <a:xfrm>
              <a:off x="3254896" y="3537816"/>
              <a:ext cx="381000" cy="381000"/>
              <a:chOff x="1056" y="2928"/>
              <a:chExt cx="240" cy="240"/>
            </a:xfrm>
          </p:grpSpPr>
          <p:sp>
            <p:nvSpPr>
              <p:cNvPr id="150"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Freeform 68"/>
              <p:cNvSpPr>
                <a:spLocks/>
              </p:cNvSpPr>
              <p:nvPr/>
            </p:nvSpPr>
            <p:spPr bwMode="auto">
              <a:xfrm rot="900000">
                <a:off x="1183" y="2978"/>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1" name="Group 66"/>
            <p:cNvGrpSpPr>
              <a:grpSpLocks/>
            </p:cNvGrpSpPr>
            <p:nvPr/>
          </p:nvGrpSpPr>
          <p:grpSpPr bwMode="auto">
            <a:xfrm>
              <a:off x="3925548" y="3537816"/>
              <a:ext cx="381000" cy="381000"/>
              <a:chOff x="1056" y="2928"/>
              <a:chExt cx="240" cy="240"/>
            </a:xfrm>
          </p:grpSpPr>
          <p:sp>
            <p:nvSpPr>
              <p:cNvPr id="148"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Freeform 68"/>
              <p:cNvSpPr>
                <a:spLocks/>
              </p:cNvSpPr>
              <p:nvPr/>
            </p:nvSpPr>
            <p:spPr bwMode="auto">
              <a:xfrm rot="1800000">
                <a:off x="1198" y="2984"/>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 name="Group 66"/>
            <p:cNvGrpSpPr>
              <a:grpSpLocks/>
            </p:cNvGrpSpPr>
            <p:nvPr/>
          </p:nvGrpSpPr>
          <p:grpSpPr bwMode="auto">
            <a:xfrm>
              <a:off x="4623048" y="3537816"/>
              <a:ext cx="381000" cy="381000"/>
              <a:chOff x="1056" y="2928"/>
              <a:chExt cx="240" cy="240"/>
            </a:xfrm>
          </p:grpSpPr>
          <p:sp>
            <p:nvSpPr>
              <p:cNvPr id="146"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Freeform 68"/>
              <p:cNvSpPr>
                <a:spLocks/>
              </p:cNvSpPr>
              <p:nvPr/>
            </p:nvSpPr>
            <p:spPr bwMode="auto">
              <a:xfrm rot="2700000">
                <a:off x="1187" y="300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 name="Group 66"/>
            <p:cNvGrpSpPr>
              <a:grpSpLocks/>
            </p:cNvGrpSpPr>
            <p:nvPr/>
          </p:nvGrpSpPr>
          <p:grpSpPr bwMode="auto">
            <a:xfrm>
              <a:off x="5308191" y="3537816"/>
              <a:ext cx="381000" cy="381000"/>
              <a:chOff x="1056" y="2928"/>
              <a:chExt cx="240" cy="240"/>
            </a:xfrm>
          </p:grpSpPr>
          <p:sp>
            <p:nvSpPr>
              <p:cNvPr id="144"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Freeform 68"/>
              <p:cNvSpPr>
                <a:spLocks/>
              </p:cNvSpPr>
              <p:nvPr/>
            </p:nvSpPr>
            <p:spPr bwMode="auto">
              <a:xfrm rot="3600000">
                <a:off x="1187" y="3016"/>
                <a:ext cx="77" cy="86"/>
              </a:xfrm>
              <a:custGeom>
                <a:avLst/>
                <a:gdLst>
                  <a:gd name="T0" fmla="*/ 0 w 77"/>
                  <a:gd name="T1" fmla="*/ 86 h 86"/>
                  <a:gd name="T2" fmla="*/ 77 w 77"/>
                  <a:gd name="T3" fmla="*/ 0 h 86"/>
                </a:gdLst>
                <a:ahLst/>
                <a:cxnLst>
                  <a:cxn ang="0">
                    <a:pos x="T0" y="T1"/>
                  </a:cxn>
                  <a:cxn ang="0">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6" name="圆角矩形标注 155"/>
          <p:cNvSpPr/>
          <p:nvPr/>
        </p:nvSpPr>
        <p:spPr>
          <a:xfrm>
            <a:off x="595325" y="1120275"/>
            <a:ext cx="2445424" cy="929341"/>
          </a:xfrm>
          <a:prstGeom prst="wedgeRoundRectCallout">
            <a:avLst>
              <a:gd name="adj1" fmla="val 99910"/>
              <a:gd name="adj2" fmla="val 11639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a:solidFill>
                  <a:srgbClr val="000000"/>
                </a:solidFill>
                <a:latin typeface="Times New Roman" panose="02020603050405020304" pitchFamily="18" charset="0"/>
                <a:ea typeface="宋体" panose="02010600030101010101" pitchFamily="2" charset="-122"/>
              </a:rPr>
              <a:t>S’</a:t>
            </a:r>
            <a:r>
              <a:rPr lang="zh-CN" altLang="en-US" b="1">
                <a:solidFill>
                  <a:srgbClr val="000000"/>
                </a:solidFill>
                <a:latin typeface="Times New Roman" panose="02020603050405020304" pitchFamily="18" charset="0"/>
                <a:ea typeface="宋体" panose="02010600030101010101" pitchFamily="2" charset="-122"/>
              </a:rPr>
              <a:t>系的人测</a:t>
            </a:r>
            <a:r>
              <a:rPr lang="en-US" altLang="zh-CN" b="1">
                <a:solidFill>
                  <a:srgbClr val="000000"/>
                </a:solidFill>
                <a:latin typeface="Times New Roman" panose="02020603050405020304" pitchFamily="18" charset="0"/>
                <a:ea typeface="宋体" panose="02010600030101010101" pitchFamily="2" charset="-122"/>
              </a:rPr>
              <a:t>S’</a:t>
            </a:r>
            <a:r>
              <a:rPr lang="zh-CN" altLang="en-US" b="1">
                <a:solidFill>
                  <a:srgbClr val="000000"/>
                </a:solidFill>
                <a:latin typeface="Times New Roman" panose="02020603050405020304" pitchFamily="18" charset="0"/>
                <a:ea typeface="宋体" panose="02010600030101010101" pitchFamily="2" charset="-122"/>
              </a:rPr>
              <a:t>系的钟，同步</a:t>
            </a:r>
          </a:p>
        </p:txBody>
      </p:sp>
      <p:sp>
        <p:nvSpPr>
          <p:cNvPr id="158" name="圆角矩形标注 157"/>
          <p:cNvSpPr/>
          <p:nvPr/>
        </p:nvSpPr>
        <p:spPr>
          <a:xfrm>
            <a:off x="595325" y="5668011"/>
            <a:ext cx="2445424" cy="929341"/>
          </a:xfrm>
          <a:prstGeom prst="wedgeRoundRectCallout">
            <a:avLst>
              <a:gd name="adj1" fmla="val 102324"/>
              <a:gd name="adj2" fmla="val -54236"/>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a:solidFill>
                  <a:srgbClr val="000000"/>
                </a:solidFill>
                <a:latin typeface="Times New Roman" panose="02020603050405020304" pitchFamily="18" charset="0"/>
                <a:ea typeface="宋体" panose="02010600030101010101" pitchFamily="2" charset="-122"/>
              </a:rPr>
              <a:t>S</a:t>
            </a:r>
            <a:r>
              <a:rPr lang="zh-CN" altLang="en-US" b="1">
                <a:solidFill>
                  <a:srgbClr val="000000"/>
                </a:solidFill>
                <a:latin typeface="Times New Roman" panose="02020603050405020304" pitchFamily="18" charset="0"/>
                <a:ea typeface="宋体" panose="02010600030101010101" pitchFamily="2" charset="-122"/>
              </a:rPr>
              <a:t>系的人测</a:t>
            </a:r>
            <a:r>
              <a:rPr lang="en-US" altLang="zh-CN" b="1">
                <a:solidFill>
                  <a:srgbClr val="000000"/>
                </a:solidFill>
                <a:latin typeface="Times New Roman" panose="02020603050405020304" pitchFamily="18" charset="0"/>
                <a:ea typeface="宋体" panose="02010600030101010101" pitchFamily="2" charset="-122"/>
              </a:rPr>
              <a:t>S</a:t>
            </a:r>
            <a:r>
              <a:rPr lang="zh-CN" altLang="en-US" b="1">
                <a:solidFill>
                  <a:srgbClr val="000000"/>
                </a:solidFill>
                <a:latin typeface="Times New Roman" panose="02020603050405020304" pitchFamily="18" charset="0"/>
                <a:ea typeface="宋体" panose="02010600030101010101" pitchFamily="2" charset="-122"/>
              </a:rPr>
              <a:t>系的钟，同步</a:t>
            </a:r>
          </a:p>
        </p:txBody>
      </p:sp>
      <p:sp>
        <p:nvSpPr>
          <p:cNvPr id="159" name="圆角矩形标注 158"/>
          <p:cNvSpPr/>
          <p:nvPr/>
        </p:nvSpPr>
        <p:spPr>
          <a:xfrm>
            <a:off x="313089" y="2472863"/>
            <a:ext cx="2897174" cy="929341"/>
          </a:xfrm>
          <a:prstGeom prst="wedgeRoundRectCallout">
            <a:avLst>
              <a:gd name="adj1" fmla="val 105515"/>
              <a:gd name="adj2" fmla="val 4913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a:solidFill>
                  <a:srgbClr val="C00000"/>
                </a:solidFill>
                <a:latin typeface="Times New Roman" panose="02020603050405020304" pitchFamily="18" charset="0"/>
                <a:ea typeface="宋体" panose="02010600030101010101" pitchFamily="2" charset="-122"/>
              </a:rPr>
              <a:t>S</a:t>
            </a:r>
            <a:r>
              <a:rPr lang="zh-CN" altLang="en-US" b="1" dirty="0">
                <a:solidFill>
                  <a:srgbClr val="C00000"/>
                </a:solidFill>
                <a:latin typeface="Times New Roman" panose="02020603050405020304" pitchFamily="18" charset="0"/>
                <a:ea typeface="宋体" panose="02010600030101010101" pitchFamily="2" charset="-122"/>
              </a:rPr>
              <a:t>系的人测</a:t>
            </a:r>
            <a:r>
              <a:rPr lang="en-US" altLang="zh-CN" b="1" dirty="0">
                <a:solidFill>
                  <a:srgbClr val="C00000"/>
                </a:solidFill>
                <a:latin typeface="Times New Roman" panose="02020603050405020304" pitchFamily="18" charset="0"/>
                <a:ea typeface="宋体" panose="02010600030101010101" pitchFamily="2" charset="-122"/>
              </a:rPr>
              <a:t>S’</a:t>
            </a:r>
            <a:r>
              <a:rPr lang="zh-CN" altLang="en-US" b="1" dirty="0">
                <a:solidFill>
                  <a:srgbClr val="C00000"/>
                </a:solidFill>
                <a:latin typeface="Times New Roman" panose="02020603050405020304" pitchFamily="18" charset="0"/>
                <a:ea typeface="宋体" panose="02010600030101010101" pitchFamily="2" charset="-122"/>
              </a:rPr>
              <a:t>系的钟，不同步</a:t>
            </a:r>
          </a:p>
        </p:txBody>
      </p:sp>
      <p:sp>
        <p:nvSpPr>
          <p:cNvPr id="160" name="圆角矩形标注 159"/>
          <p:cNvSpPr/>
          <p:nvPr/>
        </p:nvSpPr>
        <p:spPr>
          <a:xfrm>
            <a:off x="313089" y="4394935"/>
            <a:ext cx="2685387" cy="929341"/>
          </a:xfrm>
          <a:prstGeom prst="wedgeRoundRectCallout">
            <a:avLst>
              <a:gd name="adj1" fmla="val 106960"/>
              <a:gd name="adj2" fmla="val 679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a:solidFill>
                  <a:srgbClr val="C00000"/>
                </a:solidFill>
                <a:latin typeface="Times New Roman" panose="02020603050405020304" pitchFamily="18" charset="0"/>
                <a:ea typeface="宋体" panose="02010600030101010101" pitchFamily="2" charset="-122"/>
              </a:rPr>
              <a:t>S’</a:t>
            </a:r>
            <a:r>
              <a:rPr lang="zh-CN" altLang="en-US" b="1">
                <a:solidFill>
                  <a:srgbClr val="C00000"/>
                </a:solidFill>
                <a:latin typeface="Times New Roman" panose="02020603050405020304" pitchFamily="18" charset="0"/>
                <a:ea typeface="宋体" panose="02010600030101010101" pitchFamily="2" charset="-122"/>
              </a:rPr>
              <a:t>系的人测</a:t>
            </a:r>
            <a:r>
              <a:rPr lang="en-US" altLang="zh-CN" b="1">
                <a:solidFill>
                  <a:srgbClr val="C00000"/>
                </a:solidFill>
                <a:latin typeface="Times New Roman" panose="02020603050405020304" pitchFamily="18" charset="0"/>
                <a:ea typeface="宋体" panose="02010600030101010101" pitchFamily="2" charset="-122"/>
              </a:rPr>
              <a:t>S</a:t>
            </a:r>
            <a:r>
              <a:rPr lang="zh-CN" altLang="en-US" b="1">
                <a:solidFill>
                  <a:srgbClr val="C00000"/>
                </a:solidFill>
                <a:latin typeface="Times New Roman" panose="02020603050405020304" pitchFamily="18" charset="0"/>
                <a:ea typeface="宋体" panose="02010600030101010101" pitchFamily="2" charset="-122"/>
              </a:rPr>
              <a:t>系的钟，不同步</a:t>
            </a:r>
          </a:p>
        </p:txBody>
      </p:sp>
      <p:sp>
        <p:nvSpPr>
          <p:cNvPr id="161" name="文本框 160"/>
          <p:cNvSpPr txBox="1"/>
          <p:nvPr/>
        </p:nvSpPr>
        <p:spPr>
          <a:xfrm>
            <a:off x="4551831" y="3933056"/>
            <a:ext cx="3314207" cy="461665"/>
          </a:xfrm>
          <a:prstGeom prst="rect">
            <a:avLst/>
          </a:prstGeom>
          <a:noFill/>
        </p:spPr>
        <p:txBody>
          <a:bodyPr wrap="square" rtlCol="0">
            <a:spAutoFit/>
          </a:bodyPr>
          <a:lstStyle/>
          <a:p>
            <a:r>
              <a:rPr lang="zh-CN" altLang="en-US"/>
              <a:t>沿运动方向钟读数变小 </a:t>
            </a:r>
          </a:p>
        </p:txBody>
      </p:sp>
    </p:spTree>
    <p:extLst>
      <p:ext uri="{BB962C8B-B14F-4D97-AF65-F5344CB8AC3E}">
        <p14:creationId xmlns:p14="http://schemas.microsoft.com/office/powerpoint/2010/main" val="394575422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ipe(down)">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down)">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wipe(down)">
                                      <p:cBhvr>
                                        <p:cTn id="17" dur="500"/>
                                        <p:tgtEl>
                                          <p:spTgt spid="1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barn(inVertical)">
                                      <p:cBhvr>
                                        <p:cTn id="22" dur="5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barn(inVertical)">
                                      <p:cBhvr>
                                        <p:cTn id="27" dur="5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0"/>
                                        </p:tgtEl>
                                        <p:attrNameLst>
                                          <p:attrName>style.visibility</p:attrName>
                                        </p:attrNameLst>
                                      </p:cBhvr>
                                      <p:to>
                                        <p:strVal val="visible"/>
                                      </p:to>
                                    </p:set>
                                    <p:animEffect transition="in" filter="wipe(down)">
                                      <p:cBhvr>
                                        <p:cTn id="32" dur="500"/>
                                        <p:tgtEl>
                                          <p:spTgt spid="16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barn(inVertical)">
                                      <p:cBhvr>
                                        <p:cTn id="3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8" grpId="0" animBg="1"/>
      <p:bldP spid="159" grpId="0" animBg="1"/>
      <p:bldP spid="160" grpId="0" animBg="1"/>
      <p:bldP spid="1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18" name="Text Box 4"/>
          <p:cNvSpPr txBox="1">
            <a:spLocks noChangeArrowheads="1"/>
          </p:cNvSpPr>
          <p:nvPr/>
        </p:nvSpPr>
        <p:spPr bwMode="auto">
          <a:xfrm>
            <a:off x="179512" y="116632"/>
            <a:ext cx="65527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CC3300"/>
                </a:solidFill>
              </a:rPr>
              <a:t>1.</a:t>
            </a:r>
            <a:r>
              <a:rPr kumimoji="1" lang="en-US" altLang="zh-CN" sz="3200" b="1">
                <a:solidFill>
                  <a:srgbClr val="CC3300"/>
                </a:solidFill>
              </a:rPr>
              <a:t>3.2</a:t>
            </a:r>
            <a:r>
              <a:rPr kumimoji="1" lang="zh-CN" altLang="en-US" sz="3200" b="1">
                <a:solidFill>
                  <a:srgbClr val="CC3300"/>
                </a:solidFill>
              </a:rPr>
              <a:t> 时间延缓（运动的钟变慢）</a:t>
            </a:r>
            <a:endParaRPr kumimoji="1" lang="zh-CN" altLang="en-US" sz="3200" b="1">
              <a:solidFill>
                <a:srgbClr val="CC3300"/>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19" name="Text Box 2"/>
              <p:cNvSpPr txBox="1">
                <a:spLocks noChangeArrowheads="1"/>
              </p:cNvSpPr>
              <p:nvPr/>
            </p:nvSpPr>
            <p:spPr bwMode="auto">
              <a:xfrm>
                <a:off x="1331640" y="3362827"/>
                <a:ext cx="6696744" cy="523220"/>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则在 </a:t>
                </a:r>
                <a14:m>
                  <m:oMath xmlns:m="http://schemas.openxmlformats.org/officeDocument/2006/math">
                    <m:r>
                      <a:rPr lang="en-US" altLang="zh-CN" sz="2800" b="1" i="1" smtClean="0">
                        <a:solidFill>
                          <a:schemeClr val="accent2"/>
                        </a:solidFill>
                        <a:latin typeface="Cambria Math" panose="02040503050406030204" pitchFamily="18" charset="0"/>
                      </a:rPr>
                      <m:t>𝑺</m:t>
                    </m:r>
                  </m:oMath>
                </a14:m>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系中分别为</a:t>
                </a:r>
                <a:r>
                  <a:rPr lang="en-US" altLang="zh-CN" sz="2800" b="1">
                    <a:solidFill>
                      <a:schemeClr val="accent2"/>
                    </a:solidFill>
                    <a:latin typeface="宋体" panose="02010600030101010101" pitchFamily="2" charset="-122"/>
                  </a:rPr>
                  <a:t>:  </a:t>
                </a:r>
                <a14:m>
                  <m:oMath xmlns:m="http://schemas.openxmlformats.org/officeDocument/2006/math">
                    <m:d>
                      <m:dPr>
                        <m:ctrlPr>
                          <a:rPr lang="en-US" altLang="zh-CN" sz="2800" b="1" i="1">
                            <a:solidFill>
                              <a:schemeClr val="accent2"/>
                            </a:solidFill>
                            <a:latin typeface="Cambria Math" panose="02040503050406030204" pitchFamily="18" charset="0"/>
                          </a:rPr>
                        </m:ctrlPr>
                      </m:dPr>
                      <m:e>
                        <m:sSub>
                          <m:sSubPr>
                            <m:ctrlPr>
                              <a:rPr lang="en-US" altLang="zh-CN" sz="2800" b="1" i="1" smtClean="0">
                                <a:solidFill>
                                  <a:schemeClr val="accent2"/>
                                </a:solidFill>
                                <a:latin typeface="Cambria Math" panose="02040503050406030204" pitchFamily="18" charset="0"/>
                              </a:rPr>
                            </m:ctrlPr>
                          </m:sSubPr>
                          <m:e>
                            <m:r>
                              <a:rPr lang="en-US" altLang="zh-CN" sz="2800" b="1" i="1">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Sub>
                        <m:r>
                          <a:rPr lang="en-US" altLang="zh-CN" sz="2800" b="1" i="1">
                            <a:solidFill>
                              <a:schemeClr val="accent2"/>
                            </a:solidFill>
                            <a:latin typeface="Cambria Math" panose="02040503050406030204" pitchFamily="18" charset="0"/>
                          </a:rPr>
                          <m:t>,</m:t>
                        </m:r>
                        <m:sSub>
                          <m:sSubPr>
                            <m:ctrlPr>
                              <a:rPr lang="en-US" altLang="zh-CN" sz="2800" b="1" i="1">
                                <a:solidFill>
                                  <a:schemeClr val="accent2"/>
                                </a:solidFill>
                                <a:latin typeface="Cambria Math" panose="02040503050406030204" pitchFamily="18" charset="0"/>
                              </a:rPr>
                            </m:ctrlPr>
                          </m:sSub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𝟏</m:t>
                            </m:r>
                          </m:sub>
                        </m:sSub>
                      </m:e>
                    </m:d>
                    <m:r>
                      <a:rPr lang="en-US" altLang="zh-CN" sz="2800" b="1" i="1">
                        <a:solidFill>
                          <a:schemeClr val="accent2"/>
                        </a:solidFill>
                        <a:latin typeface="Cambria Math" panose="02040503050406030204" pitchFamily="18" charset="0"/>
                      </a:rPr>
                      <m:t>,    (</m:t>
                    </m:r>
                    <m:sSub>
                      <m:sSubPr>
                        <m:ctrlPr>
                          <a:rPr lang="en-US" altLang="zh-CN" sz="2800" b="1" i="1" smtClean="0">
                            <a:solidFill>
                              <a:schemeClr val="accent2"/>
                            </a:solidFill>
                            <a:latin typeface="Cambria Math" panose="02040503050406030204" pitchFamily="18" charset="0"/>
                          </a:rPr>
                        </m:ctrlPr>
                      </m:sSubPr>
                      <m:e>
                        <m:r>
                          <a:rPr lang="en-US" altLang="zh-CN" sz="2800" b="1" i="1">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𝟐</m:t>
                        </m:r>
                      </m:sub>
                    </m:sSub>
                    <m:r>
                      <a:rPr lang="en-US" altLang="zh-CN" sz="2800" b="1" i="1">
                        <a:solidFill>
                          <a:schemeClr val="accent2"/>
                        </a:solidFill>
                        <a:latin typeface="Cambria Math" panose="02040503050406030204" pitchFamily="18" charset="0"/>
                      </a:rPr>
                      <m:t>,</m:t>
                    </m:r>
                    <m:sSub>
                      <m:sSubPr>
                        <m:ctrlPr>
                          <a:rPr lang="en-US" altLang="zh-CN" sz="2800" b="1" i="1">
                            <a:solidFill>
                              <a:schemeClr val="accent2"/>
                            </a:solidFill>
                            <a:latin typeface="Cambria Math" panose="02040503050406030204" pitchFamily="18" charset="0"/>
                          </a:rPr>
                        </m:ctrlPr>
                      </m:sSub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𝟐</m:t>
                        </m:r>
                      </m:sub>
                    </m:sSub>
                    <m:r>
                      <a:rPr lang="en-US" altLang="zh-CN" sz="2800" b="1" i="1">
                        <a:solidFill>
                          <a:schemeClr val="accent2"/>
                        </a:solidFill>
                        <a:latin typeface="Cambria Math" panose="02040503050406030204" pitchFamily="18" charset="0"/>
                      </a:rPr>
                      <m:t>)</m:t>
                    </m:r>
                  </m:oMath>
                </a14:m>
                <a:r>
                  <a:rPr lang="en-US" altLang="zh-CN" sz="2800" b="1">
                    <a:solidFill>
                      <a:schemeClr val="accent2"/>
                    </a:solidFill>
                    <a:latin typeface="宋体" panose="02010600030101010101" pitchFamily="2" charset="-122"/>
                  </a:rPr>
                  <a:t>;</a:t>
                </a:r>
                <a:endParaRPr lang="zh-CN" altLang="en-US" sz="2800" b="1">
                  <a:solidFill>
                    <a:schemeClr val="accent2"/>
                  </a:solidFill>
                  <a:latin typeface="宋体" panose="02010600030101010101" pitchFamily="2" charset="-122"/>
                </a:endParaRPr>
              </a:p>
            </p:txBody>
          </p:sp>
        </mc:Choice>
        <mc:Fallback xmlns="">
          <p:sp>
            <p:nvSpPr>
              <p:cNvPr id="19" name="Text Box 2"/>
              <p:cNvSpPr txBox="1">
                <a:spLocks noRot="1" noChangeAspect="1" noMove="1" noResize="1" noEditPoints="1" noAdjustHandles="1" noChangeArrowheads="1" noChangeShapeType="1" noTextEdit="1"/>
              </p:cNvSpPr>
              <p:nvPr/>
            </p:nvSpPr>
            <p:spPr bwMode="auto">
              <a:xfrm>
                <a:off x="1331640" y="3362827"/>
                <a:ext cx="6696744" cy="523220"/>
              </a:xfrm>
              <a:prstGeom prst="rect">
                <a:avLst/>
              </a:prstGeom>
              <a:blipFill rotWithShape="0">
                <a:blip r:embed="rId3"/>
                <a:stretch>
                  <a:fillRect l="-1820" t="-15294" r="-728" b="-305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 Box 5"/>
              <p:cNvSpPr txBox="1">
                <a:spLocks noChangeArrowheads="1"/>
              </p:cNvSpPr>
              <p:nvPr/>
            </p:nvSpPr>
            <p:spPr bwMode="auto">
              <a:xfrm>
                <a:off x="527321" y="2796819"/>
                <a:ext cx="7501063" cy="523220"/>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设这两个事件发生在</a:t>
                </a:r>
                <a14:m>
                  <m:oMath xmlns:m="http://schemas.openxmlformats.org/officeDocument/2006/math">
                    <m:r>
                      <a:rPr lang="en-US" altLang="zh-CN" sz="2800" b="1" i="1" smtClean="0">
                        <a:solidFill>
                          <a:schemeClr val="accent2"/>
                        </a:solidFill>
                        <a:latin typeface="Cambria Math" panose="02040503050406030204" pitchFamily="18" charset="0"/>
                      </a:rPr>
                      <m:t>𝑺</m:t>
                    </m:r>
                    <m:r>
                      <a:rPr lang="en-US" altLang="zh-CN" sz="2800" b="1" i="1" smtClean="0">
                        <a:solidFill>
                          <a:schemeClr val="accent2"/>
                        </a:solidFill>
                        <a:latin typeface="Cambria Math" panose="02040503050406030204" pitchFamily="18" charset="0"/>
                      </a:rPr>
                      <m:t>′</m:t>
                    </m:r>
                  </m:oMath>
                </a14:m>
                <a:r>
                  <a:rPr lang="zh-CN" altLang="en-US" sz="2800" b="1">
                    <a:solidFill>
                      <a:schemeClr val="accent2"/>
                    </a:solidFill>
                    <a:latin typeface="宋体" panose="02010600030101010101" pitchFamily="2" charset="-122"/>
                  </a:rPr>
                  <a:t>系</a:t>
                </a:r>
                <a:r>
                  <a:rPr lang="en-US" altLang="zh-CN" sz="2800" b="1">
                    <a:solidFill>
                      <a:schemeClr val="accent2"/>
                    </a:solidFill>
                    <a:latin typeface="宋体" panose="02010600030101010101" pitchFamily="2" charset="-122"/>
                  </a:rPr>
                  <a:t>:  </a:t>
                </a:r>
                <a14:m>
                  <m:oMath xmlns:m="http://schemas.openxmlformats.org/officeDocument/2006/math">
                    <m:d>
                      <m:dPr>
                        <m:ctrlPr>
                          <a:rPr lang="en-US" altLang="zh-CN" sz="2800" b="1" i="1">
                            <a:solidFill>
                              <a:schemeClr val="accent2"/>
                            </a:solidFill>
                            <a:latin typeface="Cambria Math" panose="02040503050406030204" pitchFamily="18" charset="0"/>
                          </a:rPr>
                        </m:ctrlPr>
                      </m:dPr>
                      <m:e>
                        <m:r>
                          <a:rPr lang="en-US" altLang="zh-CN" sz="2800" b="1" i="1">
                            <a:solidFill>
                              <a:schemeClr val="accent2"/>
                            </a:solidFill>
                            <a:latin typeface="Cambria Math" panose="02040503050406030204" pitchFamily="18" charset="0"/>
                          </a:rPr>
                          <m:t>𝒙</m:t>
                        </m:r>
                        <m:r>
                          <a:rPr lang="en-US" altLang="zh-CN" sz="2800" b="1" i="1">
                            <a:solidFill>
                              <a:schemeClr val="accent2"/>
                            </a:solidFill>
                            <a:latin typeface="Cambria Math" panose="02040503050406030204" pitchFamily="18" charset="0"/>
                          </a:rPr>
                          <m:t>′,</m:t>
                        </m:r>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𝟏</m:t>
                            </m:r>
                          </m:sub>
                          <m:sup>
                            <m:r>
                              <a:rPr lang="en-US" altLang="zh-CN" sz="2800" b="1" i="1">
                                <a:solidFill>
                                  <a:schemeClr val="accent2"/>
                                </a:solidFill>
                                <a:latin typeface="Cambria Math" panose="02040503050406030204" pitchFamily="18" charset="0"/>
                              </a:rPr>
                              <m:t>′</m:t>
                            </m:r>
                          </m:sup>
                        </m:sSubSup>
                        <m:r>
                          <a:rPr lang="en-US" altLang="zh-CN" sz="2800" b="1" i="1">
                            <a:solidFill>
                              <a:schemeClr val="accent2"/>
                            </a:solidFill>
                            <a:latin typeface="Cambria Math" panose="02040503050406030204" pitchFamily="18" charset="0"/>
                          </a:rPr>
                          <m:t> </m:t>
                        </m:r>
                      </m:e>
                    </m:d>
                    <m:r>
                      <a:rPr lang="en-US" altLang="zh-CN" sz="2800" b="1" i="1">
                        <a:solidFill>
                          <a:schemeClr val="accent2"/>
                        </a:solidFill>
                        <a:latin typeface="Cambria Math" panose="02040503050406030204" pitchFamily="18" charset="0"/>
                      </a:rPr>
                      <m:t>,    (</m:t>
                    </m:r>
                    <m:r>
                      <a:rPr lang="en-US" altLang="zh-CN" sz="2800" b="1" i="1">
                        <a:solidFill>
                          <a:schemeClr val="accent2"/>
                        </a:solidFill>
                        <a:latin typeface="Cambria Math" panose="02040503050406030204" pitchFamily="18" charset="0"/>
                      </a:rPr>
                      <m:t>𝒙</m:t>
                    </m:r>
                    <m:r>
                      <a:rPr lang="en-US" altLang="zh-CN" sz="2800" b="1" i="1">
                        <a:solidFill>
                          <a:schemeClr val="accent2"/>
                        </a:solidFill>
                        <a:latin typeface="Cambria Math" panose="02040503050406030204" pitchFamily="18" charset="0"/>
                      </a:rPr>
                      <m:t>′,</m:t>
                    </m:r>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𝟐</m:t>
                        </m:r>
                      </m:sub>
                      <m:sup>
                        <m:r>
                          <a:rPr lang="en-US" altLang="zh-CN" sz="2800" b="1" i="1">
                            <a:solidFill>
                              <a:schemeClr val="accent2"/>
                            </a:solidFill>
                            <a:latin typeface="Cambria Math" panose="02040503050406030204" pitchFamily="18" charset="0"/>
                          </a:rPr>
                          <m:t>′</m:t>
                        </m:r>
                      </m:sup>
                    </m:sSubSup>
                    <m:r>
                      <a:rPr lang="en-US" altLang="zh-CN" sz="2800" b="1" i="1">
                        <a:solidFill>
                          <a:schemeClr val="accent2"/>
                        </a:solidFill>
                        <a:latin typeface="Cambria Math" panose="02040503050406030204" pitchFamily="18" charset="0"/>
                      </a:rPr>
                      <m:t>)</m:t>
                    </m:r>
                  </m:oMath>
                </a14:m>
                <a:endParaRPr lang="zh-CN" altLang="en-US" sz="2800" b="1">
                  <a:solidFill>
                    <a:schemeClr val="accent2"/>
                  </a:solidFill>
                  <a:latin typeface="宋体" panose="02010600030101010101" pitchFamily="2" charset="-122"/>
                </a:endParaRPr>
              </a:p>
            </p:txBody>
          </p:sp>
        </mc:Choice>
        <mc:Fallback xmlns="">
          <p:sp>
            <p:nvSpPr>
              <p:cNvPr id="24" name="Text Box 5"/>
              <p:cNvSpPr txBox="1">
                <a:spLocks noRot="1" noChangeAspect="1" noMove="1" noResize="1" noEditPoints="1" noAdjustHandles="1" noChangeArrowheads="1" noChangeShapeType="1" noTextEdit="1"/>
              </p:cNvSpPr>
              <p:nvPr/>
            </p:nvSpPr>
            <p:spPr bwMode="auto">
              <a:xfrm>
                <a:off x="527321" y="2796819"/>
                <a:ext cx="7501063" cy="523220"/>
              </a:xfrm>
              <a:prstGeom prst="rect">
                <a:avLst/>
              </a:prstGeom>
              <a:blipFill rotWithShape="0">
                <a:blip r:embed="rId4"/>
                <a:stretch>
                  <a:fillRect l="-1707" t="-16279"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矩形 4"/>
          <p:cNvSpPr/>
          <p:nvPr/>
        </p:nvSpPr>
        <p:spPr>
          <a:xfrm>
            <a:off x="562000" y="1184642"/>
            <a:ext cx="8172400" cy="1384995"/>
          </a:xfrm>
          <a:prstGeom prst="rect">
            <a:avLst/>
          </a:prstGeom>
        </p:spPr>
        <p:txBody>
          <a:bodyPr wrap="square">
            <a:spAutoFit/>
          </a:bodyPr>
          <a:lstStyle/>
          <a:p>
            <a:pPr eaLnBrk="0" hangingPunct="0">
              <a:spcBef>
                <a:spcPct val="50000"/>
              </a:spcBef>
            </a:pPr>
            <a:r>
              <a:rPr lang="zh-CN" altLang="en-US" sz="2800" b="1">
                <a:solidFill>
                  <a:schemeClr val="accent2"/>
                </a:solidFill>
                <a:latin typeface="宋体" panose="02010600030101010101" pitchFamily="2" charset="-122"/>
              </a:rPr>
              <a:t>在某一参考系中，同一地点先后发生的两个事件的时间间隔叫做 </a:t>
            </a:r>
            <a:r>
              <a:rPr lang="zh-CN" altLang="en-US" sz="2800" b="1">
                <a:solidFill>
                  <a:srgbClr val="CC3300"/>
                </a:solidFill>
                <a:latin typeface="宋体" panose="02010600030101010101" pitchFamily="2" charset="-122"/>
              </a:rPr>
              <a:t>固有时（原时）</a:t>
            </a:r>
            <a:r>
              <a:rPr lang="zh-CN" altLang="en-US" sz="2800" b="1">
                <a:solidFill>
                  <a:schemeClr val="accent2"/>
                </a:solidFill>
                <a:latin typeface="宋体" panose="02010600030101010101" pitchFamily="2" charset="-122"/>
              </a:rPr>
              <a:t>，它是同一只钟记录的时间间隔。</a:t>
            </a:r>
          </a:p>
        </p:txBody>
      </p:sp>
      <p:graphicFrame>
        <p:nvGraphicFramePr>
          <p:cNvPr id="28" name="Object 2"/>
          <p:cNvGraphicFramePr>
            <a:graphicFrameLocks noChangeAspect="1"/>
          </p:cNvGraphicFramePr>
          <p:nvPr/>
        </p:nvGraphicFramePr>
        <p:xfrm>
          <a:off x="681164" y="3948947"/>
          <a:ext cx="7781670" cy="1352261"/>
        </p:xfrm>
        <a:graphic>
          <a:graphicData uri="http://schemas.openxmlformats.org/presentationml/2006/ole">
            <mc:AlternateContent xmlns:mc="http://schemas.openxmlformats.org/markup-compatibility/2006">
              <mc:Choice xmlns:v="urn:schemas-microsoft-com:vml" Requires="v">
                <p:oleObj name="Equation" r:id="rId5" imgW="3251160" imgH="609480" progId="Equation.DSMT4">
                  <p:embed/>
                </p:oleObj>
              </mc:Choice>
              <mc:Fallback>
                <p:oleObj name="Equation" r:id="rId5" imgW="3251160" imgH="609480" progId="Equation.DSMT4">
                  <p:embed/>
                  <p:pic>
                    <p:nvPicPr>
                      <p:cNvPr id="28" name="Object 2"/>
                      <p:cNvPicPr>
                        <a:picLocks noChangeAspect="1" noChangeArrowheads="1"/>
                      </p:cNvPicPr>
                      <p:nvPr/>
                    </p:nvPicPr>
                    <p:blipFill>
                      <a:blip r:embed="rId6"/>
                      <a:srcRect/>
                      <a:stretch>
                        <a:fillRect/>
                      </a:stretch>
                    </p:blipFill>
                    <p:spPr bwMode="auto">
                      <a:xfrm>
                        <a:off x="681164" y="3948947"/>
                        <a:ext cx="7781670" cy="1352261"/>
                      </a:xfrm>
                      <a:prstGeom prst="rect">
                        <a:avLst/>
                      </a:prstGeom>
                      <a:noFill/>
                      <a:ln>
                        <a:noFill/>
                      </a:ln>
                    </p:spPr>
                  </p:pic>
                </p:oleObj>
              </mc:Fallback>
            </mc:AlternateContent>
          </a:graphicData>
        </a:graphic>
      </p:graphicFrame>
      <p:graphicFrame>
        <p:nvGraphicFramePr>
          <p:cNvPr id="30" name="Object 2"/>
          <p:cNvGraphicFramePr>
            <a:graphicFrameLocks noChangeAspect="1"/>
          </p:cNvGraphicFramePr>
          <p:nvPr/>
        </p:nvGraphicFramePr>
        <p:xfrm>
          <a:off x="854809" y="5610381"/>
          <a:ext cx="4221247" cy="1054100"/>
        </p:xfrm>
        <a:graphic>
          <a:graphicData uri="http://schemas.openxmlformats.org/presentationml/2006/ole">
            <mc:AlternateContent xmlns:mc="http://schemas.openxmlformats.org/markup-compatibility/2006">
              <mc:Choice xmlns:v="urn:schemas-microsoft-com:vml" Requires="v">
                <p:oleObj name="Equation" r:id="rId7" imgW="1854000" imgH="431640" progId="Equation.DSMT4">
                  <p:embed/>
                </p:oleObj>
              </mc:Choice>
              <mc:Fallback>
                <p:oleObj name="Equation" r:id="rId7" imgW="1854000" imgH="431640" progId="Equation.DSMT4">
                  <p:embed/>
                  <p:pic>
                    <p:nvPicPr>
                      <p:cNvPr id="30" name="Object 2"/>
                      <p:cNvPicPr>
                        <a:picLocks noChangeAspect="1" noChangeArrowheads="1"/>
                      </p:cNvPicPr>
                      <p:nvPr/>
                    </p:nvPicPr>
                    <p:blipFill>
                      <a:blip r:embed="rId8"/>
                      <a:srcRect/>
                      <a:stretch>
                        <a:fillRect/>
                      </a:stretch>
                    </p:blipFill>
                    <p:spPr bwMode="auto">
                      <a:xfrm>
                        <a:off x="854809" y="5610381"/>
                        <a:ext cx="4221247" cy="1054100"/>
                      </a:xfrm>
                      <a:prstGeom prst="rect">
                        <a:avLst/>
                      </a:prstGeom>
                      <a:noFill/>
                      <a:ln w="19050">
                        <a:solidFill>
                          <a:srgbClr val="00B050"/>
                        </a:solidFill>
                      </a:ln>
                    </p:spPr>
                  </p:pic>
                </p:oleObj>
              </mc:Fallback>
            </mc:AlternateContent>
          </a:graphicData>
        </a:graphic>
      </p:graphicFrame>
      <p:sp>
        <p:nvSpPr>
          <p:cNvPr id="31" name="Text Box 2"/>
          <p:cNvSpPr txBox="1">
            <a:spLocks noChangeArrowheads="1"/>
          </p:cNvSpPr>
          <p:nvPr/>
        </p:nvSpPr>
        <p:spPr bwMode="auto">
          <a:xfrm>
            <a:off x="5720301" y="5517232"/>
            <a:ext cx="302816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rgbClr val="C00000"/>
                </a:solidFill>
                <a:latin typeface="宋体" panose="02010600030101010101" pitchFamily="2" charset="-122"/>
              </a:rPr>
              <a:t>固有时最短</a:t>
            </a:r>
            <a:endParaRPr lang="en-US" altLang="zh-CN" sz="2800" b="1">
              <a:solidFill>
                <a:srgbClr val="C00000"/>
              </a:solidFill>
              <a:latin typeface="宋体" panose="02010600030101010101" pitchFamily="2" charset="-122"/>
            </a:endParaRPr>
          </a:p>
          <a:p>
            <a:pPr eaLnBrk="0" hangingPunct="0">
              <a:spcBef>
                <a:spcPct val="50000"/>
              </a:spcBef>
            </a:pPr>
            <a:r>
              <a:rPr lang="zh-CN" altLang="en-US" sz="2800" b="1">
                <a:solidFill>
                  <a:srgbClr val="C00000"/>
                </a:solidFill>
                <a:latin typeface="宋体" panose="02010600030101010101" pitchFamily="2" charset="-122"/>
              </a:rPr>
              <a:t>运动的时钟变慢</a:t>
            </a:r>
          </a:p>
        </p:txBody>
      </p:sp>
    </p:spTree>
    <p:extLst>
      <p:ext uri="{BB962C8B-B14F-4D97-AF65-F5344CB8AC3E}">
        <p14:creationId xmlns:p14="http://schemas.microsoft.com/office/powerpoint/2010/main" val="259442677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4" grpId="0" autoUpdateAnimBg="0"/>
      <p:bldP spid="5" grpId="0"/>
      <p:bldP spid="3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2"/>
              <p:cNvSpPr txBox="1">
                <a:spLocks noChangeArrowheads="1"/>
              </p:cNvSpPr>
              <p:nvPr/>
            </p:nvSpPr>
            <p:spPr bwMode="auto">
              <a:xfrm>
                <a:off x="15973" y="4217220"/>
                <a:ext cx="3328025" cy="1169551"/>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800" b="1">
                    <a:solidFill>
                      <a:schemeClr val="accent2"/>
                    </a:solidFill>
                    <a:latin typeface="宋体" panose="02010600030101010101" pitchFamily="2" charset="-122"/>
                  </a:rPr>
                  <a:t>在</a:t>
                </a:r>
                <a14:m>
                  <m:oMath xmlns:m="http://schemas.openxmlformats.org/officeDocument/2006/math">
                    <m:r>
                      <a:rPr lang="en-US" altLang="zh-CN" sz="2800" b="1" i="1" smtClean="0">
                        <a:solidFill>
                          <a:schemeClr val="accent2"/>
                        </a:solidFill>
                        <a:latin typeface="Cambria Math" panose="02040503050406030204" pitchFamily="18" charset="0"/>
                      </a:rPr>
                      <m:t>𝑺</m:t>
                    </m:r>
                  </m:oMath>
                </a14:m>
                <a:r>
                  <a:rPr lang="zh-CN" altLang="en-US" sz="2800" b="1">
                    <a:solidFill>
                      <a:schemeClr val="accent2"/>
                    </a:solidFill>
                    <a:latin typeface="宋体" panose="02010600030101010101" pitchFamily="2" charset="-122"/>
                  </a:rPr>
                  <a:t>系 </a:t>
                </a: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𝟐</m:t>
                        </m:r>
                      </m:sub>
                    </m:sSub>
                    <m:r>
                      <a:rPr lang="en-US" altLang="zh-CN" sz="2800" b="1" i="1" smtClean="0">
                        <a:solidFill>
                          <a:schemeClr val="accent2"/>
                        </a:solidFill>
                        <a:latin typeface="Cambria Math" panose="02040503050406030204" pitchFamily="18" charset="0"/>
                      </a:rPr>
                      <m:t>−</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𝒕</m:t>
                        </m:r>
                      </m:e>
                      <m:sub>
                        <m:r>
                          <a:rPr lang="en-US" altLang="zh-CN" sz="2800" b="1" i="1" smtClean="0">
                            <a:solidFill>
                              <a:schemeClr val="accent2"/>
                            </a:solidFill>
                            <a:latin typeface="Cambria Math" panose="02040503050406030204" pitchFamily="18" charset="0"/>
                          </a:rPr>
                          <m:t>𝟏</m:t>
                        </m:r>
                      </m:sub>
                    </m:sSub>
                  </m:oMath>
                </a14:m>
                <a:r>
                  <a:rPr lang="en-US" altLang="zh-CN" sz="2800" b="1">
                    <a:solidFill>
                      <a:schemeClr val="accent2"/>
                    </a:solidFill>
                    <a:latin typeface="宋体" panose="02010600030101010101" pitchFamily="2" charset="-122"/>
                  </a:rPr>
                  <a:t>:</a:t>
                </a:r>
              </a:p>
              <a:p>
                <a:pPr algn="ctr" eaLnBrk="0" hangingPunct="0">
                  <a:spcBef>
                    <a:spcPct val="50000"/>
                  </a:spcBef>
                </a:pPr>
                <a14:m>
                  <m:oMath xmlns:m="http://schemas.openxmlformats.org/officeDocument/2006/math">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𝟏</m:t>
                        </m:r>
                      </m:sub>
                    </m:sSub>
                    <m:r>
                      <a:rPr lang="en-US" altLang="zh-CN" sz="2800" b="1" i="1" smtClean="0">
                        <a:solidFill>
                          <a:schemeClr val="accent2"/>
                        </a:solidFill>
                        <a:latin typeface="Cambria Math" panose="02040503050406030204" pitchFamily="18" charset="0"/>
                      </a:rPr>
                      <m:t>,  </m:t>
                    </m:r>
                    <m:sSub>
                      <m:sSubPr>
                        <m:ctrlPr>
                          <a:rPr lang="en-US" altLang="zh-CN" sz="2800" b="1" i="1" smtClean="0">
                            <a:solidFill>
                              <a:schemeClr val="accent2"/>
                            </a:solidFill>
                            <a:latin typeface="Cambria Math" panose="02040503050406030204" pitchFamily="18" charset="0"/>
                          </a:rPr>
                        </m:ctrlPr>
                      </m:sSubPr>
                      <m:e>
                        <m:r>
                          <a:rPr lang="en-US" altLang="zh-CN" sz="2800" b="1" i="1" smtClean="0">
                            <a:solidFill>
                              <a:schemeClr val="accent2"/>
                            </a:solidFill>
                            <a:latin typeface="Cambria Math" panose="02040503050406030204" pitchFamily="18" charset="0"/>
                          </a:rPr>
                          <m:t>𝒙</m:t>
                        </m:r>
                      </m:e>
                      <m:sub>
                        <m:r>
                          <a:rPr lang="en-US" altLang="zh-CN" sz="2800" b="1" i="1" smtClean="0">
                            <a:solidFill>
                              <a:schemeClr val="accent2"/>
                            </a:solidFill>
                            <a:latin typeface="Cambria Math" panose="02040503050406030204" pitchFamily="18" charset="0"/>
                          </a:rPr>
                          <m:t>𝟐</m:t>
                        </m:r>
                      </m:sub>
                    </m:sSub>
                  </m:oMath>
                </a14:m>
                <a:r>
                  <a:rPr lang="zh-CN" altLang="en-US" sz="2800" b="1">
                    <a:solidFill>
                      <a:schemeClr val="accent2"/>
                    </a:solidFill>
                    <a:latin typeface="宋体" panose="02010600030101010101" pitchFamily="2" charset="-122"/>
                  </a:rPr>
                  <a:t> 处的两只钟</a:t>
                </a:r>
              </a:p>
            </p:txBody>
          </p:sp>
        </mc:Choice>
        <mc:Fallback xmlns="">
          <p:sp>
            <p:nvSpPr>
              <p:cNvPr id="2" name="Text Box 2"/>
              <p:cNvSpPr txBox="1">
                <a:spLocks noRot="1" noChangeAspect="1" noMove="1" noResize="1" noEditPoints="1" noAdjustHandles="1" noChangeArrowheads="1" noChangeShapeType="1" noTextEdit="1"/>
              </p:cNvSpPr>
              <p:nvPr/>
            </p:nvSpPr>
            <p:spPr bwMode="auto">
              <a:xfrm>
                <a:off x="15973" y="4217220"/>
                <a:ext cx="3328025" cy="1169551"/>
              </a:xfrm>
              <a:prstGeom prst="rect">
                <a:avLst/>
              </a:prstGeom>
              <a:blipFill rotWithShape="0">
                <a:blip r:embed="rId3"/>
                <a:stretch>
                  <a:fillRect t="-6771" r="-1099"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 Box 5"/>
              <p:cNvSpPr txBox="1">
                <a:spLocks noChangeArrowheads="1"/>
              </p:cNvSpPr>
              <p:nvPr/>
            </p:nvSpPr>
            <p:spPr bwMode="auto">
              <a:xfrm>
                <a:off x="251520" y="692696"/>
                <a:ext cx="2890643" cy="1169551"/>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800" b="1">
                    <a:solidFill>
                      <a:schemeClr val="accent2"/>
                    </a:solidFill>
                    <a:latin typeface="宋体" panose="02010600030101010101" pitchFamily="2" charset="-122"/>
                  </a:rPr>
                  <a:t>在</a:t>
                </a:r>
                <a14:m>
                  <m:oMath xmlns:m="http://schemas.openxmlformats.org/officeDocument/2006/math">
                    <m:r>
                      <a:rPr lang="en-US" altLang="zh-CN" sz="2800" b="1" i="1" smtClean="0">
                        <a:solidFill>
                          <a:schemeClr val="accent2"/>
                        </a:solidFill>
                        <a:latin typeface="Cambria Math" panose="02040503050406030204" pitchFamily="18" charset="0"/>
                      </a:rPr>
                      <m:t>𝑺</m:t>
                    </m:r>
                    <m:r>
                      <a:rPr lang="en-US" altLang="zh-CN" sz="2800" b="1" i="1" smtClean="0">
                        <a:solidFill>
                          <a:schemeClr val="accent2"/>
                        </a:solidFill>
                        <a:latin typeface="Cambria Math" panose="02040503050406030204" pitchFamily="18" charset="0"/>
                      </a:rPr>
                      <m:t>′</m:t>
                    </m:r>
                  </m:oMath>
                </a14:m>
                <a:r>
                  <a:rPr lang="zh-CN" altLang="en-US" sz="2800" b="1">
                    <a:solidFill>
                      <a:schemeClr val="accent2"/>
                    </a:solidFill>
                    <a:latin typeface="宋体" panose="02010600030101010101" pitchFamily="2" charset="-122"/>
                  </a:rPr>
                  <a:t>系 </a:t>
                </a:r>
                <a14:m>
                  <m:oMath xmlns:m="http://schemas.openxmlformats.org/officeDocument/2006/math">
                    <m:sSubSup>
                      <m:sSubSupPr>
                        <m:ctrlPr>
                          <a:rPr lang="en-US" altLang="zh-CN" sz="2800" b="1" i="1">
                            <a:solidFill>
                              <a:schemeClr val="accent2"/>
                            </a:solidFill>
                            <a:latin typeface="Cambria Math" panose="02040503050406030204" pitchFamily="18" charset="0"/>
                          </a:rPr>
                        </m:ctrlPr>
                      </m:sSubSup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𝟐</m:t>
                        </m:r>
                      </m:sub>
                      <m:sup>
                        <m:r>
                          <a:rPr lang="en-US" altLang="zh-CN" sz="2800" b="1" i="1">
                            <a:solidFill>
                              <a:schemeClr val="accent2"/>
                            </a:solidFill>
                            <a:latin typeface="Cambria Math" panose="02040503050406030204" pitchFamily="18" charset="0"/>
                          </a:rPr>
                          <m:t>′</m:t>
                        </m:r>
                      </m:sup>
                    </m:sSubSup>
                    <m:r>
                      <a:rPr lang="en-US" altLang="zh-CN" sz="2800" b="1" i="1">
                        <a:solidFill>
                          <a:schemeClr val="accent2"/>
                        </a:solidFill>
                        <a:latin typeface="Cambria Math" panose="02040503050406030204" pitchFamily="18" charset="0"/>
                      </a:rPr>
                      <m:t>−</m:t>
                    </m:r>
                    <m:sSub>
                      <m:sSubPr>
                        <m:ctrlPr>
                          <a:rPr lang="en-US" altLang="zh-CN" sz="2800" b="1" i="1">
                            <a:solidFill>
                              <a:schemeClr val="accent2"/>
                            </a:solidFill>
                            <a:latin typeface="Cambria Math" panose="02040503050406030204" pitchFamily="18" charset="0"/>
                          </a:rPr>
                        </m:ctrlPr>
                      </m:sSubPr>
                      <m:e>
                        <m:r>
                          <a:rPr lang="en-US" altLang="zh-CN" sz="2800" b="1" i="1">
                            <a:solidFill>
                              <a:schemeClr val="accent2"/>
                            </a:solidFill>
                            <a:latin typeface="Cambria Math" panose="02040503050406030204" pitchFamily="18" charset="0"/>
                          </a:rPr>
                          <m:t>𝒕</m:t>
                        </m:r>
                      </m:e>
                      <m:sub>
                        <m:r>
                          <a:rPr lang="en-US" altLang="zh-CN" sz="2800" b="1" i="1">
                            <a:solidFill>
                              <a:schemeClr val="accent2"/>
                            </a:solidFill>
                            <a:latin typeface="Cambria Math" panose="02040503050406030204" pitchFamily="18" charset="0"/>
                          </a:rPr>
                          <m:t>𝟏</m:t>
                        </m:r>
                      </m:sub>
                    </m:sSub>
                    <m:r>
                      <a:rPr lang="en-US" altLang="zh-CN" sz="2800" b="1" i="1">
                        <a:solidFill>
                          <a:schemeClr val="accent2"/>
                        </a:solidFill>
                        <a:latin typeface="Cambria Math" panose="02040503050406030204" pitchFamily="18" charset="0"/>
                      </a:rPr>
                      <m:t>′</m:t>
                    </m:r>
                  </m:oMath>
                </a14:m>
                <a:r>
                  <a:rPr lang="en-US" altLang="zh-CN" sz="2800" b="1">
                    <a:solidFill>
                      <a:schemeClr val="accent2"/>
                    </a:solidFill>
                    <a:latin typeface="宋体" panose="02010600030101010101" pitchFamily="2" charset="-122"/>
                  </a:rPr>
                  <a:t>: </a:t>
                </a:r>
              </a:p>
              <a:p>
                <a:pPr algn="ctr" eaLnBrk="0" hangingPunct="0">
                  <a:spcBef>
                    <a:spcPct val="50000"/>
                  </a:spcBef>
                </a:pPr>
                <a:r>
                  <a:rPr lang="en-US" altLang="zh-CN" sz="2800" b="1">
                    <a:solidFill>
                      <a:schemeClr val="accent2"/>
                    </a:solidFill>
                    <a:latin typeface="宋体" panose="02010600030101010101" pitchFamily="2" charset="-122"/>
                  </a:rPr>
                  <a:t> </a:t>
                </a:r>
                <a14:m>
                  <m:oMath xmlns:m="http://schemas.openxmlformats.org/officeDocument/2006/math">
                    <m:r>
                      <a:rPr lang="en-US" altLang="zh-CN" sz="2800" b="1" i="1" smtClean="0">
                        <a:solidFill>
                          <a:schemeClr val="accent2"/>
                        </a:solidFill>
                        <a:latin typeface="Cambria Math" panose="02040503050406030204" pitchFamily="18" charset="0"/>
                      </a:rPr>
                      <m:t>𝒙</m:t>
                    </m:r>
                    <m:r>
                      <a:rPr lang="en-US" altLang="zh-CN" sz="2800" b="1" i="1" smtClean="0">
                        <a:solidFill>
                          <a:schemeClr val="accent2"/>
                        </a:solidFill>
                        <a:latin typeface="Cambria Math" panose="02040503050406030204" pitchFamily="18" charset="0"/>
                      </a:rPr>
                      <m:t>′</m:t>
                    </m:r>
                  </m:oMath>
                </a14:m>
                <a:r>
                  <a:rPr lang="zh-CN" altLang="en-US" sz="2800" b="1">
                    <a:solidFill>
                      <a:schemeClr val="accent2"/>
                    </a:solidFill>
                    <a:latin typeface="宋体" panose="02010600030101010101" pitchFamily="2" charset="-122"/>
                  </a:rPr>
                  <a:t> 处的一只钟</a:t>
                </a:r>
              </a:p>
            </p:txBody>
          </p:sp>
        </mc:Choice>
        <mc:Fallback xmlns="">
          <p:sp>
            <p:nvSpPr>
              <p:cNvPr id="3" name="Text Box 5"/>
              <p:cNvSpPr txBox="1">
                <a:spLocks noRot="1" noChangeAspect="1" noMove="1" noResize="1" noEditPoints="1" noAdjustHandles="1" noChangeArrowheads="1" noChangeShapeType="1" noTextEdit="1"/>
              </p:cNvSpPr>
              <p:nvPr/>
            </p:nvSpPr>
            <p:spPr bwMode="auto">
              <a:xfrm>
                <a:off x="251520" y="692696"/>
                <a:ext cx="2890643" cy="1169551"/>
              </a:xfrm>
              <a:prstGeom prst="rect">
                <a:avLst/>
              </a:prstGeom>
              <a:blipFill rotWithShape="0">
                <a:blip r:embed="rId4"/>
                <a:stretch>
                  <a:fillRect l="-1055" t="-7330" r="-7173" b="-130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90" name="组合 89"/>
          <p:cNvGrpSpPr/>
          <p:nvPr/>
        </p:nvGrpSpPr>
        <p:grpSpPr>
          <a:xfrm>
            <a:off x="3504237" y="508680"/>
            <a:ext cx="4495229" cy="2478782"/>
            <a:chOff x="2915816" y="980728"/>
            <a:chExt cx="4495229" cy="2478782"/>
          </a:xfrm>
        </p:grpSpPr>
        <p:sp>
          <p:nvSpPr>
            <p:cNvPr id="6" name="Line 16"/>
            <p:cNvSpPr>
              <a:spLocks noChangeShapeType="1"/>
            </p:cNvSpPr>
            <p:nvPr/>
          </p:nvSpPr>
          <p:spPr bwMode="auto">
            <a:xfrm flipV="1">
              <a:off x="3972893" y="1190278"/>
              <a:ext cx="0" cy="6858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7"/>
            <p:cNvSpPr>
              <a:spLocks noChangeShapeType="1"/>
            </p:cNvSpPr>
            <p:nvPr/>
          </p:nvSpPr>
          <p:spPr bwMode="auto">
            <a:xfrm>
              <a:off x="3972893" y="1876078"/>
              <a:ext cx="2667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21"/>
            <p:cNvSpPr txBox="1">
              <a:spLocks noChangeArrowheads="1"/>
            </p:cNvSpPr>
            <p:nvPr/>
          </p:nvSpPr>
          <p:spPr bwMode="auto">
            <a:xfrm>
              <a:off x="3540324" y="1266478"/>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chemeClr val="accent2"/>
                  </a:solidFill>
                </a:rPr>
                <a:t>S</a:t>
              </a:r>
              <a:r>
                <a:rPr lang="en-US" altLang="zh-CN" sz="2400" i="1">
                  <a:solidFill>
                    <a:schemeClr val="accent2"/>
                  </a:solidFill>
                  <a:cs typeface="Times New Roman" panose="02020603050405020304" pitchFamily="18" charset="0"/>
                </a:rPr>
                <a:t>'</a:t>
              </a:r>
              <a:endParaRPr lang="en-US" altLang="zh-CN" sz="2400">
                <a:solidFill>
                  <a:schemeClr val="accent2"/>
                </a:solidFill>
              </a:endParaRPr>
            </a:p>
          </p:txBody>
        </p:sp>
        <p:sp>
          <p:nvSpPr>
            <p:cNvPr id="10" name="Line 22"/>
            <p:cNvSpPr>
              <a:spLocks noChangeShapeType="1"/>
            </p:cNvSpPr>
            <p:nvPr/>
          </p:nvSpPr>
          <p:spPr bwMode="auto">
            <a:xfrm flipV="1">
              <a:off x="3339108" y="1486104"/>
              <a:ext cx="0" cy="145472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3"/>
            <p:cNvSpPr>
              <a:spLocks noChangeShapeType="1"/>
            </p:cNvSpPr>
            <p:nvPr/>
          </p:nvSpPr>
          <p:spPr bwMode="auto">
            <a:xfrm>
              <a:off x="3339108" y="2926110"/>
              <a:ext cx="37338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4"/>
            <p:cNvSpPr txBox="1">
              <a:spLocks noChangeArrowheads="1"/>
            </p:cNvSpPr>
            <p:nvPr/>
          </p:nvSpPr>
          <p:spPr bwMode="auto">
            <a:xfrm>
              <a:off x="2915816" y="1522685"/>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chemeClr val="accent2"/>
                  </a:solidFill>
                </a:rPr>
                <a:t>S</a:t>
              </a:r>
            </a:p>
          </p:txBody>
        </p:sp>
        <p:sp>
          <p:nvSpPr>
            <p:cNvPr id="13" name="Text Box 25"/>
            <p:cNvSpPr txBox="1">
              <a:spLocks noChangeArrowheads="1"/>
            </p:cNvSpPr>
            <p:nvPr/>
          </p:nvSpPr>
          <p:spPr bwMode="auto">
            <a:xfrm>
              <a:off x="6625605" y="1571278"/>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r>
                <a:rPr lang="en-US" altLang="zh-CN" i="1">
                  <a:solidFill>
                    <a:schemeClr val="accent2"/>
                  </a:solidFill>
                  <a:cs typeface="Times New Roman" panose="02020603050405020304" pitchFamily="18" charset="0"/>
                </a:rPr>
                <a:t>'</a:t>
              </a:r>
            </a:p>
          </p:txBody>
        </p:sp>
        <p:sp>
          <p:nvSpPr>
            <p:cNvPr id="14" name="Text Box 26"/>
            <p:cNvSpPr txBox="1">
              <a:spLocks noChangeArrowheads="1"/>
            </p:cNvSpPr>
            <p:nvPr/>
          </p:nvSpPr>
          <p:spPr bwMode="auto">
            <a:xfrm>
              <a:off x="7049095" y="262131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sp>
          <p:nvSpPr>
            <p:cNvPr id="15" name="Line 27"/>
            <p:cNvSpPr>
              <a:spLocks noChangeShapeType="1"/>
            </p:cNvSpPr>
            <p:nvPr/>
          </p:nvSpPr>
          <p:spPr bwMode="auto">
            <a:xfrm>
              <a:off x="3949080" y="1418878"/>
              <a:ext cx="45720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16" name="Object 28"/>
                <p:cNvGraphicFramePr>
                  <a:graphicFrameLocks noChangeAspect="1"/>
                </p:cNvGraphicFramePr>
                <p:nvPr/>
              </p:nvGraphicFramePr>
              <p:xfrm>
                <a:off x="4114180" y="980728"/>
                <a:ext cx="242887" cy="334963"/>
              </p:xfrm>
              <a:graphic>
                <a:graphicData uri="http://schemas.openxmlformats.org/presentationml/2006/ole">
                  <mc:AlternateContent>
                    <mc:Choice xmlns:v="urn:schemas-microsoft-com:vml" Requires="v">
                      <p:oleObj name="Equation" r:id="rId5" imgW="253800" imgH="317160" progId="Equation.3">
                        <p:embed/>
                      </p:oleObj>
                    </mc:Choice>
                    <mc:Fallback>
                      <p:oleObj name="Equation" r:id="rId5" imgW="253800" imgH="317160" progId="Equation.3">
                        <p:embed/>
                        <p:pic>
                          <p:nvPicPr>
                            <p:cNvPr id="16" name="Object 28"/>
                            <p:cNvPicPr>
                              <a:picLocks noChangeAspect="1" noChangeArrowheads="1"/>
                            </p:cNvPicPr>
                            <p:nvPr/>
                          </p:nvPicPr>
                          <p:blipFill>
                            <a:blip r:embed="rId6">
                              <a:extLst>
                                <a:ext uri="{28A0092B-C50C-407E-A947-70E740481C1C}">
                                  <a14:useLocalDpi val="0"/>
                                </a:ext>
                              </a:extLst>
                            </a:blip>
                            <a:srcRect/>
                            <a:stretch>
                              <a:fillRect/>
                            </a:stretch>
                          </p:blipFill>
                          <p:spPr bwMode="auto">
                            <a:xfrm>
                              <a:off x="4114180" y="980728"/>
                              <a:ext cx="242887"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6" name="Object 28"/>
                <p:cNvGraphicFramePr>
                  <a:graphicFrameLocks noChangeAspect="1"/>
                </p:cNvGraphicFramePr>
                <p:nvPr>
                  <p:extLst>
                    <p:ext uri="{D42A27DB-BD31-4B8C-83A1-F6EECF244321}">
                      <p14:modId xmlns:p14="http://schemas.microsoft.com/office/powerpoint/2010/main" val="2031438150"/>
                    </p:ext>
                  </p:extLst>
                </p:nvPr>
              </p:nvGraphicFramePr>
              <p:xfrm>
                <a:off x="4114180" y="980728"/>
                <a:ext cx="242887" cy="334963"/>
              </p:xfrm>
              <a:graphic>
                <a:graphicData uri="http://schemas.openxmlformats.org/presentationml/2006/ole">
                  <mc:AlternateContent>
                    <mc:Choice xmlns:v="urn:schemas-microsoft-com:vml" Requires="v">
                      <p:oleObj spid="_x0000_s23596" name="Equation" r:id="rId7" imgW="253800" imgH="317160" progId="Equation.3">
                        <p:embed/>
                      </p:oleObj>
                    </mc:Choice>
                    <mc:Fallback>
                      <p:oleObj name="Equation" r:id="rId7" imgW="253800" imgH="31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180" y="980728"/>
                              <a:ext cx="242887"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17" name="Oval 29"/>
            <p:cNvSpPr>
              <a:spLocks noChangeArrowheads="1"/>
            </p:cNvSpPr>
            <p:nvPr/>
          </p:nvSpPr>
          <p:spPr bwMode="auto">
            <a:xfrm>
              <a:off x="5011465" y="1571278"/>
              <a:ext cx="76200" cy="76200"/>
            </a:xfrm>
            <a:prstGeom prst="ellipse">
              <a:avLst/>
            </a:prstGeom>
            <a:solidFill>
              <a:srgbClr val="CC3300"/>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 name="Group 31"/>
            <p:cNvGrpSpPr>
              <a:grpSpLocks/>
            </p:cNvGrpSpPr>
            <p:nvPr/>
          </p:nvGrpSpPr>
          <p:grpSpPr bwMode="auto">
            <a:xfrm>
              <a:off x="4850681" y="1952278"/>
              <a:ext cx="381000" cy="381000"/>
              <a:chOff x="3183" y="1968"/>
              <a:chExt cx="240" cy="240"/>
            </a:xfrm>
          </p:grpSpPr>
          <p:sp>
            <p:nvSpPr>
              <p:cNvPr id="45" name="Oval 32"/>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Freeform 33"/>
              <p:cNvSpPr>
                <a:spLocks/>
              </p:cNvSpPr>
              <p:nvPr/>
            </p:nvSpPr>
            <p:spPr bwMode="auto">
              <a:xfrm>
                <a:off x="3298" y="1992"/>
                <a:ext cx="1" cy="110"/>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46"/>
            <p:cNvGrpSpPr>
              <a:grpSpLocks/>
            </p:cNvGrpSpPr>
            <p:nvPr/>
          </p:nvGrpSpPr>
          <p:grpSpPr bwMode="auto">
            <a:xfrm>
              <a:off x="4839295" y="3078510"/>
              <a:ext cx="381000" cy="381000"/>
              <a:chOff x="3183" y="1968"/>
              <a:chExt cx="240" cy="240"/>
            </a:xfrm>
          </p:grpSpPr>
          <p:sp>
            <p:nvSpPr>
              <p:cNvPr id="35" name="Oval 47"/>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Freeform 48"/>
              <p:cNvSpPr>
                <a:spLocks/>
              </p:cNvSpPr>
              <p:nvPr/>
            </p:nvSpPr>
            <p:spPr bwMode="auto">
              <a:xfrm>
                <a:off x="3298" y="1992"/>
                <a:ext cx="1" cy="110"/>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52"/>
            <p:cNvGrpSpPr>
              <a:grpSpLocks/>
            </p:cNvGrpSpPr>
            <p:nvPr/>
          </p:nvGrpSpPr>
          <p:grpSpPr bwMode="auto">
            <a:xfrm>
              <a:off x="6287095" y="3078510"/>
              <a:ext cx="381000" cy="381000"/>
              <a:chOff x="3183" y="1968"/>
              <a:chExt cx="240" cy="240"/>
            </a:xfrm>
          </p:grpSpPr>
          <p:sp>
            <p:nvSpPr>
              <p:cNvPr id="31" name="Oval 53"/>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Freeform 54"/>
              <p:cNvSpPr>
                <a:spLocks/>
              </p:cNvSpPr>
              <p:nvPr/>
            </p:nvSpPr>
            <p:spPr bwMode="auto">
              <a:xfrm>
                <a:off x="3298" y="1992"/>
                <a:ext cx="1" cy="110"/>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29" name="Text Box 57"/>
                <p:cNvSpPr txBox="1">
                  <a:spLocks noChangeArrowheads="1"/>
                </p:cNvSpPr>
                <p:nvPr/>
              </p:nvSpPr>
              <p:spPr bwMode="auto">
                <a:xfrm>
                  <a:off x="4511601" y="1080890"/>
                  <a:ext cx="1157946" cy="461665"/>
                </a:xfrm>
                <a:prstGeom prst="rect">
                  <a:avLst/>
                </a:prstGeom>
                <a:noFill/>
                <a:ln>
                  <a:noFill/>
                </a:ln>
                <a:effectLst/>
                <a:extLst>
                  <a:ext uri="{909E8E84-426E-40DD-AFC4-6F175D3DCCD1}">
                    <a14:hiddenFill>
                      <a:solidFill>
                        <a:srgbClr val="FFFFFF"/>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2"/>
                            </a:solidFill>
                            <a:latin typeface="Cambria Math" panose="02040503050406030204" pitchFamily="18" charset="0"/>
                            <a:cs typeface="Times New Roman" panose="02020603050405020304" pitchFamily="18" charset="0"/>
                          </a:rPr>
                          <m:t>(</m:t>
                        </m:r>
                        <m:sSup>
                          <m:sSupPr>
                            <m:ctrlPr>
                              <a:rPr lang="en-US" altLang="zh-CN" b="0" i="1" smtClean="0">
                                <a:solidFill>
                                  <a:schemeClr val="accent2"/>
                                </a:solidFill>
                                <a:latin typeface="Cambria Math" panose="02040503050406030204" pitchFamily="18" charset="0"/>
                                <a:cs typeface="Times New Roman" panose="02020603050405020304" pitchFamily="18" charset="0"/>
                              </a:rPr>
                            </m:ctrlPr>
                          </m:sSupPr>
                          <m:e>
                            <m:r>
                              <a:rPr lang="en-US" altLang="zh-CN" b="0" i="1" smtClean="0">
                                <a:solidFill>
                                  <a:schemeClr val="accent2"/>
                                </a:solidFill>
                                <a:latin typeface="Cambria Math" panose="02040503050406030204" pitchFamily="18" charset="0"/>
                                <a:cs typeface="Times New Roman" panose="02020603050405020304" pitchFamily="18" charset="0"/>
                              </a:rPr>
                              <m:t>𝑥</m:t>
                            </m:r>
                          </m:e>
                          <m:sup>
                            <m:r>
                              <a:rPr lang="en-US" altLang="zh-CN" b="0" i="1" smtClean="0">
                                <a:solidFill>
                                  <a:schemeClr val="accent2"/>
                                </a:solidFill>
                                <a:latin typeface="Cambria Math" panose="02040503050406030204" pitchFamily="18" charset="0"/>
                                <a:cs typeface="Times New Roman" panose="02020603050405020304" pitchFamily="18" charset="0"/>
                              </a:rPr>
                              <m:t>′</m:t>
                            </m:r>
                          </m:sup>
                        </m:sSup>
                        <m:r>
                          <a:rPr lang="en-US" altLang="zh-CN" b="0" i="1" smtClean="0">
                            <a:solidFill>
                              <a:schemeClr val="accent2"/>
                            </a:solidFill>
                            <a:latin typeface="Cambria Math" panose="02040503050406030204" pitchFamily="18" charset="0"/>
                            <a:cs typeface="Times New Roman" panose="02020603050405020304" pitchFamily="18" charset="0"/>
                          </a:rPr>
                          <m:t>,</m:t>
                        </m:r>
                        <m:sSubSup>
                          <m:sSubSupPr>
                            <m:ctrlPr>
                              <a:rPr lang="en-US" altLang="zh-CN" b="0" i="1" smtClean="0">
                                <a:solidFill>
                                  <a:schemeClr val="accent2"/>
                                </a:solidFill>
                                <a:latin typeface="Cambria Math" panose="02040503050406030204" pitchFamily="18" charset="0"/>
                                <a:cs typeface="Times New Roman" panose="02020603050405020304" pitchFamily="18" charset="0"/>
                              </a:rPr>
                            </m:ctrlPr>
                          </m:sSubSupPr>
                          <m:e>
                            <m:r>
                              <a:rPr lang="en-US" altLang="zh-CN" b="0" i="1" smtClean="0">
                                <a:solidFill>
                                  <a:schemeClr val="accent2"/>
                                </a:solidFill>
                                <a:latin typeface="Cambria Math" panose="02040503050406030204" pitchFamily="18" charset="0"/>
                                <a:cs typeface="Times New Roman" panose="02020603050405020304" pitchFamily="18" charset="0"/>
                              </a:rPr>
                              <m:t>𝑡</m:t>
                            </m:r>
                          </m:e>
                          <m:sub>
                            <m:r>
                              <a:rPr lang="en-US" altLang="zh-CN" b="0" i="1" smtClean="0">
                                <a:solidFill>
                                  <a:schemeClr val="accent2"/>
                                </a:solidFill>
                                <a:latin typeface="Cambria Math" panose="02040503050406030204" pitchFamily="18" charset="0"/>
                                <a:cs typeface="Times New Roman" panose="02020603050405020304" pitchFamily="18" charset="0"/>
                              </a:rPr>
                              <m:t>1</m:t>
                            </m:r>
                          </m:sub>
                          <m:sup>
                            <m:r>
                              <a:rPr lang="en-US" altLang="zh-CN" b="0" i="1" smtClean="0">
                                <a:solidFill>
                                  <a:schemeClr val="accent2"/>
                                </a:solidFill>
                                <a:latin typeface="Cambria Math" panose="02040503050406030204" pitchFamily="18" charset="0"/>
                                <a:cs typeface="Times New Roman" panose="02020603050405020304" pitchFamily="18" charset="0"/>
                              </a:rPr>
                              <m:t>′</m:t>
                            </m:r>
                          </m:sup>
                        </m:sSubSup>
                        <m:r>
                          <a:rPr lang="en-US" altLang="zh-CN" b="0" i="1" smtClean="0">
                            <a:solidFill>
                              <a:schemeClr val="accent2"/>
                            </a:solidFill>
                            <a:latin typeface="Cambria Math" panose="02040503050406030204" pitchFamily="18" charset="0"/>
                            <a:cs typeface="Times New Roman" panose="02020603050405020304" pitchFamily="18" charset="0"/>
                          </a:rPr>
                          <m:t>)</m:t>
                        </m:r>
                      </m:oMath>
                    </m:oMathPara>
                  </a14:m>
                  <a:endParaRPr lang="en-US" altLang="zh-CN" i="1">
                    <a:solidFill>
                      <a:schemeClr val="accent2"/>
                    </a:solidFill>
                    <a:cs typeface="Times New Roman" panose="02020603050405020304" pitchFamily="18" charset="0"/>
                  </a:endParaRPr>
                </a:p>
              </p:txBody>
            </p:sp>
          </mc:Choice>
          <mc:Fallback xmlns="">
            <p:sp>
              <p:nvSpPr>
                <p:cNvPr id="29" name="Text Box 57"/>
                <p:cNvSpPr txBox="1">
                  <a:spLocks noRot="1" noChangeAspect="1" noMove="1" noResize="1" noEditPoints="1" noAdjustHandles="1" noChangeArrowheads="1" noChangeShapeType="1" noTextEdit="1"/>
                </p:cNvSpPr>
                <p:nvPr/>
              </p:nvSpPr>
              <p:spPr bwMode="auto">
                <a:xfrm>
                  <a:off x="4511601" y="1080890"/>
                  <a:ext cx="1157946" cy="461665"/>
                </a:xfrm>
                <a:prstGeom prst="rect">
                  <a:avLst/>
                </a:prstGeom>
                <a:blipFill rotWithShape="0">
                  <a:blip r:embed="rId9"/>
                  <a:stretch>
                    <a:fillRect l="-4211" b="-1842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81" name="直接连接符 80"/>
            <p:cNvCxnSpPr/>
            <p:nvPr/>
          </p:nvCxnSpPr>
          <p:spPr>
            <a:xfrm>
              <a:off x="6477234" y="2854910"/>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029201" y="2854910"/>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043404" y="1809958"/>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文本框 85"/>
                <p:cNvSpPr txBox="1"/>
                <p:nvPr/>
              </p:nvSpPr>
              <p:spPr>
                <a:xfrm>
                  <a:off x="4471412" y="2397710"/>
                  <a:ext cx="11807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m:t>
                            </m:r>
                            <m:r>
                              <a:rPr lang="en-US" altLang="zh-CN" b="0" i="1" smtClean="0">
                                <a:solidFill>
                                  <a:schemeClr val="accent2"/>
                                </a:solidFill>
                                <a:latin typeface="Cambria Math" panose="02040503050406030204" pitchFamily="18" charset="0"/>
                              </a:rPr>
                              <m:t>𝑥</m:t>
                            </m:r>
                          </m:e>
                          <m:sub>
                            <m:r>
                              <a:rPr lang="en-US" altLang="zh-CN" b="0" i="1" smtClean="0">
                                <a:solidFill>
                                  <a:schemeClr val="accent2"/>
                                </a:solidFill>
                                <a:latin typeface="Cambria Math" panose="02040503050406030204" pitchFamily="18" charset="0"/>
                              </a:rPr>
                              <m:t>1</m:t>
                            </m:r>
                          </m:sub>
                        </m:sSub>
                        <m:r>
                          <a:rPr lang="en-US" altLang="zh-CN" b="0" i="1" smtClean="0">
                            <a:solidFill>
                              <a:schemeClr val="accent2"/>
                            </a:solidFill>
                            <a:latin typeface="Cambria Math" panose="02040503050406030204" pitchFamily="18" charset="0"/>
                          </a:rPr>
                          <m:t>,</m:t>
                        </m:r>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𝑡</m:t>
                            </m:r>
                          </m:e>
                          <m:sub>
                            <m:r>
                              <a:rPr lang="en-US" altLang="zh-CN" b="0" i="1" smtClean="0">
                                <a:solidFill>
                                  <a:schemeClr val="accent2"/>
                                </a:solidFill>
                                <a:latin typeface="Cambria Math" panose="02040503050406030204" pitchFamily="18" charset="0"/>
                              </a:rPr>
                              <m:t>1</m:t>
                            </m:r>
                          </m:sub>
                        </m:sSub>
                        <m:r>
                          <a:rPr lang="en-US" altLang="zh-CN" b="0" i="1" smtClean="0">
                            <a:solidFill>
                              <a:schemeClr val="accent2"/>
                            </a:solidFill>
                            <a:latin typeface="Cambria Math" panose="02040503050406030204" pitchFamily="18" charset="0"/>
                          </a:rPr>
                          <m:t>)</m:t>
                        </m:r>
                      </m:oMath>
                    </m:oMathPara>
                  </a14:m>
                  <a:endParaRPr lang="zh-CN" altLang="en-US">
                    <a:solidFill>
                      <a:schemeClr val="accent2"/>
                    </a:solidFill>
                  </a:endParaRPr>
                </a:p>
              </p:txBody>
            </p:sp>
          </mc:Choice>
          <mc:Fallback xmlns="">
            <p:sp>
              <p:nvSpPr>
                <p:cNvPr id="86" name="文本框 85"/>
                <p:cNvSpPr txBox="1">
                  <a:spLocks noRot="1" noChangeAspect="1" noMove="1" noResize="1" noEditPoints="1" noAdjustHandles="1" noChangeArrowheads="1" noChangeShapeType="1" noTextEdit="1"/>
                </p:cNvSpPr>
                <p:nvPr/>
              </p:nvSpPr>
              <p:spPr>
                <a:xfrm>
                  <a:off x="4471412" y="2397710"/>
                  <a:ext cx="1180708" cy="461665"/>
                </a:xfrm>
                <a:prstGeom prst="rect">
                  <a:avLst/>
                </a:prstGeom>
                <a:blipFill rotWithShape="0">
                  <a:blip r:embed="rId10"/>
                  <a:stretch>
                    <a:fillRect l="-515" r="-1031" b="-18421"/>
                  </a:stretch>
                </a:blipFill>
              </p:spPr>
              <p:txBody>
                <a:bodyPr/>
                <a:lstStyle/>
                <a:p>
                  <a:r>
                    <a:rPr lang="zh-CN" altLang="en-US">
                      <a:noFill/>
                    </a:rPr>
                    <a:t> </a:t>
                  </a:r>
                </a:p>
              </p:txBody>
            </p:sp>
          </mc:Fallback>
        </mc:AlternateContent>
      </p:grpSp>
      <p:grpSp>
        <p:nvGrpSpPr>
          <p:cNvPr id="91" name="组合 90"/>
          <p:cNvGrpSpPr/>
          <p:nvPr/>
        </p:nvGrpSpPr>
        <p:grpSpPr>
          <a:xfrm>
            <a:off x="3428471" y="3836650"/>
            <a:ext cx="5608025" cy="2570462"/>
            <a:chOff x="2840050" y="3804642"/>
            <a:chExt cx="5608025" cy="2570462"/>
          </a:xfrm>
        </p:grpSpPr>
        <p:sp>
          <p:nvSpPr>
            <p:cNvPr id="51" name="Line 16"/>
            <p:cNvSpPr>
              <a:spLocks noChangeShapeType="1"/>
            </p:cNvSpPr>
            <p:nvPr/>
          </p:nvSpPr>
          <p:spPr bwMode="auto">
            <a:xfrm flipV="1">
              <a:off x="5334988" y="4014192"/>
              <a:ext cx="0" cy="6858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5334988" y="4699992"/>
              <a:ext cx="2667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21"/>
            <p:cNvSpPr txBox="1">
              <a:spLocks noChangeArrowheads="1"/>
            </p:cNvSpPr>
            <p:nvPr/>
          </p:nvSpPr>
          <p:spPr bwMode="auto">
            <a:xfrm>
              <a:off x="4902419" y="4090392"/>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chemeClr val="accent2"/>
                  </a:solidFill>
                </a:rPr>
                <a:t>S</a:t>
              </a:r>
              <a:r>
                <a:rPr lang="en-US" altLang="zh-CN" sz="2400" i="1">
                  <a:solidFill>
                    <a:schemeClr val="accent2"/>
                  </a:solidFill>
                  <a:cs typeface="Times New Roman" panose="02020603050405020304" pitchFamily="18" charset="0"/>
                </a:rPr>
                <a:t>'</a:t>
              </a:r>
              <a:endParaRPr lang="en-US" altLang="zh-CN" sz="2400">
                <a:solidFill>
                  <a:schemeClr val="accent2"/>
                </a:solidFill>
              </a:endParaRPr>
            </a:p>
          </p:txBody>
        </p:sp>
        <p:sp>
          <p:nvSpPr>
            <p:cNvPr id="54" name="Line 22"/>
            <p:cNvSpPr>
              <a:spLocks noChangeShapeType="1"/>
            </p:cNvSpPr>
            <p:nvPr/>
          </p:nvSpPr>
          <p:spPr bwMode="auto">
            <a:xfrm flipV="1">
              <a:off x="3263342" y="4401697"/>
              <a:ext cx="0" cy="145472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3"/>
            <p:cNvSpPr>
              <a:spLocks noChangeShapeType="1"/>
            </p:cNvSpPr>
            <p:nvPr/>
          </p:nvSpPr>
          <p:spPr bwMode="auto">
            <a:xfrm>
              <a:off x="3263342" y="5841703"/>
              <a:ext cx="37338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Text Box 24"/>
            <p:cNvSpPr txBox="1">
              <a:spLocks noChangeArrowheads="1"/>
            </p:cNvSpPr>
            <p:nvPr/>
          </p:nvSpPr>
          <p:spPr bwMode="auto">
            <a:xfrm>
              <a:off x="2840050" y="4438278"/>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chemeClr val="accent2"/>
                  </a:solidFill>
                </a:rPr>
                <a:t>S</a:t>
              </a:r>
            </a:p>
          </p:txBody>
        </p:sp>
        <p:sp>
          <p:nvSpPr>
            <p:cNvPr id="57" name="Text Box 25"/>
            <p:cNvSpPr txBox="1">
              <a:spLocks noChangeArrowheads="1"/>
            </p:cNvSpPr>
            <p:nvPr/>
          </p:nvSpPr>
          <p:spPr bwMode="auto">
            <a:xfrm>
              <a:off x="7987700" y="4395192"/>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r>
                <a:rPr lang="en-US" altLang="zh-CN" i="1">
                  <a:solidFill>
                    <a:schemeClr val="accent2"/>
                  </a:solidFill>
                  <a:cs typeface="Times New Roman" panose="02020603050405020304" pitchFamily="18" charset="0"/>
                </a:rPr>
                <a:t>'</a:t>
              </a:r>
            </a:p>
          </p:txBody>
        </p:sp>
        <p:sp>
          <p:nvSpPr>
            <p:cNvPr id="58" name="Text Box 26"/>
            <p:cNvSpPr txBox="1">
              <a:spLocks noChangeArrowheads="1"/>
            </p:cNvSpPr>
            <p:nvPr/>
          </p:nvSpPr>
          <p:spPr bwMode="auto">
            <a:xfrm>
              <a:off x="6973329" y="5536903"/>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i="1">
                  <a:solidFill>
                    <a:schemeClr val="accent2"/>
                  </a:solidFill>
                </a:rPr>
                <a:t>x</a:t>
              </a:r>
            </a:p>
          </p:txBody>
        </p:sp>
        <p:sp>
          <p:nvSpPr>
            <p:cNvPr id="59" name="Line 27"/>
            <p:cNvSpPr>
              <a:spLocks noChangeShapeType="1"/>
            </p:cNvSpPr>
            <p:nvPr/>
          </p:nvSpPr>
          <p:spPr bwMode="auto">
            <a:xfrm>
              <a:off x="5311175" y="4242792"/>
              <a:ext cx="45720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60" name="Object 28"/>
                <p:cNvGraphicFramePr>
                  <a:graphicFrameLocks noChangeAspect="1"/>
                </p:cNvGraphicFramePr>
                <p:nvPr/>
              </p:nvGraphicFramePr>
              <p:xfrm>
                <a:off x="5476275" y="3804642"/>
                <a:ext cx="242887" cy="334963"/>
              </p:xfrm>
              <a:graphic>
                <a:graphicData uri="http://schemas.openxmlformats.org/presentationml/2006/ole">
                  <mc:AlternateContent>
                    <mc:Choice xmlns:v="urn:schemas-microsoft-com:vml" Requires="v">
                      <p:oleObj name="Equation" r:id="rId5" imgW="253800" imgH="317160" progId="Equation.3">
                        <p:embed/>
                      </p:oleObj>
                    </mc:Choice>
                    <mc:Fallback>
                      <p:oleObj name="Equation" r:id="rId5" imgW="253800" imgH="317160" progId="Equation.3">
                        <p:embed/>
                        <p:pic>
                          <p:nvPicPr>
                            <p:cNvPr id="60" name="Object 28"/>
                            <p:cNvPicPr>
                              <a:picLocks noChangeAspect="1" noChangeArrowheads="1"/>
                            </p:cNvPicPr>
                            <p:nvPr/>
                          </p:nvPicPr>
                          <p:blipFill>
                            <a:blip r:embed="rId6">
                              <a:extLst>
                                <a:ext uri="{28A0092B-C50C-407E-A947-70E740481C1C}">
                                  <a14:useLocalDpi val="0"/>
                                </a:ext>
                              </a:extLst>
                            </a:blip>
                            <a:srcRect/>
                            <a:stretch>
                              <a:fillRect/>
                            </a:stretch>
                          </p:blipFill>
                          <p:spPr bwMode="auto">
                            <a:xfrm>
                              <a:off x="5476275" y="3804642"/>
                              <a:ext cx="242887" cy="3349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60" name="Object 28"/>
                <p:cNvGraphicFramePr>
                  <a:graphicFrameLocks noChangeAspect="1"/>
                </p:cNvGraphicFramePr>
                <p:nvPr>
                  <p:extLst>
                    <p:ext uri="{D42A27DB-BD31-4B8C-83A1-F6EECF244321}">
                      <p14:modId xmlns:p14="http://schemas.microsoft.com/office/powerpoint/2010/main" val="3891815300"/>
                    </p:ext>
                  </p:extLst>
                </p:nvPr>
              </p:nvGraphicFramePr>
              <p:xfrm>
                <a:off x="5476275" y="3804642"/>
                <a:ext cx="242887" cy="334963"/>
              </p:xfrm>
              <a:graphic>
                <a:graphicData uri="http://schemas.openxmlformats.org/presentationml/2006/ole">
                  <mc:AlternateContent>
                    <mc:Choice xmlns:v="urn:schemas-microsoft-com:vml" Requires="v">
                      <p:oleObj spid="_x0000_s23597" name="Equation" r:id="rId12" imgW="253800" imgH="317160" progId="Equation.3">
                        <p:embed/>
                      </p:oleObj>
                    </mc:Choice>
                    <mc:Fallback>
                      <p:oleObj name="Equation" r:id="rId12" imgW="253800" imgH="31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6275" y="3804642"/>
                              <a:ext cx="242887"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61" name="Oval 29"/>
            <p:cNvSpPr>
              <a:spLocks noChangeArrowheads="1"/>
            </p:cNvSpPr>
            <p:nvPr/>
          </p:nvSpPr>
          <p:spPr bwMode="auto">
            <a:xfrm>
              <a:off x="6373560" y="4395192"/>
              <a:ext cx="76200" cy="76200"/>
            </a:xfrm>
            <a:prstGeom prst="ellipse">
              <a:avLst/>
            </a:prstGeom>
            <a:solidFill>
              <a:srgbClr val="CC3300"/>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2" name="Group 31"/>
            <p:cNvGrpSpPr>
              <a:grpSpLocks/>
            </p:cNvGrpSpPr>
            <p:nvPr/>
          </p:nvGrpSpPr>
          <p:grpSpPr bwMode="auto">
            <a:xfrm>
              <a:off x="6212776" y="4776192"/>
              <a:ext cx="381000" cy="381000"/>
              <a:chOff x="3183" y="1968"/>
              <a:chExt cx="240" cy="240"/>
            </a:xfrm>
          </p:grpSpPr>
          <p:sp>
            <p:nvSpPr>
              <p:cNvPr id="70" name="Oval 32"/>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33"/>
              <p:cNvSpPr>
                <a:spLocks/>
              </p:cNvSpPr>
              <p:nvPr/>
            </p:nvSpPr>
            <p:spPr bwMode="auto">
              <a:xfrm rot="900000" flipH="1">
                <a:off x="3289" y="1976"/>
                <a:ext cx="29" cy="117"/>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46"/>
            <p:cNvGrpSpPr>
              <a:grpSpLocks/>
            </p:cNvGrpSpPr>
            <p:nvPr/>
          </p:nvGrpSpPr>
          <p:grpSpPr bwMode="auto">
            <a:xfrm>
              <a:off x="4763529" y="5994104"/>
              <a:ext cx="381000" cy="381000"/>
              <a:chOff x="3183" y="1968"/>
              <a:chExt cx="240" cy="240"/>
            </a:xfrm>
          </p:grpSpPr>
          <p:sp>
            <p:nvSpPr>
              <p:cNvPr id="68" name="Oval 47"/>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Freeform 48"/>
              <p:cNvSpPr>
                <a:spLocks/>
              </p:cNvSpPr>
              <p:nvPr/>
            </p:nvSpPr>
            <p:spPr bwMode="auto">
              <a:xfrm rot="2100000">
                <a:off x="3342" y="1997"/>
                <a:ext cx="1" cy="110"/>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 name="Group 52"/>
            <p:cNvGrpSpPr>
              <a:grpSpLocks/>
            </p:cNvGrpSpPr>
            <p:nvPr/>
          </p:nvGrpSpPr>
          <p:grpSpPr bwMode="auto">
            <a:xfrm>
              <a:off x="6211329" y="5994103"/>
              <a:ext cx="381000" cy="381000"/>
              <a:chOff x="3183" y="1968"/>
              <a:chExt cx="240" cy="240"/>
            </a:xfrm>
          </p:grpSpPr>
          <p:sp>
            <p:nvSpPr>
              <p:cNvPr id="66" name="Oval 53"/>
              <p:cNvSpPr>
                <a:spLocks noChangeArrowheads="1"/>
              </p:cNvSpPr>
              <p:nvPr/>
            </p:nvSpPr>
            <p:spPr bwMode="auto">
              <a:xfrm>
                <a:off x="3183" y="196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Freeform 54"/>
              <p:cNvSpPr>
                <a:spLocks/>
              </p:cNvSpPr>
              <p:nvPr/>
            </p:nvSpPr>
            <p:spPr bwMode="auto">
              <a:xfrm rot="2100000">
                <a:off x="3328" y="1997"/>
                <a:ext cx="1" cy="110"/>
              </a:xfrm>
              <a:custGeom>
                <a:avLst/>
                <a:gdLst>
                  <a:gd name="T0" fmla="*/ 0 w 1"/>
                  <a:gd name="T1" fmla="*/ 110 h 110"/>
                  <a:gd name="T2" fmla="*/ 0 w 1"/>
                  <a:gd name="T3" fmla="*/ 0 h 110"/>
                </a:gdLst>
                <a:ahLst/>
                <a:cxnLst>
                  <a:cxn ang="0">
                    <a:pos x="T0" y="T1"/>
                  </a:cxn>
                  <a:cxn ang="0">
                    <a:pos x="T2" y="T3"/>
                  </a:cxn>
                </a:cxnLst>
                <a:rect l="0" t="0" r="r" b="b"/>
                <a:pathLst>
                  <a:path w="1" h="110">
                    <a:moveTo>
                      <a:pt x="0" y="110"/>
                    </a:moveTo>
                    <a:lnTo>
                      <a:pt x="0"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65" name="Text Box 57"/>
                <p:cNvSpPr txBox="1">
                  <a:spLocks noChangeArrowheads="1"/>
                </p:cNvSpPr>
                <p:nvPr/>
              </p:nvSpPr>
              <p:spPr bwMode="auto">
                <a:xfrm>
                  <a:off x="5873696" y="3904804"/>
                  <a:ext cx="1157946" cy="461665"/>
                </a:xfrm>
                <a:prstGeom prst="rect">
                  <a:avLst/>
                </a:prstGeom>
                <a:noFill/>
                <a:ln>
                  <a:noFill/>
                </a:ln>
                <a:effectLst/>
                <a:extLst>
                  <a:ext uri="{909E8E84-426E-40DD-AFC4-6F175D3DCCD1}">
                    <a14:hiddenFill>
                      <a:solidFill>
                        <a:srgbClr val="FFFFFF"/>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2"/>
                            </a:solidFill>
                            <a:latin typeface="Cambria Math" panose="02040503050406030204" pitchFamily="18" charset="0"/>
                            <a:cs typeface="Times New Roman" panose="02020603050405020304" pitchFamily="18" charset="0"/>
                          </a:rPr>
                          <m:t>(</m:t>
                        </m:r>
                        <m:sSup>
                          <m:sSupPr>
                            <m:ctrlPr>
                              <a:rPr lang="en-US" altLang="zh-CN" b="0" i="1" smtClean="0">
                                <a:solidFill>
                                  <a:schemeClr val="accent2"/>
                                </a:solidFill>
                                <a:latin typeface="Cambria Math" panose="02040503050406030204" pitchFamily="18" charset="0"/>
                                <a:cs typeface="Times New Roman" panose="02020603050405020304" pitchFamily="18" charset="0"/>
                              </a:rPr>
                            </m:ctrlPr>
                          </m:sSupPr>
                          <m:e>
                            <m:r>
                              <a:rPr lang="en-US" altLang="zh-CN" b="0" i="1" smtClean="0">
                                <a:solidFill>
                                  <a:schemeClr val="accent2"/>
                                </a:solidFill>
                                <a:latin typeface="Cambria Math" panose="02040503050406030204" pitchFamily="18" charset="0"/>
                                <a:cs typeface="Times New Roman" panose="02020603050405020304" pitchFamily="18" charset="0"/>
                              </a:rPr>
                              <m:t>𝑥</m:t>
                            </m:r>
                          </m:e>
                          <m:sup>
                            <m:r>
                              <a:rPr lang="en-US" altLang="zh-CN" b="0" i="1" smtClean="0">
                                <a:solidFill>
                                  <a:schemeClr val="accent2"/>
                                </a:solidFill>
                                <a:latin typeface="Cambria Math" panose="02040503050406030204" pitchFamily="18" charset="0"/>
                                <a:cs typeface="Times New Roman" panose="02020603050405020304" pitchFamily="18" charset="0"/>
                              </a:rPr>
                              <m:t>′</m:t>
                            </m:r>
                          </m:sup>
                        </m:sSup>
                        <m:r>
                          <a:rPr lang="en-US" altLang="zh-CN" b="0" i="1" smtClean="0">
                            <a:solidFill>
                              <a:schemeClr val="accent2"/>
                            </a:solidFill>
                            <a:latin typeface="Cambria Math" panose="02040503050406030204" pitchFamily="18" charset="0"/>
                            <a:cs typeface="Times New Roman" panose="02020603050405020304" pitchFamily="18" charset="0"/>
                          </a:rPr>
                          <m:t>,</m:t>
                        </m:r>
                        <m:sSubSup>
                          <m:sSubSupPr>
                            <m:ctrlPr>
                              <a:rPr lang="en-US" altLang="zh-CN" b="0" i="1" smtClean="0">
                                <a:solidFill>
                                  <a:schemeClr val="accent2"/>
                                </a:solidFill>
                                <a:latin typeface="Cambria Math" panose="02040503050406030204" pitchFamily="18" charset="0"/>
                                <a:cs typeface="Times New Roman" panose="02020603050405020304" pitchFamily="18" charset="0"/>
                              </a:rPr>
                            </m:ctrlPr>
                          </m:sSubSupPr>
                          <m:e>
                            <m:r>
                              <a:rPr lang="en-US" altLang="zh-CN" b="0" i="1" smtClean="0">
                                <a:solidFill>
                                  <a:schemeClr val="accent2"/>
                                </a:solidFill>
                                <a:latin typeface="Cambria Math" panose="02040503050406030204" pitchFamily="18" charset="0"/>
                                <a:cs typeface="Times New Roman" panose="02020603050405020304" pitchFamily="18" charset="0"/>
                              </a:rPr>
                              <m:t>𝑡</m:t>
                            </m:r>
                          </m:e>
                          <m:sub>
                            <m:r>
                              <a:rPr lang="en-US" altLang="zh-CN" b="0" i="1" smtClean="0">
                                <a:solidFill>
                                  <a:schemeClr val="accent2"/>
                                </a:solidFill>
                                <a:latin typeface="Cambria Math" panose="02040503050406030204" pitchFamily="18" charset="0"/>
                                <a:cs typeface="Times New Roman" panose="02020603050405020304" pitchFamily="18" charset="0"/>
                              </a:rPr>
                              <m:t>2</m:t>
                            </m:r>
                          </m:sub>
                          <m:sup>
                            <m:r>
                              <a:rPr lang="en-US" altLang="zh-CN" b="0" i="1" smtClean="0">
                                <a:solidFill>
                                  <a:schemeClr val="accent2"/>
                                </a:solidFill>
                                <a:latin typeface="Cambria Math" panose="02040503050406030204" pitchFamily="18" charset="0"/>
                                <a:cs typeface="Times New Roman" panose="02020603050405020304" pitchFamily="18" charset="0"/>
                              </a:rPr>
                              <m:t>′</m:t>
                            </m:r>
                          </m:sup>
                        </m:sSubSup>
                        <m:r>
                          <a:rPr lang="en-US" altLang="zh-CN" b="0" i="1" smtClean="0">
                            <a:solidFill>
                              <a:schemeClr val="accent2"/>
                            </a:solidFill>
                            <a:latin typeface="Cambria Math" panose="02040503050406030204" pitchFamily="18" charset="0"/>
                            <a:cs typeface="Times New Roman" panose="02020603050405020304" pitchFamily="18" charset="0"/>
                          </a:rPr>
                          <m:t>)</m:t>
                        </m:r>
                      </m:oMath>
                    </m:oMathPara>
                  </a14:m>
                  <a:endParaRPr lang="en-US" altLang="zh-CN" i="1">
                    <a:solidFill>
                      <a:schemeClr val="accent2"/>
                    </a:solidFill>
                    <a:cs typeface="Times New Roman" panose="02020603050405020304" pitchFamily="18" charset="0"/>
                  </a:endParaRPr>
                </a:p>
              </p:txBody>
            </p:sp>
          </mc:Choice>
          <mc:Fallback xmlns="">
            <p:sp>
              <p:nvSpPr>
                <p:cNvPr id="65" name="Text Box 57"/>
                <p:cNvSpPr txBox="1">
                  <a:spLocks noRot="1" noChangeAspect="1" noMove="1" noResize="1" noEditPoints="1" noAdjustHandles="1" noChangeArrowheads="1" noChangeShapeType="1" noTextEdit="1"/>
                </p:cNvSpPr>
                <p:nvPr/>
              </p:nvSpPr>
              <p:spPr bwMode="auto">
                <a:xfrm>
                  <a:off x="5873696" y="3904804"/>
                  <a:ext cx="1157946" cy="461665"/>
                </a:xfrm>
                <a:prstGeom prst="rect">
                  <a:avLst/>
                </a:prstGeom>
                <a:blipFill rotWithShape="0">
                  <a:blip r:embed="rId13"/>
                  <a:stretch>
                    <a:fillRect l="-4211" b="-1842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80" name="直接连接符 79"/>
            <p:cNvCxnSpPr/>
            <p:nvPr/>
          </p:nvCxnSpPr>
          <p:spPr>
            <a:xfrm>
              <a:off x="6404457" y="4627776"/>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392265" y="5769832"/>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944232" y="5769832"/>
              <a:ext cx="0" cy="6612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文本框 88"/>
                <p:cNvSpPr txBox="1"/>
                <p:nvPr/>
              </p:nvSpPr>
              <p:spPr>
                <a:xfrm>
                  <a:off x="5792275" y="5301208"/>
                  <a:ext cx="1194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m:t>
                            </m:r>
                            <m:r>
                              <a:rPr lang="en-US" altLang="zh-CN" b="0" i="1" smtClean="0">
                                <a:solidFill>
                                  <a:schemeClr val="accent2"/>
                                </a:solidFill>
                                <a:latin typeface="Cambria Math" panose="02040503050406030204" pitchFamily="18" charset="0"/>
                              </a:rPr>
                              <m:t>𝑥</m:t>
                            </m:r>
                          </m:e>
                          <m:sub>
                            <m:r>
                              <a:rPr lang="en-US" altLang="zh-CN" b="0" i="1" smtClean="0">
                                <a:solidFill>
                                  <a:schemeClr val="accent2"/>
                                </a:solidFill>
                                <a:latin typeface="Cambria Math" panose="02040503050406030204" pitchFamily="18" charset="0"/>
                              </a:rPr>
                              <m:t>2</m:t>
                            </m:r>
                          </m:sub>
                        </m:sSub>
                        <m:r>
                          <a:rPr lang="en-US" altLang="zh-CN" b="0" i="1" smtClean="0">
                            <a:solidFill>
                              <a:schemeClr val="accent2"/>
                            </a:solidFill>
                            <a:latin typeface="Cambria Math" panose="02040503050406030204" pitchFamily="18" charset="0"/>
                          </a:rPr>
                          <m:t>,</m:t>
                        </m:r>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𝑡</m:t>
                            </m:r>
                          </m:e>
                          <m:sub>
                            <m:r>
                              <a:rPr lang="en-US" altLang="zh-CN" b="0" i="1" smtClean="0">
                                <a:solidFill>
                                  <a:schemeClr val="accent2"/>
                                </a:solidFill>
                                <a:latin typeface="Cambria Math" panose="02040503050406030204" pitchFamily="18" charset="0"/>
                              </a:rPr>
                              <m:t>2</m:t>
                            </m:r>
                          </m:sub>
                        </m:sSub>
                        <m:r>
                          <a:rPr lang="en-US" altLang="zh-CN" b="0" i="1" smtClean="0">
                            <a:solidFill>
                              <a:schemeClr val="accent2"/>
                            </a:solidFill>
                            <a:latin typeface="Cambria Math" panose="02040503050406030204" pitchFamily="18" charset="0"/>
                          </a:rPr>
                          <m:t>)</m:t>
                        </m:r>
                      </m:oMath>
                    </m:oMathPara>
                  </a14:m>
                  <a:endParaRPr lang="zh-CN" altLang="en-US">
                    <a:solidFill>
                      <a:schemeClr val="accent2"/>
                    </a:solidFill>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5792275" y="5301208"/>
                  <a:ext cx="1194943" cy="461665"/>
                </a:xfrm>
                <a:prstGeom prst="rect">
                  <a:avLst/>
                </a:prstGeom>
                <a:blipFill rotWithShape="0">
                  <a:blip r:embed="rId14"/>
                  <a:stretch>
                    <a:fillRect l="-1020" r="-510" b="-18421"/>
                  </a:stretch>
                </a:blipFill>
              </p:spPr>
              <p:txBody>
                <a:bodyPr/>
                <a:lstStyle/>
                <a:p>
                  <a:r>
                    <a:rPr lang="zh-CN" altLang="en-US">
                      <a:noFill/>
                    </a:rPr>
                    <a:t> </a:t>
                  </a:r>
                </a:p>
              </p:txBody>
            </p:sp>
          </mc:Fallback>
        </mc:AlternateContent>
      </p:grpSp>
      <p:sp>
        <p:nvSpPr>
          <p:cNvPr id="93" name="Text Box 5"/>
          <p:cNvSpPr txBox="1">
            <a:spLocks noChangeArrowheads="1"/>
          </p:cNvSpPr>
          <p:nvPr/>
        </p:nvSpPr>
        <p:spPr bwMode="auto">
          <a:xfrm>
            <a:off x="841406" y="1970693"/>
            <a:ext cx="19061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800" b="1">
                <a:solidFill>
                  <a:schemeClr val="accent2"/>
                </a:solidFill>
                <a:latin typeface="宋体" panose="02010600030101010101" pitchFamily="2" charset="-122"/>
              </a:rPr>
              <a:t>测</a:t>
            </a:r>
            <a:r>
              <a:rPr lang="zh-CN" altLang="en-US" sz="2800" b="1">
                <a:solidFill>
                  <a:srgbClr val="C00000"/>
                </a:solidFill>
                <a:latin typeface="宋体" panose="02010600030101010101" pitchFamily="2" charset="-122"/>
              </a:rPr>
              <a:t>固有时</a:t>
            </a:r>
          </a:p>
        </p:txBody>
      </p:sp>
      <p:sp>
        <p:nvSpPr>
          <p:cNvPr id="94" name="Text Box 5"/>
          <p:cNvSpPr txBox="1">
            <a:spLocks noChangeArrowheads="1"/>
          </p:cNvSpPr>
          <p:nvPr/>
        </p:nvSpPr>
        <p:spPr bwMode="auto">
          <a:xfrm>
            <a:off x="793629" y="5498068"/>
            <a:ext cx="19061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800" b="1">
                <a:solidFill>
                  <a:schemeClr val="accent2"/>
                </a:solidFill>
                <a:latin typeface="宋体" panose="02010600030101010101" pitchFamily="2" charset="-122"/>
              </a:rPr>
              <a:t>测</a:t>
            </a:r>
            <a:r>
              <a:rPr lang="zh-CN" altLang="en-US" sz="2800" b="1">
                <a:solidFill>
                  <a:srgbClr val="C00000"/>
                </a:solidFill>
                <a:latin typeface="宋体" panose="02010600030101010101" pitchFamily="2" charset="-122"/>
              </a:rPr>
              <a:t>运动时</a:t>
            </a:r>
          </a:p>
        </p:txBody>
      </p:sp>
      <p:sp>
        <p:nvSpPr>
          <p:cNvPr id="95" name="Text Box 5"/>
          <p:cNvSpPr txBox="1">
            <a:spLocks noChangeArrowheads="1"/>
          </p:cNvSpPr>
          <p:nvPr/>
        </p:nvSpPr>
        <p:spPr bwMode="auto">
          <a:xfrm>
            <a:off x="191701" y="3140968"/>
            <a:ext cx="3084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800" b="1">
                <a:solidFill>
                  <a:srgbClr val="C00000"/>
                </a:solidFill>
                <a:latin typeface="宋体" panose="02010600030101010101" pitchFamily="2" charset="-122"/>
              </a:rPr>
              <a:t>固有时 </a:t>
            </a:r>
            <a:r>
              <a:rPr lang="en-US" altLang="zh-CN" sz="2800" b="1">
                <a:solidFill>
                  <a:srgbClr val="C00000"/>
                </a:solidFill>
                <a:latin typeface="宋体" panose="02010600030101010101" pitchFamily="2" charset="-122"/>
              </a:rPr>
              <a:t>&lt; </a:t>
            </a:r>
            <a:r>
              <a:rPr lang="zh-CN" altLang="en-US" sz="2800" b="1">
                <a:solidFill>
                  <a:srgbClr val="C00000"/>
                </a:solidFill>
                <a:latin typeface="宋体" panose="02010600030101010101" pitchFamily="2" charset="-122"/>
              </a:rPr>
              <a:t>运动时</a:t>
            </a:r>
          </a:p>
        </p:txBody>
      </p:sp>
    </p:spTree>
    <p:extLst>
      <p:ext uri="{BB962C8B-B14F-4D97-AF65-F5344CB8AC3E}">
        <p14:creationId xmlns:p14="http://schemas.microsoft.com/office/powerpoint/2010/main" val="141477507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ipe(left)">
                                      <p:cBhvr>
                                        <p:cTn id="23" dur="5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wipe(left)">
                                      <p:cBhvr>
                                        <p:cTn id="2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93" grpId="0" autoUpdateAnimBg="0"/>
      <p:bldP spid="94" grpId="0" autoUpdateAnimBg="0"/>
      <p:bldP spid="9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28600" y="1462088"/>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3200" b="1">
                <a:solidFill>
                  <a:srgbClr val="CC3300"/>
                </a:solidFill>
                <a:sym typeface="Monotype Sorts" pitchFamily="2" charset="2"/>
              </a:rPr>
              <a:t>1. </a:t>
            </a:r>
            <a:r>
              <a:rPr lang="zh-CN" altLang="en-US" sz="3200" b="1">
                <a:solidFill>
                  <a:srgbClr val="CC3300"/>
                </a:solidFill>
                <a:latin typeface="宋体" panose="02010600030101010101" pitchFamily="2" charset="-122"/>
              </a:rPr>
              <a:t>运动时钟变慢效应是时间本身的客观特征。</a:t>
            </a:r>
          </a:p>
        </p:txBody>
      </p:sp>
      <p:sp>
        <p:nvSpPr>
          <p:cNvPr id="84995" name="Text Box 3"/>
          <p:cNvSpPr txBox="1">
            <a:spLocks noChangeArrowheads="1"/>
          </p:cNvSpPr>
          <p:nvPr/>
        </p:nvSpPr>
        <p:spPr bwMode="auto">
          <a:xfrm>
            <a:off x="228600" y="2172072"/>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3200" b="1">
                <a:solidFill>
                  <a:srgbClr val="CC3300"/>
                </a:solidFill>
                <a:sym typeface="Monotype Sorts" pitchFamily="2" charset="2"/>
              </a:rPr>
              <a:t>2. </a:t>
            </a:r>
            <a:r>
              <a:rPr lang="zh-CN" altLang="en-US" sz="3200" b="1">
                <a:solidFill>
                  <a:srgbClr val="CC3300"/>
                </a:solidFill>
                <a:latin typeface="宋体" panose="02010600030101010101" pitchFamily="2" charset="-122"/>
                <a:sym typeface="Monotype Sorts" pitchFamily="2" charset="2"/>
              </a:rPr>
              <a:t>时间延缓是一种相对效应。</a:t>
            </a:r>
            <a:r>
              <a:rPr lang="zh-CN" altLang="en-US" sz="3200" b="1">
                <a:solidFill>
                  <a:srgbClr val="CC3300"/>
                </a:solidFill>
                <a:latin typeface="宋体" panose="02010600030101010101" pitchFamily="2" charset="-122"/>
              </a:rPr>
              <a:t> </a:t>
            </a:r>
          </a:p>
        </p:txBody>
      </p:sp>
      <p:sp>
        <p:nvSpPr>
          <p:cNvPr id="84996" name="Text Box 4"/>
          <p:cNvSpPr txBox="1">
            <a:spLocks noChangeArrowheads="1"/>
          </p:cNvSpPr>
          <p:nvPr/>
        </p:nvSpPr>
        <p:spPr bwMode="auto">
          <a:xfrm>
            <a:off x="228600" y="4554562"/>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65125" indent="-365125" eaLnBrk="0" hangingPunct="0">
              <a:spcBef>
                <a:spcPct val="50000"/>
              </a:spcBef>
            </a:pPr>
            <a:r>
              <a:rPr lang="en-US" altLang="zh-CN" sz="3200" b="1">
                <a:solidFill>
                  <a:srgbClr val="CC3300"/>
                </a:solidFill>
                <a:sym typeface="Monotype Sorts" pitchFamily="2" charset="2"/>
              </a:rPr>
              <a:t>3. </a:t>
            </a:r>
            <a:r>
              <a:rPr lang="zh-CN" altLang="en-US" sz="3200" b="1">
                <a:solidFill>
                  <a:srgbClr val="CC3300"/>
                </a:solidFill>
                <a:latin typeface="宋体" panose="02010600030101010101" pitchFamily="2" charset="-122"/>
                <a:sym typeface="Monotype Sorts" pitchFamily="2" charset="2"/>
              </a:rPr>
              <a:t>牛顿的绝对时间概念实际上是相对论时间概念在参照系的相对速度很小时的近似。</a:t>
            </a:r>
            <a:endParaRPr lang="zh-CN" altLang="en-US" sz="3200" b="1">
              <a:solidFill>
                <a:srgbClr val="CC3300"/>
              </a:solidFill>
              <a:latin typeface="宋体" panose="02010600030101010101" pitchFamily="2" charset="-122"/>
            </a:endParaRPr>
          </a:p>
        </p:txBody>
      </p:sp>
      <p:graphicFrame>
        <p:nvGraphicFramePr>
          <p:cNvPr id="84997" name="Object 5"/>
          <p:cNvGraphicFramePr>
            <a:graphicFrameLocks noChangeAspect="1"/>
          </p:cNvGraphicFramePr>
          <p:nvPr/>
        </p:nvGraphicFramePr>
        <p:xfrm>
          <a:off x="1109663" y="5699125"/>
          <a:ext cx="7002462" cy="609600"/>
        </p:xfrm>
        <a:graphic>
          <a:graphicData uri="http://schemas.openxmlformats.org/presentationml/2006/ole">
            <mc:AlternateContent xmlns:mc="http://schemas.openxmlformats.org/markup-compatibility/2006">
              <mc:Choice xmlns:v="urn:schemas-microsoft-com:vml" Requires="v">
                <p:oleObj name="Equation" r:id="rId2" imgW="2590560" imgH="266400" progId="Equation.DSMT4">
                  <p:embed/>
                </p:oleObj>
              </mc:Choice>
              <mc:Fallback>
                <p:oleObj name="Equation" r:id="rId2" imgW="2590560" imgH="266400" progId="Equation.DSMT4">
                  <p:embed/>
                  <p:pic>
                    <p:nvPicPr>
                      <p:cNvPr id="84997" name="Object 5"/>
                      <p:cNvPicPr>
                        <a:picLocks noChangeAspect="1" noChangeArrowheads="1"/>
                      </p:cNvPicPr>
                      <p:nvPr/>
                    </p:nvPicPr>
                    <p:blipFill>
                      <a:blip r:embed="rId3"/>
                      <a:srcRect/>
                      <a:stretch>
                        <a:fillRect/>
                      </a:stretch>
                    </p:blipFill>
                    <p:spPr bwMode="auto">
                      <a:xfrm>
                        <a:off x="1109663" y="5699125"/>
                        <a:ext cx="70024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998" name="Group 6"/>
          <p:cNvGrpSpPr>
            <a:grpSpLocks/>
          </p:cNvGrpSpPr>
          <p:nvPr/>
        </p:nvGrpSpPr>
        <p:grpSpPr bwMode="auto">
          <a:xfrm>
            <a:off x="457200" y="273968"/>
            <a:ext cx="1524000" cy="1066800"/>
            <a:chOff x="192" y="96"/>
            <a:chExt cx="960" cy="672"/>
          </a:xfrm>
        </p:grpSpPr>
        <p:sp>
          <p:nvSpPr>
            <p:cNvPr id="84999" name="AutoShape 7"/>
            <p:cNvSpPr>
              <a:spLocks noChangeArrowheads="1"/>
            </p:cNvSpPr>
            <p:nvPr/>
          </p:nvSpPr>
          <p:spPr bwMode="auto">
            <a:xfrm>
              <a:off x="192" y="96"/>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Text Box 8"/>
            <p:cNvSpPr txBox="1">
              <a:spLocks noChangeArrowheads="1"/>
            </p:cNvSpPr>
            <p:nvPr/>
          </p:nvSpPr>
          <p:spPr bwMode="auto">
            <a:xfrm>
              <a:off x="288" y="240"/>
              <a:ext cx="864"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solidFill>
                    <a:schemeClr val="accent2"/>
                  </a:solidFill>
                  <a:latin typeface="宋体" panose="02010600030101010101" pitchFamily="2" charset="-122"/>
                </a:rPr>
                <a:t>讨论</a:t>
              </a:r>
            </a:p>
          </p:txBody>
        </p:sp>
      </p:grpSp>
      <p:sp>
        <p:nvSpPr>
          <p:cNvPr id="85001" name="Text Box 9"/>
          <p:cNvSpPr txBox="1">
            <a:spLocks noChangeArrowheads="1"/>
          </p:cNvSpPr>
          <p:nvPr/>
        </p:nvSpPr>
        <p:spPr bwMode="auto">
          <a:xfrm>
            <a:off x="609600" y="2924944"/>
            <a:ext cx="81534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eaLnBrk="0" hangingPunct="0">
              <a:spcBef>
                <a:spcPct val="50000"/>
              </a:spcBef>
            </a:pPr>
            <a:r>
              <a:rPr lang="en-US" altLang="zh-CN" sz="2800" b="1">
                <a:solidFill>
                  <a:schemeClr val="accent2"/>
                </a:solidFill>
              </a:rPr>
              <a:t>S</a:t>
            </a:r>
            <a:r>
              <a:rPr lang="en-US" altLang="zh-CN" sz="2800" b="1" i="1">
                <a:solidFill>
                  <a:schemeClr val="accent2"/>
                </a:solidFill>
                <a:cs typeface="Times New Roman" panose="02020603050405020304" pitchFamily="18" charset="0"/>
              </a:rPr>
              <a:t>’</a:t>
            </a:r>
            <a:r>
              <a:rPr lang="zh-CN" altLang="en-US" sz="2800" b="1">
                <a:solidFill>
                  <a:schemeClr val="accent2"/>
                </a:solidFill>
                <a:latin typeface="宋体" panose="02010600030101010101" pitchFamily="2" charset="-122"/>
              </a:rPr>
              <a:t>系中的观察者发现静止于</a:t>
            </a:r>
            <a:r>
              <a:rPr lang="en-US" altLang="zh-CN" sz="2800" b="1">
                <a:solidFill>
                  <a:schemeClr val="accent2"/>
                </a:solidFill>
              </a:rPr>
              <a:t>S</a:t>
            </a:r>
            <a:r>
              <a:rPr lang="zh-CN" altLang="en-US" sz="2800" b="1">
                <a:solidFill>
                  <a:schemeClr val="accent2"/>
                </a:solidFill>
                <a:latin typeface="宋体" panose="02010600030101010101" pitchFamily="2" charset="-122"/>
              </a:rPr>
              <a:t>系中而相对于自己运动的任一只钟比自己参照系中的一系列同步的钟走得慢。</a:t>
            </a:r>
            <a:r>
              <a:rPr lang="en-US" altLang="zh-CN" sz="2800" b="1">
                <a:latin typeface="+mn-lt"/>
              </a:rPr>
              <a:t>S</a:t>
            </a:r>
            <a:r>
              <a:rPr lang="zh-CN" altLang="en-US" sz="2800" b="1">
                <a:latin typeface="+mn-lt"/>
              </a:rPr>
              <a:t>看</a:t>
            </a:r>
            <a:r>
              <a:rPr lang="en-US" altLang="zh-CN" sz="2800" b="1">
                <a:latin typeface="+mn-lt"/>
              </a:rPr>
              <a:t>S</a:t>
            </a:r>
            <a:r>
              <a:rPr lang="en-US" altLang="zh-CN" sz="2800" b="1">
                <a:cs typeface="Times New Roman" panose="02020603050405020304" pitchFamily="18" charset="0"/>
              </a:rPr>
              <a:t>’</a:t>
            </a:r>
            <a:r>
              <a:rPr lang="zh-CN" altLang="en-US" sz="2800" b="1">
                <a:latin typeface="宋体" panose="02010600030101010101" pitchFamily="2" charset="-122"/>
              </a:rPr>
              <a:t>的钟慢，</a:t>
            </a:r>
            <a:r>
              <a:rPr lang="en-US" altLang="zh-CN" sz="2800" b="1">
                <a:latin typeface="+mn-lt"/>
              </a:rPr>
              <a:t>S’</a:t>
            </a:r>
            <a:r>
              <a:rPr lang="zh-CN" altLang="en-US" sz="2800" b="1">
                <a:latin typeface="宋体" panose="02010600030101010101" pitchFamily="2" charset="-122"/>
              </a:rPr>
              <a:t>看</a:t>
            </a:r>
            <a:r>
              <a:rPr lang="en-US" altLang="zh-CN" sz="2800" b="1">
                <a:latin typeface="+mn-lt"/>
              </a:rPr>
              <a:t>S</a:t>
            </a:r>
            <a:r>
              <a:rPr lang="zh-CN" altLang="en-US" sz="2800" b="1">
                <a:latin typeface="宋体" panose="02010600030101010101" pitchFamily="2" charset="-122"/>
              </a:rPr>
              <a:t>的钟也慢！</a:t>
            </a:r>
          </a:p>
        </p:txBody>
      </p:sp>
    </p:spTree>
    <p:extLst>
      <p:ext uri="{BB962C8B-B14F-4D97-AF65-F5344CB8AC3E}">
        <p14:creationId xmlns:p14="http://schemas.microsoft.com/office/powerpoint/2010/main" val="28755116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p:cTn id="7" dur="5000" fill="hold"/>
                                        <p:tgtEl>
                                          <p:spTgt spid="84998"/>
                                        </p:tgtEl>
                                        <p:attrNameLst>
                                          <p:attrName>ppt_w</p:attrName>
                                        </p:attrNameLst>
                                      </p:cBhvr>
                                      <p:tavLst>
                                        <p:tav tm="0" fmla="#ppt_w*sin(2.5*pi*$)">
                                          <p:val>
                                            <p:fltVal val="0"/>
                                          </p:val>
                                        </p:tav>
                                        <p:tav tm="100000">
                                          <p:val>
                                            <p:fltVal val="1"/>
                                          </p:val>
                                        </p:tav>
                                      </p:tavLst>
                                    </p:anim>
                                    <p:anim calcmode="lin" valueType="num">
                                      <p:cBhvr>
                                        <p:cTn id="8" dur="5000" fill="hold"/>
                                        <p:tgtEl>
                                          <p:spTgt spid="8499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4994"/>
                                        </p:tgtEl>
                                        <p:attrNameLst>
                                          <p:attrName>style.visibility</p:attrName>
                                        </p:attrNameLst>
                                      </p:cBhvr>
                                      <p:to>
                                        <p:strVal val="visible"/>
                                      </p:to>
                                    </p:set>
                                    <p:animEffect transition="in" filter="wipe(left)">
                                      <p:cBhvr>
                                        <p:cTn id="13" dur="500"/>
                                        <p:tgtEl>
                                          <p:spTgt spid="849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4995"/>
                                        </p:tgtEl>
                                        <p:attrNameLst>
                                          <p:attrName>style.visibility</p:attrName>
                                        </p:attrNameLst>
                                      </p:cBhvr>
                                      <p:to>
                                        <p:strVal val="visible"/>
                                      </p:to>
                                    </p:set>
                                    <p:animEffect transition="in" filter="wipe(left)">
                                      <p:cBhvr>
                                        <p:cTn id="18" dur="500"/>
                                        <p:tgtEl>
                                          <p:spTgt spid="849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5001"/>
                                        </p:tgtEl>
                                        <p:attrNameLst>
                                          <p:attrName>style.visibility</p:attrName>
                                        </p:attrNameLst>
                                      </p:cBhvr>
                                      <p:to>
                                        <p:strVal val="visible"/>
                                      </p:to>
                                    </p:set>
                                    <p:animEffect transition="in" filter="wipe(up)">
                                      <p:cBhvr>
                                        <p:cTn id="23" dur="500"/>
                                        <p:tgtEl>
                                          <p:spTgt spid="850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4996"/>
                                        </p:tgtEl>
                                        <p:attrNameLst>
                                          <p:attrName>style.visibility</p:attrName>
                                        </p:attrNameLst>
                                      </p:cBhvr>
                                      <p:to>
                                        <p:strVal val="visible"/>
                                      </p:to>
                                    </p:set>
                                    <p:animEffect transition="in" filter="wipe(left)">
                                      <p:cBhvr>
                                        <p:cTn id="28" dur="500"/>
                                        <p:tgtEl>
                                          <p:spTgt spid="849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4997"/>
                                        </p:tgtEl>
                                        <p:attrNameLst>
                                          <p:attrName>style.visibility</p:attrName>
                                        </p:attrNameLst>
                                      </p:cBhvr>
                                      <p:to>
                                        <p:strVal val="visible"/>
                                      </p:to>
                                    </p:set>
                                    <p:animEffect transition="in" filter="wipe(left)">
                                      <p:cBhvr>
                                        <p:cTn id="33"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6" grpId="0" autoUpdateAnimBg="0"/>
      <p:bldP spid="8500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Text Box 2"/>
          <p:cNvSpPr txBox="1">
            <a:spLocks noChangeArrowheads="1"/>
          </p:cNvSpPr>
          <p:nvPr/>
        </p:nvSpPr>
        <p:spPr bwMode="auto">
          <a:xfrm>
            <a:off x="2133600" y="3810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0000CC"/>
                </a:solidFill>
              </a:rPr>
              <a:t>速度变换与加速度变换</a:t>
            </a:r>
          </a:p>
        </p:txBody>
      </p:sp>
      <p:grpSp>
        <p:nvGrpSpPr>
          <p:cNvPr id="2" name="Group 53"/>
          <p:cNvGrpSpPr>
            <a:grpSpLocks/>
          </p:cNvGrpSpPr>
          <p:nvPr/>
        </p:nvGrpSpPr>
        <p:grpSpPr bwMode="auto">
          <a:xfrm>
            <a:off x="777875" y="1600200"/>
            <a:ext cx="1479550" cy="3657600"/>
            <a:chOff x="490" y="1008"/>
            <a:chExt cx="932" cy="2304"/>
          </a:xfrm>
        </p:grpSpPr>
        <p:graphicFrame>
          <p:nvGraphicFramePr>
            <p:cNvPr id="15363" name="Object 35"/>
            <p:cNvGraphicFramePr>
              <a:graphicFrameLocks noChangeAspect="1"/>
            </p:cNvGraphicFramePr>
            <p:nvPr/>
          </p:nvGraphicFramePr>
          <p:xfrm>
            <a:off x="490" y="1008"/>
            <a:ext cx="929" cy="1174"/>
          </p:xfrm>
          <a:graphic>
            <a:graphicData uri="http://schemas.openxmlformats.org/presentationml/2006/ole">
              <mc:AlternateContent xmlns:mc="http://schemas.openxmlformats.org/markup-compatibility/2006">
                <mc:Choice xmlns:v="urn:schemas-microsoft-com:vml" Requires="v">
                  <p:oleObj name="Equation" r:id="rId3" imgW="1409760" imgH="1411920" progId="Equation.DSMT4">
                    <p:embed/>
                  </p:oleObj>
                </mc:Choice>
                <mc:Fallback>
                  <p:oleObj name="Equation" r:id="rId3" imgW="1409760" imgH="1411920" progId="Equation.DSMT4">
                    <p:embed/>
                    <p:pic>
                      <p:nvPicPr>
                        <p:cNvPr id="15363"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 y="1008"/>
                          <a:ext cx="929" cy="1174"/>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CCECFF"/>
                              </a:solidFill>
                            </a14:hiddenFill>
                          </a:ext>
                        </a:extLst>
                      </p:spPr>
                    </p:pic>
                  </p:oleObj>
                </mc:Fallback>
              </mc:AlternateContent>
            </a:graphicData>
          </a:graphic>
        </p:graphicFrame>
        <p:graphicFrame>
          <p:nvGraphicFramePr>
            <p:cNvPr id="15364" name="Object 36"/>
            <p:cNvGraphicFramePr>
              <a:graphicFrameLocks noChangeAspect="1"/>
            </p:cNvGraphicFramePr>
            <p:nvPr/>
          </p:nvGraphicFramePr>
          <p:xfrm>
            <a:off x="490" y="2208"/>
            <a:ext cx="932" cy="1104"/>
          </p:xfrm>
          <a:graphic>
            <a:graphicData uri="http://schemas.openxmlformats.org/presentationml/2006/ole">
              <mc:AlternateContent xmlns:mc="http://schemas.openxmlformats.org/markup-compatibility/2006">
                <mc:Choice xmlns:v="urn:schemas-microsoft-com:vml" Requires="v">
                  <p:oleObj name="Equation" r:id="rId5" imgW="1409760" imgH="1411920" progId="Equation.DSMT4">
                    <p:embed/>
                  </p:oleObj>
                </mc:Choice>
                <mc:Fallback>
                  <p:oleObj name="Equation" r:id="rId5" imgW="1409760" imgH="1411920" progId="Equation.DSMT4">
                    <p:embed/>
                    <p:pic>
                      <p:nvPicPr>
                        <p:cNvPr id="15364"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 y="2208"/>
                          <a:ext cx="932" cy="1104"/>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CCECFF"/>
                              </a:solidFill>
                            </a14:hiddenFill>
                          </a:ext>
                        </a:extLst>
                      </p:spPr>
                    </p:pic>
                  </p:oleObj>
                </mc:Fallback>
              </mc:AlternateContent>
            </a:graphicData>
          </a:graphic>
        </p:graphicFrame>
      </p:grpSp>
      <p:grpSp>
        <p:nvGrpSpPr>
          <p:cNvPr id="3" name="Group 54"/>
          <p:cNvGrpSpPr>
            <a:grpSpLocks/>
          </p:cNvGrpSpPr>
          <p:nvPr/>
        </p:nvGrpSpPr>
        <p:grpSpPr bwMode="auto">
          <a:xfrm>
            <a:off x="3154363" y="1311275"/>
            <a:ext cx="1862137" cy="4251325"/>
            <a:chOff x="1987" y="826"/>
            <a:chExt cx="1173" cy="2678"/>
          </a:xfrm>
        </p:grpSpPr>
        <p:graphicFrame>
          <p:nvGraphicFramePr>
            <p:cNvPr id="15365" name="Object 37"/>
            <p:cNvGraphicFramePr>
              <a:graphicFrameLocks noChangeAspect="1"/>
            </p:cNvGraphicFramePr>
            <p:nvPr/>
          </p:nvGraphicFramePr>
          <p:xfrm>
            <a:off x="1997" y="826"/>
            <a:ext cx="1163" cy="1358"/>
          </p:xfrm>
          <a:graphic>
            <a:graphicData uri="http://schemas.openxmlformats.org/presentationml/2006/ole">
              <mc:AlternateContent xmlns:mc="http://schemas.openxmlformats.org/markup-compatibility/2006">
                <mc:Choice xmlns:v="urn:schemas-microsoft-com:vml" Requires="v">
                  <p:oleObj name="Equation" r:id="rId7" imgW="1638360" imgH="1767960" progId="Equation.DSMT4">
                    <p:embed/>
                  </p:oleObj>
                </mc:Choice>
                <mc:Fallback>
                  <p:oleObj name="Equation" r:id="rId7" imgW="1638360" imgH="1767960" progId="Equation.DSMT4">
                    <p:embed/>
                    <p:pic>
                      <p:nvPicPr>
                        <p:cNvPr id="15365"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7" y="826"/>
                          <a:ext cx="1163" cy="1358"/>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CCCCFF"/>
                              </a:solidFill>
                            </a14:hiddenFill>
                          </a:ext>
                        </a:extLst>
                      </p:spPr>
                    </p:pic>
                  </p:oleObj>
                </mc:Fallback>
              </mc:AlternateContent>
            </a:graphicData>
          </a:graphic>
        </p:graphicFrame>
        <p:graphicFrame>
          <p:nvGraphicFramePr>
            <p:cNvPr id="15366" name="Object 38"/>
            <p:cNvGraphicFramePr>
              <a:graphicFrameLocks noChangeAspect="1"/>
            </p:cNvGraphicFramePr>
            <p:nvPr/>
          </p:nvGraphicFramePr>
          <p:xfrm>
            <a:off x="1987" y="2211"/>
            <a:ext cx="1168" cy="1293"/>
          </p:xfrm>
          <a:graphic>
            <a:graphicData uri="http://schemas.openxmlformats.org/presentationml/2006/ole">
              <mc:AlternateContent xmlns:mc="http://schemas.openxmlformats.org/markup-compatibility/2006">
                <mc:Choice xmlns:v="urn:schemas-microsoft-com:vml" Requires="v">
                  <p:oleObj name="Equation" r:id="rId9" imgW="1663560" imgH="1767960" progId="Equation.DSMT4">
                    <p:embed/>
                  </p:oleObj>
                </mc:Choice>
                <mc:Fallback>
                  <p:oleObj name="Equation" r:id="rId9" imgW="1663560" imgH="1767960" progId="Equation.DSMT4">
                    <p:embed/>
                    <p:pic>
                      <p:nvPicPr>
                        <p:cNvPr id="15366"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7" y="2211"/>
                          <a:ext cx="1168" cy="1293"/>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CCCCFF"/>
                              </a:solidFill>
                            </a14:hiddenFill>
                          </a:ext>
                        </a:extLst>
                      </p:spPr>
                    </p:pic>
                  </p:oleObj>
                </mc:Fallback>
              </mc:AlternateContent>
            </a:graphicData>
          </a:graphic>
        </p:graphicFrame>
      </p:grpSp>
      <p:grpSp>
        <p:nvGrpSpPr>
          <p:cNvPr id="4" name="Group 55"/>
          <p:cNvGrpSpPr>
            <a:grpSpLocks/>
          </p:cNvGrpSpPr>
          <p:nvPr/>
        </p:nvGrpSpPr>
        <p:grpSpPr bwMode="auto">
          <a:xfrm>
            <a:off x="6934200" y="1447800"/>
            <a:ext cx="1604963" cy="4038600"/>
            <a:chOff x="4368" y="912"/>
            <a:chExt cx="1011" cy="2544"/>
          </a:xfrm>
        </p:grpSpPr>
        <p:graphicFrame>
          <p:nvGraphicFramePr>
            <p:cNvPr id="15367" name="Object 39"/>
            <p:cNvGraphicFramePr>
              <a:graphicFrameLocks noChangeAspect="1"/>
            </p:cNvGraphicFramePr>
            <p:nvPr/>
          </p:nvGraphicFramePr>
          <p:xfrm>
            <a:off x="4368" y="912"/>
            <a:ext cx="1011" cy="1267"/>
          </p:xfrm>
          <a:graphic>
            <a:graphicData uri="http://schemas.openxmlformats.org/presentationml/2006/ole">
              <mc:AlternateContent xmlns:mc="http://schemas.openxmlformats.org/markup-compatibility/2006">
                <mc:Choice xmlns:v="urn:schemas-microsoft-com:vml" Requires="v">
                  <p:oleObj name="Equation" r:id="rId11" imgW="1003320" imgH="1411920" progId="Equation.DSMT4">
                    <p:embed/>
                  </p:oleObj>
                </mc:Choice>
                <mc:Fallback>
                  <p:oleObj name="Equation" r:id="rId11" imgW="1003320" imgH="1411920" progId="Equation.DSMT4">
                    <p:embed/>
                    <p:pic>
                      <p:nvPicPr>
                        <p:cNvPr id="15367"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912"/>
                          <a:ext cx="1011" cy="1267"/>
                        </a:xfrm>
                        <a:prstGeom prst="rect">
                          <a:avLst/>
                        </a:prstGeom>
                        <a:solidFill>
                          <a:schemeClr val="bg1"/>
                        </a:solidFill>
                        <a:ln w="9525">
                          <a:solidFill>
                            <a:srgbClr val="0000CC"/>
                          </a:solidFill>
                          <a:miter lim="800000"/>
                          <a:headEnd/>
                          <a:tailEnd/>
                        </a:ln>
                      </p:spPr>
                    </p:pic>
                  </p:oleObj>
                </mc:Fallback>
              </mc:AlternateContent>
            </a:graphicData>
          </a:graphic>
        </p:graphicFrame>
        <p:graphicFrame>
          <p:nvGraphicFramePr>
            <p:cNvPr id="15368" name="Object 40"/>
            <p:cNvGraphicFramePr>
              <a:graphicFrameLocks noChangeAspect="1"/>
            </p:cNvGraphicFramePr>
            <p:nvPr/>
          </p:nvGraphicFramePr>
          <p:xfrm>
            <a:off x="4368" y="2210"/>
            <a:ext cx="1006" cy="1246"/>
          </p:xfrm>
          <a:graphic>
            <a:graphicData uri="http://schemas.openxmlformats.org/presentationml/2006/ole">
              <mc:AlternateContent xmlns:mc="http://schemas.openxmlformats.org/markup-compatibility/2006">
                <mc:Choice xmlns:v="urn:schemas-microsoft-com:vml" Requires="v">
                  <p:oleObj name="Equation" r:id="rId13" imgW="1003320" imgH="1411920" progId="Equation.DSMT4">
                    <p:embed/>
                  </p:oleObj>
                </mc:Choice>
                <mc:Fallback>
                  <p:oleObj name="Equation" r:id="rId13" imgW="1003320" imgH="1411920" progId="Equation.DSMT4">
                    <p:embed/>
                    <p:pic>
                      <p:nvPicPr>
                        <p:cNvPr id="15368"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2210"/>
                          <a:ext cx="1006" cy="1246"/>
                        </a:xfrm>
                        <a:prstGeom prst="rect">
                          <a:avLst/>
                        </a:prstGeom>
                        <a:solidFill>
                          <a:schemeClr val="bg1"/>
                        </a:solidFill>
                        <a:ln w="9525">
                          <a:solidFill>
                            <a:srgbClr val="0000CC"/>
                          </a:solidFill>
                          <a:miter lim="800000"/>
                          <a:headEnd/>
                          <a:tailEnd/>
                        </a:ln>
                      </p:spPr>
                    </p:pic>
                  </p:oleObj>
                </mc:Fallback>
              </mc:AlternateContent>
            </a:graphicData>
          </a:graphic>
        </p:graphicFrame>
      </p:grpSp>
      <p:sp>
        <p:nvSpPr>
          <p:cNvPr id="3086" name="Text Box 9"/>
          <p:cNvSpPr txBox="1">
            <a:spLocks noChangeArrowheads="1"/>
          </p:cNvSpPr>
          <p:nvPr/>
        </p:nvSpPr>
        <p:spPr bwMode="auto">
          <a:xfrm>
            <a:off x="152400" y="2239963"/>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0000CC"/>
                </a:solidFill>
              </a:rPr>
              <a:t>正</a:t>
            </a:r>
          </a:p>
        </p:txBody>
      </p:sp>
      <p:sp>
        <p:nvSpPr>
          <p:cNvPr id="3087" name="Text Box 10"/>
          <p:cNvSpPr txBox="1">
            <a:spLocks noChangeArrowheads="1"/>
          </p:cNvSpPr>
          <p:nvPr/>
        </p:nvSpPr>
        <p:spPr bwMode="auto">
          <a:xfrm>
            <a:off x="152400" y="40386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0000CC"/>
                </a:solidFill>
              </a:rPr>
              <a:t>逆</a:t>
            </a:r>
          </a:p>
        </p:txBody>
      </p:sp>
      <p:grpSp>
        <p:nvGrpSpPr>
          <p:cNvPr id="5" name="Group 52"/>
          <p:cNvGrpSpPr>
            <a:grpSpLocks/>
          </p:cNvGrpSpPr>
          <p:nvPr/>
        </p:nvGrpSpPr>
        <p:grpSpPr bwMode="auto">
          <a:xfrm>
            <a:off x="5219700" y="2350244"/>
            <a:ext cx="1682750" cy="2374900"/>
            <a:chOff x="3288" y="1452"/>
            <a:chExt cx="1060" cy="1496"/>
          </a:xfrm>
        </p:grpSpPr>
        <p:sp>
          <p:nvSpPr>
            <p:cNvPr id="3091" name="AutoShape 11"/>
            <p:cNvSpPr>
              <a:spLocks noChangeArrowheads="1"/>
            </p:cNvSpPr>
            <p:nvPr/>
          </p:nvSpPr>
          <p:spPr bwMode="auto">
            <a:xfrm>
              <a:off x="3424" y="2087"/>
              <a:ext cx="768" cy="192"/>
            </a:xfrm>
            <a:prstGeom prst="rightArrow">
              <a:avLst>
                <a:gd name="adj1" fmla="val 50000"/>
                <a:gd name="adj2" fmla="val 100000"/>
              </a:avLst>
            </a:prstGeom>
            <a:solidFill>
              <a:srgbClr val="00CC00"/>
            </a:solidFill>
            <a:ln w="12699">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092" name="Text Box 12"/>
            <p:cNvSpPr txBox="1">
              <a:spLocks noChangeArrowheads="1"/>
            </p:cNvSpPr>
            <p:nvPr/>
          </p:nvSpPr>
          <p:spPr bwMode="auto">
            <a:xfrm>
              <a:off x="3288" y="2352"/>
              <a:ext cx="106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rgbClr val="0000CC"/>
                  </a:solidFill>
                </a:rPr>
                <a:t>两个都是惯性系</a:t>
              </a:r>
            </a:p>
          </p:txBody>
        </p:sp>
        <p:grpSp>
          <p:nvGrpSpPr>
            <p:cNvPr id="3093" name="Group 13"/>
            <p:cNvGrpSpPr>
              <a:grpSpLocks/>
            </p:cNvGrpSpPr>
            <p:nvPr/>
          </p:nvGrpSpPr>
          <p:grpSpPr bwMode="auto">
            <a:xfrm>
              <a:off x="3360" y="1452"/>
              <a:ext cx="864" cy="564"/>
              <a:chOff x="3360" y="977"/>
              <a:chExt cx="864" cy="564"/>
            </a:xfrm>
          </p:grpSpPr>
          <p:graphicFrame>
            <p:nvGraphicFramePr>
              <p:cNvPr id="3075" name="Object 41"/>
              <p:cNvGraphicFramePr>
                <a:graphicFrameLocks noChangeAspect="1"/>
              </p:cNvGraphicFramePr>
              <p:nvPr/>
            </p:nvGraphicFramePr>
            <p:xfrm>
              <a:off x="3638" y="977"/>
              <a:ext cx="346" cy="293"/>
            </p:xfrm>
            <a:graphic>
              <a:graphicData uri="http://schemas.openxmlformats.org/presentationml/2006/ole">
                <mc:AlternateContent xmlns:mc="http://schemas.openxmlformats.org/markup-compatibility/2006">
                  <mc:Choice xmlns:v="urn:schemas-microsoft-com:vml" Requires="v">
                    <p:oleObj name="Equation" r:id="rId15" imgW="343080" imgH="317880" progId="Equation.3">
                      <p:embed/>
                    </p:oleObj>
                  </mc:Choice>
                  <mc:Fallback>
                    <p:oleObj name="Equation" r:id="rId15" imgW="343080" imgH="317880" progId="Equation.3">
                      <p:embed/>
                      <p:pic>
                        <p:nvPicPr>
                          <p:cNvPr id="3075"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8" y="977"/>
                            <a:ext cx="346" cy="293"/>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4" name="Text Box 15"/>
              <p:cNvSpPr txBox="1">
                <a:spLocks noChangeArrowheads="1"/>
              </p:cNvSpPr>
              <p:nvPr/>
            </p:nvSpPr>
            <p:spPr bwMode="auto">
              <a:xfrm>
                <a:off x="3360" y="1214"/>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800" b="1">
                    <a:solidFill>
                      <a:srgbClr val="0000CC"/>
                    </a:solidFill>
                  </a:rPr>
                  <a:t>是恒量</a:t>
                </a:r>
              </a:p>
            </p:txBody>
          </p:sp>
        </p:grpSp>
      </p:grpSp>
      <p:grpSp>
        <p:nvGrpSpPr>
          <p:cNvPr id="7" name="Group 56"/>
          <p:cNvGrpSpPr>
            <a:grpSpLocks/>
          </p:cNvGrpSpPr>
          <p:nvPr/>
        </p:nvGrpSpPr>
        <p:grpSpPr bwMode="auto">
          <a:xfrm>
            <a:off x="1752600" y="5867400"/>
            <a:ext cx="4724400" cy="522288"/>
            <a:chOff x="912" y="3696"/>
            <a:chExt cx="2976" cy="329"/>
          </a:xfrm>
        </p:grpSpPr>
        <p:sp>
          <p:nvSpPr>
            <p:cNvPr id="3090" name="Text Box 16"/>
            <p:cNvSpPr txBox="1">
              <a:spLocks noChangeArrowheads="1"/>
            </p:cNvSpPr>
            <p:nvPr/>
          </p:nvSpPr>
          <p:spPr bwMode="auto">
            <a:xfrm>
              <a:off x="912" y="3696"/>
              <a:ext cx="26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在两个惯性系中</a:t>
              </a:r>
              <a:endParaRPr kumimoji="1" lang="zh-CN" altLang="en-US" sz="3200" b="1">
                <a:solidFill>
                  <a:srgbClr val="0000CC"/>
                </a:solidFill>
                <a:latin typeface="宋体" panose="02010600030101010101" pitchFamily="2" charset="-122"/>
              </a:endParaRPr>
            </a:p>
          </p:txBody>
        </p:sp>
        <p:graphicFrame>
          <p:nvGraphicFramePr>
            <p:cNvPr id="15377" name="Object 42"/>
            <p:cNvGraphicFramePr>
              <a:graphicFrameLocks noChangeAspect="1"/>
            </p:cNvGraphicFramePr>
            <p:nvPr/>
          </p:nvGraphicFramePr>
          <p:xfrm>
            <a:off x="3024" y="3696"/>
            <a:ext cx="864" cy="329"/>
          </p:xfrm>
          <a:graphic>
            <a:graphicData uri="http://schemas.openxmlformats.org/presentationml/2006/ole">
              <mc:AlternateContent xmlns:mc="http://schemas.openxmlformats.org/markup-compatibility/2006">
                <mc:Choice xmlns:v="urn:schemas-microsoft-com:vml" Requires="v">
                  <p:oleObj name="Equation" r:id="rId17" imgW="800280" imgH="343440" progId="Equation.3">
                    <p:embed/>
                  </p:oleObj>
                </mc:Choice>
                <mc:Fallback>
                  <p:oleObj name="Equation" r:id="rId17" imgW="800280" imgH="343440" progId="Equation.3">
                    <p:embed/>
                    <p:pic>
                      <p:nvPicPr>
                        <p:cNvPr id="15377"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4" y="3696"/>
                          <a:ext cx="864" cy="32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455836" y="1107901"/>
            <a:ext cx="52926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一对双胞胎</a:t>
            </a:r>
            <a:r>
              <a:rPr lang="en-US" altLang="zh-CN" sz="2800" b="1">
                <a:latin typeface="Arial" panose="020B0604020202020204" pitchFamily="34" charset="0"/>
                <a:cs typeface="Arial" panose="020B0604020202020204" pitchFamily="34" charset="0"/>
              </a:rPr>
              <a:t>A</a:t>
            </a:r>
            <a:r>
              <a:rPr lang="zh-CN" altLang="en-US" sz="2800" b="1">
                <a:latin typeface="宋体" panose="02010600030101010101" pitchFamily="2" charset="-122"/>
              </a:rPr>
              <a:t>和</a:t>
            </a:r>
            <a:r>
              <a:rPr lang="en-US" altLang="zh-CN" sz="2800" b="1">
                <a:latin typeface="Arial" panose="020B0604020202020204" pitchFamily="34" charset="0"/>
                <a:cs typeface="Arial" panose="020B0604020202020204" pitchFamily="34" charset="0"/>
              </a:rPr>
              <a:t>B</a:t>
            </a:r>
            <a:r>
              <a:rPr lang="zh-CN" altLang="en-US" sz="2800" b="1">
                <a:latin typeface="宋体" panose="02010600030101010101" pitchFamily="2" charset="-122"/>
              </a:rPr>
              <a:t>，</a:t>
            </a:r>
            <a:r>
              <a:rPr lang="en-US" altLang="zh-CN" sz="2800" b="1">
                <a:latin typeface="Arial" panose="020B0604020202020204" pitchFamily="34" charset="0"/>
                <a:cs typeface="Arial" panose="020B0604020202020204" pitchFamily="34" charset="0"/>
              </a:rPr>
              <a:t>A</a:t>
            </a:r>
            <a:r>
              <a:rPr lang="zh-CN" altLang="en-US" sz="2800" b="1">
                <a:latin typeface="宋体" panose="02010600030101010101" pitchFamily="2" charset="-122"/>
              </a:rPr>
              <a:t>离开地球作近光速星际旅行，</a:t>
            </a:r>
            <a:r>
              <a:rPr lang="en-US" altLang="zh-CN" sz="2800" b="1">
                <a:latin typeface="Arial" panose="020B0604020202020204" pitchFamily="34" charset="0"/>
                <a:cs typeface="Arial" panose="020B0604020202020204" pitchFamily="34" charset="0"/>
              </a:rPr>
              <a:t> B</a:t>
            </a:r>
            <a:r>
              <a:rPr lang="zh-CN" altLang="en-US" sz="2800" b="1">
                <a:latin typeface="Arial" panose="020B0604020202020204" pitchFamily="34" charset="0"/>
                <a:cs typeface="Arial" panose="020B0604020202020204" pitchFamily="34" charset="0"/>
              </a:rPr>
              <a:t>留在地球上。</a:t>
            </a:r>
            <a:endParaRPr lang="zh-CN" altLang="en-US" sz="2800" b="1">
              <a:latin typeface="宋体" panose="02010600030101010101" pitchFamily="2" charset="-122"/>
            </a:endParaRPr>
          </a:p>
        </p:txBody>
      </p:sp>
      <p:sp>
        <p:nvSpPr>
          <p:cNvPr id="145411" name="Text Box 3"/>
          <p:cNvSpPr txBox="1">
            <a:spLocks noChangeArrowheads="1"/>
          </p:cNvSpPr>
          <p:nvPr/>
        </p:nvSpPr>
        <p:spPr bwMode="auto">
          <a:xfrm>
            <a:off x="3454172" y="2636912"/>
            <a:ext cx="50782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根据狭义相对论，</a:t>
            </a:r>
            <a:r>
              <a:rPr lang="en-US" altLang="zh-CN" sz="2800" b="1">
                <a:latin typeface="Arial" panose="020B0604020202020204" pitchFamily="34" charset="0"/>
                <a:cs typeface="Arial" panose="020B0604020202020204" pitchFamily="34" charset="0"/>
              </a:rPr>
              <a:t> B</a:t>
            </a:r>
            <a:r>
              <a:rPr lang="zh-CN" altLang="en-US" sz="2800" b="1">
                <a:latin typeface="Arial" panose="020B0604020202020204" pitchFamily="34" charset="0"/>
                <a:cs typeface="Arial" panose="020B0604020202020204" pitchFamily="34" charset="0"/>
              </a:rPr>
              <a:t>看到</a:t>
            </a:r>
            <a:r>
              <a:rPr lang="zh-CN" altLang="en-US" sz="2800" b="1">
                <a:latin typeface="宋体" panose="02010600030101010101" pitchFamily="2" charset="-122"/>
              </a:rPr>
              <a:t>近光速宇宙飞船上的时间变慢，从而</a:t>
            </a:r>
            <a:r>
              <a:rPr lang="en-US" altLang="zh-CN" sz="2800" b="1">
                <a:latin typeface="Arial" panose="020B0604020202020204" pitchFamily="34" charset="0"/>
                <a:cs typeface="Arial" panose="020B0604020202020204" pitchFamily="34" charset="0"/>
              </a:rPr>
              <a:t>A</a:t>
            </a:r>
            <a:r>
              <a:rPr lang="zh-CN" altLang="en-US" sz="2800" b="1">
                <a:latin typeface="Arial" panose="020B0604020202020204" pitchFamily="34" charset="0"/>
                <a:cs typeface="Arial" panose="020B0604020202020204" pitchFamily="34" charset="0"/>
              </a:rPr>
              <a:t>比</a:t>
            </a:r>
            <a:r>
              <a:rPr lang="en-US" altLang="zh-CN" sz="2800" b="1">
                <a:latin typeface="Arial" panose="020B0604020202020204" pitchFamily="34" charset="0"/>
                <a:cs typeface="Arial" panose="020B0604020202020204" pitchFamily="34" charset="0"/>
              </a:rPr>
              <a:t>B</a:t>
            </a:r>
            <a:r>
              <a:rPr lang="zh-CN" altLang="en-US" sz="2800" b="1">
                <a:latin typeface="宋体" panose="02010600030101010101" pitchFamily="2" charset="-122"/>
              </a:rPr>
              <a:t>年轻。 </a:t>
            </a:r>
          </a:p>
        </p:txBody>
      </p:sp>
      <p:sp>
        <p:nvSpPr>
          <p:cNvPr id="145412" name="Text Box 4"/>
          <p:cNvSpPr txBox="1">
            <a:spLocks noChangeArrowheads="1"/>
          </p:cNvSpPr>
          <p:nvPr/>
        </p:nvSpPr>
        <p:spPr bwMode="auto">
          <a:xfrm>
            <a:off x="3417188" y="4437112"/>
            <a:ext cx="533127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Arial" panose="020B0604020202020204" pitchFamily="34" charset="0"/>
              </a:rPr>
              <a:t>但根据运动的相对性，</a:t>
            </a:r>
            <a:r>
              <a:rPr lang="en-US" altLang="zh-CN" sz="2800" b="1">
                <a:latin typeface="Arial" panose="020B0604020202020204" pitchFamily="34" charset="0"/>
              </a:rPr>
              <a:t>A</a:t>
            </a:r>
            <a:r>
              <a:rPr lang="zh-CN" altLang="en-US" sz="2800" b="1">
                <a:latin typeface="Arial" panose="020B0604020202020204" pitchFamily="34" charset="0"/>
              </a:rPr>
              <a:t>也看到</a:t>
            </a:r>
            <a:r>
              <a:rPr lang="en-US" altLang="zh-CN" sz="2800" b="1">
                <a:latin typeface="Arial" panose="020B0604020202020204" pitchFamily="34" charset="0"/>
              </a:rPr>
              <a:t>B</a:t>
            </a:r>
            <a:r>
              <a:rPr lang="zh-CN" altLang="en-US" sz="2800" b="1">
                <a:latin typeface="Arial" panose="020B0604020202020204" pitchFamily="34" charset="0"/>
              </a:rPr>
              <a:t>的时间变慢，同样可得出</a:t>
            </a:r>
            <a:r>
              <a:rPr lang="en-US" altLang="zh-CN" sz="2800" b="1">
                <a:latin typeface="Arial" panose="020B0604020202020204" pitchFamily="34" charset="0"/>
              </a:rPr>
              <a:t>B</a:t>
            </a:r>
            <a:r>
              <a:rPr lang="zh-CN" altLang="en-US" sz="2800" b="1">
                <a:latin typeface="Arial" panose="020B0604020202020204" pitchFamily="34" charset="0"/>
              </a:rPr>
              <a:t>比</a:t>
            </a:r>
            <a:r>
              <a:rPr lang="en-US" altLang="zh-CN" sz="2800" b="1">
                <a:latin typeface="Arial" panose="020B0604020202020204" pitchFamily="34" charset="0"/>
              </a:rPr>
              <a:t>A</a:t>
            </a:r>
            <a:r>
              <a:rPr lang="zh-CN" altLang="en-US" sz="2800" b="1">
                <a:latin typeface="Arial" panose="020B0604020202020204" pitchFamily="34" charset="0"/>
              </a:rPr>
              <a:t>年轻的结论。 </a:t>
            </a:r>
          </a:p>
        </p:txBody>
      </p:sp>
      <p:pic>
        <p:nvPicPr>
          <p:cNvPr id="145413" name="Picture 5" descr="孪生子效应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66" y="980728"/>
            <a:ext cx="2736850"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Text Box 6"/>
          <p:cNvSpPr txBox="1">
            <a:spLocks noChangeArrowheads="1"/>
          </p:cNvSpPr>
          <p:nvPr/>
        </p:nvSpPr>
        <p:spPr bwMode="auto">
          <a:xfrm>
            <a:off x="3130550" y="260350"/>
            <a:ext cx="2520950" cy="641350"/>
          </a:xfrm>
          <a:prstGeom prst="rect">
            <a:avLst/>
          </a:prstGeom>
          <a:noFill/>
          <a:ln w="9525">
            <a:noFill/>
            <a:miter lim="800000"/>
            <a:headEnd/>
            <a:tailEnd/>
          </a:ln>
          <a:effectLst/>
        </p:spPr>
        <p:txBody>
          <a:bodyPr>
            <a:spAutoFit/>
          </a:bodyPr>
          <a:lstStyle/>
          <a:p>
            <a:pPr>
              <a:spcBef>
                <a:spcPct val="50000"/>
              </a:spcBef>
              <a:defRPr/>
            </a:pPr>
            <a:r>
              <a:rPr lang="zh-CN" altLang="en-US" sz="3600" b="1">
                <a:solidFill>
                  <a:srgbClr val="FF0000"/>
                </a:solidFill>
                <a:effectLst>
                  <a:outerShdw blurRad="38100" dist="38100" dir="2700000" algn="tl">
                    <a:srgbClr val="000000"/>
                  </a:outerShdw>
                </a:effectLst>
                <a:latin typeface="Arial" charset="0"/>
                <a:ea typeface="宋体" charset="-122"/>
              </a:rPr>
              <a:t>双生子佯谬</a:t>
            </a:r>
          </a:p>
        </p:txBody>
      </p:sp>
      <p:sp>
        <p:nvSpPr>
          <p:cNvPr id="2" name="文本框 1"/>
          <p:cNvSpPr txBox="1"/>
          <p:nvPr/>
        </p:nvSpPr>
        <p:spPr>
          <a:xfrm>
            <a:off x="7486580" y="6021288"/>
            <a:ext cx="1261884" cy="523220"/>
          </a:xfrm>
          <a:prstGeom prst="rect">
            <a:avLst/>
          </a:prstGeom>
          <a:noFill/>
        </p:spPr>
        <p:txBody>
          <a:bodyPr wrap="none" rtlCol="0">
            <a:spAutoFit/>
          </a:bodyPr>
          <a:lstStyle/>
          <a:p>
            <a:r>
              <a:rPr lang="zh-CN" altLang="en-US" sz="2800" b="1">
                <a:solidFill>
                  <a:srgbClr val="C00000"/>
                </a:solidFill>
              </a:rPr>
              <a:t>悖论？</a:t>
            </a:r>
          </a:p>
        </p:txBody>
      </p:sp>
      <p:sp>
        <p:nvSpPr>
          <p:cNvPr id="3" name="矩形 2"/>
          <p:cNvSpPr/>
          <p:nvPr/>
        </p:nvSpPr>
        <p:spPr>
          <a:xfrm>
            <a:off x="3454172" y="6021288"/>
            <a:ext cx="3871573" cy="523220"/>
          </a:xfrm>
          <a:prstGeom prst="rect">
            <a:avLst/>
          </a:prstGeom>
        </p:spPr>
        <p:txBody>
          <a:bodyPr wrap="none">
            <a:spAutoFit/>
          </a:bodyPr>
          <a:lstStyle/>
          <a:p>
            <a:pPr eaLnBrk="1" hangingPunct="1">
              <a:spcBef>
                <a:spcPct val="50000"/>
              </a:spcBef>
            </a:pPr>
            <a:r>
              <a:rPr lang="en-US" altLang="zh-CN" sz="2800" b="1">
                <a:latin typeface="Arial" panose="020B0604020202020204" pitchFamily="34" charset="0"/>
                <a:cs typeface="Arial" panose="020B0604020202020204" pitchFamily="34" charset="0"/>
              </a:rPr>
              <a:t>A</a:t>
            </a:r>
            <a:r>
              <a:rPr lang="zh-CN" altLang="en-US" sz="2800" b="1">
                <a:latin typeface="宋体" panose="02010600030101010101" pitchFamily="2" charset="-122"/>
              </a:rPr>
              <a:t>返回时，谁更年轻？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wipe(up)">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45410"/>
                                        </p:tgtEl>
                                        <p:attrNameLst>
                                          <p:attrName>style.visibility</p:attrName>
                                        </p:attrNameLst>
                                      </p:cBhvr>
                                      <p:to>
                                        <p:strVal val="visible"/>
                                      </p:to>
                                    </p:set>
                                    <p:anim calcmode="lin" valueType="num">
                                      <p:cBhvr>
                                        <p:cTn id="12" dur="500" fill="hold"/>
                                        <p:tgtEl>
                                          <p:spTgt spid="145410"/>
                                        </p:tgtEl>
                                        <p:attrNameLst>
                                          <p:attrName>ppt_x</p:attrName>
                                        </p:attrNameLst>
                                      </p:cBhvr>
                                      <p:tavLst>
                                        <p:tav tm="0">
                                          <p:val>
                                            <p:strVal val="#ppt_x"/>
                                          </p:val>
                                        </p:tav>
                                        <p:tav tm="100000">
                                          <p:val>
                                            <p:strVal val="#ppt_x"/>
                                          </p:val>
                                        </p:tav>
                                      </p:tavLst>
                                    </p:anim>
                                    <p:anim calcmode="lin" valueType="num">
                                      <p:cBhvr>
                                        <p:cTn id="13" dur="500" fill="hold"/>
                                        <p:tgtEl>
                                          <p:spTgt spid="145410"/>
                                        </p:tgtEl>
                                        <p:attrNameLst>
                                          <p:attrName>ppt_y</p:attrName>
                                        </p:attrNameLst>
                                      </p:cBhvr>
                                      <p:tavLst>
                                        <p:tav tm="0">
                                          <p:val>
                                            <p:strVal val="#ppt_y-#ppt_h/2"/>
                                          </p:val>
                                        </p:tav>
                                        <p:tav tm="100000">
                                          <p:val>
                                            <p:strVal val="#ppt_y"/>
                                          </p:val>
                                        </p:tav>
                                      </p:tavLst>
                                    </p:anim>
                                    <p:anim calcmode="lin" valueType="num">
                                      <p:cBhvr>
                                        <p:cTn id="14" dur="500" fill="hold"/>
                                        <p:tgtEl>
                                          <p:spTgt spid="145410"/>
                                        </p:tgtEl>
                                        <p:attrNameLst>
                                          <p:attrName>ppt_w</p:attrName>
                                        </p:attrNameLst>
                                      </p:cBhvr>
                                      <p:tavLst>
                                        <p:tav tm="0">
                                          <p:val>
                                            <p:strVal val="#ppt_w"/>
                                          </p:val>
                                        </p:tav>
                                        <p:tav tm="100000">
                                          <p:val>
                                            <p:strVal val="#ppt_w"/>
                                          </p:val>
                                        </p:tav>
                                      </p:tavLst>
                                    </p:anim>
                                    <p:anim calcmode="lin" valueType="num">
                                      <p:cBhvr>
                                        <p:cTn id="15" dur="500" fill="hold"/>
                                        <p:tgtEl>
                                          <p:spTgt spid="145410"/>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145411"/>
                                        </p:tgtEl>
                                        <p:attrNameLst>
                                          <p:attrName>style.visibility</p:attrName>
                                        </p:attrNameLst>
                                      </p:cBhvr>
                                      <p:to>
                                        <p:strVal val="visible"/>
                                      </p:to>
                                    </p:set>
                                    <p:anim calcmode="lin" valueType="num">
                                      <p:cBhvr>
                                        <p:cTn id="20" dur="500" fill="hold"/>
                                        <p:tgtEl>
                                          <p:spTgt spid="145411"/>
                                        </p:tgtEl>
                                        <p:attrNameLst>
                                          <p:attrName>ppt_x</p:attrName>
                                        </p:attrNameLst>
                                      </p:cBhvr>
                                      <p:tavLst>
                                        <p:tav tm="0">
                                          <p:val>
                                            <p:strVal val="#ppt_x"/>
                                          </p:val>
                                        </p:tav>
                                        <p:tav tm="100000">
                                          <p:val>
                                            <p:strVal val="#ppt_x"/>
                                          </p:val>
                                        </p:tav>
                                      </p:tavLst>
                                    </p:anim>
                                    <p:anim calcmode="lin" valueType="num">
                                      <p:cBhvr>
                                        <p:cTn id="21" dur="500" fill="hold"/>
                                        <p:tgtEl>
                                          <p:spTgt spid="145411"/>
                                        </p:tgtEl>
                                        <p:attrNameLst>
                                          <p:attrName>ppt_y</p:attrName>
                                        </p:attrNameLst>
                                      </p:cBhvr>
                                      <p:tavLst>
                                        <p:tav tm="0">
                                          <p:val>
                                            <p:strVal val="#ppt_y-#ppt_h/2"/>
                                          </p:val>
                                        </p:tav>
                                        <p:tav tm="100000">
                                          <p:val>
                                            <p:strVal val="#ppt_y"/>
                                          </p:val>
                                        </p:tav>
                                      </p:tavLst>
                                    </p:anim>
                                    <p:anim calcmode="lin" valueType="num">
                                      <p:cBhvr>
                                        <p:cTn id="22" dur="500" fill="hold"/>
                                        <p:tgtEl>
                                          <p:spTgt spid="145411"/>
                                        </p:tgtEl>
                                        <p:attrNameLst>
                                          <p:attrName>ppt_w</p:attrName>
                                        </p:attrNameLst>
                                      </p:cBhvr>
                                      <p:tavLst>
                                        <p:tav tm="0">
                                          <p:val>
                                            <p:strVal val="#ppt_w"/>
                                          </p:val>
                                        </p:tav>
                                        <p:tav tm="100000">
                                          <p:val>
                                            <p:strVal val="#ppt_w"/>
                                          </p:val>
                                        </p:tav>
                                      </p:tavLst>
                                    </p:anim>
                                    <p:anim calcmode="lin" valueType="num">
                                      <p:cBhvr>
                                        <p:cTn id="23" dur="500" fill="hold"/>
                                        <p:tgtEl>
                                          <p:spTgt spid="145411"/>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145412"/>
                                        </p:tgtEl>
                                        <p:attrNameLst>
                                          <p:attrName>style.visibility</p:attrName>
                                        </p:attrNameLst>
                                      </p:cBhvr>
                                      <p:to>
                                        <p:strVal val="visible"/>
                                      </p:to>
                                    </p:set>
                                    <p:anim calcmode="lin" valueType="num">
                                      <p:cBhvr>
                                        <p:cTn id="28" dur="500" fill="hold"/>
                                        <p:tgtEl>
                                          <p:spTgt spid="145412"/>
                                        </p:tgtEl>
                                        <p:attrNameLst>
                                          <p:attrName>ppt_x</p:attrName>
                                        </p:attrNameLst>
                                      </p:cBhvr>
                                      <p:tavLst>
                                        <p:tav tm="0">
                                          <p:val>
                                            <p:strVal val="#ppt_x"/>
                                          </p:val>
                                        </p:tav>
                                        <p:tav tm="100000">
                                          <p:val>
                                            <p:strVal val="#ppt_x"/>
                                          </p:val>
                                        </p:tav>
                                      </p:tavLst>
                                    </p:anim>
                                    <p:anim calcmode="lin" valueType="num">
                                      <p:cBhvr>
                                        <p:cTn id="29" dur="500" fill="hold"/>
                                        <p:tgtEl>
                                          <p:spTgt spid="145412"/>
                                        </p:tgtEl>
                                        <p:attrNameLst>
                                          <p:attrName>ppt_y</p:attrName>
                                        </p:attrNameLst>
                                      </p:cBhvr>
                                      <p:tavLst>
                                        <p:tav tm="0">
                                          <p:val>
                                            <p:strVal val="#ppt_y-#ppt_h/2"/>
                                          </p:val>
                                        </p:tav>
                                        <p:tav tm="100000">
                                          <p:val>
                                            <p:strVal val="#ppt_y"/>
                                          </p:val>
                                        </p:tav>
                                      </p:tavLst>
                                    </p:anim>
                                    <p:anim calcmode="lin" valueType="num">
                                      <p:cBhvr>
                                        <p:cTn id="30" dur="500" fill="hold"/>
                                        <p:tgtEl>
                                          <p:spTgt spid="145412"/>
                                        </p:tgtEl>
                                        <p:attrNameLst>
                                          <p:attrName>ppt_w</p:attrName>
                                        </p:attrNameLst>
                                      </p:cBhvr>
                                      <p:tavLst>
                                        <p:tav tm="0">
                                          <p:val>
                                            <p:strVal val="#ppt_w"/>
                                          </p:val>
                                        </p:tav>
                                        <p:tav tm="100000">
                                          <p:val>
                                            <p:strVal val="#ppt_w"/>
                                          </p:val>
                                        </p:tav>
                                      </p:tavLst>
                                    </p:anim>
                                    <p:anim calcmode="lin" valueType="num">
                                      <p:cBhvr>
                                        <p:cTn id="31" dur="500" fill="hold"/>
                                        <p:tgtEl>
                                          <p:spTgt spid="14541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autoUpdateAnimBg="0"/>
      <p:bldP spid="145412" grpId="0" autoUpdateAnimBg="0"/>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孪生子效应2">
            <a:hlinkClick r:id="rId3" action="ppaction://hlinkpres?slideindex=1&amp;slidetitle=幻灯片 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34178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Text Box 3"/>
          <p:cNvSpPr txBox="1">
            <a:spLocks noChangeArrowheads="1"/>
          </p:cNvSpPr>
          <p:nvPr/>
        </p:nvSpPr>
        <p:spPr bwMode="auto">
          <a:xfrm>
            <a:off x="3275013" y="908050"/>
            <a:ext cx="57610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Arial" panose="020B0604020202020204" pitchFamily="34" charset="0"/>
              </a:rPr>
              <a:t>飞船返回，是不可能始终匀速直线运动的，必然有加速运动。需要广义相对论来解释。 </a:t>
            </a:r>
          </a:p>
        </p:txBody>
      </p:sp>
      <p:sp>
        <p:nvSpPr>
          <p:cNvPr id="146436" name="Text Box 4"/>
          <p:cNvSpPr txBox="1">
            <a:spLocks noChangeArrowheads="1"/>
          </p:cNvSpPr>
          <p:nvPr/>
        </p:nvSpPr>
        <p:spPr bwMode="auto">
          <a:xfrm>
            <a:off x="3276600" y="3644900"/>
            <a:ext cx="56880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Arial" panose="020B0604020202020204" pitchFamily="34" charset="0"/>
              </a:rPr>
              <a:t>谁相对于整个宇宙作更多的变速运动，谁的时间就过得更慢。因此，返航重逢后，</a:t>
            </a:r>
            <a:r>
              <a:rPr lang="en-US" altLang="zh-CN" sz="2800" b="1">
                <a:latin typeface="Arial" panose="020B0604020202020204" pitchFamily="34" charset="0"/>
                <a:cs typeface="Arial" panose="020B0604020202020204" pitchFamily="34" charset="0"/>
              </a:rPr>
              <a:t>A</a:t>
            </a:r>
            <a:r>
              <a:rPr lang="zh-CN" altLang="en-US" sz="2800" b="1">
                <a:latin typeface="Arial" panose="020B0604020202020204" pitchFamily="34" charset="0"/>
              </a:rPr>
              <a:t>比</a:t>
            </a:r>
            <a:r>
              <a:rPr lang="en-US" altLang="zh-CN" sz="2800" b="1">
                <a:latin typeface="Arial" panose="020B0604020202020204" pitchFamily="34" charset="0"/>
                <a:cs typeface="Arial" panose="020B0604020202020204" pitchFamily="34" charset="0"/>
              </a:rPr>
              <a:t>B</a:t>
            </a:r>
            <a:r>
              <a:rPr lang="zh-CN" altLang="en-US" sz="2800" b="1">
                <a:latin typeface="Arial" panose="020B0604020202020204" pitchFamily="34" charset="0"/>
              </a:rPr>
              <a:t>年轻。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left)">
                                      <p:cBhvr>
                                        <p:cTn id="7" dur="5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 calcmode="lin" valueType="num">
                                      <p:cBhvr>
                                        <p:cTn id="12" dur="500" fill="hold"/>
                                        <p:tgtEl>
                                          <p:spTgt spid="146435"/>
                                        </p:tgtEl>
                                        <p:attrNameLst>
                                          <p:attrName>ppt_x</p:attrName>
                                        </p:attrNameLst>
                                      </p:cBhvr>
                                      <p:tavLst>
                                        <p:tav tm="0">
                                          <p:val>
                                            <p:strVal val="#ppt_x"/>
                                          </p:val>
                                        </p:tav>
                                        <p:tav tm="100000">
                                          <p:val>
                                            <p:strVal val="#ppt_x"/>
                                          </p:val>
                                        </p:tav>
                                      </p:tavLst>
                                    </p:anim>
                                    <p:anim calcmode="lin" valueType="num">
                                      <p:cBhvr>
                                        <p:cTn id="13" dur="500" fill="hold"/>
                                        <p:tgtEl>
                                          <p:spTgt spid="146435"/>
                                        </p:tgtEl>
                                        <p:attrNameLst>
                                          <p:attrName>ppt_y</p:attrName>
                                        </p:attrNameLst>
                                      </p:cBhvr>
                                      <p:tavLst>
                                        <p:tav tm="0">
                                          <p:val>
                                            <p:strVal val="#ppt_y-#ppt_h/2"/>
                                          </p:val>
                                        </p:tav>
                                        <p:tav tm="100000">
                                          <p:val>
                                            <p:strVal val="#ppt_y"/>
                                          </p:val>
                                        </p:tav>
                                      </p:tavLst>
                                    </p:anim>
                                    <p:anim calcmode="lin" valueType="num">
                                      <p:cBhvr>
                                        <p:cTn id="14" dur="500" fill="hold"/>
                                        <p:tgtEl>
                                          <p:spTgt spid="146435"/>
                                        </p:tgtEl>
                                        <p:attrNameLst>
                                          <p:attrName>ppt_w</p:attrName>
                                        </p:attrNameLst>
                                      </p:cBhvr>
                                      <p:tavLst>
                                        <p:tav tm="0">
                                          <p:val>
                                            <p:strVal val="#ppt_w"/>
                                          </p:val>
                                        </p:tav>
                                        <p:tav tm="100000">
                                          <p:val>
                                            <p:strVal val="#ppt_w"/>
                                          </p:val>
                                        </p:tav>
                                      </p:tavLst>
                                    </p:anim>
                                    <p:anim calcmode="lin" valueType="num">
                                      <p:cBhvr>
                                        <p:cTn id="15" dur="500" fill="hold"/>
                                        <p:tgtEl>
                                          <p:spTgt spid="146435"/>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146436"/>
                                        </p:tgtEl>
                                        <p:attrNameLst>
                                          <p:attrName>style.visibility</p:attrName>
                                        </p:attrNameLst>
                                      </p:cBhvr>
                                      <p:to>
                                        <p:strVal val="visible"/>
                                      </p:to>
                                    </p:set>
                                    <p:anim calcmode="lin" valueType="num">
                                      <p:cBhvr>
                                        <p:cTn id="20" dur="500" fill="hold"/>
                                        <p:tgtEl>
                                          <p:spTgt spid="146436"/>
                                        </p:tgtEl>
                                        <p:attrNameLst>
                                          <p:attrName>ppt_x</p:attrName>
                                        </p:attrNameLst>
                                      </p:cBhvr>
                                      <p:tavLst>
                                        <p:tav tm="0">
                                          <p:val>
                                            <p:strVal val="#ppt_x"/>
                                          </p:val>
                                        </p:tav>
                                        <p:tav tm="100000">
                                          <p:val>
                                            <p:strVal val="#ppt_x"/>
                                          </p:val>
                                        </p:tav>
                                      </p:tavLst>
                                    </p:anim>
                                    <p:anim calcmode="lin" valueType="num">
                                      <p:cBhvr>
                                        <p:cTn id="21" dur="500" fill="hold"/>
                                        <p:tgtEl>
                                          <p:spTgt spid="146436"/>
                                        </p:tgtEl>
                                        <p:attrNameLst>
                                          <p:attrName>ppt_y</p:attrName>
                                        </p:attrNameLst>
                                      </p:cBhvr>
                                      <p:tavLst>
                                        <p:tav tm="0">
                                          <p:val>
                                            <p:strVal val="#ppt_y-#ppt_h/2"/>
                                          </p:val>
                                        </p:tav>
                                        <p:tav tm="100000">
                                          <p:val>
                                            <p:strVal val="#ppt_y"/>
                                          </p:val>
                                        </p:tav>
                                      </p:tavLst>
                                    </p:anim>
                                    <p:anim calcmode="lin" valueType="num">
                                      <p:cBhvr>
                                        <p:cTn id="22" dur="500" fill="hold"/>
                                        <p:tgtEl>
                                          <p:spTgt spid="146436"/>
                                        </p:tgtEl>
                                        <p:attrNameLst>
                                          <p:attrName>ppt_w</p:attrName>
                                        </p:attrNameLst>
                                      </p:cBhvr>
                                      <p:tavLst>
                                        <p:tav tm="0">
                                          <p:val>
                                            <p:strVal val="#ppt_w"/>
                                          </p:val>
                                        </p:tav>
                                        <p:tav tm="100000">
                                          <p:val>
                                            <p:strVal val="#ppt_w"/>
                                          </p:val>
                                        </p:tav>
                                      </p:tavLst>
                                    </p:anim>
                                    <p:anim calcmode="lin" valueType="num">
                                      <p:cBhvr>
                                        <p:cTn id="23" dur="500" fill="hold"/>
                                        <p:tgtEl>
                                          <p:spTgt spid="1464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35996" y="62024"/>
            <a:ext cx="4519010" cy="1815882"/>
          </a:xfrm>
          <a:prstGeom prst="rect">
            <a:avLst/>
          </a:prstGeom>
          <a:noFill/>
        </p:spPr>
        <p:txBody>
          <a:bodyPr wrap="square" rtlCol="0">
            <a:spAutoFit/>
          </a:bodyPr>
          <a:lstStyle/>
          <a:p>
            <a:r>
              <a:rPr lang="zh-CN" altLang="en-US" b="1" dirty="0"/>
              <a:t>地球上的 </a:t>
            </a:r>
            <a:r>
              <a:rPr lang="en-US" altLang="zh-CN" b="1" dirty="0"/>
              <a:t>B </a:t>
            </a:r>
            <a:r>
              <a:rPr lang="zh-CN" altLang="en-US" b="1" dirty="0"/>
              <a:t>始终处于同一惯性系 </a:t>
            </a:r>
            <a:r>
              <a:rPr lang="en-US" altLang="zh-CN" b="1" dirty="0"/>
              <a:t>S </a:t>
            </a:r>
            <a:r>
              <a:rPr lang="zh-CN" altLang="en-US" b="1" dirty="0"/>
              <a:t>中，而旅行的 </a:t>
            </a:r>
            <a:r>
              <a:rPr lang="en-US" altLang="zh-CN" b="1" dirty="0"/>
              <a:t>A </a:t>
            </a:r>
            <a:r>
              <a:rPr lang="zh-CN" altLang="en-US" b="1" dirty="0"/>
              <a:t>则先后处于两个不同的惯性系 </a:t>
            </a:r>
            <a:r>
              <a:rPr lang="en-US" altLang="zh-CN" b="1" dirty="0"/>
              <a:t>S</a:t>
            </a:r>
            <a:r>
              <a:rPr lang="en-US" altLang="zh-CN" b="1" baseline="-25000" dirty="0"/>
              <a:t>1</a:t>
            </a:r>
            <a:r>
              <a:rPr lang="en-US" altLang="zh-CN" b="1" dirty="0"/>
              <a:t> </a:t>
            </a:r>
            <a:r>
              <a:rPr lang="zh-CN" altLang="en-US" b="1" dirty="0"/>
              <a:t>和 </a:t>
            </a:r>
            <a:r>
              <a:rPr lang="en-US" altLang="zh-CN" b="1" dirty="0"/>
              <a:t>S</a:t>
            </a:r>
            <a:r>
              <a:rPr lang="en-US" altLang="zh-CN" b="1" baseline="-25000" dirty="0"/>
              <a:t>2</a:t>
            </a:r>
            <a:r>
              <a:rPr lang="en-US" altLang="zh-CN" b="1" dirty="0"/>
              <a:t> </a:t>
            </a:r>
            <a:r>
              <a:rPr lang="zh-CN" altLang="en-US" b="1" dirty="0"/>
              <a:t>中</a:t>
            </a:r>
          </a:p>
        </p:txBody>
      </p:sp>
      <p:sp>
        <p:nvSpPr>
          <p:cNvPr id="4" name="文本框 3"/>
          <p:cNvSpPr txBox="1"/>
          <p:nvPr/>
        </p:nvSpPr>
        <p:spPr>
          <a:xfrm>
            <a:off x="971600" y="4057908"/>
            <a:ext cx="745717" cy="523220"/>
          </a:xfrm>
          <a:prstGeom prst="rect">
            <a:avLst/>
          </a:prstGeom>
          <a:noFill/>
        </p:spPr>
        <p:txBody>
          <a:bodyPr wrap="none" rtlCol="0">
            <a:spAutoFit/>
          </a:bodyPr>
          <a:lstStyle/>
          <a:p>
            <a:r>
              <a:rPr lang="en-US" altLang="zh-CN" sz="2800" b="1">
                <a:solidFill>
                  <a:srgbClr val="FF0000"/>
                </a:solidFill>
              </a:rPr>
              <a:t>S</a:t>
            </a:r>
            <a:r>
              <a:rPr lang="zh-CN" altLang="en-US" sz="2800" b="1">
                <a:solidFill>
                  <a:srgbClr val="FF0000"/>
                </a:solidFill>
              </a:rPr>
              <a:t>系</a:t>
            </a:r>
            <a:endParaRPr lang="en-US" altLang="zh-CN" sz="2800" b="1">
              <a:solidFill>
                <a:srgbClr val="FF0000"/>
              </a:solidFill>
            </a:endParaRPr>
          </a:p>
        </p:txBody>
      </p:sp>
      <p:grpSp>
        <p:nvGrpSpPr>
          <p:cNvPr id="9" name="组合 8"/>
          <p:cNvGrpSpPr/>
          <p:nvPr/>
        </p:nvGrpSpPr>
        <p:grpSpPr>
          <a:xfrm>
            <a:off x="539552" y="2806700"/>
            <a:ext cx="1296144" cy="3286596"/>
            <a:chOff x="539552" y="2806700"/>
            <a:chExt cx="1296144" cy="3286596"/>
          </a:xfrm>
        </p:grpSpPr>
        <p:sp>
          <p:nvSpPr>
            <p:cNvPr id="7" name="矩形 6"/>
            <p:cNvSpPr/>
            <p:nvPr/>
          </p:nvSpPr>
          <p:spPr>
            <a:xfrm>
              <a:off x="539552" y="5157192"/>
              <a:ext cx="1296144" cy="936104"/>
            </a:xfrm>
            <a:prstGeom prst="rect">
              <a:avLst/>
            </a:prstGeom>
            <a:noFill/>
            <a:ln w="952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a:t>
              </a:r>
              <a:r>
                <a:rPr lang="zh-CN" altLang="en-US">
                  <a:solidFill>
                    <a:schemeClr val="tx1"/>
                  </a:solidFill>
                </a:rPr>
                <a:t>的时空轨迹</a:t>
              </a:r>
            </a:p>
          </p:txBody>
        </p:sp>
        <p:sp>
          <p:nvSpPr>
            <p:cNvPr id="6" name="任意多边形 5"/>
            <p:cNvSpPr/>
            <p:nvPr/>
          </p:nvSpPr>
          <p:spPr>
            <a:xfrm>
              <a:off x="804095" y="2806700"/>
              <a:ext cx="758005" cy="2336800"/>
            </a:xfrm>
            <a:custGeom>
              <a:avLst/>
              <a:gdLst>
                <a:gd name="connsiteX0" fmla="*/ 21405 w 758005"/>
                <a:gd name="connsiteY0" fmla="*/ 2336800 h 2336800"/>
                <a:gd name="connsiteX1" fmla="*/ 8705 w 758005"/>
                <a:gd name="connsiteY1" fmla="*/ 1003300 h 2336800"/>
                <a:gd name="connsiteX2" fmla="*/ 135705 w 758005"/>
                <a:gd name="connsiteY2" fmla="*/ 381000 h 2336800"/>
                <a:gd name="connsiteX3" fmla="*/ 758005 w 758005"/>
                <a:gd name="connsiteY3" fmla="*/ 0 h 2336800"/>
              </a:gdLst>
              <a:ahLst/>
              <a:cxnLst>
                <a:cxn ang="0">
                  <a:pos x="connsiteX0" y="connsiteY0"/>
                </a:cxn>
                <a:cxn ang="0">
                  <a:pos x="connsiteX1" y="connsiteY1"/>
                </a:cxn>
                <a:cxn ang="0">
                  <a:pos x="connsiteX2" y="connsiteY2"/>
                </a:cxn>
                <a:cxn ang="0">
                  <a:pos x="connsiteX3" y="connsiteY3"/>
                </a:cxn>
              </a:cxnLst>
              <a:rect l="l" t="t" r="r" b="b"/>
              <a:pathLst>
                <a:path w="758005" h="2336800">
                  <a:moveTo>
                    <a:pt x="21405" y="2336800"/>
                  </a:moveTo>
                  <a:cubicBezTo>
                    <a:pt x="5530" y="1833033"/>
                    <a:pt x="-10345" y="1329267"/>
                    <a:pt x="8705" y="1003300"/>
                  </a:cubicBezTo>
                  <a:cubicBezTo>
                    <a:pt x="27755" y="677333"/>
                    <a:pt x="10822" y="548217"/>
                    <a:pt x="135705" y="381000"/>
                  </a:cubicBezTo>
                  <a:cubicBezTo>
                    <a:pt x="260588" y="213783"/>
                    <a:pt x="509296" y="106891"/>
                    <a:pt x="758005" y="0"/>
                  </a:cubicBezTo>
                </a:path>
              </a:pathLst>
            </a:custGeom>
            <a:noFill/>
            <a:ln w="9525">
              <a:solidFill>
                <a:srgbClr val="0099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061210" y="3275330"/>
            <a:ext cx="2007750" cy="2817966"/>
            <a:chOff x="2061210" y="3275330"/>
            <a:chExt cx="2007750" cy="2817966"/>
          </a:xfrm>
        </p:grpSpPr>
        <p:sp>
          <p:nvSpPr>
            <p:cNvPr id="5" name="矩形 4"/>
            <p:cNvSpPr/>
            <p:nvPr/>
          </p:nvSpPr>
          <p:spPr>
            <a:xfrm>
              <a:off x="2699791" y="5157192"/>
              <a:ext cx="1369169" cy="936104"/>
            </a:xfrm>
            <a:prstGeom prst="rect">
              <a:avLst/>
            </a:prstGeom>
            <a:noFill/>
            <a:ln w="952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a:t>
              </a:r>
              <a:r>
                <a:rPr lang="zh-CN" altLang="en-US">
                  <a:solidFill>
                    <a:schemeClr val="tx1"/>
                  </a:solidFill>
                </a:rPr>
                <a:t>的时空轨迹</a:t>
              </a:r>
            </a:p>
          </p:txBody>
        </p:sp>
        <p:sp>
          <p:nvSpPr>
            <p:cNvPr id="8" name="任意多边形 7"/>
            <p:cNvSpPr/>
            <p:nvPr/>
          </p:nvSpPr>
          <p:spPr>
            <a:xfrm>
              <a:off x="2061210" y="3275330"/>
              <a:ext cx="1159408" cy="1868170"/>
            </a:xfrm>
            <a:custGeom>
              <a:avLst/>
              <a:gdLst>
                <a:gd name="connsiteX0" fmla="*/ 1054100 w 1125118"/>
                <a:gd name="connsiteY0" fmla="*/ 1841500 h 1841500"/>
                <a:gd name="connsiteX1" fmla="*/ 1066800 w 1125118"/>
                <a:gd name="connsiteY1" fmla="*/ 571500 h 1841500"/>
                <a:gd name="connsiteX2" fmla="*/ 419100 w 1125118"/>
                <a:gd name="connsiteY2" fmla="*/ 304800 h 1841500"/>
                <a:gd name="connsiteX3" fmla="*/ 0 w 1125118"/>
                <a:gd name="connsiteY3" fmla="*/ 0 h 1841500"/>
                <a:gd name="connsiteX0" fmla="*/ 1088390 w 1159408"/>
                <a:gd name="connsiteY0" fmla="*/ 1868170 h 1868170"/>
                <a:gd name="connsiteX1" fmla="*/ 1101090 w 1159408"/>
                <a:gd name="connsiteY1" fmla="*/ 598170 h 1868170"/>
                <a:gd name="connsiteX2" fmla="*/ 453390 w 1159408"/>
                <a:gd name="connsiteY2" fmla="*/ 331470 h 1868170"/>
                <a:gd name="connsiteX3" fmla="*/ 0 w 1159408"/>
                <a:gd name="connsiteY3" fmla="*/ 0 h 1868170"/>
              </a:gdLst>
              <a:ahLst/>
              <a:cxnLst>
                <a:cxn ang="0">
                  <a:pos x="connsiteX0" y="connsiteY0"/>
                </a:cxn>
                <a:cxn ang="0">
                  <a:pos x="connsiteX1" y="connsiteY1"/>
                </a:cxn>
                <a:cxn ang="0">
                  <a:pos x="connsiteX2" y="connsiteY2"/>
                </a:cxn>
                <a:cxn ang="0">
                  <a:pos x="connsiteX3" y="connsiteY3"/>
                </a:cxn>
              </a:cxnLst>
              <a:rect l="l" t="t" r="r" b="b"/>
              <a:pathLst>
                <a:path w="1159408" h="1868170">
                  <a:moveTo>
                    <a:pt x="1088390" y="1868170"/>
                  </a:moveTo>
                  <a:cubicBezTo>
                    <a:pt x="1147656" y="1361228"/>
                    <a:pt x="1206923" y="854287"/>
                    <a:pt x="1101090" y="598170"/>
                  </a:cubicBezTo>
                  <a:cubicBezTo>
                    <a:pt x="995257" y="342053"/>
                    <a:pt x="636905" y="431165"/>
                    <a:pt x="453390" y="331470"/>
                  </a:cubicBezTo>
                  <a:cubicBezTo>
                    <a:pt x="269875" y="231775"/>
                    <a:pt x="120650" y="104775"/>
                    <a:pt x="0" y="0"/>
                  </a:cubicBezTo>
                </a:path>
              </a:pathLst>
            </a:custGeom>
            <a:noFill/>
            <a:ln w="9525">
              <a:solidFill>
                <a:srgbClr val="0099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038459" y="3474349"/>
            <a:ext cx="3613224" cy="1622031"/>
            <a:chOff x="4748424" y="3178435"/>
            <a:chExt cx="3613224" cy="1622031"/>
          </a:xfrm>
        </p:grpSpPr>
        <p:sp>
          <p:nvSpPr>
            <p:cNvPr id="11" name="文本框 10"/>
            <p:cNvSpPr txBox="1"/>
            <p:nvPr/>
          </p:nvSpPr>
          <p:spPr>
            <a:xfrm>
              <a:off x="4748424" y="3178435"/>
              <a:ext cx="3613224" cy="954107"/>
            </a:xfrm>
            <a:prstGeom prst="rect">
              <a:avLst/>
            </a:prstGeom>
            <a:noFill/>
          </p:spPr>
          <p:txBody>
            <a:bodyPr wrap="square" rtlCol="0">
              <a:spAutoFit/>
            </a:bodyPr>
            <a:lstStyle/>
            <a:p>
              <a:r>
                <a:rPr lang="en-US" altLang="zh-CN" dirty="0">
                  <a:solidFill>
                    <a:schemeClr val="accent2"/>
                  </a:solidFill>
                </a:rPr>
                <a:t>S</a:t>
              </a:r>
              <a:r>
                <a:rPr lang="en-US" altLang="zh-CN" baseline="-25000" dirty="0">
                  <a:solidFill>
                    <a:schemeClr val="accent2"/>
                  </a:solidFill>
                </a:rPr>
                <a:t>1</a:t>
              </a:r>
              <a:r>
                <a:rPr lang="zh-CN" altLang="en-US" dirty="0">
                  <a:solidFill>
                    <a:schemeClr val="accent2"/>
                  </a:solidFill>
                </a:rPr>
                <a:t>中相同时刻的事件在该图上是一条直线</a:t>
              </a:r>
              <a:endParaRPr lang="en-US" altLang="zh-CN" dirty="0">
                <a:solidFill>
                  <a:schemeClr val="accent2"/>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230392114"/>
                </p:ext>
              </p:extLst>
            </p:nvPr>
          </p:nvGraphicFramePr>
          <p:xfrm>
            <a:off x="5496254" y="4053974"/>
            <a:ext cx="1830109" cy="746492"/>
          </p:xfrm>
          <a:graphic>
            <a:graphicData uri="http://schemas.openxmlformats.org/presentationml/2006/ole">
              <mc:AlternateContent xmlns:mc="http://schemas.openxmlformats.org/markup-compatibility/2006">
                <mc:Choice xmlns:v="urn:schemas-microsoft-com:vml" Requires="v">
                  <p:oleObj name="Equation" r:id="rId2" imgW="965160" imgH="393480" progId="Equation.DSMT4">
                    <p:embed/>
                  </p:oleObj>
                </mc:Choice>
                <mc:Fallback>
                  <p:oleObj name="Equation" r:id="rId2" imgW="965160" imgH="393480" progId="Equation.DSMT4">
                    <p:embed/>
                    <p:pic>
                      <p:nvPicPr>
                        <p:cNvPr id="12" name="对象 11"/>
                        <p:cNvPicPr/>
                        <p:nvPr/>
                      </p:nvPicPr>
                      <p:blipFill>
                        <a:blip r:embed="rId3"/>
                        <a:stretch>
                          <a:fillRect/>
                        </a:stretch>
                      </p:blipFill>
                      <p:spPr>
                        <a:xfrm>
                          <a:off x="5496254" y="4053974"/>
                          <a:ext cx="1830109" cy="746492"/>
                        </a:xfrm>
                        <a:prstGeom prst="rect">
                          <a:avLst/>
                        </a:prstGeom>
                      </p:spPr>
                    </p:pic>
                  </p:oleObj>
                </mc:Fallback>
              </mc:AlternateContent>
            </a:graphicData>
          </a:graphic>
        </p:graphicFrame>
      </p:grpSp>
      <p:grpSp>
        <p:nvGrpSpPr>
          <p:cNvPr id="16" name="组合 15"/>
          <p:cNvGrpSpPr/>
          <p:nvPr/>
        </p:nvGrpSpPr>
        <p:grpSpPr>
          <a:xfrm>
            <a:off x="4987122" y="1877633"/>
            <a:ext cx="3850276" cy="1668971"/>
            <a:chOff x="4771097" y="2143556"/>
            <a:chExt cx="3850276" cy="1668971"/>
          </a:xfrm>
        </p:grpSpPr>
        <p:graphicFrame>
          <p:nvGraphicFramePr>
            <p:cNvPr id="14" name="对象 13"/>
            <p:cNvGraphicFramePr>
              <a:graphicFrameLocks noChangeAspect="1"/>
            </p:cNvGraphicFramePr>
            <p:nvPr>
              <p:extLst>
                <p:ext uri="{D42A27DB-BD31-4B8C-83A1-F6EECF244321}">
                  <p14:modId xmlns:p14="http://schemas.microsoft.com/office/powerpoint/2010/main" val="1348558597"/>
                </p:ext>
              </p:extLst>
            </p:nvPr>
          </p:nvGraphicFramePr>
          <p:xfrm>
            <a:off x="5340790" y="3066402"/>
            <a:ext cx="2576513" cy="746125"/>
          </p:xfrm>
          <a:graphic>
            <a:graphicData uri="http://schemas.openxmlformats.org/presentationml/2006/ole">
              <mc:AlternateContent xmlns:mc="http://schemas.openxmlformats.org/markup-compatibility/2006">
                <mc:Choice xmlns:v="urn:schemas-microsoft-com:vml" Requires="v">
                  <p:oleObj name="Equation" r:id="rId4" imgW="1358640" imgH="393480" progId="Equation.DSMT4">
                    <p:embed/>
                  </p:oleObj>
                </mc:Choice>
                <mc:Fallback>
                  <p:oleObj name="Equation" r:id="rId4" imgW="1358640" imgH="393480" progId="Equation.DSMT4">
                    <p:embed/>
                    <p:pic>
                      <p:nvPicPr>
                        <p:cNvPr id="14" name="对象 13"/>
                        <p:cNvPicPr/>
                        <p:nvPr/>
                      </p:nvPicPr>
                      <p:blipFill>
                        <a:blip r:embed="rId5"/>
                        <a:stretch>
                          <a:fillRect/>
                        </a:stretch>
                      </p:blipFill>
                      <p:spPr>
                        <a:xfrm>
                          <a:off x="5340790" y="3066402"/>
                          <a:ext cx="2576513" cy="746125"/>
                        </a:xfrm>
                        <a:prstGeom prst="rect">
                          <a:avLst/>
                        </a:prstGeom>
                      </p:spPr>
                    </p:pic>
                  </p:oleObj>
                </mc:Fallback>
              </mc:AlternateContent>
            </a:graphicData>
          </a:graphic>
        </p:graphicFrame>
        <p:sp>
          <p:nvSpPr>
            <p:cNvPr id="15" name="文本框 14"/>
            <p:cNvSpPr txBox="1"/>
            <p:nvPr/>
          </p:nvSpPr>
          <p:spPr>
            <a:xfrm>
              <a:off x="4771097" y="2143556"/>
              <a:ext cx="3850276" cy="954107"/>
            </a:xfrm>
            <a:prstGeom prst="rect">
              <a:avLst/>
            </a:prstGeom>
            <a:noFill/>
          </p:spPr>
          <p:txBody>
            <a:bodyPr wrap="square" rtlCol="0">
              <a:spAutoFit/>
            </a:bodyPr>
            <a:lstStyle/>
            <a:p>
              <a:r>
                <a:rPr lang="en-US" altLang="zh-CN" dirty="0">
                  <a:solidFill>
                    <a:srgbClr val="FF0000"/>
                  </a:solidFill>
                </a:rPr>
                <a:t>S</a:t>
              </a:r>
              <a:r>
                <a:rPr lang="en-US" altLang="zh-CN" baseline="-25000" dirty="0">
                  <a:solidFill>
                    <a:srgbClr val="FF0000"/>
                  </a:solidFill>
                </a:rPr>
                <a:t>2</a:t>
              </a:r>
              <a:r>
                <a:rPr lang="zh-CN" altLang="en-US" dirty="0">
                  <a:solidFill>
                    <a:srgbClr val="FF0000"/>
                  </a:solidFill>
                </a:rPr>
                <a:t>中相同时刻的事件在该图上也是一条直线</a:t>
              </a:r>
              <a:endParaRPr lang="en-US" altLang="zh-CN" dirty="0">
                <a:solidFill>
                  <a:srgbClr val="FF0000"/>
                </a:solidFill>
              </a:endParaRPr>
            </a:p>
          </p:txBody>
        </p:sp>
      </p:grpSp>
      <p:sp>
        <p:nvSpPr>
          <p:cNvPr id="18" name="文本框 17"/>
          <p:cNvSpPr txBox="1"/>
          <p:nvPr/>
        </p:nvSpPr>
        <p:spPr>
          <a:xfrm>
            <a:off x="4572000" y="5046275"/>
            <a:ext cx="4248472" cy="954107"/>
          </a:xfrm>
          <a:prstGeom prst="rect">
            <a:avLst/>
          </a:prstGeom>
          <a:noFill/>
        </p:spPr>
        <p:txBody>
          <a:bodyPr wrap="square" rtlCol="0">
            <a:spAutoFit/>
          </a:bodyPr>
          <a:lstStyle/>
          <a:p>
            <a:r>
              <a:rPr lang="zh-CN" altLang="en-US" b="1" dirty="0"/>
              <a:t>在 </a:t>
            </a:r>
            <a:r>
              <a:rPr lang="en-US" altLang="zh-CN" b="1" dirty="0"/>
              <a:t>A </a:t>
            </a:r>
            <a:r>
              <a:rPr lang="zh-CN" altLang="en-US" b="1" dirty="0"/>
              <a:t>掉头的过程中，</a:t>
            </a:r>
            <a:r>
              <a:rPr lang="en-US" altLang="zh-CN" b="1" dirty="0"/>
              <a:t>B </a:t>
            </a:r>
            <a:r>
              <a:rPr lang="zh-CN" altLang="en-US" b="1" dirty="0"/>
              <a:t>的时间快速的流逝了很多！</a:t>
            </a:r>
          </a:p>
        </p:txBody>
      </p:sp>
      <p:grpSp>
        <p:nvGrpSpPr>
          <p:cNvPr id="26" name="组合 25"/>
          <p:cNvGrpSpPr/>
          <p:nvPr/>
        </p:nvGrpSpPr>
        <p:grpSpPr>
          <a:xfrm>
            <a:off x="70523" y="2060848"/>
            <a:ext cx="1514122" cy="1080120"/>
            <a:chOff x="70523" y="2060848"/>
            <a:chExt cx="1514122" cy="1080120"/>
          </a:xfrm>
        </p:grpSpPr>
        <p:cxnSp>
          <p:nvCxnSpPr>
            <p:cNvPr id="19" name="直接连接符 18"/>
            <p:cNvCxnSpPr/>
            <p:nvPr/>
          </p:nvCxnSpPr>
          <p:spPr>
            <a:xfrm>
              <a:off x="70523" y="2060848"/>
              <a:ext cx="1477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504" y="3140968"/>
              <a:ext cx="1477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95536" y="2060848"/>
              <a:ext cx="12130" cy="108012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p:cNvSpPr txBox="1"/>
                <p:nvPr/>
              </p:nvSpPr>
              <p:spPr>
                <a:xfrm>
                  <a:off x="319039" y="2600908"/>
                  <a:ext cx="57368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B050"/>
                            </a:solidFill>
                            <a:latin typeface="Cambria Math" panose="02040503050406030204" pitchFamily="18" charset="0"/>
                          </a:rPr>
                          <m:t>Δ</m:t>
                        </m:r>
                        <m:r>
                          <a:rPr lang="en-US" altLang="zh-CN" b="0" i="1" smtClean="0">
                            <a:solidFill>
                              <a:srgbClr val="00B050"/>
                            </a:solidFill>
                            <a:latin typeface="Cambria Math" panose="02040503050406030204" pitchFamily="18" charset="0"/>
                          </a:rPr>
                          <m:t>𝑡</m:t>
                        </m:r>
                      </m:oMath>
                    </m:oMathPara>
                  </a14:m>
                  <a:endParaRPr lang="zh-CN" altLang="en-US">
                    <a:solidFill>
                      <a:srgbClr val="00B050"/>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319039" y="2600908"/>
                  <a:ext cx="573683"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8" name="组合 27"/>
          <p:cNvGrpSpPr/>
          <p:nvPr/>
        </p:nvGrpSpPr>
        <p:grpSpPr>
          <a:xfrm>
            <a:off x="35496" y="188640"/>
            <a:ext cx="5400600" cy="4395085"/>
            <a:chOff x="35496" y="188640"/>
            <a:chExt cx="5400600" cy="4395085"/>
          </a:xfrm>
        </p:grpSpPr>
        <p:pic>
          <p:nvPicPr>
            <p:cNvPr id="33794" name="Picture 2" descr="https://upload.wikimedia.org/wikipedia/commons/thumb/c/ce/Twin_Paradox_Minkowski_Diagram.svg/333px-Twin_Paradox_Minkowski_Diagram.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188640"/>
              <a:ext cx="5400600" cy="4395085"/>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1026985" y="571592"/>
              <a:ext cx="232647" cy="458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9" name="矩形标注 28"/>
              <p:cNvSpPr/>
              <p:nvPr/>
            </p:nvSpPr>
            <p:spPr>
              <a:xfrm>
                <a:off x="1835696" y="732954"/>
                <a:ext cx="900100" cy="357065"/>
              </a:xfrm>
              <a:prstGeom prst="wedgeRectCallout">
                <a:avLst>
                  <a:gd name="adj1" fmla="val -73556"/>
                  <a:gd name="adj2" fmla="val 54463"/>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B050"/>
                          </a:solidFill>
                          <a:latin typeface="Cambria Math" panose="02040503050406030204" pitchFamily="18" charset="0"/>
                        </a:rPr>
                        <m:t>(0,</m:t>
                      </m:r>
                      <m:r>
                        <a:rPr lang="en-US" altLang="zh-CN" b="0" i="1" smtClean="0">
                          <a:solidFill>
                            <a:srgbClr val="00B050"/>
                          </a:solidFill>
                          <a:latin typeface="Cambria Math" panose="02040503050406030204" pitchFamily="18" charset="0"/>
                        </a:rPr>
                        <m:t>𝑇</m:t>
                      </m:r>
                      <m:r>
                        <a:rPr lang="en-US" altLang="zh-CN" b="0" i="1" smtClean="0">
                          <a:solidFill>
                            <a:srgbClr val="00B050"/>
                          </a:solidFill>
                          <a:latin typeface="Cambria Math" panose="02040503050406030204" pitchFamily="18" charset="0"/>
                        </a:rPr>
                        <m:t>)</m:t>
                      </m:r>
                    </m:oMath>
                  </m:oMathPara>
                </a14:m>
                <a:endParaRPr lang="zh-CN" altLang="en-US">
                  <a:solidFill>
                    <a:srgbClr val="00B050"/>
                  </a:solidFill>
                </a:endParaRPr>
              </a:p>
            </p:txBody>
          </p:sp>
        </mc:Choice>
        <mc:Fallback xmlns="">
          <p:sp>
            <p:nvSpPr>
              <p:cNvPr id="29" name="矩形标注 28"/>
              <p:cNvSpPr>
                <a:spLocks noRot="1" noChangeAspect="1" noMove="1" noResize="1" noEditPoints="1" noAdjustHandles="1" noChangeArrowheads="1" noChangeShapeType="1" noTextEdit="1"/>
              </p:cNvSpPr>
              <p:nvPr/>
            </p:nvSpPr>
            <p:spPr>
              <a:xfrm>
                <a:off x="1835696" y="732954"/>
                <a:ext cx="900100" cy="357065"/>
              </a:xfrm>
              <a:prstGeom prst="wedgeRectCallout">
                <a:avLst>
                  <a:gd name="adj1" fmla="val -73556"/>
                  <a:gd name="adj2" fmla="val 54463"/>
                </a:avLst>
              </a:prstGeom>
              <a:blipFill rotWithShape="0">
                <a:blip r:embed="rId9"/>
                <a:stretch>
                  <a:fillRect r="-1081" b="-29688"/>
                </a:stretch>
              </a:blipFill>
              <a:ln w="9525"/>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标注 30"/>
              <p:cNvSpPr/>
              <p:nvPr/>
            </p:nvSpPr>
            <p:spPr>
              <a:xfrm>
                <a:off x="2915816" y="2657904"/>
                <a:ext cx="1439144" cy="357065"/>
              </a:xfrm>
              <a:prstGeom prst="wedgeRectCallout">
                <a:avLst>
                  <a:gd name="adj1" fmla="val -81646"/>
                  <a:gd name="adj2" fmla="val -69897"/>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𝐿</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𝑇</m:t>
                      </m:r>
                      <m:r>
                        <a:rPr lang="en-US" altLang="zh-CN" b="0" i="1" smtClean="0">
                          <a:solidFill>
                            <a:srgbClr val="00B050"/>
                          </a:solidFill>
                          <a:latin typeface="Cambria Math" panose="02040503050406030204" pitchFamily="18" charset="0"/>
                        </a:rPr>
                        <m:t>/2)</m:t>
                      </m:r>
                    </m:oMath>
                  </m:oMathPara>
                </a14:m>
                <a:endParaRPr lang="zh-CN" altLang="en-US">
                  <a:solidFill>
                    <a:srgbClr val="00B050"/>
                  </a:solidFill>
                </a:endParaRPr>
              </a:p>
            </p:txBody>
          </p:sp>
        </mc:Choice>
        <mc:Fallback>
          <p:sp>
            <p:nvSpPr>
              <p:cNvPr id="31" name="矩形标注 30"/>
              <p:cNvSpPr>
                <a:spLocks noRot="1" noChangeAspect="1" noMove="1" noResize="1" noEditPoints="1" noAdjustHandles="1" noChangeArrowheads="1" noChangeShapeType="1" noTextEdit="1"/>
              </p:cNvSpPr>
              <p:nvPr/>
            </p:nvSpPr>
            <p:spPr>
              <a:xfrm>
                <a:off x="2915816" y="2657904"/>
                <a:ext cx="1439144" cy="357065"/>
              </a:xfrm>
              <a:prstGeom prst="wedgeRectCallout">
                <a:avLst>
                  <a:gd name="adj1" fmla="val -81646"/>
                  <a:gd name="adj2" fmla="val -69897"/>
                </a:avLst>
              </a:prstGeom>
              <a:blipFill>
                <a:blip r:embed="rId10"/>
                <a:stretch>
                  <a:fillRect b="-5479"/>
                </a:stretch>
              </a:blipFill>
              <a:ln w="952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054952" y="5907742"/>
                <a:ext cx="1580240" cy="84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𝒖</m:t>
                              </m:r>
                            </m:e>
                            <m:sup>
                              <m:r>
                                <a:rPr lang="en-US" altLang="zh-CN" b="1" i="1" smtClean="0">
                                  <a:latin typeface="Cambria Math" panose="02040503050406030204" pitchFamily="18" charset="0"/>
                                </a:rPr>
                                <m:t>𝟐</m:t>
                              </m:r>
                            </m:sup>
                          </m:sSup>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𝒄</m:t>
                              </m:r>
                            </m:e>
                            <m:sup>
                              <m:r>
                                <a:rPr lang="en-US" altLang="zh-CN" b="1" i="1" smtClean="0">
                                  <a:latin typeface="Cambria Math" panose="02040503050406030204" pitchFamily="18" charset="0"/>
                                </a:rPr>
                                <m:t>𝟐</m:t>
                              </m:r>
                            </m:sup>
                          </m:sSup>
                        </m:den>
                      </m:f>
                      <m:r>
                        <a:rPr lang="en-US" altLang="zh-CN" b="1" i="1" smtClean="0">
                          <a:latin typeface="Cambria Math" panose="02040503050406030204" pitchFamily="18" charset="0"/>
                        </a:rPr>
                        <m:t>𝑻</m:t>
                      </m:r>
                    </m:oMath>
                  </m:oMathPara>
                </a14:m>
                <a:endParaRPr lang="zh-CN" altLang="en-US" b="1" dirty="0"/>
              </a:p>
            </p:txBody>
          </p:sp>
        </mc:Choice>
        <mc:Fallback xmlns="">
          <p:sp>
            <p:nvSpPr>
              <p:cNvPr id="30" name="文本框 29"/>
              <p:cNvSpPr txBox="1">
                <a:spLocks noRot="1" noChangeAspect="1" noMove="1" noResize="1" noEditPoints="1" noAdjustHandles="1" noChangeArrowheads="1" noChangeShapeType="1" noTextEdit="1"/>
              </p:cNvSpPr>
              <p:nvPr/>
            </p:nvSpPr>
            <p:spPr>
              <a:xfrm>
                <a:off x="6054952" y="5907742"/>
                <a:ext cx="1580240" cy="84285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56104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2"/>
          <p:cNvSpPr txBox="1">
            <a:spLocks noChangeArrowheads="1"/>
          </p:cNvSpPr>
          <p:nvPr/>
        </p:nvSpPr>
        <p:spPr bwMode="auto">
          <a:xfrm>
            <a:off x="338138" y="185738"/>
            <a:ext cx="8497887" cy="21431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1  </a:t>
            </a:r>
            <a:r>
              <a:rPr kumimoji="1" lang="zh-CN" altLang="en-US" sz="2800">
                <a:solidFill>
                  <a:srgbClr val="000000"/>
                </a:solidFill>
                <a:ea typeface="华文中宋" panose="02010600040101010101" pitchFamily="2" charset="-122"/>
              </a:rPr>
              <a:t>一飞船以 </a:t>
            </a:r>
            <a:r>
              <a:rPr kumimoji="1" lang="en-US" altLang="zh-CN" sz="2800" i="1">
                <a:solidFill>
                  <a:srgbClr val="000000"/>
                </a:solidFill>
                <a:ea typeface="华文中宋" panose="02010600040101010101" pitchFamily="2" charset="-122"/>
              </a:rPr>
              <a:t>u</a:t>
            </a:r>
            <a:r>
              <a:rPr kumimoji="1" lang="en-US" altLang="zh-CN" sz="2800">
                <a:solidFill>
                  <a:srgbClr val="000000"/>
                </a:solidFill>
                <a:ea typeface="华文中宋" panose="02010600040101010101" pitchFamily="2" charset="-122"/>
              </a:rPr>
              <a:t> = 9000m/s </a:t>
            </a:r>
            <a:r>
              <a:rPr kumimoji="1" lang="zh-CN" altLang="en-US" sz="2800">
                <a:solidFill>
                  <a:srgbClr val="000000"/>
                </a:solidFill>
                <a:ea typeface="华文中宋" panose="02010600040101010101" pitchFamily="2" charset="-122"/>
              </a:rPr>
              <a:t>的速率相对于地面 </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假定为</a:t>
            </a:r>
          </a:p>
          <a:p>
            <a:pPr eaLnBrk="1" hangingPunct="1">
              <a:lnSpc>
                <a:spcPct val="120000"/>
              </a:lnSpc>
            </a:pPr>
            <a:r>
              <a:rPr kumimoji="1" lang="zh-CN" altLang="en-US" sz="2800">
                <a:solidFill>
                  <a:srgbClr val="000000"/>
                </a:solidFill>
                <a:ea typeface="华文中宋" panose="02010600040101010101" pitchFamily="2" charset="-122"/>
              </a:rPr>
              <a:t>惯性系</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匀速飞行。 飞船上的钟走了 </a:t>
            </a:r>
            <a:r>
              <a:rPr kumimoji="1" lang="en-US" altLang="zh-CN" sz="2800">
                <a:solidFill>
                  <a:srgbClr val="000000"/>
                </a:solidFill>
                <a:ea typeface="华文中宋" panose="02010600040101010101" pitchFamily="2" charset="-122"/>
              </a:rPr>
              <a:t>5s </a:t>
            </a:r>
            <a:r>
              <a:rPr kumimoji="1" lang="zh-CN" altLang="en-US" sz="2800">
                <a:solidFill>
                  <a:srgbClr val="000000"/>
                </a:solidFill>
                <a:ea typeface="华文中宋" panose="02010600040101010101" pitchFamily="2" charset="-122"/>
              </a:rPr>
              <a:t>的时间，用地</a:t>
            </a:r>
          </a:p>
          <a:p>
            <a:pPr eaLnBrk="1" hangingPunct="1">
              <a:lnSpc>
                <a:spcPct val="120000"/>
              </a:lnSpc>
            </a:pPr>
            <a:r>
              <a:rPr kumimoji="1" lang="zh-CN" altLang="en-US" sz="2800">
                <a:solidFill>
                  <a:srgbClr val="000000"/>
                </a:solidFill>
                <a:ea typeface="华文中宋" panose="02010600040101010101" pitchFamily="2" charset="-122"/>
              </a:rPr>
              <a:t>面上的钟测量经过了多少时间？地面上的钟走了 </a:t>
            </a:r>
            <a:r>
              <a:rPr kumimoji="1" lang="en-US" altLang="zh-CN" sz="2800">
                <a:solidFill>
                  <a:srgbClr val="000000"/>
                </a:solidFill>
                <a:ea typeface="华文中宋" panose="02010600040101010101" pitchFamily="2" charset="-122"/>
              </a:rPr>
              <a:t>5s </a:t>
            </a:r>
            <a:r>
              <a:rPr kumimoji="1" lang="zh-CN" altLang="en-US" sz="2800">
                <a:solidFill>
                  <a:srgbClr val="000000"/>
                </a:solidFill>
                <a:ea typeface="华文中宋" panose="02010600040101010101" pitchFamily="2" charset="-122"/>
              </a:rPr>
              <a:t>的</a:t>
            </a:r>
          </a:p>
          <a:p>
            <a:pPr eaLnBrk="1" hangingPunct="1">
              <a:lnSpc>
                <a:spcPct val="120000"/>
              </a:lnSpc>
            </a:pPr>
            <a:r>
              <a:rPr kumimoji="1" lang="zh-CN" altLang="en-US" sz="2800">
                <a:solidFill>
                  <a:srgbClr val="000000"/>
                </a:solidFill>
                <a:ea typeface="华文中宋" panose="02010600040101010101" pitchFamily="2" charset="-122"/>
              </a:rPr>
              <a:t>时间，用飞船上的钟测量经过了多少时间？</a:t>
            </a:r>
          </a:p>
        </p:txBody>
      </p:sp>
      <p:grpSp>
        <p:nvGrpSpPr>
          <p:cNvPr id="2" name="Group 9"/>
          <p:cNvGrpSpPr>
            <a:grpSpLocks/>
          </p:cNvGrpSpPr>
          <p:nvPr/>
        </p:nvGrpSpPr>
        <p:grpSpPr bwMode="auto">
          <a:xfrm>
            <a:off x="338138" y="2257425"/>
            <a:ext cx="8359775" cy="1117600"/>
            <a:chOff x="213" y="1422"/>
            <a:chExt cx="5266" cy="704"/>
          </a:xfrm>
        </p:grpSpPr>
        <p:sp>
          <p:nvSpPr>
            <p:cNvPr id="11274" name="Text Box 3"/>
            <p:cNvSpPr txBox="1">
              <a:spLocks noChangeArrowheads="1"/>
            </p:cNvSpPr>
            <p:nvPr/>
          </p:nvSpPr>
          <p:spPr bwMode="auto">
            <a:xfrm>
              <a:off x="213" y="1422"/>
              <a:ext cx="526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解：飞船上的钟测量飞船上的时间间隔，首末两个事</a:t>
              </a:r>
            </a:p>
            <a:p>
              <a:pPr eaLnBrk="1" hangingPunct="1">
                <a:lnSpc>
                  <a:spcPct val="120000"/>
                </a:lnSpc>
              </a:pPr>
              <a:r>
                <a:rPr kumimoji="1" lang="zh-CN" altLang="en-US" sz="2800">
                  <a:solidFill>
                    <a:srgbClr val="000000"/>
                  </a:solidFill>
                  <a:ea typeface="华文中宋" panose="02010600040101010101" pitchFamily="2" charset="-122"/>
                </a:rPr>
                <a:t>件在同一地点发生，所以此时间是固有时，</a:t>
              </a:r>
            </a:p>
          </p:txBody>
        </p:sp>
        <p:graphicFrame>
          <p:nvGraphicFramePr>
            <p:cNvPr id="11269" name="Object 4"/>
            <p:cNvGraphicFramePr>
              <a:graphicFrameLocks noChangeAspect="1"/>
            </p:cNvGraphicFramePr>
            <p:nvPr/>
          </p:nvGraphicFramePr>
          <p:xfrm>
            <a:off x="4560" y="1815"/>
            <a:ext cx="768" cy="269"/>
          </p:xfrm>
          <a:graphic>
            <a:graphicData uri="http://schemas.openxmlformats.org/presentationml/2006/ole">
              <mc:AlternateContent xmlns:mc="http://schemas.openxmlformats.org/markup-compatibility/2006">
                <mc:Choice xmlns:v="urn:schemas-microsoft-com:vml" Requires="v">
                  <p:oleObj name="Equation" r:id="rId3" imgW="507780" imgH="177723" progId="Equation.DSMT4">
                    <p:embed/>
                  </p:oleObj>
                </mc:Choice>
                <mc:Fallback>
                  <p:oleObj name="Equation" r:id="rId3" imgW="507780" imgH="177723" progId="Equation.DSMT4">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1815"/>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9701" name="Object 5"/>
          <p:cNvGraphicFramePr>
            <a:graphicFrameLocks noChangeAspect="1"/>
          </p:cNvGraphicFramePr>
          <p:nvPr/>
        </p:nvGraphicFramePr>
        <p:xfrm>
          <a:off x="443851" y="3406125"/>
          <a:ext cx="8273761" cy="1066512"/>
        </p:xfrm>
        <a:graphic>
          <a:graphicData uri="http://schemas.openxmlformats.org/presentationml/2006/ole">
            <mc:AlternateContent xmlns:mc="http://schemas.openxmlformats.org/markup-compatibility/2006">
              <mc:Choice xmlns:v="urn:schemas-microsoft-com:vml" Requires="v">
                <p:oleObj name="Equation" r:id="rId5" imgW="3784320" imgH="469800" progId="Equation.DSMT4">
                  <p:embed/>
                </p:oleObj>
              </mc:Choice>
              <mc:Fallback>
                <p:oleObj name="Equation" r:id="rId5" imgW="3784320" imgH="469800" progId="Equation.DSMT4">
                  <p:embed/>
                  <p:pic>
                    <p:nvPicPr>
                      <p:cNvPr id="29701" name="Object 5"/>
                      <p:cNvPicPr>
                        <a:picLocks noChangeAspect="1" noChangeArrowheads="1"/>
                      </p:cNvPicPr>
                      <p:nvPr/>
                    </p:nvPicPr>
                    <p:blipFill>
                      <a:blip r:embed="rId6"/>
                      <a:srcRect/>
                      <a:stretch>
                        <a:fillRect/>
                      </a:stretch>
                    </p:blipFill>
                    <p:spPr bwMode="auto">
                      <a:xfrm>
                        <a:off x="443851" y="3406125"/>
                        <a:ext cx="8273761" cy="106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0"/>
          <p:cNvGrpSpPr>
            <a:grpSpLocks/>
          </p:cNvGrpSpPr>
          <p:nvPr/>
        </p:nvGrpSpPr>
        <p:grpSpPr bwMode="auto">
          <a:xfrm>
            <a:off x="371475" y="4433888"/>
            <a:ext cx="8359775" cy="1117600"/>
            <a:chOff x="234" y="2793"/>
            <a:chExt cx="5266" cy="704"/>
          </a:xfrm>
        </p:grpSpPr>
        <p:sp>
          <p:nvSpPr>
            <p:cNvPr id="11273" name="Text Box 6"/>
            <p:cNvSpPr txBox="1">
              <a:spLocks noChangeArrowheads="1"/>
            </p:cNvSpPr>
            <p:nvPr/>
          </p:nvSpPr>
          <p:spPr bwMode="auto">
            <a:xfrm>
              <a:off x="234" y="2793"/>
              <a:ext cx="526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地面上的钟测量地面上同地发生的两个事件的时间间</a:t>
              </a:r>
            </a:p>
            <a:p>
              <a:pPr eaLnBrk="1" hangingPunct="1">
                <a:lnSpc>
                  <a:spcPct val="120000"/>
                </a:lnSpc>
              </a:pPr>
              <a:r>
                <a:rPr kumimoji="1" lang="zh-CN" altLang="en-US" sz="2800">
                  <a:solidFill>
                    <a:srgbClr val="000000"/>
                  </a:solidFill>
                  <a:ea typeface="华文中宋" panose="02010600040101010101" pitchFamily="2" charset="-122"/>
                </a:rPr>
                <a:t>隔，此时间是固有时，</a:t>
              </a:r>
            </a:p>
          </p:txBody>
        </p:sp>
        <p:graphicFrame>
          <p:nvGraphicFramePr>
            <p:cNvPr id="11268" name="Object 7"/>
            <p:cNvGraphicFramePr>
              <a:graphicFrameLocks noChangeAspect="1"/>
            </p:cNvGraphicFramePr>
            <p:nvPr/>
          </p:nvGraphicFramePr>
          <p:xfrm>
            <a:off x="2515" y="3189"/>
            <a:ext cx="768" cy="269"/>
          </p:xfrm>
          <a:graphic>
            <a:graphicData uri="http://schemas.openxmlformats.org/presentationml/2006/ole">
              <mc:AlternateContent xmlns:mc="http://schemas.openxmlformats.org/markup-compatibility/2006">
                <mc:Choice xmlns:v="urn:schemas-microsoft-com:vml" Requires="v">
                  <p:oleObj name="Equation" r:id="rId7" imgW="507780" imgH="177723" progId="Equation.DSMT4">
                    <p:embed/>
                  </p:oleObj>
                </mc:Choice>
                <mc:Fallback>
                  <p:oleObj name="Equation" r:id="rId7" imgW="507780" imgH="177723" progId="Equation.DSMT4">
                    <p:embed/>
                    <p:pic>
                      <p:nvPicPr>
                        <p:cNvPr id="1126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 y="3189"/>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9704" name="Object 8"/>
          <p:cNvGraphicFramePr>
            <a:graphicFrameLocks noChangeAspect="1"/>
          </p:cNvGraphicFramePr>
          <p:nvPr/>
        </p:nvGraphicFramePr>
        <p:xfrm>
          <a:off x="544729" y="5539725"/>
          <a:ext cx="8100580" cy="1066512"/>
        </p:xfrm>
        <a:graphic>
          <a:graphicData uri="http://schemas.openxmlformats.org/presentationml/2006/ole">
            <mc:AlternateContent xmlns:mc="http://schemas.openxmlformats.org/markup-compatibility/2006">
              <mc:Choice xmlns:v="urn:schemas-microsoft-com:vml" Requires="v">
                <p:oleObj name="Equation" r:id="rId9" imgW="3759120" imgH="469800" progId="Equation.DSMT4">
                  <p:embed/>
                </p:oleObj>
              </mc:Choice>
              <mc:Fallback>
                <p:oleObj name="Equation" r:id="rId9" imgW="3759120" imgH="469800" progId="Equation.DSMT4">
                  <p:embed/>
                  <p:pic>
                    <p:nvPicPr>
                      <p:cNvPr id="29704" name="Object 8"/>
                      <p:cNvPicPr>
                        <a:picLocks noChangeAspect="1" noChangeArrowheads="1"/>
                      </p:cNvPicPr>
                      <p:nvPr/>
                    </p:nvPicPr>
                    <p:blipFill>
                      <a:blip r:embed="rId10"/>
                      <a:srcRect/>
                      <a:stretch>
                        <a:fillRect/>
                      </a:stretch>
                    </p:blipFill>
                    <p:spPr bwMode="auto">
                      <a:xfrm>
                        <a:off x="544729" y="5539725"/>
                        <a:ext cx="8100580" cy="106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wipe(left)">
                                      <p:cBhvr>
                                        <p:cTn id="13" dur="500"/>
                                        <p:tgtEl>
                                          <p:spTgt spid="297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9704"/>
                                        </p:tgtEl>
                                        <p:attrNameLst>
                                          <p:attrName>style.visibility</p:attrName>
                                        </p:attrNameLst>
                                      </p:cBhvr>
                                      <p:to>
                                        <p:strVal val="visible"/>
                                      </p:to>
                                    </p:set>
                                    <p:animEffect transition="in" filter="wipe(left)">
                                      <p:cBhvr>
                                        <p:cTn id="24"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04800" y="193625"/>
            <a:ext cx="8534400" cy="2227263"/>
          </a:xfrm>
          <a:prstGeom prst="rect">
            <a:avLst/>
          </a:prstGeom>
          <a:solidFill>
            <a:schemeClr val="accent2">
              <a:lumMod val="20000"/>
              <a:lumOff val="80000"/>
            </a:schemeClr>
          </a:solidFill>
          <a:ln w="9525">
            <a:noFill/>
            <a:miter lim="800000"/>
            <a:headEnd/>
            <a:tailEnd/>
          </a:ln>
          <a:effectLst/>
        </p:spPr>
        <p:txBody>
          <a:bodyPr wrap="square">
            <a:spAutoFit/>
          </a:bodyPr>
          <a:lstStyle/>
          <a:p>
            <a:pPr>
              <a:spcBef>
                <a:spcPct val="50000"/>
              </a:spcBef>
              <a:defRPr/>
            </a:pPr>
            <a:r>
              <a:rPr kumimoji="1" lang="zh-CN" altLang="en-US" sz="2800" b="1">
                <a:latin typeface="宋体" pitchFamily="2" charset="-122"/>
              </a:rPr>
              <a:t>例</a:t>
            </a:r>
            <a:r>
              <a:rPr kumimoji="1" lang="en-US" altLang="zh-CN" sz="2800" b="1">
                <a:latin typeface="宋体" pitchFamily="2" charset="-122"/>
              </a:rPr>
              <a:t>2. </a:t>
            </a:r>
            <a:r>
              <a:rPr kumimoji="1" lang="zh-CN" altLang="en-US" sz="2800" b="1">
                <a:latin typeface="宋体" pitchFamily="2" charset="-122"/>
              </a:rPr>
              <a:t>一飞船相对于地球以</a:t>
            </a:r>
            <a:r>
              <a:rPr kumimoji="1" lang="en-US" altLang="zh-CN" sz="2800" b="1"/>
              <a:t>0.80</a:t>
            </a:r>
            <a:r>
              <a:rPr kumimoji="1" lang="en-US" altLang="zh-CN" sz="2800" b="1" i="1"/>
              <a:t>c</a:t>
            </a:r>
            <a:r>
              <a:rPr kumimoji="1" lang="zh-CN" altLang="en-US" sz="2800" b="1">
                <a:latin typeface="宋体" pitchFamily="2" charset="-122"/>
              </a:rPr>
              <a:t>的速度飞行，光脉冲从船尾发出</a:t>
            </a:r>
            <a:r>
              <a:rPr kumimoji="1" lang="en-US" altLang="zh-CN" sz="2800" b="1"/>
              <a:t>(</a:t>
            </a:r>
            <a:r>
              <a:rPr kumimoji="1" lang="zh-CN" altLang="en-US" sz="2800" b="1">
                <a:latin typeface="宋体" pitchFamily="2" charset="-122"/>
              </a:rPr>
              <a:t>事件</a:t>
            </a:r>
            <a:r>
              <a:rPr kumimoji="1" lang="en-US" altLang="zh-CN" sz="2800" b="1"/>
              <a:t>1)</a:t>
            </a:r>
            <a:r>
              <a:rPr kumimoji="1" lang="zh-CN" altLang="en-US" sz="2800" b="1">
                <a:latin typeface="宋体" pitchFamily="2" charset="-122"/>
              </a:rPr>
              <a:t>传到船头</a:t>
            </a:r>
            <a:r>
              <a:rPr kumimoji="1" lang="en-US" altLang="zh-CN" sz="2800" b="1"/>
              <a:t>(</a:t>
            </a:r>
            <a:r>
              <a:rPr kumimoji="1" lang="zh-CN" altLang="en-US" sz="2800" b="1">
                <a:latin typeface="宋体" pitchFamily="2" charset="-122"/>
              </a:rPr>
              <a:t>事件</a:t>
            </a:r>
            <a:r>
              <a:rPr kumimoji="1" lang="en-US" altLang="zh-CN" sz="2800" b="1"/>
              <a:t>2)</a:t>
            </a:r>
            <a:r>
              <a:rPr kumimoji="1" lang="zh-CN" altLang="en-US" sz="2800" b="1"/>
              <a:t>，</a:t>
            </a:r>
            <a:r>
              <a:rPr kumimoji="1" lang="zh-CN" altLang="en-US" sz="2800" b="1">
                <a:latin typeface="宋体" pitchFamily="2" charset="-122"/>
              </a:rPr>
              <a:t>飞船上观察者测得飞船长为</a:t>
            </a:r>
            <a:r>
              <a:rPr kumimoji="1" lang="en-US" altLang="zh-CN" sz="2800" b="1"/>
              <a:t>90m</a:t>
            </a:r>
            <a:r>
              <a:rPr kumimoji="1" lang="zh-CN" altLang="en-US" sz="2800" b="1">
                <a:latin typeface="宋体" pitchFamily="2" charset="-122"/>
              </a:rPr>
              <a:t>。</a:t>
            </a:r>
            <a:r>
              <a:rPr kumimoji="1" lang="en-US" altLang="zh-CN" sz="2800" b="1"/>
              <a:t>(1)</a:t>
            </a:r>
            <a:r>
              <a:rPr kumimoji="1" lang="zh-CN" altLang="en-US" sz="2800" b="1">
                <a:latin typeface="宋体" pitchFamily="2" charset="-122"/>
              </a:rPr>
              <a:t>飞船上的钟测得这两个事件的时间间隔是否是固有时</a:t>
            </a:r>
            <a:r>
              <a:rPr kumimoji="1" lang="zh-CN" altLang="en-US" sz="2800" b="1"/>
              <a:t>？</a:t>
            </a:r>
            <a:r>
              <a:rPr kumimoji="1" lang="en-US" altLang="zh-CN" sz="2800" b="1"/>
              <a:t>(2)</a:t>
            </a:r>
            <a:r>
              <a:rPr kumimoji="1" lang="zh-CN" altLang="en-US" sz="2800" b="1">
                <a:latin typeface="宋体" pitchFamily="2" charset="-122"/>
              </a:rPr>
              <a:t>求地面观察者测得这两事件的空间间隔。</a:t>
            </a:r>
            <a:endParaRPr kumimoji="1" lang="zh-CN" altLang="en-US" sz="2800" b="1"/>
          </a:p>
        </p:txBody>
      </p:sp>
      <p:sp>
        <p:nvSpPr>
          <p:cNvPr id="108548" name="Text Box 4"/>
          <p:cNvSpPr txBox="1">
            <a:spLocks noChangeArrowheads="1"/>
          </p:cNvSpPr>
          <p:nvPr/>
        </p:nvSpPr>
        <p:spPr bwMode="auto">
          <a:xfrm>
            <a:off x="304800" y="2549848"/>
            <a:ext cx="853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800" b="1">
                <a:solidFill>
                  <a:schemeClr val="accent2"/>
                </a:solidFill>
                <a:latin typeface="宋体" panose="02010600030101010101" pitchFamily="2" charset="-122"/>
              </a:rPr>
              <a:t>解：</a:t>
            </a:r>
            <a:r>
              <a:rPr kumimoji="1" lang="en-US" altLang="zh-CN" sz="2800" b="1">
                <a:solidFill>
                  <a:schemeClr val="accent2"/>
                </a:solidFill>
              </a:rPr>
              <a:t>(1) S’</a:t>
            </a:r>
            <a:r>
              <a:rPr kumimoji="1" lang="zh-CN" altLang="en-US" sz="2800" b="1">
                <a:solidFill>
                  <a:schemeClr val="accent2"/>
                </a:solidFill>
              </a:rPr>
              <a:t>系，非同一地点，</a:t>
            </a:r>
            <a:r>
              <a:rPr kumimoji="1" lang="zh-CN" altLang="en-US" sz="2800" b="1">
                <a:solidFill>
                  <a:schemeClr val="accent2"/>
                </a:solidFill>
                <a:latin typeface="宋体" panose="02010600030101010101" pitchFamily="2" charset="-122"/>
              </a:rPr>
              <a:t>不是固有时。</a:t>
            </a:r>
          </a:p>
        </p:txBody>
      </p:sp>
      <p:graphicFrame>
        <p:nvGraphicFramePr>
          <p:cNvPr id="108549" name="Object 5"/>
          <p:cNvGraphicFramePr>
            <a:graphicFrameLocks noChangeAspect="1"/>
          </p:cNvGraphicFramePr>
          <p:nvPr/>
        </p:nvGraphicFramePr>
        <p:xfrm>
          <a:off x="1065113" y="4365104"/>
          <a:ext cx="7251303" cy="1669241"/>
        </p:xfrm>
        <a:graphic>
          <a:graphicData uri="http://schemas.openxmlformats.org/presentationml/2006/ole">
            <mc:AlternateContent xmlns:mc="http://schemas.openxmlformats.org/markup-compatibility/2006">
              <mc:Choice xmlns:v="urn:schemas-microsoft-com:vml" Requires="v">
                <p:oleObj name="Equation" r:id="rId2" imgW="2654300" imgH="609600" progId="Equation.DSMT4">
                  <p:embed/>
                </p:oleObj>
              </mc:Choice>
              <mc:Fallback>
                <p:oleObj name="Equation" r:id="rId2" imgW="2654300" imgH="609600" progId="Equation.DSMT4">
                  <p:embed/>
                  <p:pic>
                    <p:nvPicPr>
                      <p:cNvPr id="108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113" y="4365104"/>
                        <a:ext cx="7251303" cy="166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1" name="Text Box 7"/>
          <p:cNvSpPr txBox="1">
            <a:spLocks noChangeArrowheads="1"/>
          </p:cNvSpPr>
          <p:nvPr/>
        </p:nvSpPr>
        <p:spPr bwMode="auto">
          <a:xfrm>
            <a:off x="1043608" y="3337828"/>
            <a:ext cx="552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(2) S</a:t>
            </a:r>
            <a:r>
              <a:rPr kumimoji="1" lang="zh-CN" altLang="en-US" sz="2800" b="1">
                <a:solidFill>
                  <a:schemeClr val="accent2"/>
                </a:solidFill>
              </a:rPr>
              <a:t>系，</a:t>
            </a:r>
            <a:r>
              <a:rPr kumimoji="1" lang="zh-CN" altLang="en-US" sz="2800" b="1">
                <a:solidFill>
                  <a:schemeClr val="accent2"/>
                </a:solidFill>
                <a:latin typeface="宋体" panose="02010600030101010101" pitchFamily="2" charset="-122"/>
              </a:rPr>
              <a:t>可以直接用洛仑兹变换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wipe(up)">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wipe(up)">
                                      <p:cBhvr>
                                        <p:cTn id="12" dur="500"/>
                                        <p:tgtEl>
                                          <p:spTgt spid="108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8549"/>
                                        </p:tgtEl>
                                        <p:attrNameLst>
                                          <p:attrName>style.visibility</p:attrName>
                                        </p:attrNameLst>
                                      </p:cBhvr>
                                      <p:to>
                                        <p:strVal val="visible"/>
                                      </p:to>
                                    </p:set>
                                    <p:animEffect transition="in" filter="wipe(left)">
                                      <p:cBhvr>
                                        <p:cTn id="17"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5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23528" y="192088"/>
            <a:ext cx="8478838" cy="163036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3  </a:t>
            </a:r>
            <a:r>
              <a:rPr kumimoji="1" lang="zh-CN" altLang="en-US" sz="2800">
                <a:solidFill>
                  <a:srgbClr val="000000"/>
                </a:solidFill>
                <a:ea typeface="华文中宋" panose="02010600040101010101" pitchFamily="2" charset="-122"/>
              </a:rPr>
              <a:t>静止的 </a:t>
            </a:r>
            <a:r>
              <a:rPr kumimoji="1" lang="zh-CN" altLang="en-US" sz="2800">
                <a:solidFill>
                  <a:srgbClr val="000000"/>
                </a:solidFill>
                <a:cs typeface="Times New Roman" panose="02020603050405020304" pitchFamily="18" charset="0"/>
                <a:sym typeface="Symbol" panose="05050102010706020507" pitchFamily="18" charset="2"/>
              </a:rPr>
              <a:t></a:t>
            </a:r>
            <a:r>
              <a:rPr kumimoji="1" lang="zh-CN" altLang="en-US" sz="2800">
                <a:solidFill>
                  <a:srgbClr val="000000"/>
                </a:solidFill>
                <a:ea typeface="华文中宋" panose="02010600040101010101" pitchFamily="2" charset="-122"/>
                <a:sym typeface="Symbol" panose="05050102010706020507" pitchFamily="18" charset="2"/>
              </a:rPr>
              <a:t> </a:t>
            </a:r>
            <a:r>
              <a:rPr kumimoji="1" lang="zh-CN" altLang="en-US" sz="2800">
                <a:solidFill>
                  <a:srgbClr val="000000"/>
                </a:solidFill>
                <a:ea typeface="华文中宋" panose="02010600040101010101" pitchFamily="2" charset="-122"/>
              </a:rPr>
              <a:t>介子衰变的平均寿命是 </a:t>
            </a:r>
            <a:r>
              <a:rPr kumimoji="1" lang="en-US" altLang="zh-CN" sz="2800">
                <a:solidFill>
                  <a:srgbClr val="000000"/>
                </a:solidFill>
                <a:ea typeface="华文中宋" panose="02010600040101010101" pitchFamily="2" charset="-122"/>
              </a:rPr>
              <a:t>2.5×10</a:t>
            </a:r>
            <a:r>
              <a:rPr kumimoji="1" lang="en-US" altLang="zh-CN" sz="2800" baseline="30000">
                <a:solidFill>
                  <a:srgbClr val="000000"/>
                </a:solidFill>
                <a:ea typeface="华文中宋" panose="02010600040101010101" pitchFamily="2" charset="-122"/>
              </a:rPr>
              <a:t>-8</a:t>
            </a:r>
            <a:r>
              <a:rPr kumimoji="1" lang="en-US" altLang="zh-CN" sz="2800">
                <a:solidFill>
                  <a:srgbClr val="000000"/>
                </a:solidFill>
                <a:ea typeface="华文中宋" panose="02010600040101010101" pitchFamily="2" charset="-122"/>
              </a:rPr>
              <a:t>s,  </a:t>
            </a:r>
            <a:r>
              <a:rPr kumimoji="1" lang="zh-CN" altLang="en-US" sz="2800">
                <a:solidFill>
                  <a:srgbClr val="000000"/>
                </a:solidFill>
                <a:ea typeface="华文中宋" panose="02010600040101010101" pitchFamily="2" charset="-122"/>
              </a:rPr>
              <a:t>当它</a:t>
            </a:r>
          </a:p>
          <a:p>
            <a:pPr eaLnBrk="1" hangingPunct="1">
              <a:lnSpc>
                <a:spcPct val="120000"/>
              </a:lnSpc>
            </a:pPr>
            <a:r>
              <a:rPr kumimoji="1" lang="zh-CN" altLang="en-US" sz="2800">
                <a:solidFill>
                  <a:srgbClr val="000000"/>
                </a:solidFill>
                <a:ea typeface="华文中宋" panose="02010600040101010101" pitchFamily="2" charset="-122"/>
              </a:rPr>
              <a:t>以速率 </a:t>
            </a:r>
            <a:r>
              <a:rPr kumimoji="1" lang="en-US" altLang="zh-CN" sz="2800" i="1">
                <a:solidFill>
                  <a:srgbClr val="000000"/>
                </a:solidFill>
                <a:ea typeface="华文中宋" panose="02010600040101010101" pitchFamily="2" charset="-122"/>
              </a:rPr>
              <a:t>u </a:t>
            </a:r>
            <a:r>
              <a:rPr kumimoji="1" lang="en-US" altLang="zh-CN" sz="2800">
                <a:solidFill>
                  <a:srgbClr val="000000"/>
                </a:solidFill>
                <a:ea typeface="华文中宋" panose="02010600040101010101" pitchFamily="2" charset="-122"/>
              </a:rPr>
              <a:t>= 0.99</a:t>
            </a:r>
            <a:r>
              <a:rPr kumimoji="1" lang="en-US" altLang="zh-CN" sz="2800" i="1">
                <a:solidFill>
                  <a:srgbClr val="000000"/>
                </a:solidFill>
                <a:ea typeface="华文中宋" panose="02010600040101010101" pitchFamily="2" charset="-122"/>
              </a:rPr>
              <a:t>c </a:t>
            </a:r>
            <a:r>
              <a:rPr kumimoji="1" lang="zh-CN" altLang="en-US" sz="2800">
                <a:solidFill>
                  <a:srgbClr val="000000"/>
                </a:solidFill>
                <a:ea typeface="华文中宋" panose="02010600040101010101" pitchFamily="2" charset="-122"/>
              </a:rPr>
              <a:t>相对于实验室运动时，在衰变前能通</a:t>
            </a:r>
          </a:p>
          <a:p>
            <a:pPr eaLnBrk="1" hangingPunct="1">
              <a:lnSpc>
                <a:spcPct val="120000"/>
              </a:lnSpc>
            </a:pPr>
            <a:r>
              <a:rPr kumimoji="1" lang="zh-CN" altLang="en-US" sz="2800">
                <a:solidFill>
                  <a:srgbClr val="000000"/>
                </a:solidFill>
                <a:ea typeface="华文中宋" panose="02010600040101010101" pitchFamily="2" charset="-122"/>
              </a:rPr>
              <a:t>过多长距离</a:t>
            </a:r>
            <a:r>
              <a:rPr kumimoji="1" lang="en-US" altLang="zh-CN" sz="2800">
                <a:solidFill>
                  <a:srgbClr val="000000"/>
                </a:solidFill>
                <a:ea typeface="华文中宋" panose="02010600040101010101" pitchFamily="2" charset="-122"/>
              </a:rPr>
              <a:t>? </a:t>
            </a:r>
          </a:p>
        </p:txBody>
      </p:sp>
      <p:sp>
        <p:nvSpPr>
          <p:cNvPr id="30723" name="Text Box 3"/>
          <p:cNvSpPr txBox="1">
            <a:spLocks noChangeArrowheads="1"/>
          </p:cNvSpPr>
          <p:nvPr/>
        </p:nvSpPr>
        <p:spPr bwMode="auto">
          <a:xfrm>
            <a:off x="338138" y="1814513"/>
            <a:ext cx="84947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解：如果以 </a:t>
            </a:r>
            <a:r>
              <a:rPr kumimoji="1" lang="en-US" altLang="zh-CN" sz="2800">
                <a:solidFill>
                  <a:srgbClr val="000000"/>
                </a:solidFill>
                <a:ea typeface="华文中宋" panose="02010600040101010101" pitchFamily="2" charset="-122"/>
              </a:rPr>
              <a:t>2.5×10</a:t>
            </a:r>
            <a:r>
              <a:rPr kumimoji="1" lang="en-US" altLang="zh-CN" sz="2800" baseline="30000">
                <a:solidFill>
                  <a:srgbClr val="000000"/>
                </a:solidFill>
                <a:ea typeface="华文中宋" panose="02010600040101010101" pitchFamily="2" charset="-122"/>
              </a:rPr>
              <a:t>-8</a:t>
            </a:r>
            <a:r>
              <a:rPr kumimoji="1" lang="en-US" altLang="zh-CN" sz="2800">
                <a:solidFill>
                  <a:srgbClr val="000000"/>
                </a:solidFill>
                <a:ea typeface="华文中宋" panose="02010600040101010101" pitchFamily="2" charset="-122"/>
              </a:rPr>
              <a:t>s </a:t>
            </a:r>
            <a:r>
              <a:rPr kumimoji="1" lang="zh-CN" altLang="en-US" sz="2800">
                <a:solidFill>
                  <a:srgbClr val="000000"/>
                </a:solidFill>
                <a:ea typeface="华文中宋" panose="02010600040101010101" pitchFamily="2" charset="-122"/>
              </a:rPr>
              <a:t>和 </a:t>
            </a:r>
            <a:r>
              <a:rPr kumimoji="1" lang="en-US" altLang="zh-CN" sz="2800">
                <a:solidFill>
                  <a:srgbClr val="000000"/>
                </a:solidFill>
                <a:ea typeface="华文中宋" panose="02010600040101010101" pitchFamily="2" charset="-122"/>
              </a:rPr>
              <a:t>0.99</a:t>
            </a:r>
            <a:r>
              <a:rPr kumimoji="1" lang="en-US" altLang="zh-CN" sz="2800" i="1">
                <a:solidFill>
                  <a:srgbClr val="000000"/>
                </a:solidFill>
                <a:ea typeface="华文中宋" panose="02010600040101010101" pitchFamily="2" charset="-122"/>
              </a:rPr>
              <a:t>c </a:t>
            </a:r>
            <a:r>
              <a:rPr kumimoji="1" lang="zh-CN" altLang="en-US" sz="2800">
                <a:solidFill>
                  <a:srgbClr val="000000"/>
                </a:solidFill>
                <a:ea typeface="华文中宋" panose="02010600040101010101" pitchFamily="2" charset="-122"/>
              </a:rPr>
              <a:t>直接相乘，得出的距离</a:t>
            </a:r>
          </a:p>
          <a:p>
            <a:pPr eaLnBrk="1" hangingPunct="1">
              <a:lnSpc>
                <a:spcPct val="120000"/>
              </a:lnSpc>
            </a:pPr>
            <a:r>
              <a:rPr kumimoji="1" lang="zh-CN" altLang="en-US" sz="2800">
                <a:solidFill>
                  <a:srgbClr val="000000"/>
                </a:solidFill>
                <a:ea typeface="华文中宋" panose="02010600040101010101" pitchFamily="2" charset="-122"/>
              </a:rPr>
              <a:t>只有 </a:t>
            </a:r>
            <a:r>
              <a:rPr kumimoji="1" lang="en-US" altLang="zh-CN" sz="2800">
                <a:solidFill>
                  <a:srgbClr val="000000"/>
                </a:solidFill>
                <a:ea typeface="华文中宋" panose="02010600040101010101" pitchFamily="2" charset="-122"/>
              </a:rPr>
              <a:t>7.4m</a:t>
            </a:r>
            <a:r>
              <a:rPr kumimoji="1" lang="zh-CN" altLang="en-US" sz="2800">
                <a:solidFill>
                  <a:srgbClr val="000000"/>
                </a:solidFill>
                <a:ea typeface="华文中宋" panose="02010600040101010101" pitchFamily="2" charset="-122"/>
              </a:rPr>
              <a:t>，与实验结果 </a:t>
            </a:r>
            <a:r>
              <a:rPr kumimoji="1" lang="en-US" altLang="zh-CN" sz="2800">
                <a:solidFill>
                  <a:srgbClr val="000000"/>
                </a:solidFill>
                <a:ea typeface="华文中宋" panose="02010600040101010101" pitchFamily="2" charset="-122"/>
              </a:rPr>
              <a:t>(52m) </a:t>
            </a:r>
            <a:r>
              <a:rPr kumimoji="1" lang="zh-CN" altLang="en-US" sz="2800">
                <a:solidFill>
                  <a:srgbClr val="000000"/>
                </a:solidFill>
                <a:ea typeface="华文中宋" panose="02010600040101010101" pitchFamily="2" charset="-122"/>
              </a:rPr>
              <a:t>相差近一个数量级。</a:t>
            </a:r>
          </a:p>
        </p:txBody>
      </p:sp>
      <p:grpSp>
        <p:nvGrpSpPr>
          <p:cNvPr id="2" name="Group 8"/>
          <p:cNvGrpSpPr>
            <a:grpSpLocks/>
          </p:cNvGrpSpPr>
          <p:nvPr/>
        </p:nvGrpSpPr>
        <p:grpSpPr bwMode="auto">
          <a:xfrm>
            <a:off x="338138" y="2873375"/>
            <a:ext cx="8502650" cy="2078038"/>
            <a:chOff x="213" y="1810"/>
            <a:chExt cx="5356" cy="1309"/>
          </a:xfrm>
        </p:grpSpPr>
        <p:sp>
          <p:nvSpPr>
            <p:cNvPr id="14345" name="Text Box 4"/>
            <p:cNvSpPr txBox="1">
              <a:spLocks noChangeArrowheads="1"/>
            </p:cNvSpPr>
            <p:nvPr/>
          </p:nvSpPr>
          <p:spPr bwMode="auto">
            <a:xfrm>
              <a:off x="213" y="1810"/>
              <a:ext cx="535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注意到静止 </a:t>
              </a:r>
              <a:r>
                <a:rPr kumimoji="1" lang="zh-CN" altLang="en-US" sz="2800">
                  <a:solidFill>
                    <a:srgbClr val="000000"/>
                  </a:solidFill>
                  <a:ea typeface="华文中宋" panose="02010600040101010101" pitchFamily="2" charset="-122"/>
                  <a:sym typeface="Symbol" panose="05050102010706020507" pitchFamily="18" charset="2"/>
                </a:rPr>
                <a:t> </a:t>
              </a:r>
              <a:r>
                <a:rPr kumimoji="1" lang="zh-CN" altLang="en-US" sz="2800">
                  <a:solidFill>
                    <a:srgbClr val="000000"/>
                  </a:solidFill>
                  <a:ea typeface="华文中宋" panose="02010600040101010101" pitchFamily="2" charset="-122"/>
                </a:rPr>
                <a:t>介子的寿命 </a:t>
              </a:r>
              <a:r>
                <a:rPr kumimoji="1" lang="zh-CN" altLang="en-US" sz="2800">
                  <a:solidFill>
                    <a:srgbClr val="000000"/>
                  </a:solidFill>
                  <a:latin typeface="华文中宋" panose="02010600040101010101" pitchFamily="2" charset="-122"/>
                  <a:ea typeface="华文中宋" panose="02010600040101010101" pitchFamily="2" charset="-122"/>
                  <a:sym typeface="Symbol" panose="05050102010706020507" pitchFamily="18" charset="2"/>
                </a:rPr>
                <a:t></a:t>
              </a:r>
              <a:r>
                <a:rPr kumimoji="1" lang="en-US" altLang="zh-CN" sz="2800" i="1">
                  <a:solidFill>
                    <a:srgbClr val="000000"/>
                  </a:solidFill>
                  <a:ea typeface="华文中宋" panose="02010600040101010101" pitchFamily="2" charset="-122"/>
                </a:rPr>
                <a:t>t</a:t>
              </a:r>
              <a:r>
                <a:rPr kumimoji="1" lang="en-US" altLang="zh-CN" sz="2800" i="1">
                  <a:solidFill>
                    <a:srgbClr val="000000"/>
                  </a:solidFill>
                </a:rPr>
                <a:t>' </a:t>
              </a:r>
              <a:r>
                <a:rPr kumimoji="1" lang="zh-CN" altLang="en-US" sz="2800">
                  <a:solidFill>
                    <a:srgbClr val="000000"/>
                  </a:solidFill>
                  <a:ea typeface="华文中宋" panose="02010600040101010101" pitchFamily="2" charset="-122"/>
                </a:rPr>
                <a:t>是固有时</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在实验室</a:t>
              </a:r>
            </a:p>
            <a:p>
              <a:pPr eaLnBrk="1" hangingPunct="1">
                <a:lnSpc>
                  <a:spcPct val="120000"/>
                </a:lnSpc>
              </a:pPr>
              <a:r>
                <a:rPr kumimoji="1" lang="zh-CN" altLang="en-US" sz="2800">
                  <a:solidFill>
                    <a:srgbClr val="000000"/>
                  </a:solidFill>
                  <a:ea typeface="华文中宋" panose="02010600040101010101" pitchFamily="2" charset="-122"/>
                </a:rPr>
                <a:t>内观测，寿命为 </a:t>
              </a:r>
            </a:p>
          </p:txBody>
        </p:sp>
        <p:graphicFrame>
          <p:nvGraphicFramePr>
            <p:cNvPr id="14338" name="Object 5"/>
            <p:cNvGraphicFramePr>
              <a:graphicFrameLocks noChangeAspect="1"/>
            </p:cNvGraphicFramePr>
            <p:nvPr/>
          </p:nvGraphicFramePr>
          <p:xfrm>
            <a:off x="1008" y="2400"/>
            <a:ext cx="3886" cy="719"/>
          </p:xfrm>
          <a:graphic>
            <a:graphicData uri="http://schemas.openxmlformats.org/presentationml/2006/ole">
              <mc:AlternateContent xmlns:mc="http://schemas.openxmlformats.org/markup-compatibility/2006">
                <mc:Choice xmlns:v="urn:schemas-microsoft-com:vml" Requires="v">
                  <p:oleObj name="Equation" r:id="rId3" imgW="2565400" imgH="457200" progId="Equation.3">
                    <p:embed/>
                  </p:oleObj>
                </mc:Choice>
                <mc:Fallback>
                  <p:oleObj name="Equation" r:id="rId3" imgW="2565400" imgH="457200" progId="Equation.3">
                    <p:embed/>
                    <p:pic>
                      <p:nvPicPr>
                        <p:cNvPr id="1433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400"/>
                          <a:ext cx="3886"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p:cNvGrpSpPr>
            <a:grpSpLocks/>
          </p:cNvGrpSpPr>
          <p:nvPr/>
        </p:nvGrpSpPr>
        <p:grpSpPr bwMode="auto">
          <a:xfrm>
            <a:off x="381000" y="4900613"/>
            <a:ext cx="7788275" cy="1638300"/>
            <a:chOff x="240" y="3087"/>
            <a:chExt cx="4906" cy="1032"/>
          </a:xfrm>
        </p:grpSpPr>
        <p:sp>
          <p:nvSpPr>
            <p:cNvPr id="14343" name="Text Box 6"/>
            <p:cNvSpPr txBox="1">
              <a:spLocks noChangeArrowheads="1"/>
            </p:cNvSpPr>
            <p:nvPr/>
          </p:nvSpPr>
          <p:spPr bwMode="auto">
            <a:xfrm>
              <a:off x="240" y="3087"/>
              <a:ext cx="490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在实验室内观测， </a:t>
              </a:r>
              <a:r>
                <a:rPr kumimoji="1" lang="zh-CN" altLang="en-US" sz="2800">
                  <a:solidFill>
                    <a:srgbClr val="000000"/>
                  </a:solidFill>
                  <a:latin typeface="华文中宋" panose="02010600040101010101" pitchFamily="2" charset="-122"/>
                  <a:ea typeface="华文中宋" panose="02010600040101010101" pitchFamily="2" charset="-122"/>
                  <a:sym typeface="Symbol" panose="05050102010706020507" pitchFamily="18" charset="2"/>
                </a:rPr>
                <a:t></a:t>
              </a:r>
              <a:r>
                <a:rPr kumimoji="1" lang="en-US" altLang="zh-CN" sz="2800" i="1">
                  <a:solidFill>
                    <a:srgbClr val="000000"/>
                  </a:solidFill>
                  <a:ea typeface="华文中宋" panose="02010600040101010101" pitchFamily="2" charset="-122"/>
                </a:rPr>
                <a:t>t </a:t>
              </a:r>
              <a:r>
                <a:rPr kumimoji="1" lang="zh-CN" altLang="en-US" sz="2800">
                  <a:solidFill>
                    <a:srgbClr val="000000"/>
                  </a:solidFill>
                  <a:ea typeface="华文中宋" panose="02010600040101010101" pitchFamily="2" charset="-122"/>
                </a:rPr>
                <a:t>时间内 </a:t>
              </a:r>
              <a:r>
                <a:rPr kumimoji="1" lang="en-US" altLang="zh-CN" sz="2800">
                  <a:solidFill>
                    <a:srgbClr val="000000"/>
                  </a:solidFill>
                  <a:cs typeface="Times New Roman" panose="02020603050405020304" pitchFamily="18" charset="0"/>
                  <a:sym typeface="Symbol" panose="05050102010706020507" pitchFamily="18" charset="2"/>
                </a:rPr>
                <a:t>π</a:t>
              </a:r>
              <a:r>
                <a:rPr kumimoji="1" lang="en-US" altLang="zh-CN" sz="2800">
                  <a:solidFill>
                    <a:srgbClr val="000000"/>
                  </a:solidFill>
                  <a:ea typeface="华文中宋" panose="02010600040101010101" pitchFamily="2" charset="-122"/>
                  <a:sym typeface="Symbol" panose="05050102010706020507" pitchFamily="18" charset="2"/>
                </a:rPr>
                <a:t> </a:t>
              </a:r>
              <a:r>
                <a:rPr kumimoji="1" lang="zh-CN" altLang="en-US" sz="2800">
                  <a:solidFill>
                    <a:srgbClr val="000000"/>
                  </a:solidFill>
                  <a:ea typeface="华文中宋" panose="02010600040101010101" pitchFamily="2" charset="-122"/>
                </a:rPr>
                <a:t>介子通过的距离为</a:t>
              </a:r>
            </a:p>
            <a:p>
              <a:pPr eaLnBrk="1" hangingPunct="1">
                <a:lnSpc>
                  <a:spcPct val="120000"/>
                </a:lnSpc>
              </a:pPr>
              <a:r>
                <a:rPr kumimoji="1" lang="zh-CN" altLang="en-US" sz="2800" i="1">
                  <a:solidFill>
                    <a:srgbClr val="000000"/>
                  </a:solidFill>
                </a:rPr>
                <a:t>               </a:t>
              </a:r>
              <a:r>
                <a:rPr kumimoji="1" lang="en-US" altLang="zh-CN" sz="2800" i="1">
                  <a:solidFill>
                    <a:srgbClr val="000000"/>
                  </a:solidFill>
                </a:rPr>
                <a:t>u </a:t>
              </a:r>
              <a:r>
                <a:rPr kumimoji="1" lang="en-US" altLang="zh-CN" sz="2800" b="1">
                  <a:solidFill>
                    <a:srgbClr val="000000"/>
                  </a:solidFill>
                  <a:sym typeface="Symbol" panose="05050102010706020507" pitchFamily="18" charset="2"/>
                </a:rPr>
                <a:t></a:t>
              </a:r>
              <a:r>
                <a:rPr kumimoji="1" lang="en-US" altLang="zh-CN" sz="2800" i="1">
                  <a:solidFill>
                    <a:srgbClr val="000000"/>
                  </a:solidFill>
                </a:rPr>
                <a:t>t </a:t>
              </a:r>
              <a:r>
                <a:rPr kumimoji="1" lang="en-US" altLang="zh-CN" sz="2800">
                  <a:solidFill>
                    <a:srgbClr val="000000"/>
                  </a:solidFill>
                </a:rPr>
                <a:t>= 0.99</a:t>
              </a:r>
              <a:r>
                <a:rPr kumimoji="1" lang="en-US" altLang="zh-CN" sz="2800">
                  <a:solidFill>
                    <a:srgbClr val="000000"/>
                  </a:solidFill>
                  <a:ea typeface="华文中宋" panose="02010600040101010101" pitchFamily="2" charset="-122"/>
                </a:rPr>
                <a:t>×</a:t>
              </a:r>
              <a:r>
                <a:rPr kumimoji="1" lang="en-US" altLang="zh-CN" sz="2800">
                  <a:solidFill>
                    <a:srgbClr val="000000"/>
                  </a:solidFill>
                </a:rPr>
                <a:t>3×10</a:t>
              </a:r>
              <a:r>
                <a:rPr kumimoji="1" lang="en-US" altLang="zh-CN" sz="2800" baseline="30000">
                  <a:solidFill>
                    <a:srgbClr val="000000"/>
                  </a:solidFill>
                </a:rPr>
                <a:t>8</a:t>
              </a:r>
              <a:r>
                <a:rPr kumimoji="1" lang="en-US" altLang="zh-CN" sz="2800">
                  <a:solidFill>
                    <a:srgbClr val="000000"/>
                  </a:solidFill>
                  <a:ea typeface="华文中宋" panose="02010600040101010101" pitchFamily="2" charset="-122"/>
                </a:rPr>
                <a:t>×</a:t>
              </a:r>
              <a:r>
                <a:rPr kumimoji="1" lang="en-US" altLang="zh-CN" sz="2800">
                  <a:solidFill>
                    <a:srgbClr val="000000"/>
                  </a:solidFill>
                </a:rPr>
                <a:t>18</a:t>
              </a:r>
              <a:r>
                <a:rPr kumimoji="1" lang="en-US" altLang="zh-CN" sz="2800">
                  <a:solidFill>
                    <a:srgbClr val="000000"/>
                  </a:solidFill>
                  <a:ea typeface="华文中宋" panose="02010600040101010101" pitchFamily="2" charset="-122"/>
                </a:rPr>
                <a:t>×</a:t>
              </a:r>
              <a:r>
                <a:rPr kumimoji="1" lang="en-US" altLang="zh-CN" sz="2800">
                  <a:solidFill>
                    <a:srgbClr val="000000"/>
                  </a:solidFill>
                </a:rPr>
                <a:t>10</a:t>
              </a:r>
              <a:r>
                <a:rPr kumimoji="1" lang="en-US" altLang="zh-CN" sz="2800" baseline="30000">
                  <a:solidFill>
                    <a:srgbClr val="000000"/>
                  </a:solidFill>
                </a:rPr>
                <a:t>-8</a:t>
              </a:r>
              <a:r>
                <a:rPr kumimoji="1" lang="en-US" altLang="zh-CN" sz="2800">
                  <a:solidFill>
                    <a:srgbClr val="000000"/>
                  </a:solidFill>
                </a:rPr>
                <a:t> </a:t>
              </a:r>
              <a:r>
                <a:rPr kumimoji="1" lang="en-US" altLang="zh-CN" sz="2800" baseline="30000">
                  <a:solidFill>
                    <a:srgbClr val="000000"/>
                  </a:solidFill>
                </a:rPr>
                <a:t> </a:t>
              </a:r>
              <a:r>
                <a:rPr kumimoji="1" lang="en-US" altLang="zh-CN" sz="2800">
                  <a:solidFill>
                    <a:srgbClr val="000000"/>
                  </a:solidFill>
                </a:rPr>
                <a:t>= 53 m</a:t>
              </a:r>
              <a:r>
                <a:rPr kumimoji="1" lang="en-US" altLang="zh-CN" sz="2800">
                  <a:solidFill>
                    <a:srgbClr val="000000"/>
                  </a:solidFill>
                  <a:ea typeface="华文中宋" panose="02010600040101010101" pitchFamily="2" charset="-122"/>
                </a:rPr>
                <a:t> </a:t>
              </a:r>
            </a:p>
          </p:txBody>
        </p:sp>
        <p:sp>
          <p:nvSpPr>
            <p:cNvPr id="14344" name="Text Box 9"/>
            <p:cNvSpPr txBox="1">
              <a:spLocks noChangeArrowheads="1"/>
            </p:cNvSpPr>
            <p:nvPr/>
          </p:nvSpPr>
          <p:spPr bwMode="auto">
            <a:xfrm>
              <a:off x="240" y="3792"/>
              <a:ext cx="2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与实验结果符合很好。</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a:spLocks noChangeArrowheads="1"/>
          </p:cNvSpPr>
          <p:nvPr/>
        </p:nvSpPr>
        <p:spPr bwMode="auto">
          <a:xfrm>
            <a:off x="179512" y="195262"/>
            <a:ext cx="8702675" cy="26558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4  </a:t>
            </a:r>
            <a:r>
              <a:rPr kumimoji="1" lang="zh-CN" altLang="en-US" sz="2800">
                <a:solidFill>
                  <a:srgbClr val="000000"/>
                </a:solidFill>
                <a:ea typeface="华文中宋" panose="02010600040101010101" pitchFamily="2" charset="-122"/>
              </a:rPr>
              <a:t>地面上某地先后发生两个事件，在飞船 </a:t>
            </a:r>
            <a:r>
              <a:rPr kumimoji="1" lang="en-US" altLang="zh-CN" sz="2800">
                <a:solidFill>
                  <a:srgbClr val="000000"/>
                </a:solidFill>
                <a:ea typeface="华文中宋" panose="02010600040101010101" pitchFamily="2" charset="-122"/>
              </a:rPr>
              <a:t>A </a:t>
            </a:r>
            <a:r>
              <a:rPr kumimoji="1" lang="zh-CN" altLang="en-US" sz="2800">
                <a:solidFill>
                  <a:srgbClr val="000000"/>
                </a:solidFill>
                <a:ea typeface="华文中宋" panose="02010600040101010101" pitchFamily="2" charset="-122"/>
              </a:rPr>
              <a:t>上观测</a:t>
            </a:r>
          </a:p>
          <a:p>
            <a:pPr eaLnBrk="1" hangingPunct="1">
              <a:lnSpc>
                <a:spcPct val="120000"/>
              </a:lnSpc>
            </a:pPr>
            <a:r>
              <a:rPr kumimoji="1" lang="zh-CN" altLang="en-US" sz="2800">
                <a:solidFill>
                  <a:srgbClr val="000000"/>
                </a:solidFill>
                <a:ea typeface="华文中宋" panose="02010600040101010101" pitchFamily="2" charset="-122"/>
              </a:rPr>
              <a:t>时间间隔为 </a:t>
            </a:r>
            <a:r>
              <a:rPr kumimoji="1" lang="en-US" altLang="zh-CN" sz="2800">
                <a:solidFill>
                  <a:srgbClr val="000000"/>
                </a:solidFill>
                <a:ea typeface="华文中宋" panose="02010600040101010101" pitchFamily="2" charset="-122"/>
              </a:rPr>
              <a:t>5s</a:t>
            </a:r>
            <a:r>
              <a:rPr kumimoji="1" lang="zh-CN" altLang="en-US" sz="2800">
                <a:solidFill>
                  <a:srgbClr val="000000"/>
                </a:solidFill>
                <a:ea typeface="华文中宋" panose="02010600040101010101" pitchFamily="2" charset="-122"/>
              </a:rPr>
              <a:t>，对下面两种情况，飞船 </a:t>
            </a:r>
            <a:r>
              <a:rPr kumimoji="1" lang="en-US" altLang="zh-CN" sz="2800">
                <a:solidFill>
                  <a:srgbClr val="000000"/>
                </a:solidFill>
                <a:ea typeface="华文中宋" panose="02010600040101010101" pitchFamily="2" charset="-122"/>
              </a:rPr>
              <a:t>B </a:t>
            </a:r>
            <a:r>
              <a:rPr kumimoji="1" lang="zh-CN" altLang="en-US" sz="2800">
                <a:solidFill>
                  <a:srgbClr val="000000"/>
                </a:solidFill>
                <a:ea typeface="华文中宋" panose="02010600040101010101" pitchFamily="2" charset="-122"/>
              </a:rPr>
              <a:t>上观测的时</a:t>
            </a:r>
          </a:p>
          <a:p>
            <a:pPr eaLnBrk="1" hangingPunct="1">
              <a:lnSpc>
                <a:spcPct val="120000"/>
              </a:lnSpc>
            </a:pPr>
            <a:r>
              <a:rPr kumimoji="1" lang="zh-CN" altLang="en-US" sz="2800">
                <a:solidFill>
                  <a:srgbClr val="000000"/>
                </a:solidFill>
                <a:ea typeface="华文中宋" panose="02010600040101010101" pitchFamily="2" charset="-122"/>
              </a:rPr>
              <a:t>间间隔为多少？</a:t>
            </a:r>
          </a:p>
          <a:p>
            <a:pPr eaLnBrk="1" hangingPunct="1">
              <a:lnSpc>
                <a:spcPct val="120000"/>
              </a:lnSpc>
            </a:pPr>
            <a:r>
              <a:rPr kumimoji="1" lang="en-US" altLang="zh-CN" sz="2800">
                <a:solidFill>
                  <a:srgbClr val="000000"/>
                </a:solidFill>
                <a:ea typeface="华文中宋" panose="02010600040101010101" pitchFamily="2" charset="-122"/>
              </a:rPr>
              <a:t>(1) </a:t>
            </a:r>
            <a:r>
              <a:rPr kumimoji="1" lang="zh-CN" altLang="en-US" sz="2800">
                <a:solidFill>
                  <a:srgbClr val="000000"/>
                </a:solidFill>
                <a:ea typeface="华文中宋" panose="02010600040101010101" pitchFamily="2" charset="-122"/>
              </a:rPr>
              <a:t>飞船 </a:t>
            </a:r>
            <a:r>
              <a:rPr kumimoji="1" lang="en-US" altLang="zh-CN" sz="2800">
                <a:solidFill>
                  <a:srgbClr val="000000"/>
                </a:solidFill>
                <a:ea typeface="华文中宋" panose="02010600040101010101" pitchFamily="2" charset="-122"/>
              </a:rPr>
              <a:t>A </a:t>
            </a:r>
            <a:r>
              <a:rPr kumimoji="1" lang="zh-CN" altLang="en-US" sz="2800">
                <a:solidFill>
                  <a:srgbClr val="000000"/>
                </a:solidFill>
                <a:ea typeface="华文中宋" panose="02010600040101010101" pitchFamily="2" charset="-122"/>
              </a:rPr>
              <a:t>以 </a:t>
            </a:r>
            <a:r>
              <a:rPr kumimoji="1" lang="en-US" altLang="zh-CN" sz="2800">
                <a:solidFill>
                  <a:srgbClr val="000000"/>
                </a:solidFill>
                <a:ea typeface="华文中宋" panose="02010600040101010101" pitchFamily="2" charset="-122"/>
              </a:rPr>
              <a:t>0.6c </a:t>
            </a:r>
            <a:r>
              <a:rPr kumimoji="1" lang="zh-CN" altLang="en-US" sz="2800">
                <a:solidFill>
                  <a:srgbClr val="000000"/>
                </a:solidFill>
                <a:ea typeface="华文中宋" panose="02010600040101010101" pitchFamily="2" charset="-122"/>
              </a:rPr>
              <a:t>向东飞行，飞船 </a:t>
            </a:r>
            <a:r>
              <a:rPr kumimoji="1" lang="en-US" altLang="zh-CN" sz="2800">
                <a:solidFill>
                  <a:srgbClr val="000000"/>
                </a:solidFill>
                <a:ea typeface="华文中宋" panose="02010600040101010101" pitchFamily="2" charset="-122"/>
              </a:rPr>
              <a:t>B </a:t>
            </a:r>
            <a:r>
              <a:rPr kumimoji="1" lang="zh-CN" altLang="en-US" sz="2800">
                <a:solidFill>
                  <a:srgbClr val="000000"/>
                </a:solidFill>
                <a:ea typeface="华文中宋" panose="02010600040101010101" pitchFamily="2" charset="-122"/>
              </a:rPr>
              <a:t>以 </a:t>
            </a:r>
            <a:r>
              <a:rPr kumimoji="1" lang="en-US" altLang="zh-CN" sz="2800">
                <a:solidFill>
                  <a:srgbClr val="000000"/>
                </a:solidFill>
                <a:ea typeface="华文中宋" panose="02010600040101010101" pitchFamily="2" charset="-122"/>
              </a:rPr>
              <a:t>0.8c </a:t>
            </a:r>
            <a:r>
              <a:rPr kumimoji="1" lang="zh-CN" altLang="en-US" sz="2800">
                <a:solidFill>
                  <a:srgbClr val="000000"/>
                </a:solidFill>
                <a:ea typeface="华文中宋" panose="02010600040101010101" pitchFamily="2" charset="-122"/>
              </a:rPr>
              <a:t>向西飞行</a:t>
            </a:r>
          </a:p>
          <a:p>
            <a:pPr eaLnBrk="1" hangingPunct="1">
              <a:lnSpc>
                <a:spcPct val="120000"/>
              </a:lnSpc>
            </a:pPr>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飞船 </a:t>
            </a:r>
            <a:r>
              <a:rPr kumimoji="1" lang="en-US" altLang="zh-CN" sz="2800">
                <a:solidFill>
                  <a:srgbClr val="000000"/>
                </a:solidFill>
                <a:ea typeface="华文中宋" panose="02010600040101010101" pitchFamily="2" charset="-122"/>
              </a:rPr>
              <a:t>A, B </a:t>
            </a:r>
            <a:r>
              <a:rPr kumimoji="1" lang="zh-CN" altLang="en-US" sz="2800">
                <a:solidFill>
                  <a:srgbClr val="000000"/>
                </a:solidFill>
                <a:ea typeface="华文中宋" panose="02010600040101010101" pitchFamily="2" charset="-122"/>
              </a:rPr>
              <a:t>分别以 </a:t>
            </a:r>
            <a:r>
              <a:rPr kumimoji="1" lang="en-US" altLang="zh-CN" sz="2800">
                <a:solidFill>
                  <a:srgbClr val="000000"/>
                </a:solidFill>
                <a:ea typeface="华文中宋" panose="02010600040101010101" pitchFamily="2" charset="-122"/>
              </a:rPr>
              <a:t>0.6c </a:t>
            </a:r>
            <a:r>
              <a:rPr kumimoji="1" lang="zh-CN" altLang="en-US" sz="2800">
                <a:solidFill>
                  <a:srgbClr val="000000"/>
                </a:solidFill>
                <a:ea typeface="华文中宋" panose="02010600040101010101" pitchFamily="2" charset="-122"/>
              </a:rPr>
              <a:t>和 </a:t>
            </a:r>
            <a:r>
              <a:rPr kumimoji="1" lang="en-US" altLang="zh-CN" sz="2800">
                <a:solidFill>
                  <a:srgbClr val="000000"/>
                </a:solidFill>
                <a:ea typeface="华文中宋" panose="02010600040101010101" pitchFamily="2" charset="-122"/>
              </a:rPr>
              <a:t>0.8c </a:t>
            </a:r>
            <a:r>
              <a:rPr kumimoji="1" lang="zh-CN" altLang="en-US" sz="2800">
                <a:solidFill>
                  <a:srgbClr val="000000"/>
                </a:solidFill>
                <a:ea typeface="华文中宋" panose="02010600040101010101" pitchFamily="2" charset="-122"/>
              </a:rPr>
              <a:t>向东飞行。</a:t>
            </a:r>
          </a:p>
        </p:txBody>
      </p:sp>
      <p:grpSp>
        <p:nvGrpSpPr>
          <p:cNvPr id="2" name="Group 9"/>
          <p:cNvGrpSpPr>
            <a:grpSpLocks/>
          </p:cNvGrpSpPr>
          <p:nvPr/>
        </p:nvGrpSpPr>
        <p:grpSpPr bwMode="auto">
          <a:xfrm>
            <a:off x="309563" y="2989263"/>
            <a:ext cx="8509000" cy="1209675"/>
            <a:chOff x="195" y="1883"/>
            <a:chExt cx="5360" cy="762"/>
          </a:xfrm>
        </p:grpSpPr>
        <p:sp>
          <p:nvSpPr>
            <p:cNvPr id="15369" name="Text Box 3"/>
            <p:cNvSpPr txBox="1">
              <a:spLocks noChangeArrowheads="1"/>
            </p:cNvSpPr>
            <p:nvPr/>
          </p:nvSpPr>
          <p:spPr bwMode="auto">
            <a:xfrm>
              <a:off x="195" y="1883"/>
              <a:ext cx="5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a:t>
              </a:r>
              <a:r>
                <a:rPr kumimoji="1" lang="zh-CN" altLang="en-US" sz="2800">
                  <a:solidFill>
                    <a:srgbClr val="000000"/>
                  </a:solidFill>
                  <a:ea typeface="华文中宋" panose="02010600040101010101" pitchFamily="2" charset="-122"/>
                  <a:sym typeface="Wingdings" panose="05000000000000000000" pitchFamily="2" charset="2"/>
                </a:rPr>
                <a:t>：</a:t>
              </a:r>
              <a:r>
                <a:rPr kumimoji="1" lang="en-US" altLang="zh-CN" sz="2800">
                  <a:solidFill>
                    <a:srgbClr val="000000"/>
                  </a:solidFill>
                  <a:ea typeface="华文中宋" panose="02010600040101010101" pitchFamily="2" charset="-122"/>
                  <a:sym typeface="Wingdings" panose="05000000000000000000" pitchFamily="2" charset="2"/>
                </a:rPr>
                <a:t>(1) </a:t>
              </a:r>
              <a:r>
                <a:rPr kumimoji="1" lang="zh-CN" altLang="en-US" sz="2800">
                  <a:solidFill>
                    <a:srgbClr val="000000"/>
                  </a:solidFill>
                  <a:ea typeface="华文中宋" panose="02010600040101010101" pitchFamily="2" charset="-122"/>
                  <a:sym typeface="Wingdings" panose="05000000000000000000" pitchFamily="2" charset="2"/>
                </a:rPr>
                <a:t>两事件在地面系同地发生，地面时间为固有时</a:t>
              </a:r>
              <a:endParaRPr kumimoji="1" lang="zh-CN" altLang="en-US" sz="2800">
                <a:solidFill>
                  <a:srgbClr val="000000"/>
                </a:solidFill>
                <a:ea typeface="华文中宋" panose="02010600040101010101" pitchFamily="2" charset="-122"/>
              </a:endParaRPr>
            </a:p>
          </p:txBody>
        </p:sp>
        <p:graphicFrame>
          <p:nvGraphicFramePr>
            <p:cNvPr id="15363" name="Object 4"/>
            <p:cNvGraphicFramePr>
              <a:graphicFrameLocks noChangeAspect="1"/>
            </p:cNvGraphicFramePr>
            <p:nvPr/>
          </p:nvGraphicFramePr>
          <p:xfrm>
            <a:off x="1008" y="2208"/>
            <a:ext cx="3911" cy="437"/>
          </p:xfrm>
          <a:graphic>
            <a:graphicData uri="http://schemas.openxmlformats.org/presentationml/2006/ole">
              <mc:AlternateContent xmlns:mc="http://schemas.openxmlformats.org/markup-compatibility/2006">
                <mc:Choice xmlns:v="urn:schemas-microsoft-com:vml" Requires="v">
                  <p:oleObj name="Equation" r:id="rId2" imgW="2501900" imgH="279400" progId="Equation.3">
                    <p:embed/>
                  </p:oleObj>
                </mc:Choice>
                <mc:Fallback>
                  <p:oleObj name="Equation" r:id="rId2" imgW="2501900" imgH="279400" progId="Equation.3">
                    <p:embed/>
                    <p:pic>
                      <p:nvPicPr>
                        <p:cNvPr id="1536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208"/>
                          <a:ext cx="391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p:cNvGrpSpPr>
            <a:grpSpLocks/>
          </p:cNvGrpSpPr>
          <p:nvPr/>
        </p:nvGrpSpPr>
        <p:grpSpPr bwMode="auto">
          <a:xfrm>
            <a:off x="304800" y="4267200"/>
            <a:ext cx="7000875" cy="1662113"/>
            <a:chOff x="213" y="2688"/>
            <a:chExt cx="4410" cy="1047"/>
          </a:xfrm>
        </p:grpSpPr>
        <p:sp>
          <p:nvSpPr>
            <p:cNvPr id="15368" name="Text Box 5"/>
            <p:cNvSpPr txBox="1">
              <a:spLocks noChangeArrowheads="1"/>
            </p:cNvSpPr>
            <p:nvPr/>
          </p:nvSpPr>
          <p:spPr bwMode="auto">
            <a:xfrm>
              <a:off x="213" y="2688"/>
              <a:ext cx="26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飞船 </a:t>
              </a:r>
              <a:r>
                <a:rPr kumimoji="1" lang="en-US" altLang="zh-CN" sz="2800">
                  <a:solidFill>
                    <a:srgbClr val="000000"/>
                  </a:solidFill>
                  <a:ea typeface="华文中宋" panose="02010600040101010101" pitchFamily="2" charset="-122"/>
                </a:rPr>
                <a:t>B </a:t>
              </a:r>
              <a:r>
                <a:rPr kumimoji="1" lang="zh-CN" altLang="en-US" sz="2800">
                  <a:solidFill>
                    <a:srgbClr val="000000"/>
                  </a:solidFill>
                  <a:ea typeface="华文中宋" panose="02010600040101010101" pitchFamily="2" charset="-122"/>
                </a:rPr>
                <a:t>测得的时间间隔为</a:t>
              </a:r>
            </a:p>
          </p:txBody>
        </p:sp>
        <p:graphicFrame>
          <p:nvGraphicFramePr>
            <p:cNvPr id="15362" name="Object 7"/>
            <p:cNvGraphicFramePr>
              <a:graphicFrameLocks noChangeAspect="1"/>
            </p:cNvGraphicFramePr>
            <p:nvPr/>
          </p:nvGraphicFramePr>
          <p:xfrm>
            <a:off x="990" y="3000"/>
            <a:ext cx="3633" cy="735"/>
          </p:xfrm>
          <a:graphic>
            <a:graphicData uri="http://schemas.openxmlformats.org/presentationml/2006/ole">
              <mc:AlternateContent xmlns:mc="http://schemas.openxmlformats.org/markup-compatibility/2006">
                <mc:Choice xmlns:v="urn:schemas-microsoft-com:vml" Requires="v">
                  <p:oleObj name="Equation" r:id="rId4" imgW="2324100" imgH="469900" progId="Equation.3">
                    <p:embed/>
                  </p:oleObj>
                </mc:Choice>
                <mc:Fallback>
                  <p:oleObj name="Equation" r:id="rId4" imgW="2324100" imgH="469900" progId="Equation.3">
                    <p:embed/>
                    <p:pic>
                      <p:nvPicPr>
                        <p:cNvPr id="1536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 y="3000"/>
                          <a:ext cx="363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751" name="Text Box 7"/>
          <p:cNvSpPr txBox="1">
            <a:spLocks noChangeArrowheads="1"/>
          </p:cNvSpPr>
          <p:nvPr/>
        </p:nvSpPr>
        <p:spPr bwMode="auto">
          <a:xfrm>
            <a:off x="366713" y="5929313"/>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只与飞船速度大小有关</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与方向无关</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故结果不变。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751"/>
                                        </p:tgtEl>
                                        <p:attrNameLst>
                                          <p:attrName>style.visibility</p:attrName>
                                        </p:attrNameLst>
                                      </p:cBhvr>
                                      <p:to>
                                        <p:strVal val="visible"/>
                                      </p:to>
                                    </p:set>
                                    <p:animEffect transition="in" filter="wipe(left)">
                                      <p:cBhvr>
                                        <p:cTn id="18"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161528" y="1052736"/>
            <a:ext cx="55626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3200" b="1">
                <a:solidFill>
                  <a:schemeClr val="accent2"/>
                </a:solidFill>
                <a:latin typeface="宋体" panose="02010600030101010101" pitchFamily="2" charset="-122"/>
              </a:rPr>
              <a:t>一、长度测量的基本要求</a:t>
            </a:r>
          </a:p>
        </p:txBody>
      </p:sp>
      <p:sp>
        <p:nvSpPr>
          <p:cNvPr id="88068" name="Text Box 4"/>
          <p:cNvSpPr txBox="1">
            <a:spLocks noChangeArrowheads="1"/>
          </p:cNvSpPr>
          <p:nvPr/>
        </p:nvSpPr>
        <p:spPr bwMode="auto">
          <a:xfrm>
            <a:off x="914399" y="1844824"/>
            <a:ext cx="745966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spcBef>
                <a:spcPct val="50000"/>
              </a:spcBef>
            </a:pPr>
            <a:r>
              <a:rPr lang="zh-CN" altLang="en-US" sz="2800" b="1">
                <a:solidFill>
                  <a:schemeClr val="accent2"/>
                </a:solidFill>
                <a:latin typeface="宋体" panose="02010600030101010101" pitchFamily="2" charset="-122"/>
              </a:rPr>
              <a:t>在某一参照系中，测量棒的两端点在</a:t>
            </a:r>
            <a:r>
              <a:rPr lang="zh-CN" altLang="en-US" sz="2800" b="1">
                <a:solidFill>
                  <a:srgbClr val="CC3300"/>
                </a:solidFill>
                <a:latin typeface="宋体" panose="02010600030101010101" pitchFamily="2" charset="-122"/>
              </a:rPr>
              <a:t>同一时刻</a:t>
            </a:r>
            <a:r>
              <a:rPr lang="zh-CN" altLang="en-US" sz="2800" b="1">
                <a:solidFill>
                  <a:schemeClr val="accent2"/>
                </a:solidFill>
                <a:latin typeface="宋体" panose="02010600030101010101" pitchFamily="2" charset="-122"/>
              </a:rPr>
              <a:t>的位置之间的距离。</a:t>
            </a:r>
          </a:p>
        </p:txBody>
      </p:sp>
      <p:sp>
        <p:nvSpPr>
          <p:cNvPr id="88069" name="AutoShape 5"/>
          <p:cNvSpPr>
            <a:spLocks noChangeArrowheads="1"/>
          </p:cNvSpPr>
          <p:nvPr/>
        </p:nvSpPr>
        <p:spPr bwMode="auto">
          <a:xfrm>
            <a:off x="1669525" y="3125117"/>
            <a:ext cx="1066800" cy="152400"/>
          </a:xfrm>
          <a:prstGeom prst="rightArrow">
            <a:avLst>
              <a:gd name="adj1" fmla="val 50000"/>
              <a:gd name="adj2" fmla="val 175000"/>
            </a:avLst>
          </a:prstGeom>
          <a:solidFill>
            <a:srgbClr val="FFFFCC"/>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88070" name="Text Box 6"/>
          <p:cNvSpPr txBox="1">
            <a:spLocks noChangeArrowheads="1"/>
          </p:cNvSpPr>
          <p:nvPr/>
        </p:nvSpPr>
        <p:spPr bwMode="auto">
          <a:xfrm>
            <a:off x="2867538" y="2924944"/>
            <a:ext cx="451277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rgbClr val="CC3300"/>
                </a:solidFill>
                <a:latin typeface="宋体" panose="02010600030101010101" pitchFamily="2" charset="-122"/>
              </a:rPr>
              <a:t>长度的测量与同时性有关。</a:t>
            </a:r>
          </a:p>
        </p:txBody>
      </p:sp>
      <p:sp>
        <p:nvSpPr>
          <p:cNvPr id="88071" name="Text Box 7"/>
          <p:cNvSpPr txBox="1">
            <a:spLocks noChangeArrowheads="1"/>
          </p:cNvSpPr>
          <p:nvPr/>
        </p:nvSpPr>
        <p:spPr bwMode="auto">
          <a:xfrm>
            <a:off x="179040" y="3888705"/>
            <a:ext cx="65532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3200" b="1">
                <a:solidFill>
                  <a:schemeClr val="accent2"/>
                </a:solidFill>
                <a:latin typeface="宋体" panose="02010600030101010101" pitchFamily="2" charset="-122"/>
              </a:rPr>
              <a:t>二、固有长度（静长、原长）</a:t>
            </a:r>
          </a:p>
        </p:txBody>
      </p:sp>
      <p:sp>
        <p:nvSpPr>
          <p:cNvPr id="88072" name="Text Box 8"/>
          <p:cNvSpPr txBox="1">
            <a:spLocks noChangeArrowheads="1"/>
          </p:cNvSpPr>
          <p:nvPr/>
        </p:nvSpPr>
        <p:spPr bwMode="auto">
          <a:xfrm>
            <a:off x="533400" y="4809753"/>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rgbClr val="CC3300"/>
                </a:solidFill>
                <a:latin typeface="宋体" panose="02010600030101010101" pitchFamily="2" charset="-122"/>
              </a:rPr>
              <a:t>棒静止时测得的它的长度</a:t>
            </a:r>
          </a:p>
        </p:txBody>
      </p:sp>
      <p:grpSp>
        <p:nvGrpSpPr>
          <p:cNvPr id="88073" name="Group 9"/>
          <p:cNvGrpSpPr>
            <a:grpSpLocks/>
          </p:cNvGrpSpPr>
          <p:nvPr/>
        </p:nvGrpSpPr>
        <p:grpSpPr bwMode="auto">
          <a:xfrm>
            <a:off x="533400" y="5535389"/>
            <a:ext cx="4419600" cy="557213"/>
            <a:chOff x="240" y="3288"/>
            <a:chExt cx="2784" cy="351"/>
          </a:xfrm>
        </p:grpSpPr>
        <p:sp>
          <p:nvSpPr>
            <p:cNvPr id="88074" name="Text Box 10"/>
            <p:cNvSpPr txBox="1">
              <a:spLocks noChangeArrowheads="1"/>
            </p:cNvSpPr>
            <p:nvPr/>
          </p:nvSpPr>
          <p:spPr bwMode="auto">
            <a:xfrm>
              <a:off x="240" y="3312"/>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棒静止在</a:t>
              </a:r>
              <a:r>
                <a:rPr lang="en-US" altLang="zh-CN" sz="2800" b="1">
                  <a:solidFill>
                    <a:schemeClr val="accent2"/>
                  </a:solidFill>
                </a:rPr>
                <a:t>S</a:t>
              </a:r>
              <a:r>
                <a:rPr lang="en-US" altLang="zh-CN" sz="2800" b="1" i="1">
                  <a:solidFill>
                    <a:schemeClr val="accent2"/>
                  </a:solidFill>
                  <a:cs typeface="Times New Roman" panose="02020603050405020304" pitchFamily="18" charset="0"/>
                </a:rPr>
                <a:t>'</a:t>
              </a:r>
              <a:r>
                <a:rPr lang="zh-CN" altLang="en-US" sz="2800" b="1">
                  <a:solidFill>
                    <a:schemeClr val="accent2"/>
                  </a:solidFill>
                  <a:latin typeface="宋体" panose="02010600030101010101" pitchFamily="2" charset="-122"/>
                </a:rPr>
                <a:t>系中，</a:t>
              </a:r>
            </a:p>
          </p:txBody>
        </p:sp>
        <p:graphicFrame>
          <p:nvGraphicFramePr>
            <p:cNvPr id="88075" name="Object 11"/>
            <p:cNvGraphicFramePr>
              <a:graphicFrameLocks noChangeAspect="1"/>
            </p:cNvGraphicFramePr>
            <p:nvPr/>
          </p:nvGraphicFramePr>
          <p:xfrm>
            <a:off x="2016" y="3379"/>
            <a:ext cx="224" cy="201"/>
          </p:xfrm>
          <a:graphic>
            <a:graphicData uri="http://schemas.openxmlformats.org/presentationml/2006/ole">
              <mc:AlternateContent xmlns:mc="http://schemas.openxmlformats.org/markup-compatibility/2006">
                <mc:Choice xmlns:v="urn:schemas-microsoft-com:vml" Requires="v">
                  <p:oleObj name="Equation" r:id="rId2" imgW="253800" imgH="330120" progId="Equation.3">
                    <p:embed/>
                  </p:oleObj>
                </mc:Choice>
                <mc:Fallback>
                  <p:oleObj name="Equation" r:id="rId2" imgW="253800" imgH="330120" progId="Equation.3">
                    <p:embed/>
                    <p:pic>
                      <p:nvPicPr>
                        <p:cNvPr id="8807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3379"/>
                          <a:ext cx="22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6" name="Text Box 12"/>
            <p:cNvSpPr txBox="1">
              <a:spLocks noChangeArrowheads="1"/>
            </p:cNvSpPr>
            <p:nvPr/>
          </p:nvSpPr>
          <p:spPr bwMode="auto">
            <a:xfrm>
              <a:off x="2208" y="328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静长</a:t>
              </a:r>
            </a:p>
          </p:txBody>
        </p:sp>
      </p:grpSp>
      <p:grpSp>
        <p:nvGrpSpPr>
          <p:cNvPr id="88077" name="Group 13"/>
          <p:cNvGrpSpPr>
            <a:grpSpLocks/>
          </p:cNvGrpSpPr>
          <p:nvPr/>
        </p:nvGrpSpPr>
        <p:grpSpPr bwMode="auto">
          <a:xfrm>
            <a:off x="4686176" y="4536777"/>
            <a:ext cx="4291013" cy="2092325"/>
            <a:chOff x="3037" y="2640"/>
            <a:chExt cx="2703" cy="1318"/>
          </a:xfrm>
        </p:grpSpPr>
        <p:sp>
          <p:nvSpPr>
            <p:cNvPr id="88078" name="Line 14"/>
            <p:cNvSpPr>
              <a:spLocks noChangeShapeType="1"/>
            </p:cNvSpPr>
            <p:nvPr/>
          </p:nvSpPr>
          <p:spPr bwMode="auto">
            <a:xfrm>
              <a:off x="3719" y="3504"/>
              <a:ext cx="16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8079" name="Rectangle 15"/>
            <p:cNvSpPr>
              <a:spLocks noChangeArrowheads="1"/>
            </p:cNvSpPr>
            <p:nvPr/>
          </p:nvSpPr>
          <p:spPr bwMode="auto">
            <a:xfrm>
              <a:off x="3969" y="3456"/>
              <a:ext cx="639"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8080" name="Text Box 16"/>
            <p:cNvSpPr txBox="1">
              <a:spLocks noChangeArrowheads="1"/>
            </p:cNvSpPr>
            <p:nvPr/>
          </p:nvSpPr>
          <p:spPr bwMode="auto">
            <a:xfrm>
              <a:off x="3419" y="2928"/>
              <a:ext cx="3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a:solidFill>
                    <a:schemeClr val="accent2"/>
                  </a:solidFill>
                </a:rPr>
                <a:t>S</a:t>
              </a:r>
              <a:r>
                <a:rPr lang="en-US" altLang="zh-CN" sz="2800" b="1" i="1">
                  <a:solidFill>
                    <a:schemeClr val="accent2"/>
                  </a:solidFill>
                  <a:cs typeface="Times New Roman" panose="02020603050405020304" pitchFamily="18" charset="0"/>
                </a:rPr>
                <a:t>'</a:t>
              </a:r>
            </a:p>
          </p:txBody>
        </p:sp>
        <p:sp>
          <p:nvSpPr>
            <p:cNvPr id="88081" name="Line 17"/>
            <p:cNvSpPr>
              <a:spLocks noChangeShapeType="1"/>
            </p:cNvSpPr>
            <p:nvPr/>
          </p:nvSpPr>
          <p:spPr bwMode="auto">
            <a:xfrm flipV="1">
              <a:off x="3350" y="2640"/>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8082" name="Line 18"/>
            <p:cNvSpPr>
              <a:spLocks noChangeShapeType="1"/>
            </p:cNvSpPr>
            <p:nvPr/>
          </p:nvSpPr>
          <p:spPr bwMode="auto">
            <a:xfrm>
              <a:off x="3350" y="3648"/>
              <a:ext cx="235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8083" name="Text Box 19"/>
            <p:cNvSpPr txBox="1">
              <a:spLocks noChangeArrowheads="1"/>
            </p:cNvSpPr>
            <p:nvPr/>
          </p:nvSpPr>
          <p:spPr bwMode="auto">
            <a:xfrm>
              <a:off x="3037" y="2908"/>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solidFill>
                    <a:schemeClr val="accent2"/>
                  </a:solidFill>
                </a:rPr>
                <a:t>S</a:t>
              </a:r>
            </a:p>
          </p:txBody>
        </p:sp>
        <p:sp>
          <p:nvSpPr>
            <p:cNvPr id="88084" name="Text Box 20"/>
            <p:cNvSpPr txBox="1">
              <a:spLocks noChangeArrowheads="1"/>
            </p:cNvSpPr>
            <p:nvPr/>
          </p:nvSpPr>
          <p:spPr bwMode="auto">
            <a:xfrm>
              <a:off x="5296" y="3388"/>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8085" name="Text Box 21"/>
            <p:cNvSpPr txBox="1">
              <a:spLocks noChangeArrowheads="1"/>
            </p:cNvSpPr>
            <p:nvPr/>
          </p:nvSpPr>
          <p:spPr bwMode="auto">
            <a:xfrm>
              <a:off x="5511" y="3628"/>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8086" name="Line 22"/>
            <p:cNvSpPr>
              <a:spLocks noChangeShapeType="1"/>
            </p:cNvSpPr>
            <p:nvPr/>
          </p:nvSpPr>
          <p:spPr bwMode="auto">
            <a:xfrm>
              <a:off x="3792" y="2976"/>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aphicFrame>
          <p:nvGraphicFramePr>
            <p:cNvPr id="88087" name="Object 23"/>
            <p:cNvGraphicFramePr>
              <a:graphicFrameLocks noChangeAspect="1"/>
            </p:cNvGraphicFramePr>
            <p:nvPr/>
          </p:nvGraphicFramePr>
          <p:xfrm>
            <a:off x="4327" y="2892"/>
            <a:ext cx="154" cy="211"/>
          </p:xfrm>
          <a:graphic>
            <a:graphicData uri="http://schemas.openxmlformats.org/presentationml/2006/ole">
              <mc:AlternateContent xmlns:mc="http://schemas.openxmlformats.org/markup-compatibility/2006">
                <mc:Choice xmlns:v="urn:schemas-microsoft-com:vml" Requires="v">
                  <p:oleObj name="Equation" r:id="rId4" imgW="253800" imgH="317160" progId="Equation.3">
                    <p:embed/>
                  </p:oleObj>
                </mc:Choice>
                <mc:Fallback>
                  <p:oleObj name="Equation" r:id="rId4" imgW="253800" imgH="317160" progId="Equation.3">
                    <p:embed/>
                    <p:pic>
                      <p:nvPicPr>
                        <p:cNvPr id="88087"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7" y="2892"/>
                          <a:ext cx="15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8" name="Line 24"/>
            <p:cNvSpPr>
              <a:spLocks noChangeShapeType="1"/>
            </p:cNvSpPr>
            <p:nvPr/>
          </p:nvSpPr>
          <p:spPr bwMode="auto">
            <a:xfrm flipV="1">
              <a:off x="3722" y="2688"/>
              <a:ext cx="0" cy="8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8089" name="Text Box 25"/>
            <p:cNvSpPr txBox="1">
              <a:spLocks noChangeArrowheads="1"/>
            </p:cNvSpPr>
            <p:nvPr/>
          </p:nvSpPr>
          <p:spPr bwMode="auto">
            <a:xfrm>
              <a:off x="3814" y="3176"/>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A</a:t>
              </a:r>
              <a:r>
                <a:rPr lang="en-US" altLang="zh-CN" sz="2800" b="1" i="1">
                  <a:solidFill>
                    <a:schemeClr val="accent2"/>
                  </a:solidFill>
                  <a:cs typeface="Times New Roman" panose="02020603050405020304" pitchFamily="18" charset="0"/>
                </a:rPr>
                <a:t>'</a:t>
              </a:r>
            </a:p>
          </p:txBody>
        </p:sp>
        <p:sp>
          <p:nvSpPr>
            <p:cNvPr id="88090" name="Text Box 26"/>
            <p:cNvSpPr txBox="1">
              <a:spLocks noChangeArrowheads="1"/>
            </p:cNvSpPr>
            <p:nvPr/>
          </p:nvSpPr>
          <p:spPr bwMode="auto">
            <a:xfrm>
              <a:off x="4547" y="3167"/>
              <a:ext cx="3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B</a:t>
              </a:r>
              <a:r>
                <a:rPr lang="en-US" altLang="zh-CN" sz="2800" b="1" i="1">
                  <a:solidFill>
                    <a:schemeClr val="accent2"/>
                  </a:solidFill>
                  <a:cs typeface="Times New Roman" panose="02020603050405020304" pitchFamily="18" charset="0"/>
                </a:rPr>
                <a:t>'</a:t>
              </a:r>
            </a:p>
          </p:txBody>
        </p:sp>
        <p:graphicFrame>
          <p:nvGraphicFramePr>
            <p:cNvPr id="88091" name="Object 27"/>
            <p:cNvGraphicFramePr>
              <a:graphicFrameLocks noChangeAspect="1"/>
            </p:cNvGraphicFramePr>
            <p:nvPr/>
          </p:nvGraphicFramePr>
          <p:xfrm>
            <a:off x="4272" y="3187"/>
            <a:ext cx="224" cy="201"/>
          </p:xfrm>
          <a:graphic>
            <a:graphicData uri="http://schemas.openxmlformats.org/presentationml/2006/ole">
              <mc:AlternateContent xmlns:mc="http://schemas.openxmlformats.org/markup-compatibility/2006">
                <mc:Choice xmlns:v="urn:schemas-microsoft-com:vml" Requires="v">
                  <p:oleObj name="Equation" r:id="rId6" imgW="253800" imgH="330120" progId="Equation.3">
                    <p:embed/>
                  </p:oleObj>
                </mc:Choice>
                <mc:Fallback>
                  <p:oleObj name="Equation" r:id="rId6" imgW="253800" imgH="330120" progId="Equation.3">
                    <p:embed/>
                    <p:pic>
                      <p:nvPicPr>
                        <p:cNvPr id="88091"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2" y="3187"/>
                          <a:ext cx="22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30" name="Text Box 4"/>
          <p:cNvSpPr txBox="1">
            <a:spLocks noChangeArrowheads="1"/>
          </p:cNvSpPr>
          <p:nvPr/>
        </p:nvSpPr>
        <p:spPr bwMode="auto">
          <a:xfrm>
            <a:off x="179512" y="116632"/>
            <a:ext cx="65527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CC3300"/>
                </a:solidFill>
              </a:rPr>
              <a:t>1.</a:t>
            </a:r>
            <a:r>
              <a:rPr kumimoji="1" lang="en-US" altLang="zh-CN" sz="3200" b="1">
                <a:solidFill>
                  <a:srgbClr val="CC3300"/>
                </a:solidFill>
              </a:rPr>
              <a:t>3.3</a:t>
            </a:r>
            <a:r>
              <a:rPr kumimoji="1" lang="zh-CN" altLang="en-US" sz="3200" b="1">
                <a:solidFill>
                  <a:srgbClr val="CC3300"/>
                </a:solidFill>
              </a:rPr>
              <a:t> 长度收缩（运动的尺变短）</a:t>
            </a:r>
            <a:endParaRPr kumimoji="1" lang="zh-CN" altLang="en-US" sz="3200" b="1">
              <a:solidFill>
                <a:srgbClr val="CC3300"/>
              </a:solidFill>
              <a:latin typeface="宋体" panose="02010600030101010101" pitchFamily="2" charset="-122"/>
            </a:endParaRPr>
          </a:p>
        </p:txBody>
      </p:sp>
    </p:spTree>
    <p:extLst>
      <p:ext uri="{BB962C8B-B14F-4D97-AF65-F5344CB8AC3E}">
        <p14:creationId xmlns:p14="http://schemas.microsoft.com/office/powerpoint/2010/main" val="94116582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up)">
                                      <p:cBhvr>
                                        <p:cTn id="12" dur="500"/>
                                        <p:tgtEl>
                                          <p:spTgt spid="88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ipe(left)">
                                      <p:cBhvr>
                                        <p:cTn id="17" dur="500"/>
                                        <p:tgtEl>
                                          <p:spTgt spid="88069"/>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88070"/>
                                        </p:tgtEl>
                                        <p:attrNameLst>
                                          <p:attrName>style.visibility</p:attrName>
                                        </p:attrNameLst>
                                      </p:cBhvr>
                                      <p:to>
                                        <p:strVal val="visible"/>
                                      </p:to>
                                    </p:set>
                                    <p:animEffect transition="in" filter="wipe(up)">
                                      <p:cBhvr>
                                        <p:cTn id="21" dur="500"/>
                                        <p:tgtEl>
                                          <p:spTgt spid="880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8071"/>
                                        </p:tgtEl>
                                        <p:attrNameLst>
                                          <p:attrName>style.visibility</p:attrName>
                                        </p:attrNameLst>
                                      </p:cBhvr>
                                      <p:to>
                                        <p:strVal val="visible"/>
                                      </p:to>
                                    </p:set>
                                    <p:animEffect transition="in" filter="wipe(left)">
                                      <p:cBhvr>
                                        <p:cTn id="26" dur="500"/>
                                        <p:tgtEl>
                                          <p:spTgt spid="880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8072"/>
                                        </p:tgtEl>
                                        <p:attrNameLst>
                                          <p:attrName>style.visibility</p:attrName>
                                        </p:attrNameLst>
                                      </p:cBhvr>
                                      <p:to>
                                        <p:strVal val="visible"/>
                                      </p:to>
                                    </p:set>
                                    <p:animEffect transition="in" filter="wipe(left)">
                                      <p:cBhvr>
                                        <p:cTn id="31" dur="500"/>
                                        <p:tgtEl>
                                          <p:spTgt spid="88072"/>
                                        </p:tgtEl>
                                      </p:cBhvr>
                                    </p:animEffect>
                                  </p:childTnLst>
                                </p:cTn>
                              </p:par>
                            </p:childTnLst>
                          </p:cTn>
                        </p:par>
                        <p:par>
                          <p:cTn id="32" fill="hold" nodeType="afterGroup">
                            <p:stCondLst>
                              <p:cond delay="500"/>
                            </p:stCondLst>
                            <p:childTnLst>
                              <p:par>
                                <p:cTn id="33" presetID="2" presetClass="entr" presetSubtype="2" fill="hold" nodeType="afterEffect">
                                  <p:stCondLst>
                                    <p:cond delay="0"/>
                                  </p:stCondLst>
                                  <p:childTnLst>
                                    <p:set>
                                      <p:cBhvr>
                                        <p:cTn id="34" dur="1" fill="hold">
                                          <p:stCondLst>
                                            <p:cond delay="0"/>
                                          </p:stCondLst>
                                        </p:cTn>
                                        <p:tgtEl>
                                          <p:spTgt spid="88077"/>
                                        </p:tgtEl>
                                        <p:attrNameLst>
                                          <p:attrName>style.visibility</p:attrName>
                                        </p:attrNameLst>
                                      </p:cBhvr>
                                      <p:to>
                                        <p:strVal val="visible"/>
                                      </p:to>
                                    </p:set>
                                    <p:anim calcmode="lin" valueType="num">
                                      <p:cBhvr additive="base">
                                        <p:cTn id="35" dur="500" fill="hold"/>
                                        <p:tgtEl>
                                          <p:spTgt spid="88077"/>
                                        </p:tgtEl>
                                        <p:attrNameLst>
                                          <p:attrName>ppt_x</p:attrName>
                                        </p:attrNameLst>
                                      </p:cBhvr>
                                      <p:tavLst>
                                        <p:tav tm="0">
                                          <p:val>
                                            <p:strVal val="1+#ppt_w/2"/>
                                          </p:val>
                                        </p:tav>
                                        <p:tav tm="100000">
                                          <p:val>
                                            <p:strVal val="#ppt_x"/>
                                          </p:val>
                                        </p:tav>
                                      </p:tavLst>
                                    </p:anim>
                                    <p:anim calcmode="lin" valueType="num">
                                      <p:cBhvr additive="base">
                                        <p:cTn id="36" dur="500" fill="hold"/>
                                        <p:tgtEl>
                                          <p:spTgt spid="8807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88073"/>
                                        </p:tgtEl>
                                        <p:attrNameLst>
                                          <p:attrName>style.visibility</p:attrName>
                                        </p:attrNameLst>
                                      </p:cBhvr>
                                      <p:to>
                                        <p:strVal val="visible"/>
                                      </p:to>
                                    </p:set>
                                    <p:animEffect transition="in" filter="wipe(up)">
                                      <p:cBhvr>
                                        <p:cTn id="41" dur="500"/>
                                        <p:tgtEl>
                                          <p:spTgt spid="8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p:bldP spid="88068" grpId="0" autoUpdateAnimBg="0"/>
      <p:bldP spid="88069" grpId="0" animBg="1"/>
      <p:bldP spid="88070" grpId="0" autoUpdateAnimBg="0"/>
      <p:bldP spid="88071" grpId="0" autoUpdateAnimBg="0"/>
      <p:bldP spid="8807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76200" y="2408238"/>
            <a:ext cx="3429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3200" b="1">
                <a:solidFill>
                  <a:schemeClr val="accent2"/>
                </a:solidFill>
                <a:latin typeface="宋体" panose="02010600030101010101" pitchFamily="2" charset="-122"/>
              </a:rPr>
              <a:t>三、原长最长</a:t>
            </a:r>
          </a:p>
        </p:txBody>
      </p:sp>
      <p:sp>
        <p:nvSpPr>
          <p:cNvPr id="89091" name="Text Box 3"/>
          <p:cNvSpPr txBox="1">
            <a:spLocks noChangeArrowheads="1"/>
          </p:cNvSpPr>
          <p:nvPr/>
        </p:nvSpPr>
        <p:spPr bwMode="auto">
          <a:xfrm>
            <a:off x="440000" y="3198347"/>
            <a:ext cx="182774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S</a:t>
            </a:r>
            <a:r>
              <a:rPr lang="zh-CN" altLang="en-US" sz="2800" b="1">
                <a:solidFill>
                  <a:schemeClr val="accent2"/>
                </a:solidFill>
                <a:latin typeface="宋体" panose="02010600030101010101" pitchFamily="2" charset="-122"/>
              </a:rPr>
              <a:t>系中观察</a:t>
            </a:r>
          </a:p>
        </p:txBody>
      </p:sp>
      <p:sp>
        <p:nvSpPr>
          <p:cNvPr id="89092" name="Text Box 4"/>
          <p:cNvSpPr txBox="1">
            <a:spLocks noChangeArrowheads="1"/>
          </p:cNvSpPr>
          <p:nvPr/>
        </p:nvSpPr>
        <p:spPr bwMode="auto">
          <a:xfrm>
            <a:off x="291993" y="3884147"/>
            <a:ext cx="50000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chemeClr val="accent2"/>
                </a:solidFill>
                <a:latin typeface="宋体" panose="02010600030101010101" pitchFamily="2" charset="-122"/>
              </a:rPr>
              <a:t>事件</a:t>
            </a:r>
            <a:r>
              <a:rPr lang="en-US" altLang="zh-CN" sz="2800" b="1">
                <a:solidFill>
                  <a:schemeClr val="accent2"/>
                </a:solidFill>
              </a:rPr>
              <a:t>1</a:t>
            </a:r>
            <a:r>
              <a:rPr lang="zh-CN" altLang="en-US" sz="2800" b="1">
                <a:solidFill>
                  <a:schemeClr val="accent2"/>
                </a:solidFill>
                <a:latin typeface="宋体" panose="02010600030101010101" pitchFamily="2" charset="-122"/>
              </a:rPr>
              <a:t>：</a:t>
            </a:r>
            <a:r>
              <a:rPr lang="en-US" altLang="zh-CN" sz="2800" b="1" i="1">
                <a:solidFill>
                  <a:schemeClr val="accent2"/>
                </a:solidFill>
              </a:rPr>
              <a:t>t </a:t>
            </a:r>
            <a:r>
              <a:rPr lang="zh-CN" altLang="en-US" sz="2800" b="1">
                <a:solidFill>
                  <a:schemeClr val="accent2"/>
                </a:solidFill>
                <a:latin typeface="宋体" panose="02010600030101010101" pitchFamily="2" charset="-122"/>
              </a:rPr>
              <a:t>时刻，</a:t>
            </a:r>
            <a:r>
              <a:rPr lang="en-US" altLang="zh-CN" sz="2800" b="1">
                <a:solidFill>
                  <a:schemeClr val="accent2"/>
                </a:solidFill>
              </a:rPr>
              <a:t>B’</a:t>
            </a:r>
            <a:r>
              <a:rPr lang="zh-CN" altLang="en-US" sz="2800" b="1">
                <a:solidFill>
                  <a:schemeClr val="accent2"/>
                </a:solidFill>
                <a:latin typeface="宋体" panose="02010600030101010101" pitchFamily="2" charset="-122"/>
              </a:rPr>
              <a:t>端经过 </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a:t>
            </a:r>
          </a:p>
        </p:txBody>
      </p:sp>
      <p:grpSp>
        <p:nvGrpSpPr>
          <p:cNvPr id="89093" name="Group 5"/>
          <p:cNvGrpSpPr>
            <a:grpSpLocks/>
          </p:cNvGrpSpPr>
          <p:nvPr/>
        </p:nvGrpSpPr>
        <p:grpSpPr bwMode="auto">
          <a:xfrm>
            <a:off x="327025" y="4418017"/>
            <a:ext cx="5891213" cy="523876"/>
            <a:chOff x="146" y="2783"/>
            <a:chExt cx="3711" cy="330"/>
          </a:xfrm>
        </p:grpSpPr>
        <p:sp>
          <p:nvSpPr>
            <p:cNvPr id="89094" name="Text Box 6"/>
            <p:cNvSpPr txBox="1">
              <a:spLocks noChangeArrowheads="1"/>
            </p:cNvSpPr>
            <p:nvPr/>
          </p:nvSpPr>
          <p:spPr bwMode="auto">
            <a:xfrm>
              <a:off x="146" y="2783"/>
              <a:ext cx="371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spcBef>
                  <a:spcPct val="50000"/>
                </a:spcBef>
              </a:pPr>
              <a:r>
                <a:rPr lang="zh-CN" altLang="en-US" sz="2800" b="1">
                  <a:solidFill>
                    <a:schemeClr val="accent2"/>
                  </a:solidFill>
                  <a:latin typeface="宋体" panose="02010600030101010101" pitchFamily="2" charset="-122"/>
                </a:rPr>
                <a:t>事件</a:t>
              </a:r>
              <a:r>
                <a:rPr lang="en-US" altLang="zh-CN" sz="2800" b="1">
                  <a:solidFill>
                    <a:schemeClr val="accent2"/>
                  </a:solidFill>
                </a:rPr>
                <a:t>2</a:t>
              </a:r>
              <a:r>
                <a:rPr lang="zh-CN" altLang="en-US" sz="2800" b="1">
                  <a:solidFill>
                    <a:schemeClr val="accent2"/>
                  </a:solidFill>
                  <a:latin typeface="宋体" panose="02010600030101010101" pitchFamily="2" charset="-122"/>
                </a:rPr>
                <a:t>：       时刻，</a:t>
              </a:r>
              <a:r>
                <a:rPr lang="en-US" altLang="zh-CN" sz="2800" b="1">
                  <a:solidFill>
                    <a:schemeClr val="accent2"/>
                  </a:solidFill>
                </a:rPr>
                <a:t>A’</a:t>
              </a:r>
              <a:r>
                <a:rPr lang="zh-CN" altLang="en-US" sz="2800" b="1">
                  <a:solidFill>
                    <a:schemeClr val="accent2"/>
                  </a:solidFill>
                  <a:latin typeface="宋体" panose="02010600030101010101" pitchFamily="2" charset="-122"/>
                </a:rPr>
                <a:t>端经过</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a:t>
              </a:r>
            </a:p>
          </p:txBody>
        </p:sp>
        <p:graphicFrame>
          <p:nvGraphicFramePr>
            <p:cNvPr id="89095" name="Object 7"/>
            <p:cNvGraphicFramePr>
              <a:graphicFrameLocks noChangeAspect="1"/>
            </p:cNvGraphicFramePr>
            <p:nvPr/>
          </p:nvGraphicFramePr>
          <p:xfrm>
            <a:off x="922" y="2817"/>
            <a:ext cx="855" cy="266"/>
          </p:xfrm>
          <a:graphic>
            <a:graphicData uri="http://schemas.openxmlformats.org/presentationml/2006/ole">
              <mc:AlternateContent xmlns:mc="http://schemas.openxmlformats.org/markup-compatibility/2006">
                <mc:Choice xmlns:v="urn:schemas-microsoft-com:vml" Requires="v">
                  <p:oleObj name="Equation" r:id="rId2" imgW="393480" imgH="177480" progId="Equation.DSMT4">
                    <p:embed/>
                  </p:oleObj>
                </mc:Choice>
                <mc:Fallback>
                  <p:oleObj name="Equation" r:id="rId2" imgW="393480" imgH="177480" progId="Equation.DSMT4">
                    <p:embed/>
                    <p:pic>
                      <p:nvPicPr>
                        <p:cNvPr id="89095" name="Object 7"/>
                        <p:cNvPicPr>
                          <a:picLocks noChangeAspect="1" noChangeArrowheads="1"/>
                        </p:cNvPicPr>
                        <p:nvPr/>
                      </p:nvPicPr>
                      <p:blipFill>
                        <a:blip r:embed="rId3"/>
                        <a:srcRect/>
                        <a:stretch>
                          <a:fillRect/>
                        </a:stretch>
                      </p:blipFill>
                      <p:spPr bwMode="auto">
                        <a:xfrm>
                          <a:off x="922" y="2817"/>
                          <a:ext cx="855"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9096" name="Group 8"/>
          <p:cNvGrpSpPr>
            <a:grpSpLocks/>
          </p:cNvGrpSpPr>
          <p:nvPr/>
        </p:nvGrpSpPr>
        <p:grpSpPr bwMode="auto">
          <a:xfrm>
            <a:off x="1522433" y="4973915"/>
            <a:ext cx="5857879" cy="523876"/>
            <a:chOff x="839" y="3119"/>
            <a:chExt cx="3690" cy="330"/>
          </a:xfrm>
        </p:grpSpPr>
        <p:graphicFrame>
          <p:nvGraphicFramePr>
            <p:cNvPr id="89097" name="Object 9"/>
            <p:cNvGraphicFramePr>
              <a:graphicFrameLocks noChangeAspect="1"/>
            </p:cNvGraphicFramePr>
            <p:nvPr/>
          </p:nvGraphicFramePr>
          <p:xfrm>
            <a:off x="839" y="3139"/>
            <a:ext cx="468" cy="298"/>
          </p:xfrm>
          <a:graphic>
            <a:graphicData uri="http://schemas.openxmlformats.org/presentationml/2006/ole">
              <mc:AlternateContent xmlns:mc="http://schemas.openxmlformats.org/markup-compatibility/2006">
                <mc:Choice xmlns:v="urn:schemas-microsoft-com:vml" Requires="v">
                  <p:oleObj name="Equation" r:id="rId4" imgW="190440" imgH="177480" progId="Equation.DSMT4">
                    <p:embed/>
                  </p:oleObj>
                </mc:Choice>
                <mc:Fallback>
                  <p:oleObj name="Equation" r:id="rId4" imgW="190440" imgH="177480" progId="Equation.DSMT4">
                    <p:embed/>
                    <p:pic>
                      <p:nvPicPr>
                        <p:cNvPr id="89097" name="Object 9"/>
                        <p:cNvPicPr>
                          <a:picLocks noChangeAspect="1" noChangeArrowheads="1"/>
                        </p:cNvPicPr>
                        <p:nvPr/>
                      </p:nvPicPr>
                      <p:blipFill>
                        <a:blip r:embed="rId5"/>
                        <a:srcRect/>
                        <a:stretch>
                          <a:fillRect/>
                        </a:stretch>
                      </p:blipFill>
                      <p:spPr bwMode="auto">
                        <a:xfrm>
                          <a:off x="839" y="3139"/>
                          <a:ext cx="46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8" name="Text Box 10"/>
            <p:cNvSpPr txBox="1">
              <a:spLocks noChangeArrowheads="1"/>
            </p:cNvSpPr>
            <p:nvPr/>
          </p:nvSpPr>
          <p:spPr bwMode="auto">
            <a:xfrm>
              <a:off x="1233" y="3119"/>
              <a:ext cx="329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rgbClr val="CC3300"/>
                  </a:solidFill>
                  <a:latin typeface="宋体" panose="02010600030101010101" pitchFamily="2" charset="-122"/>
                </a:rPr>
                <a:t>是事件</a:t>
              </a:r>
              <a:r>
                <a:rPr lang="en-US" altLang="zh-CN" sz="2800" b="1">
                  <a:solidFill>
                    <a:srgbClr val="CC3300"/>
                  </a:solidFill>
                </a:rPr>
                <a:t>1</a:t>
              </a:r>
              <a:r>
                <a:rPr lang="zh-CN" altLang="en-US" sz="2800" b="1">
                  <a:solidFill>
                    <a:srgbClr val="CC3300"/>
                  </a:solidFill>
                  <a:latin typeface="宋体" panose="02010600030101010101" pitchFamily="2" charset="-122"/>
                </a:rPr>
                <a:t>和事件</a:t>
              </a:r>
              <a:r>
                <a:rPr lang="en-US" altLang="zh-CN" sz="2800" b="1">
                  <a:solidFill>
                    <a:srgbClr val="CC3300"/>
                  </a:solidFill>
                </a:rPr>
                <a:t>2</a:t>
              </a:r>
              <a:r>
                <a:rPr lang="zh-CN" altLang="en-US" sz="2800" b="1">
                  <a:solidFill>
                    <a:srgbClr val="CC3300"/>
                  </a:solidFill>
                  <a:latin typeface="宋体" panose="02010600030101010101" pitchFamily="2" charset="-122"/>
                </a:rPr>
                <a:t>之间的固有时。</a:t>
              </a:r>
            </a:p>
          </p:txBody>
        </p:sp>
      </p:grpSp>
      <p:graphicFrame>
        <p:nvGraphicFramePr>
          <p:cNvPr id="89099" name="Object 11"/>
          <p:cNvGraphicFramePr>
            <a:graphicFrameLocks noChangeAspect="1"/>
          </p:cNvGraphicFramePr>
          <p:nvPr/>
        </p:nvGraphicFramePr>
        <p:xfrm>
          <a:off x="2716788" y="6093296"/>
          <a:ext cx="3899336" cy="576461"/>
        </p:xfrm>
        <a:graphic>
          <a:graphicData uri="http://schemas.openxmlformats.org/presentationml/2006/ole">
            <mc:AlternateContent xmlns:mc="http://schemas.openxmlformats.org/markup-compatibility/2006">
              <mc:Choice xmlns:v="urn:schemas-microsoft-com:vml" Requires="v">
                <p:oleObj name="Equation" r:id="rId6" imgW="1066680" imgH="228600" progId="Equation.DSMT4">
                  <p:embed/>
                </p:oleObj>
              </mc:Choice>
              <mc:Fallback>
                <p:oleObj name="Equation" r:id="rId6" imgW="1066680" imgH="228600" progId="Equation.DSMT4">
                  <p:embed/>
                  <p:pic>
                    <p:nvPicPr>
                      <p:cNvPr id="89099" name="Object 11"/>
                      <p:cNvPicPr>
                        <a:picLocks noChangeAspect="1" noChangeArrowheads="1"/>
                      </p:cNvPicPr>
                      <p:nvPr/>
                    </p:nvPicPr>
                    <p:blipFill>
                      <a:blip r:embed="rId7"/>
                      <a:srcRect/>
                      <a:stretch>
                        <a:fillRect/>
                      </a:stretch>
                    </p:blipFill>
                    <p:spPr bwMode="auto">
                      <a:xfrm>
                        <a:off x="2716788" y="6093296"/>
                        <a:ext cx="3899336" cy="576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00" name="Group 12"/>
          <p:cNvGrpSpPr>
            <a:grpSpLocks/>
          </p:cNvGrpSpPr>
          <p:nvPr/>
        </p:nvGrpSpPr>
        <p:grpSpPr bwMode="auto">
          <a:xfrm>
            <a:off x="315913" y="5607325"/>
            <a:ext cx="8599487" cy="954088"/>
            <a:chOff x="144" y="3518"/>
            <a:chExt cx="5417" cy="601"/>
          </a:xfrm>
        </p:grpSpPr>
        <p:sp>
          <p:nvSpPr>
            <p:cNvPr id="89101" name="Text Box 13"/>
            <p:cNvSpPr txBox="1">
              <a:spLocks noChangeArrowheads="1"/>
            </p:cNvSpPr>
            <p:nvPr/>
          </p:nvSpPr>
          <p:spPr bwMode="auto">
            <a:xfrm>
              <a:off x="144" y="3518"/>
              <a:ext cx="5417"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en-US" altLang="zh-CN" sz="2800" b="1">
                  <a:solidFill>
                    <a:schemeClr val="accent2"/>
                  </a:solidFill>
                </a:rPr>
                <a:t>S</a:t>
              </a:r>
              <a:r>
                <a:rPr lang="zh-CN" altLang="en-US" sz="2800" b="1">
                  <a:solidFill>
                    <a:schemeClr val="accent2"/>
                  </a:solidFill>
                  <a:latin typeface="宋体" panose="02010600030101010101" pitchFamily="2" charset="-122"/>
                </a:rPr>
                <a:t>系中测得的棒的长度：      时刻，棒的两端点分别在</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和</a:t>
              </a:r>
              <a:r>
                <a:rPr lang="en-US" altLang="zh-CN" sz="2800" b="1" i="1">
                  <a:solidFill>
                    <a:schemeClr val="accent2"/>
                  </a:solidFill>
                </a:rPr>
                <a:t>x</a:t>
              </a:r>
              <a:r>
                <a:rPr lang="en-US" altLang="zh-CN" sz="2800" b="1" baseline="-25000">
                  <a:solidFill>
                    <a:schemeClr val="accent2"/>
                  </a:solidFill>
                </a:rPr>
                <a:t>2</a:t>
              </a:r>
              <a:r>
                <a:rPr lang="zh-CN" altLang="en-US" sz="2800" b="1">
                  <a:solidFill>
                    <a:schemeClr val="accent2"/>
                  </a:solidFill>
                  <a:latin typeface="宋体" panose="02010600030101010101" pitchFamily="2" charset="-122"/>
                </a:rPr>
                <a:t>。</a:t>
              </a:r>
            </a:p>
          </p:txBody>
        </p:sp>
        <p:graphicFrame>
          <p:nvGraphicFramePr>
            <p:cNvPr id="89102" name="Object 14"/>
            <p:cNvGraphicFramePr>
              <a:graphicFrameLocks noChangeAspect="1"/>
            </p:cNvGraphicFramePr>
            <p:nvPr/>
          </p:nvGraphicFramePr>
          <p:xfrm>
            <a:off x="2474" y="3555"/>
            <a:ext cx="815" cy="253"/>
          </p:xfrm>
          <a:graphic>
            <a:graphicData uri="http://schemas.openxmlformats.org/presentationml/2006/ole">
              <mc:AlternateContent xmlns:mc="http://schemas.openxmlformats.org/markup-compatibility/2006">
                <mc:Choice xmlns:v="urn:schemas-microsoft-com:vml" Requires="v">
                  <p:oleObj name="Equation" r:id="rId8" imgW="393480" imgH="177480" progId="Equation.DSMT4">
                    <p:embed/>
                  </p:oleObj>
                </mc:Choice>
                <mc:Fallback>
                  <p:oleObj name="Equation" r:id="rId8" imgW="393480" imgH="177480" progId="Equation.DSMT4">
                    <p:embed/>
                    <p:pic>
                      <p:nvPicPr>
                        <p:cNvPr id="89102" name="Object 14"/>
                        <p:cNvPicPr>
                          <a:picLocks noChangeAspect="1" noChangeArrowheads="1"/>
                        </p:cNvPicPr>
                        <p:nvPr/>
                      </p:nvPicPr>
                      <p:blipFill>
                        <a:blip r:embed="rId9"/>
                        <a:srcRect/>
                        <a:stretch>
                          <a:fillRect/>
                        </a:stretch>
                      </p:blipFill>
                      <p:spPr bwMode="auto">
                        <a:xfrm>
                          <a:off x="2474" y="3555"/>
                          <a:ext cx="81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9103" name="Group 15"/>
          <p:cNvGrpSpPr>
            <a:grpSpLocks/>
          </p:cNvGrpSpPr>
          <p:nvPr/>
        </p:nvGrpSpPr>
        <p:grpSpPr bwMode="auto">
          <a:xfrm>
            <a:off x="4206877" y="152400"/>
            <a:ext cx="4860926" cy="4073525"/>
            <a:chOff x="2534" y="96"/>
            <a:chExt cx="3062" cy="2566"/>
          </a:xfrm>
        </p:grpSpPr>
        <p:grpSp>
          <p:nvGrpSpPr>
            <p:cNvPr id="89104" name="Group 16"/>
            <p:cNvGrpSpPr>
              <a:grpSpLocks/>
            </p:cNvGrpSpPr>
            <p:nvPr/>
          </p:nvGrpSpPr>
          <p:grpSpPr bwMode="auto">
            <a:xfrm>
              <a:off x="2534" y="1344"/>
              <a:ext cx="3062" cy="1318"/>
              <a:chOff x="2534" y="1344"/>
              <a:chExt cx="3062" cy="1318"/>
            </a:xfrm>
          </p:grpSpPr>
          <p:sp>
            <p:nvSpPr>
              <p:cNvPr id="89105" name="Line 17"/>
              <p:cNvSpPr>
                <a:spLocks noChangeShapeType="1"/>
              </p:cNvSpPr>
              <p:nvPr/>
            </p:nvSpPr>
            <p:spPr bwMode="auto">
              <a:xfrm>
                <a:off x="3600" y="2208"/>
                <a:ext cx="16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06" name="Rectangle 18"/>
              <p:cNvSpPr>
                <a:spLocks noChangeArrowheads="1"/>
              </p:cNvSpPr>
              <p:nvPr/>
            </p:nvSpPr>
            <p:spPr bwMode="auto">
              <a:xfrm>
                <a:off x="3850" y="2160"/>
                <a:ext cx="639"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07" name="Text Box 19"/>
              <p:cNvSpPr txBox="1">
                <a:spLocks noChangeArrowheads="1"/>
              </p:cNvSpPr>
              <p:nvPr/>
            </p:nvSpPr>
            <p:spPr bwMode="auto">
              <a:xfrm>
                <a:off x="3601" y="1440"/>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accent2"/>
                    </a:solidFill>
                  </a:rPr>
                  <a:t>S’</a:t>
                </a:r>
              </a:p>
            </p:txBody>
          </p:sp>
          <p:sp>
            <p:nvSpPr>
              <p:cNvPr id="89108" name="Line 20"/>
              <p:cNvSpPr>
                <a:spLocks noChangeShapeType="1"/>
              </p:cNvSpPr>
              <p:nvPr/>
            </p:nvSpPr>
            <p:spPr bwMode="auto">
              <a:xfrm flipV="1">
                <a:off x="2847" y="1344"/>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09" name="Line 21"/>
              <p:cNvSpPr>
                <a:spLocks noChangeShapeType="1"/>
              </p:cNvSpPr>
              <p:nvPr/>
            </p:nvSpPr>
            <p:spPr bwMode="auto">
              <a:xfrm>
                <a:off x="2847" y="2352"/>
                <a:ext cx="2673"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10" name="Text Box 22"/>
              <p:cNvSpPr txBox="1">
                <a:spLocks noChangeArrowheads="1"/>
              </p:cNvSpPr>
              <p:nvPr/>
            </p:nvSpPr>
            <p:spPr bwMode="auto">
              <a:xfrm>
                <a:off x="2534" y="1420"/>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solidFill>
                      <a:schemeClr val="accent2"/>
                    </a:solidFill>
                  </a:rPr>
                  <a:t>S</a:t>
                </a:r>
              </a:p>
            </p:txBody>
          </p:sp>
          <p:sp>
            <p:nvSpPr>
              <p:cNvPr id="89111" name="Text Box 23"/>
              <p:cNvSpPr txBox="1">
                <a:spLocks noChangeArrowheads="1"/>
              </p:cNvSpPr>
              <p:nvPr/>
            </p:nvSpPr>
            <p:spPr bwMode="auto">
              <a:xfrm>
                <a:off x="5266" y="1996"/>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9112" name="Text Box 24"/>
              <p:cNvSpPr txBox="1">
                <a:spLocks noChangeArrowheads="1"/>
              </p:cNvSpPr>
              <p:nvPr/>
            </p:nvSpPr>
            <p:spPr bwMode="auto">
              <a:xfrm>
                <a:off x="5367" y="2332"/>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9113" name="Line 25"/>
              <p:cNvSpPr>
                <a:spLocks noChangeShapeType="1"/>
              </p:cNvSpPr>
              <p:nvPr/>
            </p:nvSpPr>
            <p:spPr bwMode="auto">
              <a:xfrm>
                <a:off x="3673" y="1680"/>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aphicFrame>
            <p:nvGraphicFramePr>
              <p:cNvPr id="89114" name="Object 26"/>
              <p:cNvGraphicFramePr>
                <a:graphicFrameLocks noChangeAspect="1"/>
              </p:cNvGraphicFramePr>
              <p:nvPr/>
            </p:nvGraphicFramePr>
            <p:xfrm>
              <a:off x="4208" y="1596"/>
              <a:ext cx="154" cy="211"/>
            </p:xfrm>
            <a:graphic>
              <a:graphicData uri="http://schemas.openxmlformats.org/presentationml/2006/ole">
                <mc:AlternateContent xmlns:mc="http://schemas.openxmlformats.org/markup-compatibility/2006">
                  <mc:Choice xmlns:v="urn:schemas-microsoft-com:vml" Requires="v">
                    <p:oleObj name="Equation" r:id="rId10" imgW="253800" imgH="317160" progId="Equation.3">
                      <p:embed/>
                    </p:oleObj>
                  </mc:Choice>
                  <mc:Fallback>
                    <p:oleObj name="Equation" r:id="rId10" imgW="253800" imgH="317160" progId="Equation.3">
                      <p:embed/>
                      <p:pic>
                        <p:nvPicPr>
                          <p:cNvPr id="89114"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8" y="1596"/>
                            <a:ext cx="15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5" name="Line 27"/>
              <p:cNvSpPr>
                <a:spLocks noChangeShapeType="1"/>
              </p:cNvSpPr>
              <p:nvPr/>
            </p:nvSpPr>
            <p:spPr bwMode="auto">
              <a:xfrm flipV="1">
                <a:off x="3603" y="1392"/>
                <a:ext cx="0" cy="8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9116" name="Text Box 28"/>
              <p:cNvSpPr txBox="1">
                <a:spLocks noChangeArrowheads="1"/>
              </p:cNvSpPr>
              <p:nvPr/>
            </p:nvSpPr>
            <p:spPr bwMode="auto">
              <a:xfrm>
                <a:off x="3697" y="1880"/>
                <a:ext cx="33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A’</a:t>
                </a:r>
              </a:p>
            </p:txBody>
          </p:sp>
          <p:sp>
            <p:nvSpPr>
              <p:cNvPr id="89117" name="Text Box 29"/>
              <p:cNvSpPr txBox="1">
                <a:spLocks noChangeArrowheads="1"/>
              </p:cNvSpPr>
              <p:nvPr/>
            </p:nvSpPr>
            <p:spPr bwMode="auto">
              <a:xfrm>
                <a:off x="4422" y="1871"/>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B’</a:t>
                </a:r>
              </a:p>
            </p:txBody>
          </p:sp>
          <p:graphicFrame>
            <p:nvGraphicFramePr>
              <p:cNvPr id="89118" name="Object 30"/>
              <p:cNvGraphicFramePr>
                <a:graphicFrameLocks noChangeAspect="1"/>
              </p:cNvGraphicFramePr>
              <p:nvPr/>
            </p:nvGraphicFramePr>
            <p:xfrm>
              <a:off x="4153" y="1891"/>
              <a:ext cx="224" cy="201"/>
            </p:xfrm>
            <a:graphic>
              <a:graphicData uri="http://schemas.openxmlformats.org/presentationml/2006/ole">
                <mc:AlternateContent xmlns:mc="http://schemas.openxmlformats.org/markup-compatibility/2006">
                  <mc:Choice xmlns:v="urn:schemas-microsoft-com:vml" Requires="v">
                    <p:oleObj name="Equation" r:id="rId12" imgW="253800" imgH="330120" progId="Equation.3">
                      <p:embed/>
                    </p:oleObj>
                  </mc:Choice>
                  <mc:Fallback>
                    <p:oleObj name="Equation" r:id="rId12" imgW="253800" imgH="330120" progId="Equation.3">
                      <p:embed/>
                      <p:pic>
                        <p:nvPicPr>
                          <p:cNvPr id="89118"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3" y="1891"/>
                            <a:ext cx="22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9" name="Line 31"/>
              <p:cNvSpPr>
                <a:spLocks noChangeShapeType="1"/>
              </p:cNvSpPr>
              <p:nvPr/>
            </p:nvSpPr>
            <p:spPr bwMode="auto">
              <a:xfrm>
                <a:off x="3853" y="2160"/>
                <a:ext cx="0" cy="19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9120" name="Text Box 32"/>
              <p:cNvSpPr txBox="1">
                <a:spLocks noChangeArrowheads="1"/>
              </p:cNvSpPr>
              <p:nvPr/>
            </p:nvSpPr>
            <p:spPr bwMode="auto">
              <a:xfrm>
                <a:off x="2588" y="2120"/>
                <a:ext cx="2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O</a:t>
                </a:r>
              </a:p>
            </p:txBody>
          </p:sp>
          <p:sp>
            <p:nvSpPr>
              <p:cNvPr id="89121" name="Text Box 33"/>
              <p:cNvSpPr txBox="1">
                <a:spLocks noChangeArrowheads="1"/>
              </p:cNvSpPr>
              <p:nvPr/>
            </p:nvSpPr>
            <p:spPr bwMode="auto">
              <a:xfrm>
                <a:off x="3733" y="2255"/>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a:solidFill>
                      <a:schemeClr val="accent2"/>
                    </a:solidFill>
                  </a:rPr>
                  <a:t>x</a:t>
                </a:r>
                <a:r>
                  <a:rPr lang="en-US" altLang="zh-CN" sz="2800" b="1" baseline="-25000">
                    <a:solidFill>
                      <a:schemeClr val="accent2"/>
                    </a:solidFill>
                  </a:rPr>
                  <a:t>1</a:t>
                </a:r>
                <a:endParaRPr lang="en-US" altLang="zh-CN" sz="2800" b="1">
                  <a:solidFill>
                    <a:schemeClr val="accent2"/>
                  </a:solidFill>
                </a:endParaRPr>
              </a:p>
            </p:txBody>
          </p:sp>
          <p:sp>
            <p:nvSpPr>
              <p:cNvPr id="89122" name="Line 34"/>
              <p:cNvSpPr>
                <a:spLocks noChangeShapeType="1"/>
              </p:cNvSpPr>
              <p:nvPr/>
            </p:nvSpPr>
            <p:spPr bwMode="auto">
              <a:xfrm>
                <a:off x="4490" y="2160"/>
                <a:ext cx="0" cy="19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9123" name="Text Box 35"/>
              <p:cNvSpPr txBox="1">
                <a:spLocks noChangeArrowheads="1"/>
              </p:cNvSpPr>
              <p:nvPr/>
            </p:nvSpPr>
            <p:spPr bwMode="auto">
              <a:xfrm>
                <a:off x="4398" y="2259"/>
                <a:ext cx="30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spcBef>
                    <a:spcPct val="50000"/>
                  </a:spcBef>
                </a:pPr>
                <a:r>
                  <a:rPr lang="en-US" altLang="zh-CN" sz="2800" b="1" i="1">
                    <a:solidFill>
                      <a:schemeClr val="accent2"/>
                    </a:solidFill>
                  </a:rPr>
                  <a:t>x</a:t>
                </a:r>
                <a:r>
                  <a:rPr lang="en-US" altLang="zh-CN" sz="2800" b="1" baseline="-25000">
                    <a:solidFill>
                      <a:schemeClr val="accent2"/>
                    </a:solidFill>
                  </a:rPr>
                  <a:t>2</a:t>
                </a:r>
                <a:endParaRPr lang="en-US" altLang="zh-CN" sz="2800" b="1">
                  <a:solidFill>
                    <a:schemeClr val="accent2"/>
                  </a:solidFill>
                </a:endParaRPr>
              </a:p>
            </p:txBody>
          </p:sp>
          <p:graphicFrame>
            <p:nvGraphicFramePr>
              <p:cNvPr id="89124" name="Object 36"/>
              <p:cNvGraphicFramePr>
                <a:graphicFrameLocks noChangeAspect="1"/>
              </p:cNvGraphicFramePr>
              <p:nvPr/>
            </p:nvGraphicFramePr>
            <p:xfrm>
              <a:off x="4167" y="2419"/>
              <a:ext cx="145" cy="201"/>
            </p:xfrm>
            <a:graphic>
              <a:graphicData uri="http://schemas.openxmlformats.org/presentationml/2006/ole">
                <mc:AlternateContent xmlns:mc="http://schemas.openxmlformats.org/markup-compatibility/2006">
                  <mc:Choice xmlns:v="urn:schemas-microsoft-com:vml" Requires="v">
                    <p:oleObj name="Equation" r:id="rId14" imgW="164880" imgH="330120" progId="Equation.3">
                      <p:embed/>
                    </p:oleObj>
                  </mc:Choice>
                  <mc:Fallback>
                    <p:oleObj name="Equation" r:id="rId14" imgW="164880" imgH="330120" progId="Equation.3">
                      <p:embed/>
                      <p:pic>
                        <p:nvPicPr>
                          <p:cNvPr id="89124"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7" y="2419"/>
                            <a:ext cx="14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9125" name="Group 37"/>
            <p:cNvGrpSpPr>
              <a:grpSpLocks/>
            </p:cNvGrpSpPr>
            <p:nvPr/>
          </p:nvGrpSpPr>
          <p:grpSpPr bwMode="auto">
            <a:xfrm>
              <a:off x="2537" y="96"/>
              <a:ext cx="2703" cy="1318"/>
              <a:chOff x="2537" y="96"/>
              <a:chExt cx="2703" cy="1318"/>
            </a:xfrm>
          </p:grpSpPr>
          <p:sp>
            <p:nvSpPr>
              <p:cNvPr id="89126" name="Line 38"/>
              <p:cNvSpPr>
                <a:spLocks noChangeShapeType="1"/>
              </p:cNvSpPr>
              <p:nvPr/>
            </p:nvSpPr>
            <p:spPr bwMode="auto">
              <a:xfrm>
                <a:off x="2976" y="960"/>
                <a:ext cx="16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27" name="Rectangle 39"/>
              <p:cNvSpPr>
                <a:spLocks noChangeArrowheads="1"/>
              </p:cNvSpPr>
              <p:nvPr/>
            </p:nvSpPr>
            <p:spPr bwMode="auto">
              <a:xfrm>
                <a:off x="3226" y="912"/>
                <a:ext cx="639"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28" name="Text Box 40"/>
              <p:cNvSpPr txBox="1">
                <a:spLocks noChangeArrowheads="1"/>
              </p:cNvSpPr>
              <p:nvPr/>
            </p:nvSpPr>
            <p:spPr bwMode="auto">
              <a:xfrm>
                <a:off x="2977" y="192"/>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accent2"/>
                    </a:solidFill>
                  </a:rPr>
                  <a:t>S’</a:t>
                </a:r>
              </a:p>
            </p:txBody>
          </p:sp>
          <p:sp>
            <p:nvSpPr>
              <p:cNvPr id="89129" name="Line 41"/>
              <p:cNvSpPr>
                <a:spLocks noChangeShapeType="1"/>
              </p:cNvSpPr>
              <p:nvPr/>
            </p:nvSpPr>
            <p:spPr bwMode="auto">
              <a:xfrm flipV="1">
                <a:off x="2850" y="96"/>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30" name="Line 42"/>
              <p:cNvSpPr>
                <a:spLocks noChangeShapeType="1"/>
              </p:cNvSpPr>
              <p:nvPr/>
            </p:nvSpPr>
            <p:spPr bwMode="auto">
              <a:xfrm>
                <a:off x="2850" y="1104"/>
                <a:ext cx="235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9131" name="Text Box 43"/>
              <p:cNvSpPr txBox="1">
                <a:spLocks noChangeArrowheads="1"/>
              </p:cNvSpPr>
              <p:nvPr/>
            </p:nvSpPr>
            <p:spPr bwMode="auto">
              <a:xfrm>
                <a:off x="2537" y="172"/>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solidFill>
                      <a:schemeClr val="accent2"/>
                    </a:solidFill>
                  </a:rPr>
                  <a:t>S</a:t>
                </a:r>
              </a:p>
            </p:txBody>
          </p:sp>
          <p:sp>
            <p:nvSpPr>
              <p:cNvPr id="89132" name="Text Box 44"/>
              <p:cNvSpPr txBox="1">
                <a:spLocks noChangeArrowheads="1"/>
              </p:cNvSpPr>
              <p:nvPr/>
            </p:nvSpPr>
            <p:spPr bwMode="auto">
              <a:xfrm>
                <a:off x="4796" y="844"/>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9133" name="Text Box 45"/>
              <p:cNvSpPr txBox="1">
                <a:spLocks noChangeArrowheads="1"/>
              </p:cNvSpPr>
              <p:nvPr/>
            </p:nvSpPr>
            <p:spPr bwMode="auto">
              <a:xfrm>
                <a:off x="5011" y="1084"/>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89134" name="Line 46"/>
              <p:cNvSpPr>
                <a:spLocks noChangeShapeType="1"/>
              </p:cNvSpPr>
              <p:nvPr/>
            </p:nvSpPr>
            <p:spPr bwMode="auto">
              <a:xfrm>
                <a:off x="3049" y="432"/>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aphicFrame>
            <p:nvGraphicFramePr>
              <p:cNvPr id="89135" name="Object 47"/>
              <p:cNvGraphicFramePr>
                <a:graphicFrameLocks noChangeAspect="1"/>
              </p:cNvGraphicFramePr>
              <p:nvPr/>
            </p:nvGraphicFramePr>
            <p:xfrm>
              <a:off x="3585" y="348"/>
              <a:ext cx="153" cy="211"/>
            </p:xfrm>
            <a:graphic>
              <a:graphicData uri="http://schemas.openxmlformats.org/presentationml/2006/ole">
                <mc:AlternateContent xmlns:mc="http://schemas.openxmlformats.org/markup-compatibility/2006">
                  <mc:Choice xmlns:v="urn:schemas-microsoft-com:vml" Requires="v">
                    <p:oleObj name="Equation" r:id="rId16" imgW="253800" imgH="317160" progId="Equation.3">
                      <p:embed/>
                    </p:oleObj>
                  </mc:Choice>
                  <mc:Fallback>
                    <p:oleObj name="Equation" r:id="rId16" imgW="253800" imgH="317160" progId="Equation.3">
                      <p:embed/>
                      <p:pic>
                        <p:nvPicPr>
                          <p:cNvPr id="89135"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5" y="348"/>
                            <a:ext cx="15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6" name="Line 48"/>
              <p:cNvSpPr>
                <a:spLocks noChangeShapeType="1"/>
              </p:cNvSpPr>
              <p:nvPr/>
            </p:nvSpPr>
            <p:spPr bwMode="auto">
              <a:xfrm flipV="1">
                <a:off x="2979" y="144"/>
                <a:ext cx="0" cy="8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9137" name="Text Box 49"/>
              <p:cNvSpPr txBox="1">
                <a:spLocks noChangeArrowheads="1"/>
              </p:cNvSpPr>
              <p:nvPr/>
            </p:nvSpPr>
            <p:spPr bwMode="auto">
              <a:xfrm>
                <a:off x="3073" y="632"/>
                <a:ext cx="33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A’</a:t>
                </a:r>
              </a:p>
            </p:txBody>
          </p:sp>
          <p:sp>
            <p:nvSpPr>
              <p:cNvPr id="89138" name="Text Box 50"/>
              <p:cNvSpPr txBox="1">
                <a:spLocks noChangeArrowheads="1"/>
              </p:cNvSpPr>
              <p:nvPr/>
            </p:nvSpPr>
            <p:spPr bwMode="auto">
              <a:xfrm>
                <a:off x="3798" y="623"/>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B’</a:t>
                </a:r>
              </a:p>
            </p:txBody>
          </p:sp>
          <p:graphicFrame>
            <p:nvGraphicFramePr>
              <p:cNvPr id="89139" name="Object 51"/>
              <p:cNvGraphicFramePr>
                <a:graphicFrameLocks noChangeAspect="1"/>
              </p:cNvGraphicFramePr>
              <p:nvPr/>
            </p:nvGraphicFramePr>
            <p:xfrm>
              <a:off x="3529" y="643"/>
              <a:ext cx="224" cy="202"/>
            </p:xfrm>
            <a:graphic>
              <a:graphicData uri="http://schemas.openxmlformats.org/presentationml/2006/ole">
                <mc:AlternateContent xmlns:mc="http://schemas.openxmlformats.org/markup-compatibility/2006">
                  <mc:Choice xmlns:v="urn:schemas-microsoft-com:vml" Requires="v">
                    <p:oleObj name="Equation" r:id="rId18" imgW="253800" imgH="330120" progId="Equation.3">
                      <p:embed/>
                    </p:oleObj>
                  </mc:Choice>
                  <mc:Fallback>
                    <p:oleObj name="Equation" r:id="rId18" imgW="253800" imgH="330120" progId="Equation.3">
                      <p:embed/>
                      <p:pic>
                        <p:nvPicPr>
                          <p:cNvPr id="89139" name="Object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29" y="643"/>
                            <a:ext cx="22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40" name="Line 52"/>
              <p:cNvSpPr>
                <a:spLocks noChangeShapeType="1"/>
              </p:cNvSpPr>
              <p:nvPr/>
            </p:nvSpPr>
            <p:spPr bwMode="auto">
              <a:xfrm>
                <a:off x="3865" y="912"/>
                <a:ext cx="0" cy="19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89141" name="Text Box 53"/>
              <p:cNvSpPr txBox="1">
                <a:spLocks noChangeArrowheads="1"/>
              </p:cNvSpPr>
              <p:nvPr/>
            </p:nvSpPr>
            <p:spPr bwMode="auto">
              <a:xfrm>
                <a:off x="2591" y="1036"/>
                <a:ext cx="2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O</a:t>
                </a:r>
              </a:p>
            </p:txBody>
          </p:sp>
          <p:sp>
            <p:nvSpPr>
              <p:cNvPr id="89142" name="Text Box 54"/>
              <p:cNvSpPr txBox="1">
                <a:spLocks noChangeArrowheads="1"/>
              </p:cNvSpPr>
              <p:nvPr/>
            </p:nvSpPr>
            <p:spPr bwMode="auto">
              <a:xfrm>
                <a:off x="3736" y="1007"/>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a:solidFill>
                      <a:schemeClr val="accent2"/>
                    </a:solidFill>
                  </a:rPr>
                  <a:t>x</a:t>
                </a:r>
                <a:r>
                  <a:rPr lang="en-US" altLang="zh-CN" sz="2800" b="1" baseline="-25000">
                    <a:solidFill>
                      <a:schemeClr val="accent2"/>
                    </a:solidFill>
                  </a:rPr>
                  <a:t>1</a:t>
                </a:r>
                <a:endParaRPr lang="en-US" altLang="zh-CN" sz="2800" b="1">
                  <a:solidFill>
                    <a:schemeClr val="accent2"/>
                  </a:solidFill>
                </a:endParaRPr>
              </a:p>
            </p:txBody>
          </p:sp>
        </p:grpSp>
      </p:grpSp>
      <p:grpSp>
        <p:nvGrpSpPr>
          <p:cNvPr id="89143" name="Group 55"/>
          <p:cNvGrpSpPr>
            <a:grpSpLocks/>
          </p:cNvGrpSpPr>
          <p:nvPr/>
        </p:nvGrpSpPr>
        <p:grpSpPr bwMode="auto">
          <a:xfrm>
            <a:off x="381000" y="228600"/>
            <a:ext cx="3886200" cy="2014538"/>
            <a:chOff x="144" y="144"/>
            <a:chExt cx="2448" cy="1269"/>
          </a:xfrm>
        </p:grpSpPr>
        <p:sp>
          <p:nvSpPr>
            <p:cNvPr id="89144" name="Text Box 56"/>
            <p:cNvSpPr txBox="1">
              <a:spLocks noChangeArrowheads="1"/>
            </p:cNvSpPr>
            <p:nvPr/>
          </p:nvSpPr>
          <p:spPr bwMode="auto">
            <a:xfrm>
              <a:off x="144" y="144"/>
              <a:ext cx="2448"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棒以极高的速度相对</a:t>
              </a:r>
              <a:r>
                <a:rPr lang="en-US" altLang="zh-CN" sz="2800" b="1">
                  <a:solidFill>
                    <a:schemeClr val="accent2"/>
                  </a:solidFill>
                </a:rPr>
                <a:t>S</a:t>
              </a:r>
              <a:r>
                <a:rPr lang="zh-CN" altLang="en-US" sz="2800" b="1">
                  <a:solidFill>
                    <a:schemeClr val="accent2"/>
                  </a:solidFill>
                  <a:latin typeface="宋体" panose="02010600030101010101" pitchFamily="2" charset="-122"/>
                </a:rPr>
                <a:t>系运动</a:t>
              </a:r>
            </a:p>
            <a:p>
              <a:pPr eaLnBrk="0" hangingPunct="0">
                <a:spcBef>
                  <a:spcPct val="50000"/>
                </a:spcBef>
              </a:pPr>
              <a:r>
                <a:rPr lang="en-US" altLang="zh-CN" sz="2800" b="1">
                  <a:solidFill>
                    <a:schemeClr val="accent2"/>
                  </a:solidFill>
                </a:rPr>
                <a:t>S</a:t>
              </a:r>
              <a:r>
                <a:rPr lang="zh-CN" altLang="en-US" sz="2800" b="1">
                  <a:solidFill>
                    <a:schemeClr val="accent2"/>
                  </a:solidFill>
                  <a:latin typeface="宋体" panose="02010600030101010101" pitchFamily="2" charset="-122"/>
                </a:rPr>
                <a:t>系测得棒的长度值 是什么呢？</a:t>
              </a:r>
            </a:p>
          </p:txBody>
        </p:sp>
        <p:graphicFrame>
          <p:nvGraphicFramePr>
            <p:cNvPr id="89145" name="Object 57"/>
            <p:cNvGraphicFramePr>
              <a:graphicFrameLocks noChangeAspect="1"/>
            </p:cNvGraphicFramePr>
            <p:nvPr/>
          </p:nvGraphicFramePr>
          <p:xfrm>
            <a:off x="2117" y="883"/>
            <a:ext cx="145" cy="201"/>
          </p:xfrm>
          <a:graphic>
            <a:graphicData uri="http://schemas.openxmlformats.org/presentationml/2006/ole">
              <mc:AlternateContent xmlns:mc="http://schemas.openxmlformats.org/markup-compatibility/2006">
                <mc:Choice xmlns:v="urn:schemas-microsoft-com:vml" Requires="v">
                  <p:oleObj name="Equation" r:id="rId20" imgW="164880" imgH="330120" progId="Equation.3">
                    <p:embed/>
                  </p:oleObj>
                </mc:Choice>
                <mc:Fallback>
                  <p:oleObj name="Equation" r:id="rId20" imgW="164880" imgH="330120" progId="Equation.3">
                    <p:embed/>
                    <p:pic>
                      <p:nvPicPr>
                        <p:cNvPr id="89145"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7" y="883"/>
                          <a:ext cx="14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146" name="Text Box 58"/>
          <p:cNvSpPr txBox="1">
            <a:spLocks noChangeArrowheads="1"/>
          </p:cNvSpPr>
          <p:nvPr/>
        </p:nvSpPr>
        <p:spPr bwMode="auto">
          <a:xfrm>
            <a:off x="6886168" y="6147221"/>
            <a:ext cx="54373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b="1">
                <a:solidFill>
                  <a:schemeClr val="accent2"/>
                </a:solidFill>
              </a:rPr>
              <a:t>(1)</a:t>
            </a:r>
          </a:p>
        </p:txBody>
      </p:sp>
    </p:spTree>
    <p:extLst>
      <p:ext uri="{BB962C8B-B14F-4D97-AF65-F5344CB8AC3E}">
        <p14:creationId xmlns:p14="http://schemas.microsoft.com/office/powerpoint/2010/main" val="1408135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9143"/>
                                        </p:tgtEl>
                                        <p:attrNameLst>
                                          <p:attrName>style.visibility</p:attrName>
                                        </p:attrNameLst>
                                      </p:cBhvr>
                                      <p:to>
                                        <p:strVal val="visible"/>
                                      </p:to>
                                    </p:set>
                                    <p:animEffect transition="in" filter="wipe(up)">
                                      <p:cBhvr>
                                        <p:cTn id="7" dur="500"/>
                                        <p:tgtEl>
                                          <p:spTgt spid="891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89103"/>
                                        </p:tgtEl>
                                        <p:attrNameLst>
                                          <p:attrName>style.visibility</p:attrName>
                                        </p:attrNameLst>
                                      </p:cBhvr>
                                      <p:to>
                                        <p:strVal val="visible"/>
                                      </p:to>
                                    </p:set>
                                    <p:anim calcmode="lin" valueType="num">
                                      <p:cBhvr additive="base">
                                        <p:cTn id="12" dur="500" fill="hold"/>
                                        <p:tgtEl>
                                          <p:spTgt spid="89103"/>
                                        </p:tgtEl>
                                        <p:attrNameLst>
                                          <p:attrName>ppt_x</p:attrName>
                                        </p:attrNameLst>
                                      </p:cBhvr>
                                      <p:tavLst>
                                        <p:tav tm="0">
                                          <p:val>
                                            <p:strVal val="1+#ppt_w/2"/>
                                          </p:val>
                                        </p:tav>
                                        <p:tav tm="100000">
                                          <p:val>
                                            <p:strVal val="#ppt_x"/>
                                          </p:val>
                                        </p:tav>
                                      </p:tavLst>
                                    </p:anim>
                                    <p:anim calcmode="lin" valueType="num">
                                      <p:cBhvr additive="base">
                                        <p:cTn id="13" dur="500" fill="hold"/>
                                        <p:tgtEl>
                                          <p:spTgt spid="8910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9090"/>
                                        </p:tgtEl>
                                        <p:attrNameLst>
                                          <p:attrName>style.visibility</p:attrName>
                                        </p:attrNameLst>
                                      </p:cBhvr>
                                      <p:to>
                                        <p:strVal val="visible"/>
                                      </p:to>
                                    </p:set>
                                    <p:animEffect transition="in" filter="wipe(left)">
                                      <p:cBhvr>
                                        <p:cTn id="18" dur="500"/>
                                        <p:tgtEl>
                                          <p:spTgt spid="890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9091"/>
                                        </p:tgtEl>
                                        <p:attrNameLst>
                                          <p:attrName>style.visibility</p:attrName>
                                        </p:attrNameLst>
                                      </p:cBhvr>
                                      <p:to>
                                        <p:strVal val="visible"/>
                                      </p:to>
                                    </p:set>
                                    <p:animEffect transition="in" filter="wipe(left)">
                                      <p:cBhvr>
                                        <p:cTn id="23" dur="500"/>
                                        <p:tgtEl>
                                          <p:spTgt spid="890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9092"/>
                                        </p:tgtEl>
                                        <p:attrNameLst>
                                          <p:attrName>style.visibility</p:attrName>
                                        </p:attrNameLst>
                                      </p:cBhvr>
                                      <p:to>
                                        <p:strVal val="visible"/>
                                      </p:to>
                                    </p:set>
                                    <p:animEffect transition="in" filter="wipe(left)">
                                      <p:cBhvr>
                                        <p:cTn id="28" dur="500"/>
                                        <p:tgtEl>
                                          <p:spTgt spid="890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9093"/>
                                        </p:tgtEl>
                                        <p:attrNameLst>
                                          <p:attrName>style.visibility</p:attrName>
                                        </p:attrNameLst>
                                      </p:cBhvr>
                                      <p:to>
                                        <p:strVal val="visible"/>
                                      </p:to>
                                    </p:set>
                                    <p:animEffect transition="in" filter="wipe(left)">
                                      <p:cBhvr>
                                        <p:cTn id="33" dur="500"/>
                                        <p:tgtEl>
                                          <p:spTgt spid="890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9096"/>
                                        </p:tgtEl>
                                        <p:attrNameLst>
                                          <p:attrName>style.visibility</p:attrName>
                                        </p:attrNameLst>
                                      </p:cBhvr>
                                      <p:to>
                                        <p:strVal val="visible"/>
                                      </p:to>
                                    </p:set>
                                    <p:animEffect transition="in" filter="wipe(left)">
                                      <p:cBhvr>
                                        <p:cTn id="38" dur="500"/>
                                        <p:tgtEl>
                                          <p:spTgt spid="890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9100"/>
                                        </p:tgtEl>
                                        <p:attrNameLst>
                                          <p:attrName>style.visibility</p:attrName>
                                        </p:attrNameLst>
                                      </p:cBhvr>
                                      <p:to>
                                        <p:strVal val="visible"/>
                                      </p:to>
                                    </p:set>
                                    <p:animEffect transition="in" filter="wipe(left)">
                                      <p:cBhvr>
                                        <p:cTn id="43" dur="500"/>
                                        <p:tgtEl>
                                          <p:spTgt spid="8910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9099"/>
                                        </p:tgtEl>
                                        <p:attrNameLst>
                                          <p:attrName>style.visibility</p:attrName>
                                        </p:attrNameLst>
                                      </p:cBhvr>
                                      <p:to>
                                        <p:strVal val="visible"/>
                                      </p:to>
                                    </p:set>
                                    <p:animEffect transition="in" filter="wipe(left)">
                                      <p:cBhvr>
                                        <p:cTn id="48" dur="500"/>
                                        <p:tgtEl>
                                          <p:spTgt spid="89099"/>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89146"/>
                                        </p:tgtEl>
                                        <p:attrNameLst>
                                          <p:attrName>style.visibility</p:attrName>
                                        </p:attrNameLst>
                                      </p:cBhvr>
                                      <p:to>
                                        <p:strVal val="visible"/>
                                      </p:to>
                                    </p:set>
                                    <p:animEffect transition="in" filter="wipe(left)">
                                      <p:cBhvr>
                                        <p:cTn id="52" dur="500"/>
                                        <p:tgtEl>
                                          <p:spTgt spid="8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autoUpdateAnimBg="0"/>
      <p:bldP spid="89092" grpId="0" autoUpdateAnimBg="0"/>
      <p:bldP spid="8914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4995863" y="501650"/>
            <a:ext cx="3932237" cy="2092325"/>
            <a:chOff x="3243" y="96"/>
            <a:chExt cx="2477" cy="1318"/>
          </a:xfrm>
        </p:grpSpPr>
        <p:sp>
          <p:nvSpPr>
            <p:cNvPr id="90115" name="Line 3"/>
            <p:cNvSpPr>
              <a:spLocks noChangeShapeType="1"/>
            </p:cNvSpPr>
            <p:nvPr/>
          </p:nvSpPr>
          <p:spPr bwMode="auto">
            <a:xfrm>
              <a:off x="4221" y="960"/>
              <a:ext cx="1347"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16" name="Rectangle 4"/>
            <p:cNvSpPr>
              <a:spLocks noChangeArrowheads="1"/>
            </p:cNvSpPr>
            <p:nvPr/>
          </p:nvSpPr>
          <p:spPr bwMode="auto">
            <a:xfrm>
              <a:off x="4471" y="912"/>
              <a:ext cx="639"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17" name="Text Box 5"/>
            <p:cNvSpPr txBox="1">
              <a:spLocks noChangeArrowheads="1"/>
            </p:cNvSpPr>
            <p:nvPr/>
          </p:nvSpPr>
          <p:spPr bwMode="auto">
            <a:xfrm>
              <a:off x="4222" y="192"/>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accent2"/>
                  </a:solidFill>
                </a:rPr>
                <a:t>S’</a:t>
              </a:r>
            </a:p>
          </p:txBody>
        </p:sp>
        <p:sp>
          <p:nvSpPr>
            <p:cNvPr id="90118" name="Line 6"/>
            <p:cNvSpPr>
              <a:spLocks noChangeShapeType="1"/>
            </p:cNvSpPr>
            <p:nvPr/>
          </p:nvSpPr>
          <p:spPr bwMode="auto">
            <a:xfrm flipV="1">
              <a:off x="4095" y="96"/>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19" name="Line 7"/>
            <p:cNvSpPr>
              <a:spLocks noChangeShapeType="1"/>
            </p:cNvSpPr>
            <p:nvPr/>
          </p:nvSpPr>
          <p:spPr bwMode="auto">
            <a:xfrm>
              <a:off x="4095" y="1104"/>
              <a:ext cx="1521"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20" name="Text Box 8"/>
            <p:cNvSpPr txBox="1">
              <a:spLocks noChangeArrowheads="1"/>
            </p:cNvSpPr>
            <p:nvPr/>
          </p:nvSpPr>
          <p:spPr bwMode="auto">
            <a:xfrm>
              <a:off x="3782" y="172"/>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solidFill>
                    <a:schemeClr val="accent2"/>
                  </a:solidFill>
                </a:rPr>
                <a:t>S</a:t>
              </a:r>
            </a:p>
          </p:txBody>
        </p:sp>
        <p:sp>
          <p:nvSpPr>
            <p:cNvPr id="90121" name="Text Box 9"/>
            <p:cNvSpPr txBox="1">
              <a:spLocks noChangeArrowheads="1"/>
            </p:cNvSpPr>
            <p:nvPr/>
          </p:nvSpPr>
          <p:spPr bwMode="auto">
            <a:xfrm>
              <a:off x="5374" y="700"/>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90122" name="Text Box 10"/>
            <p:cNvSpPr txBox="1">
              <a:spLocks noChangeArrowheads="1"/>
            </p:cNvSpPr>
            <p:nvPr/>
          </p:nvSpPr>
          <p:spPr bwMode="auto">
            <a:xfrm>
              <a:off x="5491" y="1084"/>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90123" name="Line 11"/>
            <p:cNvSpPr>
              <a:spLocks noChangeShapeType="1"/>
            </p:cNvSpPr>
            <p:nvPr/>
          </p:nvSpPr>
          <p:spPr bwMode="auto">
            <a:xfrm flipH="1">
              <a:off x="3600" y="432"/>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aphicFrame>
          <p:nvGraphicFramePr>
            <p:cNvPr id="90124" name="Object 12"/>
            <p:cNvGraphicFramePr>
              <a:graphicFrameLocks noChangeAspect="1"/>
            </p:cNvGraphicFramePr>
            <p:nvPr/>
          </p:nvGraphicFramePr>
          <p:xfrm>
            <a:off x="3243" y="300"/>
            <a:ext cx="322" cy="211"/>
          </p:xfrm>
          <a:graphic>
            <a:graphicData uri="http://schemas.openxmlformats.org/presentationml/2006/ole">
              <mc:AlternateContent xmlns:mc="http://schemas.openxmlformats.org/markup-compatibility/2006">
                <mc:Choice xmlns:v="urn:schemas-microsoft-com:vml" Requires="v">
                  <p:oleObj name="Equation" r:id="rId2" imgW="533160" imgH="317160" progId="Equation.3">
                    <p:embed/>
                  </p:oleObj>
                </mc:Choice>
                <mc:Fallback>
                  <p:oleObj name="Equation" r:id="rId2" imgW="533160" imgH="317160" progId="Equation.3">
                    <p:embed/>
                    <p:pic>
                      <p:nvPicPr>
                        <p:cNvPr id="90124"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 y="300"/>
                          <a:ext cx="322"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5" name="Line 13"/>
            <p:cNvSpPr>
              <a:spLocks noChangeShapeType="1"/>
            </p:cNvSpPr>
            <p:nvPr/>
          </p:nvSpPr>
          <p:spPr bwMode="auto">
            <a:xfrm flipV="1">
              <a:off x="4224" y="144"/>
              <a:ext cx="0" cy="8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90126" name="Text Box 14"/>
            <p:cNvSpPr txBox="1">
              <a:spLocks noChangeArrowheads="1"/>
            </p:cNvSpPr>
            <p:nvPr/>
          </p:nvSpPr>
          <p:spPr bwMode="auto">
            <a:xfrm>
              <a:off x="4318" y="632"/>
              <a:ext cx="33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A’</a:t>
              </a:r>
            </a:p>
          </p:txBody>
        </p:sp>
        <p:sp>
          <p:nvSpPr>
            <p:cNvPr id="90127" name="Text Box 15"/>
            <p:cNvSpPr txBox="1">
              <a:spLocks noChangeArrowheads="1"/>
            </p:cNvSpPr>
            <p:nvPr/>
          </p:nvSpPr>
          <p:spPr bwMode="auto">
            <a:xfrm>
              <a:off x="5043" y="623"/>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B’</a:t>
              </a:r>
            </a:p>
          </p:txBody>
        </p:sp>
        <p:graphicFrame>
          <p:nvGraphicFramePr>
            <p:cNvPr id="90128" name="Object 16"/>
            <p:cNvGraphicFramePr>
              <a:graphicFrameLocks noChangeAspect="1"/>
            </p:cNvGraphicFramePr>
            <p:nvPr/>
          </p:nvGraphicFramePr>
          <p:xfrm>
            <a:off x="4774" y="643"/>
            <a:ext cx="224" cy="202"/>
          </p:xfrm>
          <a:graphic>
            <a:graphicData uri="http://schemas.openxmlformats.org/presentationml/2006/ole">
              <mc:AlternateContent xmlns:mc="http://schemas.openxmlformats.org/markup-compatibility/2006">
                <mc:Choice xmlns:v="urn:schemas-microsoft-com:vml" Requires="v">
                  <p:oleObj name="Equation" r:id="rId4" imgW="253800" imgH="330120" progId="Equation.3">
                    <p:embed/>
                  </p:oleObj>
                </mc:Choice>
                <mc:Fallback>
                  <p:oleObj name="Equation" r:id="rId4" imgW="253800" imgH="330120" progId="Equation.3">
                    <p:embed/>
                    <p:pic>
                      <p:nvPicPr>
                        <p:cNvPr id="90128"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4" y="643"/>
                          <a:ext cx="22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9" name="Line 17"/>
            <p:cNvSpPr>
              <a:spLocks noChangeShapeType="1"/>
            </p:cNvSpPr>
            <p:nvPr/>
          </p:nvSpPr>
          <p:spPr bwMode="auto">
            <a:xfrm>
              <a:off x="5110" y="912"/>
              <a:ext cx="0" cy="19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90130" name="Text Box 18"/>
            <p:cNvSpPr txBox="1">
              <a:spLocks noChangeArrowheads="1"/>
            </p:cNvSpPr>
            <p:nvPr/>
          </p:nvSpPr>
          <p:spPr bwMode="auto">
            <a:xfrm>
              <a:off x="3836" y="1036"/>
              <a:ext cx="2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O</a:t>
              </a:r>
            </a:p>
          </p:txBody>
        </p:sp>
        <p:sp>
          <p:nvSpPr>
            <p:cNvPr id="90131" name="Text Box 19"/>
            <p:cNvSpPr txBox="1">
              <a:spLocks noChangeArrowheads="1"/>
            </p:cNvSpPr>
            <p:nvPr/>
          </p:nvSpPr>
          <p:spPr bwMode="auto">
            <a:xfrm>
              <a:off x="4981" y="1007"/>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a:solidFill>
                    <a:schemeClr val="accent2"/>
                  </a:solidFill>
                </a:rPr>
                <a:t>x</a:t>
              </a:r>
              <a:r>
                <a:rPr lang="en-US" altLang="zh-CN" sz="2800" b="1" baseline="-25000">
                  <a:solidFill>
                    <a:schemeClr val="accent2"/>
                  </a:solidFill>
                </a:rPr>
                <a:t>1</a:t>
              </a:r>
              <a:endParaRPr lang="en-US" altLang="zh-CN" sz="2800" b="1">
                <a:solidFill>
                  <a:schemeClr val="accent2"/>
                </a:solidFill>
              </a:endParaRPr>
            </a:p>
          </p:txBody>
        </p:sp>
      </p:grpSp>
      <p:grpSp>
        <p:nvGrpSpPr>
          <p:cNvPr id="90132" name="Group 20"/>
          <p:cNvGrpSpPr>
            <a:grpSpLocks/>
          </p:cNvGrpSpPr>
          <p:nvPr/>
        </p:nvGrpSpPr>
        <p:grpSpPr bwMode="auto">
          <a:xfrm>
            <a:off x="4572001" y="2254250"/>
            <a:ext cx="4291013" cy="2092325"/>
            <a:chOff x="2976" y="1200"/>
            <a:chExt cx="2703" cy="1318"/>
          </a:xfrm>
        </p:grpSpPr>
        <p:sp>
          <p:nvSpPr>
            <p:cNvPr id="90133" name="Line 21"/>
            <p:cNvSpPr>
              <a:spLocks noChangeShapeType="1"/>
            </p:cNvSpPr>
            <p:nvPr/>
          </p:nvSpPr>
          <p:spPr bwMode="auto">
            <a:xfrm>
              <a:off x="4221" y="2064"/>
              <a:ext cx="1347"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34" name="Rectangle 22"/>
            <p:cNvSpPr>
              <a:spLocks noChangeArrowheads="1"/>
            </p:cNvSpPr>
            <p:nvPr/>
          </p:nvSpPr>
          <p:spPr bwMode="auto">
            <a:xfrm>
              <a:off x="4471" y="2016"/>
              <a:ext cx="639"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35" name="Text Box 23"/>
            <p:cNvSpPr txBox="1">
              <a:spLocks noChangeArrowheads="1"/>
            </p:cNvSpPr>
            <p:nvPr/>
          </p:nvSpPr>
          <p:spPr bwMode="auto">
            <a:xfrm>
              <a:off x="4222" y="1296"/>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chemeClr val="accent2"/>
                  </a:solidFill>
                </a:rPr>
                <a:t>S’</a:t>
              </a:r>
            </a:p>
          </p:txBody>
        </p:sp>
        <p:sp>
          <p:nvSpPr>
            <p:cNvPr id="90136" name="Line 24"/>
            <p:cNvSpPr>
              <a:spLocks noChangeShapeType="1"/>
            </p:cNvSpPr>
            <p:nvPr/>
          </p:nvSpPr>
          <p:spPr bwMode="auto">
            <a:xfrm flipV="1">
              <a:off x="3471" y="1200"/>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37" name="Line 25"/>
            <p:cNvSpPr>
              <a:spLocks noChangeShapeType="1"/>
            </p:cNvSpPr>
            <p:nvPr/>
          </p:nvSpPr>
          <p:spPr bwMode="auto">
            <a:xfrm>
              <a:off x="3471" y="2208"/>
              <a:ext cx="2097"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0138" name="Text Box 26"/>
            <p:cNvSpPr txBox="1">
              <a:spLocks noChangeArrowheads="1"/>
            </p:cNvSpPr>
            <p:nvPr/>
          </p:nvSpPr>
          <p:spPr bwMode="auto">
            <a:xfrm>
              <a:off x="3542" y="1324"/>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a:solidFill>
                    <a:schemeClr val="accent2"/>
                  </a:solidFill>
                </a:rPr>
                <a:t>S</a:t>
              </a:r>
            </a:p>
          </p:txBody>
        </p:sp>
        <p:sp>
          <p:nvSpPr>
            <p:cNvPr id="90139" name="Text Box 27"/>
            <p:cNvSpPr txBox="1">
              <a:spLocks noChangeArrowheads="1"/>
            </p:cNvSpPr>
            <p:nvPr/>
          </p:nvSpPr>
          <p:spPr bwMode="auto">
            <a:xfrm>
              <a:off x="5374" y="1804"/>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90140" name="Text Box 28"/>
            <p:cNvSpPr txBox="1">
              <a:spLocks noChangeArrowheads="1"/>
            </p:cNvSpPr>
            <p:nvPr/>
          </p:nvSpPr>
          <p:spPr bwMode="auto">
            <a:xfrm>
              <a:off x="5395" y="2188"/>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1" i="1">
                  <a:solidFill>
                    <a:schemeClr val="accent2"/>
                  </a:solidFill>
                </a:rPr>
                <a:t>x</a:t>
              </a:r>
            </a:p>
          </p:txBody>
        </p:sp>
        <p:sp>
          <p:nvSpPr>
            <p:cNvPr id="90141" name="Line 29"/>
            <p:cNvSpPr>
              <a:spLocks noChangeShapeType="1"/>
            </p:cNvSpPr>
            <p:nvPr/>
          </p:nvSpPr>
          <p:spPr bwMode="auto">
            <a:xfrm flipH="1">
              <a:off x="2976" y="1536"/>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aphicFrame>
          <p:nvGraphicFramePr>
            <p:cNvPr id="90142" name="Object 30"/>
            <p:cNvGraphicFramePr>
              <a:graphicFrameLocks noChangeAspect="1"/>
            </p:cNvGraphicFramePr>
            <p:nvPr/>
          </p:nvGraphicFramePr>
          <p:xfrm>
            <a:off x="3051" y="1260"/>
            <a:ext cx="322" cy="211"/>
          </p:xfrm>
          <a:graphic>
            <a:graphicData uri="http://schemas.openxmlformats.org/presentationml/2006/ole">
              <mc:AlternateContent xmlns:mc="http://schemas.openxmlformats.org/markup-compatibility/2006">
                <mc:Choice xmlns:v="urn:schemas-microsoft-com:vml" Requires="v">
                  <p:oleObj name="Equation" r:id="rId6" imgW="533160" imgH="317160" progId="Equation.3">
                    <p:embed/>
                  </p:oleObj>
                </mc:Choice>
                <mc:Fallback>
                  <p:oleObj name="Equation" r:id="rId6" imgW="533160" imgH="317160" progId="Equation.3">
                    <p:embed/>
                    <p:pic>
                      <p:nvPicPr>
                        <p:cNvPr id="90142"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1" y="1260"/>
                          <a:ext cx="322"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43" name="Line 31"/>
            <p:cNvSpPr>
              <a:spLocks noChangeShapeType="1"/>
            </p:cNvSpPr>
            <p:nvPr/>
          </p:nvSpPr>
          <p:spPr bwMode="auto">
            <a:xfrm flipV="1">
              <a:off x="4224" y="1248"/>
              <a:ext cx="0" cy="8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90144" name="Text Box 32"/>
            <p:cNvSpPr txBox="1">
              <a:spLocks noChangeArrowheads="1"/>
            </p:cNvSpPr>
            <p:nvPr/>
          </p:nvSpPr>
          <p:spPr bwMode="auto">
            <a:xfrm>
              <a:off x="4318" y="1736"/>
              <a:ext cx="33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A’</a:t>
              </a:r>
            </a:p>
          </p:txBody>
        </p:sp>
        <p:sp>
          <p:nvSpPr>
            <p:cNvPr id="90145" name="Text Box 33"/>
            <p:cNvSpPr txBox="1">
              <a:spLocks noChangeArrowheads="1"/>
            </p:cNvSpPr>
            <p:nvPr/>
          </p:nvSpPr>
          <p:spPr bwMode="auto">
            <a:xfrm>
              <a:off x="5043" y="1727"/>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B’</a:t>
              </a:r>
            </a:p>
          </p:txBody>
        </p:sp>
        <p:graphicFrame>
          <p:nvGraphicFramePr>
            <p:cNvPr id="90146" name="Object 34"/>
            <p:cNvGraphicFramePr>
              <a:graphicFrameLocks noChangeAspect="1"/>
            </p:cNvGraphicFramePr>
            <p:nvPr/>
          </p:nvGraphicFramePr>
          <p:xfrm>
            <a:off x="4774" y="1747"/>
            <a:ext cx="224" cy="202"/>
          </p:xfrm>
          <a:graphic>
            <a:graphicData uri="http://schemas.openxmlformats.org/presentationml/2006/ole">
              <mc:AlternateContent xmlns:mc="http://schemas.openxmlformats.org/markup-compatibility/2006">
                <mc:Choice xmlns:v="urn:schemas-microsoft-com:vml" Requires="v">
                  <p:oleObj name="Equation" r:id="rId8" imgW="253800" imgH="330120" progId="Equation.3">
                    <p:embed/>
                  </p:oleObj>
                </mc:Choice>
                <mc:Fallback>
                  <p:oleObj name="Equation" r:id="rId8" imgW="253800" imgH="330120" progId="Equation.3">
                    <p:embed/>
                    <p:pic>
                      <p:nvPicPr>
                        <p:cNvPr id="90146"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4" y="1747"/>
                          <a:ext cx="22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47" name="Line 35"/>
            <p:cNvSpPr>
              <a:spLocks noChangeShapeType="1"/>
            </p:cNvSpPr>
            <p:nvPr/>
          </p:nvSpPr>
          <p:spPr bwMode="auto">
            <a:xfrm>
              <a:off x="4464" y="2016"/>
              <a:ext cx="0" cy="19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sp>
          <p:nvSpPr>
            <p:cNvPr id="90148" name="Text Box 36"/>
            <p:cNvSpPr txBox="1">
              <a:spLocks noChangeArrowheads="1"/>
            </p:cNvSpPr>
            <p:nvPr/>
          </p:nvSpPr>
          <p:spPr bwMode="auto">
            <a:xfrm>
              <a:off x="3212" y="2140"/>
              <a:ext cx="2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O</a:t>
              </a:r>
            </a:p>
          </p:txBody>
        </p:sp>
        <p:sp>
          <p:nvSpPr>
            <p:cNvPr id="90149" name="Text Box 37"/>
            <p:cNvSpPr txBox="1">
              <a:spLocks noChangeArrowheads="1"/>
            </p:cNvSpPr>
            <p:nvPr/>
          </p:nvSpPr>
          <p:spPr bwMode="auto">
            <a:xfrm>
              <a:off x="4357" y="2111"/>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a:solidFill>
                    <a:schemeClr val="accent2"/>
                  </a:solidFill>
                </a:rPr>
                <a:t>x</a:t>
              </a:r>
              <a:r>
                <a:rPr lang="en-US" altLang="zh-CN" sz="2800" b="1" baseline="-25000">
                  <a:solidFill>
                    <a:schemeClr val="accent2"/>
                  </a:solidFill>
                </a:rPr>
                <a:t>1</a:t>
              </a:r>
              <a:endParaRPr lang="en-US" altLang="zh-CN" sz="2800" b="1">
                <a:solidFill>
                  <a:schemeClr val="accent2"/>
                </a:solidFill>
              </a:endParaRPr>
            </a:p>
          </p:txBody>
        </p:sp>
      </p:grpSp>
      <p:sp>
        <p:nvSpPr>
          <p:cNvPr id="90150" name="Text Box 38"/>
          <p:cNvSpPr txBox="1">
            <a:spLocks noChangeArrowheads="1"/>
          </p:cNvSpPr>
          <p:nvPr/>
        </p:nvSpPr>
        <p:spPr bwMode="auto">
          <a:xfrm>
            <a:off x="174769" y="260648"/>
            <a:ext cx="4516438"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en-US" altLang="zh-CN" sz="2800" b="1">
                <a:solidFill>
                  <a:schemeClr val="accent2"/>
                </a:solidFill>
              </a:rPr>
              <a:t>S’</a:t>
            </a:r>
            <a:r>
              <a:rPr lang="zh-CN" altLang="en-US" sz="2800" b="1">
                <a:solidFill>
                  <a:schemeClr val="accent2"/>
                </a:solidFill>
                <a:latin typeface="宋体" panose="02010600030101010101" pitchFamily="2" charset="-122"/>
              </a:rPr>
              <a:t>系中观察：棒静止，</a:t>
            </a:r>
            <a:r>
              <a:rPr lang="en-US" altLang="zh-CN" sz="2800" b="1">
                <a:solidFill>
                  <a:schemeClr val="accent2"/>
                </a:solidFill>
              </a:rPr>
              <a:t>S</a:t>
            </a:r>
            <a:r>
              <a:rPr lang="zh-CN" altLang="en-US" sz="2800" b="1">
                <a:solidFill>
                  <a:schemeClr val="accent2"/>
                </a:solidFill>
                <a:latin typeface="宋体" panose="02010600030101010101" pitchFamily="2" charset="-122"/>
              </a:rPr>
              <a:t>系高速向左运动，</a:t>
            </a:r>
          </a:p>
        </p:txBody>
      </p:sp>
      <p:sp>
        <p:nvSpPr>
          <p:cNvPr id="90151" name="Text Box 39"/>
          <p:cNvSpPr txBox="1">
            <a:spLocks noChangeArrowheads="1"/>
          </p:cNvSpPr>
          <p:nvPr/>
        </p:nvSpPr>
        <p:spPr bwMode="auto">
          <a:xfrm>
            <a:off x="107504" y="1412776"/>
            <a:ext cx="484940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chemeClr val="accent2"/>
                </a:solidFill>
                <a:latin typeface="宋体" panose="02010600030101010101" pitchFamily="2" charset="-122"/>
              </a:rPr>
              <a:t>事件</a:t>
            </a:r>
            <a:r>
              <a:rPr lang="en-US" altLang="zh-CN" sz="2800" b="1">
                <a:solidFill>
                  <a:schemeClr val="accent2"/>
                </a:solidFill>
              </a:rPr>
              <a:t>1</a:t>
            </a:r>
            <a:r>
              <a:rPr lang="zh-CN" altLang="en-US" sz="2800" b="1">
                <a:solidFill>
                  <a:schemeClr val="accent2"/>
                </a:solidFill>
                <a:latin typeface="宋体" panose="02010600030101010101" pitchFamily="2" charset="-122"/>
              </a:rPr>
              <a:t>：</a:t>
            </a:r>
            <a:r>
              <a:rPr lang="en-US" altLang="zh-CN" sz="2800" b="1" i="1">
                <a:solidFill>
                  <a:schemeClr val="accent2"/>
                </a:solidFill>
              </a:rPr>
              <a:t>t</a:t>
            </a:r>
            <a:r>
              <a:rPr lang="en-US" altLang="zh-CN" sz="2800" b="1">
                <a:solidFill>
                  <a:schemeClr val="accent2"/>
                </a:solidFill>
              </a:rPr>
              <a:t>’</a:t>
            </a:r>
            <a:r>
              <a:rPr lang="zh-CN" altLang="en-US" sz="2800" b="1">
                <a:solidFill>
                  <a:schemeClr val="accent2"/>
                </a:solidFill>
                <a:latin typeface="宋体" panose="02010600030101010101" pitchFamily="2" charset="-122"/>
              </a:rPr>
              <a:t>时刻，</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经过</a:t>
            </a:r>
            <a:r>
              <a:rPr lang="en-US" altLang="zh-CN" sz="2800" b="1">
                <a:solidFill>
                  <a:schemeClr val="accent2"/>
                </a:solidFill>
              </a:rPr>
              <a:t>B’</a:t>
            </a:r>
            <a:r>
              <a:rPr lang="zh-CN" altLang="en-US" sz="2800" b="1">
                <a:solidFill>
                  <a:schemeClr val="accent2"/>
                </a:solidFill>
                <a:latin typeface="宋体" panose="02010600030101010101" pitchFamily="2" charset="-122"/>
              </a:rPr>
              <a:t>端。</a:t>
            </a:r>
          </a:p>
        </p:txBody>
      </p:sp>
      <p:grpSp>
        <p:nvGrpSpPr>
          <p:cNvPr id="90152" name="Group 40"/>
          <p:cNvGrpSpPr>
            <a:grpSpLocks/>
          </p:cNvGrpSpPr>
          <p:nvPr/>
        </p:nvGrpSpPr>
        <p:grpSpPr bwMode="auto">
          <a:xfrm>
            <a:off x="129034" y="1989505"/>
            <a:ext cx="4495800" cy="954088"/>
            <a:chOff x="96" y="1226"/>
            <a:chExt cx="2832" cy="601"/>
          </a:xfrm>
        </p:grpSpPr>
        <p:sp>
          <p:nvSpPr>
            <p:cNvPr id="90153" name="Text Box 41"/>
            <p:cNvSpPr txBox="1">
              <a:spLocks noChangeArrowheads="1"/>
            </p:cNvSpPr>
            <p:nvPr/>
          </p:nvSpPr>
          <p:spPr bwMode="auto">
            <a:xfrm>
              <a:off x="96" y="1226"/>
              <a:ext cx="2832"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425575">
                <a:defRPr kumimoji="1" sz="2400">
                  <a:solidFill>
                    <a:schemeClr val="tx1"/>
                  </a:solidFill>
                  <a:latin typeface="Times New Roman" panose="02020603050405020304" pitchFamily="18" charset="0"/>
                  <a:ea typeface="宋体" panose="02010600030101010101" pitchFamily="2" charset="-122"/>
                </a:defRPr>
              </a:lvl2pPr>
              <a:lvl3pPr marL="1616075">
                <a:defRPr kumimoji="1" sz="2400">
                  <a:solidFill>
                    <a:schemeClr val="tx1"/>
                  </a:solidFill>
                  <a:latin typeface="Times New Roman" panose="02020603050405020304" pitchFamily="18" charset="0"/>
                  <a:ea typeface="宋体" panose="02010600030101010101" pitchFamily="2" charset="-122"/>
                </a:defRPr>
              </a:lvl3pPr>
              <a:lvl4pPr marL="1806575">
                <a:defRPr kumimoji="1" sz="2400">
                  <a:solidFill>
                    <a:schemeClr val="tx1"/>
                  </a:solidFill>
                  <a:latin typeface="Times New Roman" panose="02020603050405020304" pitchFamily="18" charset="0"/>
                  <a:ea typeface="宋体" panose="02010600030101010101" pitchFamily="2" charset="-122"/>
                </a:defRPr>
              </a:lvl4pPr>
              <a:lvl5pPr marL="1997075">
                <a:defRPr kumimoji="1" sz="2400">
                  <a:solidFill>
                    <a:schemeClr val="tx1"/>
                  </a:solidFill>
                  <a:latin typeface="Times New Roman" panose="02020603050405020304" pitchFamily="18" charset="0"/>
                  <a:ea typeface="宋体" panose="02010600030101010101" pitchFamily="2" charset="-122"/>
                </a:defRPr>
              </a:lvl5pPr>
              <a:lvl6pPr marL="24542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68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5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a:solidFill>
                    <a:schemeClr val="accent2"/>
                  </a:solidFill>
                  <a:latin typeface="宋体" panose="02010600030101010101" pitchFamily="2" charset="-122"/>
                </a:rPr>
                <a:t>事件</a:t>
              </a:r>
              <a:r>
                <a:rPr lang="en-US" altLang="zh-CN" sz="2800" b="1">
                  <a:solidFill>
                    <a:schemeClr val="accent2"/>
                  </a:solidFill>
                </a:rPr>
                <a:t>2</a:t>
              </a:r>
              <a:r>
                <a:rPr lang="zh-CN" altLang="en-US" sz="2800" b="1">
                  <a:solidFill>
                    <a:schemeClr val="accent2"/>
                  </a:solidFill>
                  <a:latin typeface="宋体" panose="02010600030101010101" pitchFamily="2" charset="-122"/>
                </a:rPr>
                <a:t>：       时刻，</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经过</a:t>
              </a:r>
              <a:r>
                <a:rPr lang="en-US" altLang="zh-CN" sz="2800" b="1">
                  <a:solidFill>
                    <a:schemeClr val="accent2"/>
                  </a:solidFill>
                </a:rPr>
                <a:t>A’</a:t>
              </a:r>
              <a:r>
                <a:rPr lang="zh-CN" altLang="en-US" sz="2800" b="1">
                  <a:solidFill>
                    <a:schemeClr val="accent2"/>
                  </a:solidFill>
                  <a:latin typeface="宋体" panose="02010600030101010101" pitchFamily="2" charset="-122"/>
                </a:rPr>
                <a:t>端。</a:t>
              </a:r>
            </a:p>
          </p:txBody>
        </p:sp>
        <p:graphicFrame>
          <p:nvGraphicFramePr>
            <p:cNvPr id="90154" name="Object 42"/>
            <p:cNvGraphicFramePr>
              <a:graphicFrameLocks noChangeAspect="1"/>
            </p:cNvGraphicFramePr>
            <p:nvPr/>
          </p:nvGraphicFramePr>
          <p:xfrm>
            <a:off x="839" y="1275"/>
            <a:ext cx="967" cy="253"/>
          </p:xfrm>
          <a:graphic>
            <a:graphicData uri="http://schemas.openxmlformats.org/presentationml/2006/ole">
              <mc:AlternateContent xmlns:mc="http://schemas.openxmlformats.org/markup-compatibility/2006">
                <mc:Choice xmlns:v="urn:schemas-microsoft-com:vml" Requires="v">
                  <p:oleObj name="Equation" r:id="rId10" imgW="469800" imgH="177480" progId="Equation.DSMT4">
                    <p:embed/>
                  </p:oleObj>
                </mc:Choice>
                <mc:Fallback>
                  <p:oleObj name="Equation" r:id="rId10" imgW="469800" imgH="177480" progId="Equation.DSMT4">
                    <p:embed/>
                    <p:pic>
                      <p:nvPicPr>
                        <p:cNvPr id="90154" name="Object 42"/>
                        <p:cNvPicPr>
                          <a:picLocks noChangeAspect="1" noChangeArrowheads="1"/>
                        </p:cNvPicPr>
                        <p:nvPr/>
                      </p:nvPicPr>
                      <p:blipFill>
                        <a:blip r:embed="rId11"/>
                        <a:srcRect/>
                        <a:stretch>
                          <a:fillRect/>
                        </a:stretch>
                      </p:blipFill>
                      <p:spPr bwMode="auto">
                        <a:xfrm>
                          <a:off x="839" y="1275"/>
                          <a:ext cx="96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155" name="Group 43"/>
          <p:cNvGrpSpPr>
            <a:grpSpLocks/>
          </p:cNvGrpSpPr>
          <p:nvPr/>
        </p:nvGrpSpPr>
        <p:grpSpPr bwMode="auto">
          <a:xfrm>
            <a:off x="160784" y="3122984"/>
            <a:ext cx="4648200" cy="954088"/>
            <a:chOff x="192" y="1825"/>
            <a:chExt cx="2928" cy="601"/>
          </a:xfrm>
        </p:grpSpPr>
        <p:sp>
          <p:nvSpPr>
            <p:cNvPr id="90156" name="Text Box 44"/>
            <p:cNvSpPr txBox="1">
              <a:spLocks noChangeArrowheads="1"/>
            </p:cNvSpPr>
            <p:nvPr/>
          </p:nvSpPr>
          <p:spPr bwMode="auto">
            <a:xfrm>
              <a:off x="192" y="1825"/>
              <a:ext cx="2928"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2800" b="1">
                  <a:solidFill>
                    <a:schemeClr val="accent2"/>
                  </a:solidFill>
                  <a:latin typeface="宋体" panose="02010600030101010101" pitchFamily="2" charset="-122"/>
                </a:rPr>
                <a:t>即</a:t>
              </a:r>
              <a:r>
                <a:rPr lang="en-US" altLang="zh-CN" sz="2800" b="1" i="1">
                  <a:solidFill>
                    <a:schemeClr val="accent2"/>
                  </a:solidFill>
                </a:rPr>
                <a:t>x</a:t>
              </a:r>
              <a:r>
                <a:rPr lang="en-US" altLang="zh-CN" sz="2800" b="1" baseline="-25000">
                  <a:solidFill>
                    <a:schemeClr val="accent2"/>
                  </a:solidFill>
                </a:rPr>
                <a:t>1</a:t>
              </a:r>
              <a:r>
                <a:rPr lang="zh-CN" altLang="en-US" sz="2800" b="1">
                  <a:solidFill>
                    <a:schemeClr val="accent2"/>
                  </a:solidFill>
                  <a:latin typeface="宋体" panose="02010600030101010101" pitchFamily="2" charset="-122"/>
                </a:rPr>
                <a:t>这一点在    时间间隔内向左运动的距离是  。</a:t>
              </a:r>
            </a:p>
          </p:txBody>
        </p:sp>
        <p:graphicFrame>
          <p:nvGraphicFramePr>
            <p:cNvPr id="90157" name="Object 45"/>
            <p:cNvGraphicFramePr>
              <a:graphicFrameLocks noChangeAspect="1"/>
            </p:cNvGraphicFramePr>
            <p:nvPr/>
          </p:nvGraphicFramePr>
          <p:xfrm>
            <a:off x="1565" y="1886"/>
            <a:ext cx="463" cy="234"/>
          </p:xfrm>
          <a:graphic>
            <a:graphicData uri="http://schemas.openxmlformats.org/presentationml/2006/ole">
              <mc:AlternateContent xmlns:mc="http://schemas.openxmlformats.org/markup-compatibility/2006">
                <mc:Choice xmlns:v="urn:schemas-microsoft-com:vml" Requires="v">
                  <p:oleObj name="Equation" r:id="rId12" imgW="241200" imgH="177480" progId="Equation.DSMT4">
                    <p:embed/>
                  </p:oleObj>
                </mc:Choice>
                <mc:Fallback>
                  <p:oleObj name="Equation" r:id="rId12" imgW="241200" imgH="177480" progId="Equation.DSMT4">
                    <p:embed/>
                    <p:pic>
                      <p:nvPicPr>
                        <p:cNvPr id="90157" name="Object 45"/>
                        <p:cNvPicPr>
                          <a:picLocks noChangeAspect="1" noChangeArrowheads="1"/>
                        </p:cNvPicPr>
                        <p:nvPr/>
                      </p:nvPicPr>
                      <p:blipFill>
                        <a:blip r:embed="rId13"/>
                        <a:srcRect/>
                        <a:stretch>
                          <a:fillRect/>
                        </a:stretch>
                      </p:blipFill>
                      <p:spPr bwMode="auto">
                        <a:xfrm>
                          <a:off x="1565" y="1886"/>
                          <a:ext cx="46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8" name="Object 46"/>
            <p:cNvGraphicFramePr>
              <a:graphicFrameLocks noChangeAspect="1"/>
            </p:cNvGraphicFramePr>
            <p:nvPr/>
          </p:nvGraphicFramePr>
          <p:xfrm>
            <a:off x="2304" y="2179"/>
            <a:ext cx="224" cy="201"/>
          </p:xfrm>
          <a:graphic>
            <a:graphicData uri="http://schemas.openxmlformats.org/presentationml/2006/ole">
              <mc:AlternateContent xmlns:mc="http://schemas.openxmlformats.org/markup-compatibility/2006">
                <mc:Choice xmlns:v="urn:schemas-microsoft-com:vml" Requires="v">
                  <p:oleObj name="Equation" r:id="rId14" imgW="253800" imgH="330120" progId="Equation.3">
                    <p:embed/>
                  </p:oleObj>
                </mc:Choice>
                <mc:Fallback>
                  <p:oleObj name="Equation" r:id="rId14" imgW="253800" imgH="330120" progId="Equation.3">
                    <p:embed/>
                    <p:pic>
                      <p:nvPicPr>
                        <p:cNvPr id="90158"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4" y="2179"/>
                          <a:ext cx="22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59" name="Object 47"/>
          <p:cNvGraphicFramePr>
            <a:graphicFrameLocks noChangeAspect="1"/>
          </p:cNvGraphicFramePr>
          <p:nvPr/>
        </p:nvGraphicFramePr>
        <p:xfrm>
          <a:off x="1614567" y="4410393"/>
          <a:ext cx="2128679" cy="447040"/>
        </p:xfrm>
        <a:graphic>
          <a:graphicData uri="http://schemas.openxmlformats.org/presentationml/2006/ole">
            <mc:AlternateContent xmlns:mc="http://schemas.openxmlformats.org/markup-compatibility/2006">
              <mc:Choice xmlns:v="urn:schemas-microsoft-com:vml" Requires="v">
                <p:oleObj name="Equation" r:id="rId16" imgW="583920" imgH="177480" progId="Equation.DSMT4">
                  <p:embed/>
                </p:oleObj>
              </mc:Choice>
              <mc:Fallback>
                <p:oleObj name="Equation" r:id="rId16" imgW="583920" imgH="177480" progId="Equation.DSMT4">
                  <p:embed/>
                  <p:pic>
                    <p:nvPicPr>
                      <p:cNvPr id="90159" name="Object 47"/>
                      <p:cNvPicPr>
                        <a:picLocks noChangeAspect="1" noChangeArrowheads="1"/>
                      </p:cNvPicPr>
                      <p:nvPr/>
                    </p:nvPicPr>
                    <p:blipFill>
                      <a:blip r:embed="rId17"/>
                      <a:srcRect/>
                      <a:stretch>
                        <a:fillRect/>
                      </a:stretch>
                    </p:blipFill>
                    <p:spPr bwMode="auto">
                      <a:xfrm>
                        <a:off x="1614567" y="4410393"/>
                        <a:ext cx="2128679" cy="447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0" name="Text Box 48"/>
          <p:cNvSpPr txBox="1">
            <a:spLocks noChangeArrowheads="1"/>
          </p:cNvSpPr>
          <p:nvPr/>
        </p:nvSpPr>
        <p:spPr bwMode="auto">
          <a:xfrm>
            <a:off x="134412" y="5101664"/>
            <a:ext cx="270939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chemeClr val="accent2"/>
                </a:solidFill>
                <a:latin typeface="宋体" panose="02010600030101010101" pitchFamily="2" charset="-122"/>
              </a:rPr>
              <a:t>根据</a:t>
            </a:r>
            <a:r>
              <a:rPr lang="zh-CN" altLang="en-US" sz="2800" b="1">
                <a:solidFill>
                  <a:srgbClr val="CC3300"/>
                </a:solidFill>
                <a:latin typeface="宋体" panose="02010600030101010101" pitchFamily="2" charset="-122"/>
              </a:rPr>
              <a:t>固有时最短</a:t>
            </a:r>
          </a:p>
        </p:txBody>
      </p:sp>
      <p:graphicFrame>
        <p:nvGraphicFramePr>
          <p:cNvPr id="90161" name="Object 49"/>
          <p:cNvGraphicFramePr>
            <a:graphicFrameLocks noChangeAspect="1"/>
          </p:cNvGraphicFramePr>
          <p:nvPr/>
        </p:nvGraphicFramePr>
        <p:xfrm>
          <a:off x="2707134" y="5742260"/>
          <a:ext cx="2552700" cy="927100"/>
        </p:xfrm>
        <a:graphic>
          <a:graphicData uri="http://schemas.openxmlformats.org/presentationml/2006/ole">
            <mc:AlternateContent xmlns:mc="http://schemas.openxmlformats.org/markup-compatibility/2006">
              <mc:Choice xmlns:v="urn:schemas-microsoft-com:vml" Requires="v">
                <p:oleObj name="Equation" r:id="rId18" imgW="2552400" imgH="927000" progId="Equation.3">
                  <p:embed/>
                </p:oleObj>
              </mc:Choice>
              <mc:Fallback>
                <p:oleObj name="Equation" r:id="rId18" imgW="2552400" imgH="927000" progId="Equation.3">
                  <p:embed/>
                  <p:pic>
                    <p:nvPicPr>
                      <p:cNvPr id="90161"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07134" y="5742260"/>
                        <a:ext cx="2552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2" name="Text Box 50"/>
          <p:cNvSpPr txBox="1">
            <a:spLocks noChangeArrowheads="1"/>
          </p:cNvSpPr>
          <p:nvPr/>
        </p:nvSpPr>
        <p:spPr bwMode="auto">
          <a:xfrm>
            <a:off x="3898645" y="4338444"/>
            <a:ext cx="6046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(2)</a:t>
            </a:r>
          </a:p>
        </p:txBody>
      </p:sp>
      <p:sp>
        <p:nvSpPr>
          <p:cNvPr id="90163" name="Text Box 51"/>
          <p:cNvSpPr txBox="1">
            <a:spLocks noChangeArrowheads="1"/>
          </p:cNvSpPr>
          <p:nvPr/>
        </p:nvSpPr>
        <p:spPr bwMode="auto">
          <a:xfrm>
            <a:off x="6862061" y="5938644"/>
            <a:ext cx="6046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(3)</a:t>
            </a:r>
          </a:p>
        </p:txBody>
      </p:sp>
      <p:sp>
        <p:nvSpPr>
          <p:cNvPr id="90164" name="AutoShape 52"/>
          <p:cNvSpPr>
            <a:spLocks noChangeArrowheads="1"/>
          </p:cNvSpPr>
          <p:nvPr/>
        </p:nvSpPr>
        <p:spPr bwMode="auto">
          <a:xfrm>
            <a:off x="5220072" y="4953590"/>
            <a:ext cx="1545755" cy="586740"/>
          </a:xfrm>
          <a:prstGeom prst="wedgeRoundRectCallout">
            <a:avLst>
              <a:gd name="adj1" fmla="val -70602"/>
              <a:gd name="adj2" fmla="val 110120"/>
              <a:gd name="adj3" fmla="val 16667"/>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chemeClr val="accent2"/>
                </a:solidFill>
                <a:latin typeface="宋体" panose="02010600030101010101" pitchFamily="2" charset="-122"/>
              </a:rPr>
              <a:t>固有时</a:t>
            </a:r>
            <a:endParaRPr lang="en-US" altLang="zh-CN" sz="2800" b="1">
              <a:solidFill>
                <a:schemeClr val="accent2"/>
              </a:solidFill>
              <a:latin typeface="宋体" panose="02010600030101010101" pitchFamily="2" charset="-122"/>
            </a:endParaRPr>
          </a:p>
        </p:txBody>
      </p:sp>
    </p:spTree>
    <p:extLst>
      <p:ext uri="{BB962C8B-B14F-4D97-AF65-F5344CB8AC3E}">
        <p14:creationId xmlns:p14="http://schemas.microsoft.com/office/powerpoint/2010/main" val="249749417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50"/>
                                        </p:tgtEl>
                                        <p:attrNameLst>
                                          <p:attrName>style.visibility</p:attrName>
                                        </p:attrNameLst>
                                      </p:cBhvr>
                                      <p:to>
                                        <p:strVal val="visible"/>
                                      </p:to>
                                    </p:set>
                                    <p:animEffect transition="in" filter="wipe(left)">
                                      <p:cBhvr>
                                        <p:cTn id="7" dur="500"/>
                                        <p:tgtEl>
                                          <p:spTgt spid="9015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90114"/>
                                        </p:tgtEl>
                                        <p:attrNameLst>
                                          <p:attrName>style.visibility</p:attrName>
                                        </p:attrNameLst>
                                      </p:cBhvr>
                                      <p:to>
                                        <p:strVal val="visible"/>
                                      </p:to>
                                    </p:set>
                                    <p:anim calcmode="lin" valueType="num">
                                      <p:cBhvr additive="base">
                                        <p:cTn id="11" dur="500" fill="hold"/>
                                        <p:tgtEl>
                                          <p:spTgt spid="90114"/>
                                        </p:tgtEl>
                                        <p:attrNameLst>
                                          <p:attrName>ppt_x</p:attrName>
                                        </p:attrNameLst>
                                      </p:cBhvr>
                                      <p:tavLst>
                                        <p:tav tm="0">
                                          <p:val>
                                            <p:strVal val="1+#ppt_w/2"/>
                                          </p:val>
                                        </p:tav>
                                        <p:tav tm="100000">
                                          <p:val>
                                            <p:strVal val="#ppt_x"/>
                                          </p:val>
                                        </p:tav>
                                      </p:tavLst>
                                    </p:anim>
                                    <p:anim calcmode="lin" valueType="num">
                                      <p:cBhvr additive="base">
                                        <p:cTn id="12" dur="500" fill="hold"/>
                                        <p:tgtEl>
                                          <p:spTgt spid="9011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90132"/>
                                        </p:tgtEl>
                                        <p:attrNameLst>
                                          <p:attrName>style.visibility</p:attrName>
                                        </p:attrNameLst>
                                      </p:cBhvr>
                                      <p:to>
                                        <p:strVal val="visible"/>
                                      </p:to>
                                    </p:set>
                                    <p:anim calcmode="lin" valueType="num">
                                      <p:cBhvr additive="base">
                                        <p:cTn id="16" dur="500" fill="hold"/>
                                        <p:tgtEl>
                                          <p:spTgt spid="90132"/>
                                        </p:tgtEl>
                                        <p:attrNameLst>
                                          <p:attrName>ppt_x</p:attrName>
                                        </p:attrNameLst>
                                      </p:cBhvr>
                                      <p:tavLst>
                                        <p:tav tm="0">
                                          <p:val>
                                            <p:strVal val="1+#ppt_w/2"/>
                                          </p:val>
                                        </p:tav>
                                        <p:tav tm="100000">
                                          <p:val>
                                            <p:strVal val="#ppt_x"/>
                                          </p:val>
                                        </p:tav>
                                      </p:tavLst>
                                    </p:anim>
                                    <p:anim calcmode="lin" valueType="num">
                                      <p:cBhvr additive="base">
                                        <p:cTn id="17" dur="500" fill="hold"/>
                                        <p:tgtEl>
                                          <p:spTgt spid="9013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51"/>
                                        </p:tgtEl>
                                        <p:attrNameLst>
                                          <p:attrName>style.visibility</p:attrName>
                                        </p:attrNameLst>
                                      </p:cBhvr>
                                      <p:to>
                                        <p:strVal val="visible"/>
                                      </p:to>
                                    </p:set>
                                    <p:animEffect transition="in" filter="wipe(left)">
                                      <p:cBhvr>
                                        <p:cTn id="22" dur="500"/>
                                        <p:tgtEl>
                                          <p:spTgt spid="90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52"/>
                                        </p:tgtEl>
                                        <p:attrNameLst>
                                          <p:attrName>style.visibility</p:attrName>
                                        </p:attrNameLst>
                                      </p:cBhvr>
                                      <p:to>
                                        <p:strVal val="visible"/>
                                      </p:to>
                                    </p:set>
                                    <p:animEffect transition="in" filter="wipe(left)">
                                      <p:cBhvr>
                                        <p:cTn id="27" dur="500"/>
                                        <p:tgtEl>
                                          <p:spTgt spid="901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55"/>
                                        </p:tgtEl>
                                        <p:attrNameLst>
                                          <p:attrName>style.visibility</p:attrName>
                                        </p:attrNameLst>
                                      </p:cBhvr>
                                      <p:to>
                                        <p:strVal val="visible"/>
                                      </p:to>
                                    </p:set>
                                    <p:animEffect transition="in" filter="wipe(left)">
                                      <p:cBhvr>
                                        <p:cTn id="32" dur="500"/>
                                        <p:tgtEl>
                                          <p:spTgt spid="901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159"/>
                                        </p:tgtEl>
                                        <p:attrNameLst>
                                          <p:attrName>style.visibility</p:attrName>
                                        </p:attrNameLst>
                                      </p:cBhvr>
                                      <p:to>
                                        <p:strVal val="visible"/>
                                      </p:to>
                                    </p:set>
                                    <p:animEffect transition="in" filter="wipe(left)">
                                      <p:cBhvr>
                                        <p:cTn id="37" dur="500"/>
                                        <p:tgtEl>
                                          <p:spTgt spid="90159"/>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0162"/>
                                        </p:tgtEl>
                                        <p:attrNameLst>
                                          <p:attrName>style.visibility</p:attrName>
                                        </p:attrNameLst>
                                      </p:cBhvr>
                                      <p:to>
                                        <p:strVal val="visible"/>
                                      </p:to>
                                    </p:set>
                                    <p:animEffect transition="in" filter="wipe(left)">
                                      <p:cBhvr>
                                        <p:cTn id="41" dur="500"/>
                                        <p:tgtEl>
                                          <p:spTgt spid="901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0160"/>
                                        </p:tgtEl>
                                        <p:attrNameLst>
                                          <p:attrName>style.visibility</p:attrName>
                                        </p:attrNameLst>
                                      </p:cBhvr>
                                      <p:to>
                                        <p:strVal val="visible"/>
                                      </p:to>
                                    </p:set>
                                    <p:animEffect transition="in" filter="wipe(left)">
                                      <p:cBhvr>
                                        <p:cTn id="46" dur="500"/>
                                        <p:tgtEl>
                                          <p:spTgt spid="9016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0161"/>
                                        </p:tgtEl>
                                        <p:attrNameLst>
                                          <p:attrName>style.visibility</p:attrName>
                                        </p:attrNameLst>
                                      </p:cBhvr>
                                      <p:to>
                                        <p:strVal val="visible"/>
                                      </p:to>
                                    </p:set>
                                    <p:animEffect transition="in" filter="wipe(left)">
                                      <p:cBhvr>
                                        <p:cTn id="51" dur="500"/>
                                        <p:tgtEl>
                                          <p:spTgt spid="90161"/>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90163"/>
                                        </p:tgtEl>
                                        <p:attrNameLst>
                                          <p:attrName>style.visibility</p:attrName>
                                        </p:attrNameLst>
                                      </p:cBhvr>
                                      <p:to>
                                        <p:strVal val="visible"/>
                                      </p:to>
                                    </p:set>
                                    <p:animEffect transition="in" filter="wipe(left)">
                                      <p:cBhvr>
                                        <p:cTn id="55" dur="500"/>
                                        <p:tgtEl>
                                          <p:spTgt spid="9016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90164"/>
                                        </p:tgtEl>
                                        <p:attrNameLst>
                                          <p:attrName>style.visibility</p:attrName>
                                        </p:attrNameLst>
                                      </p:cBhvr>
                                      <p:to>
                                        <p:strVal val="visible"/>
                                      </p:to>
                                    </p:set>
                                    <p:anim calcmode="lin" valueType="num">
                                      <p:cBhvr>
                                        <p:cTn id="60" dur="500" fill="hold"/>
                                        <p:tgtEl>
                                          <p:spTgt spid="90164"/>
                                        </p:tgtEl>
                                        <p:attrNameLst>
                                          <p:attrName>ppt_x</p:attrName>
                                        </p:attrNameLst>
                                      </p:cBhvr>
                                      <p:tavLst>
                                        <p:tav tm="0">
                                          <p:val>
                                            <p:strVal val="#ppt_x-#ppt_w/2"/>
                                          </p:val>
                                        </p:tav>
                                        <p:tav tm="100000">
                                          <p:val>
                                            <p:strVal val="#ppt_x"/>
                                          </p:val>
                                        </p:tav>
                                      </p:tavLst>
                                    </p:anim>
                                    <p:anim calcmode="lin" valueType="num">
                                      <p:cBhvr>
                                        <p:cTn id="61" dur="500" fill="hold"/>
                                        <p:tgtEl>
                                          <p:spTgt spid="90164"/>
                                        </p:tgtEl>
                                        <p:attrNameLst>
                                          <p:attrName>ppt_y</p:attrName>
                                        </p:attrNameLst>
                                      </p:cBhvr>
                                      <p:tavLst>
                                        <p:tav tm="0">
                                          <p:val>
                                            <p:strVal val="#ppt_y"/>
                                          </p:val>
                                        </p:tav>
                                        <p:tav tm="100000">
                                          <p:val>
                                            <p:strVal val="#ppt_y"/>
                                          </p:val>
                                        </p:tav>
                                      </p:tavLst>
                                    </p:anim>
                                    <p:anim calcmode="lin" valueType="num">
                                      <p:cBhvr>
                                        <p:cTn id="62" dur="500" fill="hold"/>
                                        <p:tgtEl>
                                          <p:spTgt spid="90164"/>
                                        </p:tgtEl>
                                        <p:attrNameLst>
                                          <p:attrName>ppt_w</p:attrName>
                                        </p:attrNameLst>
                                      </p:cBhvr>
                                      <p:tavLst>
                                        <p:tav tm="0">
                                          <p:val>
                                            <p:fltVal val="0"/>
                                          </p:val>
                                        </p:tav>
                                        <p:tav tm="100000">
                                          <p:val>
                                            <p:strVal val="#ppt_w"/>
                                          </p:val>
                                        </p:tav>
                                      </p:tavLst>
                                    </p:anim>
                                    <p:anim calcmode="lin" valueType="num">
                                      <p:cBhvr>
                                        <p:cTn id="63" dur="500" fill="hold"/>
                                        <p:tgtEl>
                                          <p:spTgt spid="901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0" grpId="0" autoUpdateAnimBg="0"/>
      <p:bldP spid="90151" grpId="0" autoUpdateAnimBg="0"/>
      <p:bldP spid="90160" grpId="0" autoUpdateAnimBg="0"/>
      <p:bldP spid="90162" grpId="0" autoUpdateAnimBg="0"/>
      <p:bldP spid="90163" grpId="0" autoUpdateAnimBg="0"/>
      <p:bldP spid="901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2"/>
          <p:cNvSpPr txBox="1">
            <a:spLocks noChangeArrowheads="1"/>
          </p:cNvSpPr>
          <p:nvPr/>
        </p:nvSpPr>
        <p:spPr bwMode="auto">
          <a:xfrm>
            <a:off x="304800" y="116632"/>
            <a:ext cx="3275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1">
                <a:solidFill>
                  <a:srgbClr val="CC3300"/>
                </a:solidFill>
                <a:latin typeface="宋体" panose="02010600030101010101" pitchFamily="2" charset="-122"/>
              </a:rPr>
              <a:t>2</a:t>
            </a:r>
            <a:r>
              <a:rPr kumimoji="1" lang="zh-CN" altLang="en-US" sz="3200" b="1">
                <a:solidFill>
                  <a:srgbClr val="CC3300"/>
                </a:solidFill>
                <a:latin typeface="宋体" panose="02010600030101010101" pitchFamily="2" charset="-122"/>
              </a:rPr>
              <a:t>、绝对时空概念</a:t>
            </a:r>
          </a:p>
        </p:txBody>
      </p:sp>
      <p:grpSp>
        <p:nvGrpSpPr>
          <p:cNvPr id="2" name="Group 64"/>
          <p:cNvGrpSpPr>
            <a:grpSpLocks/>
          </p:cNvGrpSpPr>
          <p:nvPr/>
        </p:nvGrpSpPr>
        <p:grpSpPr bwMode="auto">
          <a:xfrm>
            <a:off x="381000" y="1066800"/>
            <a:ext cx="8375650" cy="1676400"/>
            <a:chOff x="240" y="624"/>
            <a:chExt cx="5276" cy="1056"/>
          </a:xfrm>
        </p:grpSpPr>
        <p:grpSp>
          <p:nvGrpSpPr>
            <p:cNvPr id="4118" name="Group 3"/>
            <p:cNvGrpSpPr>
              <a:grpSpLocks/>
            </p:cNvGrpSpPr>
            <p:nvPr/>
          </p:nvGrpSpPr>
          <p:grpSpPr bwMode="auto">
            <a:xfrm>
              <a:off x="658" y="638"/>
              <a:ext cx="1050" cy="327"/>
              <a:chOff x="658" y="638"/>
              <a:chExt cx="1050" cy="327"/>
            </a:xfrm>
          </p:grpSpPr>
          <p:sp>
            <p:nvSpPr>
              <p:cNvPr id="4122" name="Text Box 4"/>
              <p:cNvSpPr txBox="1">
                <a:spLocks noChangeArrowheads="1"/>
              </p:cNvSpPr>
              <p:nvPr/>
            </p:nvSpPr>
            <p:spPr bwMode="auto">
              <a:xfrm>
                <a:off x="658" y="63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2800" b="1">
                  <a:solidFill>
                    <a:schemeClr val="accent2"/>
                  </a:solidFill>
                </a:endParaRPr>
              </a:p>
            </p:txBody>
          </p:sp>
          <p:graphicFrame>
            <p:nvGraphicFramePr>
              <p:cNvPr id="4103" name="Object 38"/>
              <p:cNvGraphicFramePr>
                <a:graphicFrameLocks noChangeAspect="1"/>
              </p:cNvGraphicFramePr>
              <p:nvPr/>
            </p:nvGraphicFramePr>
            <p:xfrm>
              <a:off x="1220" y="688"/>
              <a:ext cx="488" cy="208"/>
            </p:xfrm>
            <a:graphic>
              <a:graphicData uri="http://schemas.openxmlformats.org/presentationml/2006/ole">
                <mc:AlternateContent xmlns:mc="http://schemas.openxmlformats.org/markup-compatibility/2006">
                  <mc:Choice xmlns:v="urn:schemas-microsoft-com:vml" Requires="v">
                    <p:oleObj name="Equation" r:id="rId3" imgW="1536840" imgH="648720" progId="Equation.3">
                      <p:embed/>
                    </p:oleObj>
                  </mc:Choice>
                  <mc:Fallback>
                    <p:oleObj name="Equation" r:id="rId3" imgW="1536840" imgH="648720" progId="Equation.3">
                      <p:embed/>
                      <p:pic>
                        <p:nvPicPr>
                          <p:cNvPr id="4103"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 y="688"/>
                            <a:ext cx="48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119" name="Group 6"/>
            <p:cNvGrpSpPr>
              <a:grpSpLocks/>
            </p:cNvGrpSpPr>
            <p:nvPr/>
          </p:nvGrpSpPr>
          <p:grpSpPr bwMode="auto">
            <a:xfrm>
              <a:off x="2208" y="624"/>
              <a:ext cx="1704" cy="327"/>
              <a:chOff x="2208" y="624"/>
              <a:chExt cx="1704" cy="327"/>
            </a:xfrm>
          </p:grpSpPr>
          <p:sp>
            <p:nvSpPr>
              <p:cNvPr id="4121" name="Text Box 7"/>
              <p:cNvSpPr txBox="1">
                <a:spLocks noChangeArrowheads="1"/>
              </p:cNvSpPr>
              <p:nvPr/>
            </p:nvSpPr>
            <p:spPr bwMode="auto">
              <a:xfrm>
                <a:off x="2208" y="624"/>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solidFill>
                      <a:schemeClr val="accent2"/>
                    </a:solidFill>
                  </a:rPr>
                  <a:t>得：</a:t>
                </a:r>
              </a:p>
            </p:txBody>
          </p:sp>
          <p:graphicFrame>
            <p:nvGraphicFramePr>
              <p:cNvPr id="4102" name="Object 39"/>
              <p:cNvGraphicFramePr>
                <a:graphicFrameLocks noChangeAspect="1"/>
              </p:cNvGraphicFramePr>
              <p:nvPr/>
            </p:nvGraphicFramePr>
            <p:xfrm>
              <a:off x="3128" y="688"/>
              <a:ext cx="784" cy="208"/>
            </p:xfrm>
            <a:graphic>
              <a:graphicData uri="http://schemas.openxmlformats.org/presentationml/2006/ole">
                <mc:AlternateContent xmlns:mc="http://schemas.openxmlformats.org/markup-compatibility/2006">
                  <mc:Choice xmlns:v="urn:schemas-microsoft-com:vml" Requires="v">
                    <p:oleObj name="Equation" r:id="rId5" imgW="2476440" imgH="648720" progId="Equation.3">
                      <p:embed/>
                    </p:oleObj>
                  </mc:Choice>
                  <mc:Fallback>
                    <p:oleObj name="Equation" r:id="rId5" imgW="2476440" imgH="648720" progId="Equation.3">
                      <p:embed/>
                      <p:pic>
                        <p:nvPicPr>
                          <p:cNvPr id="4102"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 y="688"/>
                            <a:ext cx="78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20" name="Text Box 9"/>
            <p:cNvSpPr txBox="1">
              <a:spLocks noChangeArrowheads="1"/>
            </p:cNvSpPr>
            <p:nvPr/>
          </p:nvSpPr>
          <p:spPr bwMode="auto">
            <a:xfrm>
              <a:off x="240" y="1084"/>
              <a:ext cx="527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即：在</a:t>
              </a:r>
              <a:r>
                <a:rPr kumimoji="1" lang="en-US" altLang="zh-CN" sz="2800" b="1">
                  <a:solidFill>
                    <a:schemeClr val="accent2"/>
                  </a:solidFill>
                </a:rPr>
                <a:t>S</a:t>
              </a:r>
              <a:r>
                <a:rPr kumimoji="1" lang="zh-CN" altLang="en-US" sz="2800" b="1">
                  <a:solidFill>
                    <a:schemeClr val="accent2"/>
                  </a:solidFill>
                </a:rPr>
                <a:t>系和</a:t>
              </a:r>
              <a:r>
                <a:rPr kumimoji="1" lang="en-US" altLang="zh-CN" sz="2800" b="1">
                  <a:solidFill>
                    <a:schemeClr val="accent2"/>
                  </a:solidFill>
                </a:rPr>
                <a:t>S’</a:t>
              </a:r>
              <a:r>
                <a:rPr kumimoji="1" lang="zh-CN" altLang="en-US" sz="2800" b="1">
                  <a:solidFill>
                    <a:schemeClr val="accent2"/>
                  </a:solidFill>
                </a:rPr>
                <a:t>系中的观察者对任意两事件之间的时间间隔进行测量，测量结果与参照系无关。</a:t>
              </a:r>
            </a:p>
          </p:txBody>
        </p:sp>
      </p:grpSp>
      <p:grpSp>
        <p:nvGrpSpPr>
          <p:cNvPr id="5" name="Group 66"/>
          <p:cNvGrpSpPr>
            <a:grpSpLocks/>
          </p:cNvGrpSpPr>
          <p:nvPr/>
        </p:nvGrpSpPr>
        <p:grpSpPr bwMode="auto">
          <a:xfrm>
            <a:off x="1259632" y="2895600"/>
            <a:ext cx="6327775" cy="519113"/>
            <a:chOff x="672" y="1824"/>
            <a:chExt cx="3986" cy="327"/>
          </a:xfrm>
        </p:grpSpPr>
        <p:sp>
          <p:nvSpPr>
            <p:cNvPr id="4116" name="Text Box 10"/>
            <p:cNvSpPr txBox="1">
              <a:spLocks noChangeArrowheads="1"/>
            </p:cNvSpPr>
            <p:nvPr/>
          </p:nvSpPr>
          <p:spPr bwMode="auto">
            <a:xfrm>
              <a:off x="1392" y="1824"/>
              <a:ext cx="3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C3300"/>
                  </a:solidFill>
                </a:rPr>
                <a:t>在牛顿力学中，时间是绝对的。</a:t>
              </a:r>
            </a:p>
          </p:txBody>
        </p:sp>
        <p:sp>
          <p:nvSpPr>
            <p:cNvPr id="4117" name="AutoShape 11"/>
            <p:cNvSpPr>
              <a:spLocks noChangeArrowheads="1"/>
            </p:cNvSpPr>
            <p:nvPr/>
          </p:nvSpPr>
          <p:spPr bwMode="auto">
            <a:xfrm>
              <a:off x="672" y="1920"/>
              <a:ext cx="576" cy="144"/>
            </a:xfrm>
            <a:prstGeom prst="rightArrow">
              <a:avLst>
                <a:gd name="adj1" fmla="val 50000"/>
                <a:gd name="adj2" fmla="val 100000"/>
              </a:avLst>
            </a:prstGeom>
            <a:solidFill>
              <a:srgbClr val="339933"/>
            </a:soli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 name="Group 65"/>
          <p:cNvGrpSpPr>
            <a:grpSpLocks/>
          </p:cNvGrpSpPr>
          <p:nvPr/>
        </p:nvGrpSpPr>
        <p:grpSpPr bwMode="auto">
          <a:xfrm>
            <a:off x="304800" y="3962400"/>
            <a:ext cx="7989888" cy="1828800"/>
            <a:chOff x="192" y="2496"/>
            <a:chExt cx="5033" cy="1152"/>
          </a:xfrm>
        </p:grpSpPr>
        <p:sp>
          <p:nvSpPr>
            <p:cNvPr id="4112" name="Text Box 12"/>
            <p:cNvSpPr txBox="1">
              <a:spLocks noChangeArrowheads="1"/>
            </p:cNvSpPr>
            <p:nvPr/>
          </p:nvSpPr>
          <p:spPr bwMode="auto">
            <a:xfrm>
              <a:off x="192" y="2496"/>
              <a:ext cx="3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同一根棒在不同参考系中的长度：</a:t>
              </a:r>
            </a:p>
          </p:txBody>
        </p:sp>
        <p:graphicFrame>
          <p:nvGraphicFramePr>
            <p:cNvPr id="4098" name="Object 40"/>
            <p:cNvGraphicFramePr>
              <a:graphicFrameLocks noChangeAspect="1"/>
            </p:cNvGraphicFramePr>
            <p:nvPr/>
          </p:nvGraphicFramePr>
          <p:xfrm>
            <a:off x="917" y="2928"/>
            <a:ext cx="1080" cy="288"/>
          </p:xfrm>
          <a:graphic>
            <a:graphicData uri="http://schemas.openxmlformats.org/presentationml/2006/ole">
              <mc:AlternateContent xmlns:mc="http://schemas.openxmlformats.org/markup-compatibility/2006">
                <mc:Choice xmlns:v="urn:schemas-microsoft-com:vml" Requires="v">
                  <p:oleObj name="Equation" r:id="rId7" imgW="3416400" imgH="903240" progId="Equation.3">
                    <p:embed/>
                  </p:oleObj>
                </mc:Choice>
                <mc:Fallback>
                  <p:oleObj name="Equation" r:id="rId7" imgW="3416400" imgH="903240" progId="Equation.3">
                    <p:embed/>
                    <p:pic>
                      <p:nvPicPr>
                        <p:cNvPr id="4098"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 y="2928"/>
                          <a:ext cx="1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41"/>
            <p:cNvGraphicFramePr>
              <a:graphicFrameLocks noChangeAspect="1"/>
            </p:cNvGraphicFramePr>
            <p:nvPr/>
          </p:nvGraphicFramePr>
          <p:xfrm>
            <a:off x="2928" y="2928"/>
            <a:ext cx="1168" cy="288"/>
          </p:xfrm>
          <a:graphic>
            <a:graphicData uri="http://schemas.openxmlformats.org/presentationml/2006/ole">
              <mc:AlternateContent xmlns:mc="http://schemas.openxmlformats.org/markup-compatibility/2006">
                <mc:Choice xmlns:v="urn:schemas-microsoft-com:vml" Requires="v">
                  <p:oleObj name="Equation" r:id="rId9" imgW="3695760" imgH="903240" progId="Equation.3">
                    <p:embed/>
                  </p:oleObj>
                </mc:Choice>
                <mc:Fallback>
                  <p:oleObj name="Equation" r:id="rId9" imgW="3695760" imgH="903240" progId="Equation.3">
                    <p:embed/>
                    <p:pic>
                      <p:nvPicPr>
                        <p:cNvPr id="4099"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2928"/>
                          <a:ext cx="1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3" name="Text Box 15"/>
            <p:cNvSpPr txBox="1">
              <a:spLocks noChangeArrowheads="1"/>
            </p:cNvSpPr>
            <p:nvPr/>
          </p:nvSpPr>
          <p:spPr bwMode="auto">
            <a:xfrm>
              <a:off x="192" y="3321"/>
              <a:ext cx="17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solidFill>
                    <a:schemeClr val="accent2"/>
                  </a:solidFill>
                </a:rPr>
                <a:t>由伽利略变换得:</a:t>
              </a:r>
            </a:p>
          </p:txBody>
        </p:sp>
        <p:graphicFrame>
          <p:nvGraphicFramePr>
            <p:cNvPr id="4100" name="Object 42"/>
            <p:cNvGraphicFramePr>
              <a:graphicFrameLocks noChangeAspect="1"/>
            </p:cNvGraphicFramePr>
            <p:nvPr/>
          </p:nvGraphicFramePr>
          <p:xfrm>
            <a:off x="2125" y="3341"/>
            <a:ext cx="1664" cy="288"/>
          </p:xfrm>
          <a:graphic>
            <a:graphicData uri="http://schemas.openxmlformats.org/presentationml/2006/ole">
              <mc:AlternateContent xmlns:mc="http://schemas.openxmlformats.org/markup-compatibility/2006">
                <mc:Choice xmlns:v="urn:schemas-microsoft-com:vml" Requires="v">
                  <p:oleObj name="Equation" r:id="rId11" imgW="5270400" imgH="903240" progId="Equation.3">
                    <p:embed/>
                  </p:oleObj>
                </mc:Choice>
                <mc:Fallback>
                  <p:oleObj name="Equation" r:id="rId11" imgW="5270400" imgH="903240" progId="Equation.3">
                    <p:embed/>
                    <p:pic>
                      <p:nvPicPr>
                        <p:cNvPr id="410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5" y="3341"/>
                          <a:ext cx="1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14" name="Group 17"/>
            <p:cNvGrpSpPr>
              <a:grpSpLocks/>
            </p:cNvGrpSpPr>
            <p:nvPr/>
          </p:nvGrpSpPr>
          <p:grpSpPr bwMode="auto">
            <a:xfrm>
              <a:off x="3921" y="3315"/>
              <a:ext cx="1304" cy="327"/>
              <a:chOff x="3920" y="3315"/>
              <a:chExt cx="1304" cy="327"/>
            </a:xfrm>
          </p:grpSpPr>
          <p:graphicFrame>
            <p:nvGraphicFramePr>
              <p:cNvPr id="4101" name="Object 43"/>
              <p:cNvGraphicFramePr>
                <a:graphicFrameLocks noChangeAspect="1"/>
              </p:cNvGraphicFramePr>
              <p:nvPr/>
            </p:nvGraphicFramePr>
            <p:xfrm>
              <a:off x="4592" y="3364"/>
              <a:ext cx="632" cy="200"/>
            </p:xfrm>
            <a:graphic>
              <a:graphicData uri="http://schemas.openxmlformats.org/presentationml/2006/ole">
                <mc:AlternateContent xmlns:mc="http://schemas.openxmlformats.org/markup-compatibility/2006">
                  <mc:Choice xmlns:v="urn:schemas-microsoft-com:vml" Requires="v">
                    <p:oleObj name="Equation" r:id="rId13" imgW="1994040" imgH="623160" progId="Equation.3">
                      <p:embed/>
                    </p:oleObj>
                  </mc:Choice>
                  <mc:Fallback>
                    <p:oleObj name="Equation" r:id="rId13" imgW="1994040" imgH="623160" progId="Equation.3">
                      <p:embed/>
                      <p:pic>
                        <p:nvPicPr>
                          <p:cNvPr id="4101"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2" y="3364"/>
                            <a:ext cx="63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5" name="Text Box 19"/>
              <p:cNvSpPr txBox="1">
                <a:spLocks noChangeArrowheads="1"/>
              </p:cNvSpPr>
              <p:nvPr/>
            </p:nvSpPr>
            <p:spPr bwMode="auto">
              <a:xfrm>
                <a:off x="3920" y="3315"/>
                <a:ext cx="4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solidFill>
                      <a:schemeClr val="accent2"/>
                    </a:solidFill>
                  </a:rPr>
                  <a:t>即:</a:t>
                </a:r>
              </a:p>
            </p:txBody>
          </p:sp>
        </p:grpSp>
      </p:grpSp>
      <p:grpSp>
        <p:nvGrpSpPr>
          <p:cNvPr id="8" name="Group 67"/>
          <p:cNvGrpSpPr>
            <a:grpSpLocks/>
          </p:cNvGrpSpPr>
          <p:nvPr/>
        </p:nvGrpSpPr>
        <p:grpSpPr bwMode="auto">
          <a:xfrm>
            <a:off x="1295400" y="6019800"/>
            <a:ext cx="6327775" cy="519113"/>
            <a:chOff x="816" y="3792"/>
            <a:chExt cx="3986" cy="327"/>
          </a:xfrm>
        </p:grpSpPr>
        <p:sp>
          <p:nvSpPr>
            <p:cNvPr id="4110" name="Text Box 20"/>
            <p:cNvSpPr txBox="1">
              <a:spLocks noChangeArrowheads="1"/>
            </p:cNvSpPr>
            <p:nvPr/>
          </p:nvSpPr>
          <p:spPr bwMode="auto">
            <a:xfrm>
              <a:off x="1536" y="3792"/>
              <a:ext cx="3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C3300"/>
                  </a:solidFill>
                </a:rPr>
                <a:t>在牛顿力学中，长度是绝对的。</a:t>
              </a:r>
            </a:p>
          </p:txBody>
        </p:sp>
        <p:sp>
          <p:nvSpPr>
            <p:cNvPr id="4111" name="AutoShape 21"/>
            <p:cNvSpPr>
              <a:spLocks noChangeArrowheads="1"/>
            </p:cNvSpPr>
            <p:nvPr/>
          </p:nvSpPr>
          <p:spPr bwMode="auto">
            <a:xfrm>
              <a:off x="816" y="3888"/>
              <a:ext cx="576" cy="144"/>
            </a:xfrm>
            <a:prstGeom prst="rightArrow">
              <a:avLst>
                <a:gd name="adj1" fmla="val 50000"/>
                <a:gd name="adj2" fmla="val 100000"/>
              </a:avLst>
            </a:prstGeom>
            <a:solidFill>
              <a:srgbClr val="339933"/>
            </a:solidFill>
            <a:ln w="952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78" name="Rectangle 22"/>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11560" y="3268887"/>
            <a:ext cx="28670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chemeClr val="accent2"/>
                </a:solidFill>
                <a:latin typeface="宋体" panose="02010600030101010101" pitchFamily="2" charset="-122"/>
              </a:rPr>
              <a:t>由</a:t>
            </a:r>
            <a:r>
              <a:rPr lang="en-US" altLang="zh-CN" sz="2800" b="1">
                <a:solidFill>
                  <a:schemeClr val="accent2"/>
                </a:solidFill>
              </a:rPr>
              <a:t>(1)</a:t>
            </a:r>
            <a:r>
              <a:rPr lang="zh-CN" altLang="en-US" sz="2800" b="1">
                <a:solidFill>
                  <a:schemeClr val="accent2"/>
                </a:solidFill>
              </a:rPr>
              <a:t>、</a:t>
            </a:r>
            <a:r>
              <a:rPr lang="en-US" altLang="zh-CN" sz="2800" b="1">
                <a:solidFill>
                  <a:schemeClr val="accent2"/>
                </a:solidFill>
              </a:rPr>
              <a:t>(2)</a:t>
            </a:r>
            <a:r>
              <a:rPr lang="zh-CN" altLang="en-US" sz="2800" b="1">
                <a:solidFill>
                  <a:schemeClr val="accent2"/>
                </a:solidFill>
              </a:rPr>
              <a:t>、</a:t>
            </a:r>
            <a:r>
              <a:rPr lang="en-US" altLang="zh-CN" sz="2800" b="1">
                <a:solidFill>
                  <a:schemeClr val="accent2"/>
                </a:solidFill>
              </a:rPr>
              <a:t>(3)</a:t>
            </a:r>
            <a:r>
              <a:rPr lang="zh-CN" altLang="en-US" sz="2800" b="1">
                <a:solidFill>
                  <a:schemeClr val="accent2"/>
                </a:solidFill>
              </a:rPr>
              <a:t>得</a:t>
            </a:r>
          </a:p>
        </p:txBody>
      </p:sp>
      <p:graphicFrame>
        <p:nvGraphicFramePr>
          <p:cNvPr id="91139" name="Object 3"/>
          <p:cNvGraphicFramePr>
            <a:graphicFrameLocks noChangeAspect="1"/>
          </p:cNvGraphicFramePr>
          <p:nvPr/>
        </p:nvGraphicFramePr>
        <p:xfrm>
          <a:off x="3923928" y="3117850"/>
          <a:ext cx="4379912" cy="920750"/>
        </p:xfrm>
        <a:graphic>
          <a:graphicData uri="http://schemas.openxmlformats.org/presentationml/2006/ole">
            <mc:AlternateContent xmlns:mc="http://schemas.openxmlformats.org/markup-compatibility/2006">
              <mc:Choice xmlns:v="urn:schemas-microsoft-com:vml" Requires="v">
                <p:oleObj name="Equation" r:id="rId2" imgW="1688760" imgH="355320" progId="Equation.DSMT4">
                  <p:embed/>
                </p:oleObj>
              </mc:Choice>
              <mc:Fallback>
                <p:oleObj name="Equation" r:id="rId2" imgW="1688760" imgH="355320" progId="Equation.DSMT4">
                  <p:embed/>
                  <p:pic>
                    <p:nvPicPr>
                      <p:cNvPr id="91139" name="Object 3"/>
                      <p:cNvPicPr>
                        <a:picLocks noChangeAspect="1" noChangeArrowheads="1"/>
                      </p:cNvPicPr>
                      <p:nvPr/>
                    </p:nvPicPr>
                    <p:blipFill>
                      <a:blip r:embed="rId3"/>
                      <a:srcRect/>
                      <a:stretch>
                        <a:fillRect/>
                      </a:stretch>
                    </p:blipFill>
                    <p:spPr bwMode="auto">
                      <a:xfrm>
                        <a:off x="3923928" y="3117850"/>
                        <a:ext cx="4379912" cy="920750"/>
                      </a:xfrm>
                      <a:prstGeom prst="rect">
                        <a:avLst/>
                      </a:prstGeom>
                      <a:noFill/>
                      <a:ln w="28575">
                        <a:solidFill>
                          <a:srgbClr val="00B050"/>
                        </a:solidFill>
                      </a:ln>
                      <a:effectLst/>
                    </p:spPr>
                  </p:pic>
                </p:oleObj>
              </mc:Fallback>
            </mc:AlternateContent>
          </a:graphicData>
        </a:graphic>
      </p:graphicFrame>
      <p:sp>
        <p:nvSpPr>
          <p:cNvPr id="91146" name="AutoShape 10"/>
          <p:cNvSpPr>
            <a:spLocks noChangeArrowheads="1"/>
          </p:cNvSpPr>
          <p:nvPr/>
        </p:nvSpPr>
        <p:spPr bwMode="auto">
          <a:xfrm>
            <a:off x="4577184" y="4403576"/>
            <a:ext cx="1828800" cy="609600"/>
          </a:xfrm>
          <a:prstGeom prst="wedgeRoundRectCallout">
            <a:avLst>
              <a:gd name="adj1" fmla="val -34690"/>
              <a:gd name="adj2" fmla="val -139324"/>
              <a:gd name="adj3" fmla="val 16667"/>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chemeClr val="accent2"/>
                </a:solidFill>
                <a:latin typeface="宋体" panose="02010600030101010101" pitchFamily="2" charset="-122"/>
              </a:rPr>
              <a:t>原长最长</a:t>
            </a:r>
            <a:endParaRPr lang="en-US" altLang="zh-CN" sz="2800" b="1">
              <a:solidFill>
                <a:schemeClr val="accent2"/>
              </a:solidFill>
              <a:latin typeface="宋体" panose="02010600030101010101" pitchFamily="2" charset="-122"/>
            </a:endParaRPr>
          </a:p>
        </p:txBody>
      </p:sp>
      <p:grpSp>
        <p:nvGrpSpPr>
          <p:cNvPr id="91151" name="Group 15"/>
          <p:cNvGrpSpPr>
            <a:grpSpLocks/>
          </p:cNvGrpSpPr>
          <p:nvPr/>
        </p:nvGrpSpPr>
        <p:grpSpPr bwMode="auto">
          <a:xfrm>
            <a:off x="2708696" y="351626"/>
            <a:ext cx="3598863" cy="2271715"/>
            <a:chOff x="3592" y="45"/>
            <a:chExt cx="2267" cy="1431"/>
          </a:xfrm>
        </p:grpSpPr>
        <p:graphicFrame>
          <p:nvGraphicFramePr>
            <p:cNvPr id="91152" name="Object 16"/>
            <p:cNvGraphicFramePr>
              <a:graphicFrameLocks noChangeAspect="1"/>
            </p:cNvGraphicFramePr>
            <p:nvPr/>
          </p:nvGraphicFramePr>
          <p:xfrm>
            <a:off x="3592" y="45"/>
            <a:ext cx="1889" cy="364"/>
          </p:xfrm>
          <a:graphic>
            <a:graphicData uri="http://schemas.openxmlformats.org/presentationml/2006/ole">
              <mc:AlternateContent xmlns:mc="http://schemas.openxmlformats.org/markup-compatibility/2006">
                <mc:Choice xmlns:v="urn:schemas-microsoft-com:vml" Requires="v">
                  <p:oleObj name="Equation" r:id="rId4" imgW="1066680" imgH="228600" progId="Equation.DSMT4">
                    <p:embed/>
                  </p:oleObj>
                </mc:Choice>
                <mc:Fallback>
                  <p:oleObj name="Equation" r:id="rId4" imgW="1066680" imgH="228600" progId="Equation.DSMT4">
                    <p:embed/>
                    <p:pic>
                      <p:nvPicPr>
                        <p:cNvPr id="91152" name="Object 16"/>
                        <p:cNvPicPr>
                          <a:picLocks noChangeAspect="1" noChangeArrowheads="1"/>
                        </p:cNvPicPr>
                        <p:nvPr/>
                      </p:nvPicPr>
                      <p:blipFill>
                        <a:blip r:embed="rId5"/>
                        <a:srcRect/>
                        <a:stretch>
                          <a:fillRect/>
                        </a:stretch>
                      </p:blipFill>
                      <p:spPr bwMode="auto">
                        <a:xfrm>
                          <a:off x="3592" y="45"/>
                          <a:ext cx="1889"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3" name="Text Box 17"/>
            <p:cNvSpPr txBox="1">
              <a:spLocks noChangeArrowheads="1"/>
            </p:cNvSpPr>
            <p:nvPr/>
          </p:nvSpPr>
          <p:spPr bwMode="auto">
            <a:xfrm>
              <a:off x="5481" y="48"/>
              <a:ext cx="3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(1)</a:t>
              </a:r>
            </a:p>
          </p:txBody>
        </p:sp>
        <p:graphicFrame>
          <p:nvGraphicFramePr>
            <p:cNvPr id="91154" name="Object 18"/>
            <p:cNvGraphicFramePr>
              <a:graphicFrameLocks noChangeAspect="1"/>
            </p:cNvGraphicFramePr>
            <p:nvPr/>
          </p:nvGraphicFramePr>
          <p:xfrm>
            <a:off x="3984" y="514"/>
            <a:ext cx="1341" cy="281"/>
          </p:xfrm>
          <a:graphic>
            <a:graphicData uri="http://schemas.openxmlformats.org/presentationml/2006/ole">
              <mc:AlternateContent xmlns:mc="http://schemas.openxmlformats.org/markup-compatibility/2006">
                <mc:Choice xmlns:v="urn:schemas-microsoft-com:vml" Requires="v">
                  <p:oleObj name="Equation" r:id="rId6" imgW="583920" imgH="177480" progId="Equation.DSMT4">
                    <p:embed/>
                  </p:oleObj>
                </mc:Choice>
                <mc:Fallback>
                  <p:oleObj name="Equation" r:id="rId6" imgW="583920" imgH="177480" progId="Equation.DSMT4">
                    <p:embed/>
                    <p:pic>
                      <p:nvPicPr>
                        <p:cNvPr id="91154" name="Object 18"/>
                        <p:cNvPicPr>
                          <a:picLocks noChangeAspect="1" noChangeArrowheads="1"/>
                        </p:cNvPicPr>
                        <p:nvPr/>
                      </p:nvPicPr>
                      <p:blipFill>
                        <a:blip r:embed="rId7"/>
                        <a:srcRect/>
                        <a:stretch>
                          <a:fillRect/>
                        </a:stretch>
                      </p:blipFill>
                      <p:spPr bwMode="auto">
                        <a:xfrm>
                          <a:off x="3984" y="514"/>
                          <a:ext cx="1341"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5" name="Object 19"/>
            <p:cNvGraphicFramePr>
              <a:graphicFrameLocks noChangeAspect="1"/>
            </p:cNvGraphicFramePr>
            <p:nvPr/>
          </p:nvGraphicFramePr>
          <p:xfrm>
            <a:off x="3666" y="835"/>
            <a:ext cx="1679" cy="641"/>
          </p:xfrm>
          <a:graphic>
            <a:graphicData uri="http://schemas.openxmlformats.org/presentationml/2006/ole">
              <mc:AlternateContent xmlns:mc="http://schemas.openxmlformats.org/markup-compatibility/2006">
                <mc:Choice xmlns:v="urn:schemas-microsoft-com:vml" Requires="v">
                  <p:oleObj name="Equation" r:id="rId8" imgW="1130040" imgH="431640" progId="Equation.DSMT4">
                    <p:embed/>
                  </p:oleObj>
                </mc:Choice>
                <mc:Fallback>
                  <p:oleObj name="Equation" r:id="rId8" imgW="1130040" imgH="431640" progId="Equation.DSMT4">
                    <p:embed/>
                    <p:pic>
                      <p:nvPicPr>
                        <p:cNvPr id="91155" name="Object 19"/>
                        <p:cNvPicPr>
                          <a:picLocks noChangeAspect="1" noChangeArrowheads="1"/>
                        </p:cNvPicPr>
                        <p:nvPr/>
                      </p:nvPicPr>
                      <p:blipFill>
                        <a:blip r:embed="rId9"/>
                        <a:srcRect/>
                        <a:stretch>
                          <a:fillRect/>
                        </a:stretch>
                      </p:blipFill>
                      <p:spPr bwMode="auto">
                        <a:xfrm>
                          <a:off x="3666" y="835"/>
                          <a:ext cx="1679" cy="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6" name="Text Box 20"/>
            <p:cNvSpPr txBox="1">
              <a:spLocks noChangeArrowheads="1"/>
            </p:cNvSpPr>
            <p:nvPr/>
          </p:nvSpPr>
          <p:spPr bwMode="auto">
            <a:xfrm>
              <a:off x="5481" y="489"/>
              <a:ext cx="3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(2)</a:t>
              </a:r>
            </a:p>
          </p:txBody>
        </p:sp>
        <p:sp>
          <p:nvSpPr>
            <p:cNvPr id="91157" name="Text Box 21"/>
            <p:cNvSpPr txBox="1">
              <a:spLocks noChangeArrowheads="1"/>
            </p:cNvSpPr>
            <p:nvPr/>
          </p:nvSpPr>
          <p:spPr bwMode="auto">
            <a:xfrm>
              <a:off x="5481" y="974"/>
              <a:ext cx="3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chemeClr val="accent2"/>
                  </a:solidFill>
                </a:rPr>
                <a:t>(3)</a:t>
              </a:r>
            </a:p>
          </p:txBody>
        </p:sp>
      </p:grpSp>
      <p:sp>
        <p:nvSpPr>
          <p:cNvPr id="2" name="文本框 1"/>
          <p:cNvSpPr txBox="1"/>
          <p:nvPr/>
        </p:nvSpPr>
        <p:spPr>
          <a:xfrm>
            <a:off x="1817454" y="5680893"/>
            <a:ext cx="5519460" cy="584775"/>
          </a:xfrm>
          <a:prstGeom prst="rect">
            <a:avLst/>
          </a:prstGeom>
          <a:noFill/>
        </p:spPr>
        <p:txBody>
          <a:bodyPr wrap="none" rtlCol="0">
            <a:spAutoFit/>
          </a:bodyPr>
          <a:lstStyle/>
          <a:p>
            <a:r>
              <a:rPr lang="zh-CN" altLang="en-US" sz="3200" b="1">
                <a:solidFill>
                  <a:srgbClr val="C00000"/>
                </a:solidFill>
              </a:rPr>
              <a:t>固有长度最长，运动的尺变短</a:t>
            </a:r>
          </a:p>
        </p:txBody>
      </p:sp>
    </p:spTree>
    <p:extLst>
      <p:ext uri="{BB962C8B-B14F-4D97-AF65-F5344CB8AC3E}">
        <p14:creationId xmlns:p14="http://schemas.microsoft.com/office/powerpoint/2010/main" val="2111699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51"/>
                                        </p:tgtEl>
                                        <p:attrNameLst>
                                          <p:attrName>style.visibility</p:attrName>
                                        </p:attrNameLst>
                                      </p:cBhvr>
                                      <p:to>
                                        <p:strVal val="visible"/>
                                      </p:to>
                                    </p:set>
                                    <p:animEffect transition="in" filter="blinds(horizontal)">
                                      <p:cBhvr>
                                        <p:cTn id="7" dur="500"/>
                                        <p:tgtEl>
                                          <p:spTgt spid="911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38"/>
                                        </p:tgtEl>
                                        <p:attrNameLst>
                                          <p:attrName>style.visibility</p:attrName>
                                        </p:attrNameLst>
                                      </p:cBhvr>
                                      <p:to>
                                        <p:strVal val="visible"/>
                                      </p:to>
                                    </p:set>
                                    <p:animEffect transition="in" filter="wipe(left)">
                                      <p:cBhvr>
                                        <p:cTn id="11" dur="500"/>
                                        <p:tgtEl>
                                          <p:spTgt spid="911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1139"/>
                                        </p:tgtEl>
                                        <p:attrNameLst>
                                          <p:attrName>style.visibility</p:attrName>
                                        </p:attrNameLst>
                                      </p:cBhvr>
                                      <p:to>
                                        <p:strVal val="visible"/>
                                      </p:to>
                                    </p:set>
                                    <p:anim calcmode="lin" valueType="num">
                                      <p:cBhvr additive="base">
                                        <p:cTn id="16" dur="500" fill="hold"/>
                                        <p:tgtEl>
                                          <p:spTgt spid="91139"/>
                                        </p:tgtEl>
                                        <p:attrNameLst>
                                          <p:attrName>ppt_x</p:attrName>
                                        </p:attrNameLst>
                                      </p:cBhvr>
                                      <p:tavLst>
                                        <p:tav tm="0">
                                          <p:val>
                                            <p:strVal val="#ppt_x"/>
                                          </p:val>
                                        </p:tav>
                                        <p:tav tm="100000">
                                          <p:val>
                                            <p:strVal val="#ppt_x"/>
                                          </p:val>
                                        </p:tav>
                                      </p:tavLst>
                                    </p:anim>
                                    <p:anim calcmode="lin" valueType="num">
                                      <p:cBhvr additive="base">
                                        <p:cTn id="17" dur="500" fill="hold"/>
                                        <p:tgtEl>
                                          <p:spTgt spid="9113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91146"/>
                                        </p:tgtEl>
                                        <p:attrNameLst>
                                          <p:attrName>style.visibility</p:attrName>
                                        </p:attrNameLst>
                                      </p:cBhvr>
                                      <p:to>
                                        <p:strVal val="visible"/>
                                      </p:to>
                                    </p:set>
                                    <p:anim calcmode="lin" valueType="num">
                                      <p:cBhvr>
                                        <p:cTn id="22" dur="500" fill="hold"/>
                                        <p:tgtEl>
                                          <p:spTgt spid="91146"/>
                                        </p:tgtEl>
                                        <p:attrNameLst>
                                          <p:attrName>ppt_x</p:attrName>
                                        </p:attrNameLst>
                                      </p:cBhvr>
                                      <p:tavLst>
                                        <p:tav tm="0">
                                          <p:val>
                                            <p:strVal val="#ppt_x-#ppt_w/2"/>
                                          </p:val>
                                        </p:tav>
                                        <p:tav tm="100000">
                                          <p:val>
                                            <p:strVal val="#ppt_x"/>
                                          </p:val>
                                        </p:tav>
                                      </p:tavLst>
                                    </p:anim>
                                    <p:anim calcmode="lin" valueType="num">
                                      <p:cBhvr>
                                        <p:cTn id="23" dur="500" fill="hold"/>
                                        <p:tgtEl>
                                          <p:spTgt spid="91146"/>
                                        </p:tgtEl>
                                        <p:attrNameLst>
                                          <p:attrName>ppt_y</p:attrName>
                                        </p:attrNameLst>
                                      </p:cBhvr>
                                      <p:tavLst>
                                        <p:tav tm="0">
                                          <p:val>
                                            <p:strVal val="#ppt_y"/>
                                          </p:val>
                                        </p:tav>
                                        <p:tav tm="100000">
                                          <p:val>
                                            <p:strVal val="#ppt_y"/>
                                          </p:val>
                                        </p:tav>
                                      </p:tavLst>
                                    </p:anim>
                                    <p:anim calcmode="lin" valueType="num">
                                      <p:cBhvr>
                                        <p:cTn id="24" dur="500" fill="hold"/>
                                        <p:tgtEl>
                                          <p:spTgt spid="91146"/>
                                        </p:tgtEl>
                                        <p:attrNameLst>
                                          <p:attrName>ppt_w</p:attrName>
                                        </p:attrNameLst>
                                      </p:cBhvr>
                                      <p:tavLst>
                                        <p:tav tm="0">
                                          <p:val>
                                            <p:fltVal val="0"/>
                                          </p:val>
                                        </p:tav>
                                        <p:tav tm="100000">
                                          <p:val>
                                            <p:strVal val="#ppt_w"/>
                                          </p:val>
                                        </p:tav>
                                      </p:tavLst>
                                    </p:anim>
                                    <p:anim calcmode="lin" valueType="num">
                                      <p:cBhvr>
                                        <p:cTn id="25" dur="500" fill="hold"/>
                                        <p:tgtEl>
                                          <p:spTgt spid="9114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46" grpId="0" animBg="1" autoUpdateAnimBg="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4"/>
          <p:cNvSpPr txBox="1">
            <a:spLocks noChangeArrowheads="1"/>
          </p:cNvSpPr>
          <p:nvPr/>
        </p:nvSpPr>
        <p:spPr bwMode="auto">
          <a:xfrm>
            <a:off x="251520" y="300544"/>
            <a:ext cx="6192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chemeClr val="accent2"/>
                </a:solidFill>
              </a:rPr>
              <a:t>四、用洛伦兹变换算尺缩效应</a:t>
            </a:r>
          </a:p>
        </p:txBody>
      </p:sp>
      <p:sp>
        <p:nvSpPr>
          <p:cNvPr id="455685" name="Text Box 5"/>
          <p:cNvSpPr txBox="1">
            <a:spLocks noChangeArrowheads="1"/>
          </p:cNvSpPr>
          <p:nvPr/>
        </p:nvSpPr>
        <p:spPr bwMode="auto">
          <a:xfrm>
            <a:off x="1044005" y="5517232"/>
            <a:ext cx="78484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CC3300"/>
                </a:solidFill>
              </a:rPr>
              <a:t>S’</a:t>
            </a:r>
            <a:r>
              <a:rPr lang="zh-CN" altLang="en-US" sz="2800" b="1">
                <a:solidFill>
                  <a:srgbClr val="CC3300"/>
                </a:solidFill>
              </a:rPr>
              <a:t>系， 静止坐标系中的长度，固有长，最长</a:t>
            </a:r>
          </a:p>
          <a:p>
            <a:pPr eaLnBrk="1" hangingPunct="1">
              <a:spcBef>
                <a:spcPct val="50000"/>
              </a:spcBef>
            </a:pPr>
            <a:r>
              <a:rPr lang="en-US" altLang="zh-CN" sz="2800" b="1">
                <a:solidFill>
                  <a:srgbClr val="CC3300"/>
                </a:solidFill>
              </a:rPr>
              <a:t>S</a:t>
            </a:r>
            <a:r>
              <a:rPr lang="zh-CN" altLang="en-US" sz="2800" b="1">
                <a:solidFill>
                  <a:srgbClr val="CC3300"/>
                </a:solidFill>
              </a:rPr>
              <a:t>系，运动的长度（同时），非固有长，收缩</a:t>
            </a:r>
          </a:p>
        </p:txBody>
      </p:sp>
      <p:grpSp>
        <p:nvGrpSpPr>
          <p:cNvPr id="2" name="组合 14"/>
          <p:cNvGrpSpPr>
            <a:grpSpLocks/>
          </p:cNvGrpSpPr>
          <p:nvPr/>
        </p:nvGrpSpPr>
        <p:grpSpPr bwMode="auto">
          <a:xfrm>
            <a:off x="971550" y="3213100"/>
            <a:ext cx="6724650" cy="1943100"/>
            <a:chOff x="971550" y="3502025"/>
            <a:chExt cx="6724650" cy="1943100"/>
          </a:xfrm>
        </p:grpSpPr>
        <p:graphicFrame>
          <p:nvGraphicFramePr>
            <p:cNvPr id="3075" name="Object 2"/>
            <p:cNvGraphicFramePr>
              <a:graphicFrameLocks noChangeAspect="1"/>
            </p:cNvGraphicFramePr>
            <p:nvPr/>
          </p:nvGraphicFramePr>
          <p:xfrm>
            <a:off x="971550" y="3502025"/>
            <a:ext cx="6724650" cy="1054100"/>
          </p:xfrm>
          <a:graphic>
            <a:graphicData uri="http://schemas.openxmlformats.org/presentationml/2006/ole">
              <mc:AlternateContent xmlns:mc="http://schemas.openxmlformats.org/markup-compatibility/2006">
                <mc:Choice xmlns:v="urn:schemas-microsoft-com:vml" Requires="v">
                  <p:oleObj name="Equation" r:id="rId2" imgW="1955800" imgH="431800" progId="Equation.DSMT4">
                    <p:embed/>
                  </p:oleObj>
                </mc:Choice>
                <mc:Fallback>
                  <p:oleObj name="Equation" r:id="rId2" imgW="1955800" imgH="431800" progId="Equation.DSMT4">
                    <p:embed/>
                    <p:pic>
                      <p:nvPicPr>
                        <p:cNvPr id="307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02025"/>
                          <a:ext cx="67246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076" name="Object 6"/>
            <p:cNvGraphicFramePr>
              <a:graphicFrameLocks noChangeAspect="1"/>
            </p:cNvGraphicFramePr>
            <p:nvPr/>
          </p:nvGraphicFramePr>
          <p:xfrm>
            <a:off x="971600" y="4754563"/>
            <a:ext cx="3421062" cy="690562"/>
          </p:xfrm>
          <a:graphic>
            <a:graphicData uri="http://schemas.openxmlformats.org/presentationml/2006/ole">
              <mc:AlternateContent xmlns:mc="http://schemas.openxmlformats.org/markup-compatibility/2006">
                <mc:Choice xmlns:v="urn:schemas-microsoft-com:vml" Requires="v">
                  <p:oleObj name="Equation" r:id="rId4" imgW="1256755" imgH="253890" progId="Equation.DSMT4">
                    <p:embed/>
                  </p:oleObj>
                </mc:Choice>
                <mc:Fallback>
                  <p:oleObj name="Equation" r:id="rId4" imgW="1256755" imgH="253890" progId="Equation.DSMT4">
                    <p:embed/>
                    <p:pic>
                      <p:nvPicPr>
                        <p:cNvPr id="307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754563"/>
                          <a:ext cx="3421062"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12"/>
          <p:cNvGrpSpPr>
            <a:grpSpLocks/>
          </p:cNvGrpSpPr>
          <p:nvPr/>
        </p:nvGrpSpPr>
        <p:grpSpPr bwMode="auto">
          <a:xfrm>
            <a:off x="611560" y="1815108"/>
            <a:ext cx="6858000" cy="896464"/>
            <a:chOff x="827088" y="2174761"/>
            <a:chExt cx="6858000" cy="897032"/>
          </a:xfrm>
        </p:grpSpPr>
        <p:sp>
          <p:nvSpPr>
            <p:cNvPr id="3085" name="Text Box 3"/>
            <p:cNvSpPr txBox="1">
              <a:spLocks noChangeArrowheads="1"/>
            </p:cNvSpPr>
            <p:nvPr/>
          </p:nvSpPr>
          <p:spPr bwMode="auto">
            <a:xfrm>
              <a:off x="827088" y="2174761"/>
              <a:ext cx="6858000" cy="52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FF0000"/>
                  </a:solidFill>
                </a:rPr>
                <a:t>运动长度：同时</a:t>
              </a:r>
              <a:r>
                <a:rPr lang="zh-CN" altLang="en-US" sz="2800" b="1">
                  <a:solidFill>
                    <a:schemeClr val="accent2"/>
                  </a:solidFill>
                </a:rPr>
                <a:t>测运动坐标系中两点距离</a:t>
              </a:r>
              <a:endParaRPr lang="en-US" altLang="zh-CN" sz="2800" b="1">
                <a:solidFill>
                  <a:schemeClr val="accent2"/>
                </a:solidFill>
              </a:endParaRPr>
            </a:p>
          </p:txBody>
        </p:sp>
        <p:graphicFrame>
          <p:nvGraphicFramePr>
            <p:cNvPr id="3074" name="Object 7"/>
            <p:cNvGraphicFramePr>
              <a:graphicFrameLocks noChangeAspect="1"/>
            </p:cNvGraphicFramePr>
            <p:nvPr/>
          </p:nvGraphicFramePr>
          <p:xfrm>
            <a:off x="2339256" y="2636818"/>
            <a:ext cx="1439862" cy="434975"/>
          </p:xfrm>
          <a:graphic>
            <a:graphicData uri="http://schemas.openxmlformats.org/presentationml/2006/ole">
              <mc:AlternateContent xmlns:mc="http://schemas.openxmlformats.org/markup-compatibility/2006">
                <mc:Choice xmlns:v="urn:schemas-microsoft-com:vml" Requires="v">
                  <p:oleObj name="Equation" r:id="rId6" imgW="418918" imgH="177723" progId="Equation.DSMT4">
                    <p:embed/>
                  </p:oleObj>
                </mc:Choice>
                <mc:Fallback>
                  <p:oleObj name="Equation" r:id="rId6" imgW="418918" imgH="177723" progId="Equation.DSMT4">
                    <p:embed/>
                    <p:pic>
                      <p:nvPicPr>
                        <p:cNvPr id="307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256" y="2636818"/>
                          <a:ext cx="14398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4" name="组合 13"/>
          <p:cNvGrpSpPr>
            <a:grpSpLocks/>
          </p:cNvGrpSpPr>
          <p:nvPr/>
        </p:nvGrpSpPr>
        <p:grpSpPr bwMode="auto">
          <a:xfrm>
            <a:off x="683568" y="1125564"/>
            <a:ext cx="8064895" cy="523220"/>
            <a:chOff x="251530" y="1628800"/>
            <a:chExt cx="8064719" cy="523248"/>
          </a:xfrm>
        </p:grpSpPr>
        <p:sp>
          <p:nvSpPr>
            <p:cNvPr id="3083" name="TextBox 8"/>
            <p:cNvSpPr txBox="1">
              <a:spLocks noChangeArrowheads="1"/>
            </p:cNvSpPr>
            <p:nvPr/>
          </p:nvSpPr>
          <p:spPr bwMode="auto">
            <a:xfrm>
              <a:off x="3708201" y="1628800"/>
              <a:ext cx="4608048" cy="5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同时或不同时，时间无意义</a:t>
              </a:r>
            </a:p>
          </p:txBody>
        </p:sp>
        <p:sp>
          <p:nvSpPr>
            <p:cNvPr id="3084" name="TextBox 9"/>
            <p:cNvSpPr txBox="1">
              <a:spLocks noChangeArrowheads="1"/>
            </p:cNvSpPr>
            <p:nvPr/>
          </p:nvSpPr>
          <p:spPr bwMode="auto">
            <a:xfrm>
              <a:off x="251530" y="1628800"/>
              <a:ext cx="3456672" cy="5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rPr>
                <a:t>固有长：</a:t>
              </a:r>
              <a:r>
                <a:rPr lang="zh-CN" altLang="en-US" sz="2800" b="1">
                  <a:solidFill>
                    <a:schemeClr val="accent2"/>
                  </a:solidFill>
                </a:rPr>
                <a:t>静止的长度，</a:t>
              </a:r>
            </a:p>
          </p:txBody>
        </p:sp>
      </p:grpSp>
      <p:sp>
        <p:nvSpPr>
          <p:cNvPr id="14" name="AutoShape 10"/>
          <p:cNvSpPr>
            <a:spLocks noChangeArrowheads="1"/>
          </p:cNvSpPr>
          <p:nvPr/>
        </p:nvSpPr>
        <p:spPr bwMode="auto">
          <a:xfrm>
            <a:off x="5724128" y="2492896"/>
            <a:ext cx="2928978" cy="503802"/>
          </a:xfrm>
          <a:prstGeom prst="wedgeRoundRectCallout">
            <a:avLst>
              <a:gd name="adj1" fmla="val -28967"/>
              <a:gd name="adj2" fmla="val -96974"/>
              <a:gd name="adj3" fmla="val 16667"/>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b="1"/>
              <a:t>两个事件的位置差</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ppt_x</p:attrName>
                                        </p:attrNameLst>
                                      </p:cBhvr>
                                      <p:tavLst>
                                        <p:tav tm="0">
                                          <p:val>
                                            <p:strVal val="#ppt_x-#ppt_w/2"/>
                                          </p:val>
                                        </p:tav>
                                        <p:tav tm="100000">
                                          <p:val>
                                            <p:strVal val="#ppt_x"/>
                                          </p:val>
                                        </p:tav>
                                      </p:tavLst>
                                    </p:anim>
                                    <p:anim calcmode="lin" valueType="num">
                                      <p:cBhvr>
                                        <p:cTn id="20" dur="500" fill="hold"/>
                                        <p:tgtEl>
                                          <p:spTgt spid="14"/>
                                        </p:tgtEl>
                                        <p:attrNameLst>
                                          <p:attrName>ppt_y</p:attrName>
                                        </p:attrNameLst>
                                      </p:cBhvr>
                                      <p:tavLst>
                                        <p:tav tm="0">
                                          <p:val>
                                            <p:strVal val="#ppt_y"/>
                                          </p:val>
                                        </p:tav>
                                        <p:tav tm="100000">
                                          <p:val>
                                            <p:strVal val="#ppt_y"/>
                                          </p:val>
                                        </p:tav>
                                      </p:tavLst>
                                    </p:anim>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55685"/>
                                        </p:tgtEl>
                                        <p:attrNameLst>
                                          <p:attrName>style.visibility</p:attrName>
                                        </p:attrNameLst>
                                      </p:cBhvr>
                                      <p:to>
                                        <p:strVal val="visible"/>
                                      </p:to>
                                    </p:set>
                                    <p:anim calcmode="lin" valueType="num">
                                      <p:cBhvr additive="base">
                                        <p:cTn id="33" dur="500" fill="hold"/>
                                        <p:tgtEl>
                                          <p:spTgt spid="455685"/>
                                        </p:tgtEl>
                                        <p:attrNameLst>
                                          <p:attrName>ppt_x</p:attrName>
                                        </p:attrNameLst>
                                      </p:cBhvr>
                                      <p:tavLst>
                                        <p:tav tm="0">
                                          <p:val>
                                            <p:strVal val="0-#ppt_w/2"/>
                                          </p:val>
                                        </p:tav>
                                        <p:tav tm="100000">
                                          <p:val>
                                            <p:strVal val="#ppt_x"/>
                                          </p:val>
                                        </p:tav>
                                      </p:tavLst>
                                    </p:anim>
                                    <p:anim calcmode="lin" valueType="num">
                                      <p:cBhvr additive="base">
                                        <p:cTn id="34" dur="500" fill="hold"/>
                                        <p:tgtEl>
                                          <p:spTgt spid="455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autoUpdateAnimBg="0"/>
      <p:bldP spid="14"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0" name="Group 4"/>
          <p:cNvGrpSpPr>
            <a:grpSpLocks/>
          </p:cNvGrpSpPr>
          <p:nvPr/>
        </p:nvGrpSpPr>
        <p:grpSpPr bwMode="auto">
          <a:xfrm>
            <a:off x="304800" y="336551"/>
            <a:ext cx="1828800" cy="1371600"/>
            <a:chOff x="240" y="576"/>
            <a:chExt cx="1152" cy="864"/>
          </a:xfrm>
        </p:grpSpPr>
        <p:sp>
          <p:nvSpPr>
            <p:cNvPr id="91141" name="AutoShape 5"/>
            <p:cNvSpPr>
              <a:spLocks noChangeArrowheads="1"/>
            </p:cNvSpPr>
            <p:nvPr/>
          </p:nvSpPr>
          <p:spPr bwMode="auto">
            <a:xfrm>
              <a:off x="240" y="576"/>
              <a:ext cx="1152" cy="864"/>
            </a:xfrm>
            <a:prstGeom prst="irregularSeal1">
              <a:avLst/>
            </a:prstGeom>
            <a:solidFill>
              <a:srgbClr val="FF9900"/>
            </a:soli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91142" name="Text Box 6"/>
            <p:cNvSpPr txBox="1">
              <a:spLocks noChangeArrowheads="1"/>
            </p:cNvSpPr>
            <p:nvPr/>
          </p:nvSpPr>
          <p:spPr bwMode="auto">
            <a:xfrm>
              <a:off x="480" y="768"/>
              <a:ext cx="81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600" b="1">
                  <a:solidFill>
                    <a:srgbClr val="CC3300"/>
                  </a:solidFill>
                  <a:effectLst>
                    <a:outerShdw blurRad="38100" dist="38100" dir="2700000" algn="tl">
                      <a:srgbClr val="000000"/>
                    </a:outerShdw>
                  </a:effectLst>
                  <a:latin typeface="宋体" panose="02010600030101010101" pitchFamily="2" charset="-122"/>
                </a:rPr>
                <a:t>讨论</a:t>
              </a:r>
            </a:p>
          </p:txBody>
        </p:sp>
      </p:grpSp>
      <p:sp>
        <p:nvSpPr>
          <p:cNvPr id="91143" name="Text Box 7"/>
          <p:cNvSpPr txBox="1">
            <a:spLocks noChangeArrowheads="1"/>
          </p:cNvSpPr>
          <p:nvPr/>
        </p:nvSpPr>
        <p:spPr bwMode="auto">
          <a:xfrm>
            <a:off x="2822966" y="625811"/>
            <a:ext cx="5637466"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365125" indent="-365125" eaLnBrk="0" hangingPunct="0">
              <a:spcBef>
                <a:spcPct val="50000"/>
              </a:spcBef>
            </a:pPr>
            <a:r>
              <a:rPr lang="en-US" altLang="zh-CN" sz="2800" b="1">
                <a:solidFill>
                  <a:srgbClr val="CC3300"/>
                </a:solidFill>
                <a:sym typeface="Monotype Sorts" pitchFamily="2" charset="2"/>
              </a:rPr>
              <a:t>1. </a:t>
            </a:r>
            <a:r>
              <a:rPr lang="zh-CN" altLang="en-US" sz="2800" b="1">
                <a:solidFill>
                  <a:srgbClr val="CC3300"/>
                </a:solidFill>
                <a:latin typeface="宋体" panose="02010600030101010101" pitchFamily="2" charset="-122"/>
              </a:rPr>
              <a:t>运动的棒长度收缩是空间本身的客观特征。</a:t>
            </a:r>
          </a:p>
        </p:txBody>
      </p:sp>
      <p:sp>
        <p:nvSpPr>
          <p:cNvPr id="91144" name="Text Box 8"/>
          <p:cNvSpPr txBox="1">
            <a:spLocks noChangeArrowheads="1"/>
          </p:cNvSpPr>
          <p:nvPr/>
        </p:nvSpPr>
        <p:spPr bwMode="auto">
          <a:xfrm>
            <a:off x="373618" y="1844824"/>
            <a:ext cx="63145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rgbClr val="CC3300"/>
                </a:solidFill>
                <a:sym typeface="Monotype Sorts" pitchFamily="2" charset="2"/>
              </a:rPr>
              <a:t>2. </a:t>
            </a:r>
            <a:r>
              <a:rPr lang="zh-CN" altLang="en-US" sz="2800" b="1">
                <a:solidFill>
                  <a:srgbClr val="CC3300"/>
                </a:solidFill>
                <a:latin typeface="宋体" panose="02010600030101010101" pitchFamily="2" charset="-122"/>
              </a:rPr>
              <a:t>运动的棒长度收缩是一种相对效应。</a:t>
            </a:r>
          </a:p>
        </p:txBody>
      </p:sp>
      <p:sp>
        <p:nvSpPr>
          <p:cNvPr id="91145" name="Text Box 9"/>
          <p:cNvSpPr txBox="1">
            <a:spLocks noChangeArrowheads="1"/>
          </p:cNvSpPr>
          <p:nvPr/>
        </p:nvSpPr>
        <p:spPr bwMode="auto">
          <a:xfrm>
            <a:off x="734888" y="2492896"/>
            <a:ext cx="8229600"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2800" b="1">
                <a:solidFill>
                  <a:schemeClr val="accent2"/>
                </a:solidFill>
                <a:latin typeface="宋体" panose="02010600030101010101" pitchFamily="2" charset="-122"/>
              </a:rPr>
              <a:t>棒在哪个参照系中静止，在哪个参照系中测得的棒长即为原长。 </a:t>
            </a:r>
            <a:r>
              <a:rPr lang="en-US" altLang="zh-CN" sz="2800" b="1">
                <a:solidFill>
                  <a:schemeClr val="accent2"/>
                </a:solidFill>
              </a:rPr>
              <a:t>S’</a:t>
            </a:r>
            <a:r>
              <a:rPr lang="zh-CN" altLang="en-US" sz="2800" b="1">
                <a:solidFill>
                  <a:schemeClr val="accent2"/>
                </a:solidFill>
                <a:latin typeface="宋体" panose="02010600030101010101" pitchFamily="2" charset="-122"/>
              </a:rPr>
              <a:t>系中的观察者发现静止于</a:t>
            </a:r>
            <a:r>
              <a:rPr lang="en-US" altLang="zh-CN" sz="2800" b="1">
                <a:solidFill>
                  <a:schemeClr val="accent2"/>
                </a:solidFill>
              </a:rPr>
              <a:t>S</a:t>
            </a:r>
            <a:r>
              <a:rPr lang="zh-CN" altLang="en-US" sz="2800" b="1">
                <a:solidFill>
                  <a:schemeClr val="accent2"/>
                </a:solidFill>
                <a:latin typeface="宋体" panose="02010600030101010101" pitchFamily="2" charset="-122"/>
              </a:rPr>
              <a:t>系中而相对于自己运动的任一根棒的长度都变短了。</a:t>
            </a:r>
            <a:r>
              <a:rPr lang="en-US" altLang="zh-CN" sz="2800" b="1"/>
              <a:t> S</a:t>
            </a:r>
            <a:r>
              <a:rPr lang="zh-CN" altLang="en-US" sz="2800" b="1"/>
              <a:t>看</a:t>
            </a:r>
            <a:r>
              <a:rPr lang="en-US" altLang="zh-CN" sz="2800" b="1"/>
              <a:t>S</a:t>
            </a:r>
            <a:r>
              <a:rPr lang="en-US" altLang="zh-CN" sz="2800" b="1">
                <a:cs typeface="Times New Roman" panose="02020603050405020304" pitchFamily="18" charset="0"/>
              </a:rPr>
              <a:t>’</a:t>
            </a:r>
            <a:r>
              <a:rPr lang="zh-CN" altLang="en-US" sz="2800" b="1">
                <a:latin typeface="宋体" panose="02010600030101010101" pitchFamily="2" charset="-122"/>
              </a:rPr>
              <a:t>的棒短了，</a:t>
            </a:r>
            <a:r>
              <a:rPr lang="en-US" altLang="zh-CN" sz="2800" b="1"/>
              <a:t>S’</a:t>
            </a:r>
            <a:r>
              <a:rPr lang="zh-CN" altLang="en-US" sz="2800" b="1">
                <a:latin typeface="宋体" panose="02010600030101010101" pitchFamily="2" charset="-122"/>
              </a:rPr>
              <a:t>看</a:t>
            </a:r>
            <a:r>
              <a:rPr lang="en-US" altLang="zh-CN" sz="2800" b="1"/>
              <a:t>S</a:t>
            </a:r>
            <a:r>
              <a:rPr lang="zh-CN" altLang="en-US" sz="2800" b="1">
                <a:latin typeface="宋体" panose="02010600030101010101" pitchFamily="2" charset="-122"/>
              </a:rPr>
              <a:t>的棒也短了！</a:t>
            </a:r>
            <a:endParaRPr lang="zh-CN" altLang="en-US" sz="2800" b="1">
              <a:solidFill>
                <a:schemeClr val="accent2"/>
              </a:solidFill>
              <a:latin typeface="宋体" panose="02010600030101010101" pitchFamily="2" charset="-122"/>
            </a:endParaRPr>
          </a:p>
        </p:txBody>
      </p:sp>
      <p:sp>
        <p:nvSpPr>
          <p:cNvPr id="91147" name="Text Box 11"/>
          <p:cNvSpPr txBox="1">
            <a:spLocks noChangeArrowheads="1"/>
          </p:cNvSpPr>
          <p:nvPr/>
        </p:nvSpPr>
        <p:spPr bwMode="auto">
          <a:xfrm>
            <a:off x="373618" y="4437112"/>
            <a:ext cx="198644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a:solidFill>
                  <a:srgbClr val="CC3300"/>
                </a:solidFill>
                <a:sym typeface="Monotype Sorts" pitchFamily="2" charset="2"/>
              </a:rPr>
              <a:t>3. </a:t>
            </a:r>
            <a:r>
              <a:rPr lang="zh-CN" altLang="en-US" sz="2800" b="1">
                <a:solidFill>
                  <a:srgbClr val="CC3300"/>
                </a:solidFill>
                <a:latin typeface="宋体" panose="02010600030101010101" pitchFamily="2" charset="-122"/>
              </a:rPr>
              <a:t>纵向效应</a:t>
            </a:r>
          </a:p>
        </p:txBody>
      </p:sp>
      <p:sp>
        <p:nvSpPr>
          <p:cNvPr id="91148" name="Text Box 12"/>
          <p:cNvSpPr txBox="1">
            <a:spLocks noChangeArrowheads="1"/>
          </p:cNvSpPr>
          <p:nvPr/>
        </p:nvSpPr>
        <p:spPr bwMode="auto">
          <a:xfrm>
            <a:off x="683568" y="5003130"/>
            <a:ext cx="81026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spcBef>
                <a:spcPct val="50000"/>
              </a:spcBef>
            </a:pPr>
            <a:r>
              <a:rPr lang="zh-CN" altLang="en-US" sz="2800" b="1">
                <a:solidFill>
                  <a:schemeClr val="accent2"/>
                </a:solidFill>
                <a:latin typeface="宋体" panose="02010600030101010101" pitchFamily="2" charset="-122"/>
              </a:rPr>
              <a:t>只有沿着运动方向</a:t>
            </a:r>
            <a:r>
              <a:rPr lang="en-US" altLang="zh-CN" sz="2800" b="1">
                <a:solidFill>
                  <a:schemeClr val="accent2"/>
                </a:solidFill>
              </a:rPr>
              <a:t>(</a:t>
            </a:r>
            <a:r>
              <a:rPr lang="zh-CN" altLang="en-US" sz="2800" b="1">
                <a:solidFill>
                  <a:schemeClr val="accent2"/>
                </a:solidFill>
                <a:latin typeface="宋体" panose="02010600030101010101" pitchFamily="2" charset="-122"/>
              </a:rPr>
              <a:t>纵向</a:t>
            </a:r>
            <a:r>
              <a:rPr lang="en-US" altLang="zh-CN" sz="2800" b="1">
                <a:solidFill>
                  <a:schemeClr val="accent2"/>
                </a:solidFill>
              </a:rPr>
              <a:t>)</a:t>
            </a:r>
            <a:r>
              <a:rPr lang="zh-CN" altLang="en-US" sz="2800" b="1">
                <a:solidFill>
                  <a:schemeClr val="accent2"/>
                </a:solidFill>
                <a:latin typeface="宋体" panose="02010600030101010101" pitchFamily="2" charset="-122"/>
              </a:rPr>
              <a:t>放置的棒有长度收缩的效应，垂直于相对运动方向的长度测量与运动无关。</a:t>
            </a:r>
          </a:p>
        </p:txBody>
      </p:sp>
      <p:sp>
        <p:nvSpPr>
          <p:cNvPr id="91149" name="Text Box 13"/>
          <p:cNvSpPr txBox="1">
            <a:spLocks noChangeArrowheads="1"/>
          </p:cNvSpPr>
          <p:nvPr/>
        </p:nvSpPr>
        <p:spPr bwMode="auto">
          <a:xfrm>
            <a:off x="382612" y="6021288"/>
            <a:ext cx="45063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spcBef>
                <a:spcPct val="50000"/>
              </a:spcBef>
            </a:pPr>
            <a:r>
              <a:rPr lang="en-US" altLang="zh-CN" sz="2800" b="1">
                <a:solidFill>
                  <a:srgbClr val="CC3300"/>
                </a:solidFill>
                <a:sym typeface="Monotype Sorts" pitchFamily="2" charset="2"/>
              </a:rPr>
              <a:t>4. </a:t>
            </a:r>
            <a:r>
              <a:rPr lang="zh-CN" altLang="en-US" sz="2800" b="1">
                <a:solidFill>
                  <a:srgbClr val="CC3300"/>
                </a:solidFill>
                <a:latin typeface="宋体" panose="02010600030101010101" pitchFamily="2" charset="-122"/>
              </a:rPr>
              <a:t>在低速下 </a:t>
            </a:r>
            <a:r>
              <a:rPr lang="zh-CN" altLang="en-US" sz="2800" b="1">
                <a:solidFill>
                  <a:srgbClr val="CC3300"/>
                </a:solidFill>
                <a:latin typeface="宋体" panose="02010600030101010101" pitchFamily="2" charset="-122"/>
                <a:sym typeface="Symbol" panose="05050102010706020507" pitchFamily="18" charset="2"/>
              </a:rPr>
              <a:t> </a:t>
            </a:r>
            <a:r>
              <a:rPr lang="zh-CN" altLang="en-US" sz="2800" b="1">
                <a:solidFill>
                  <a:srgbClr val="CC3300"/>
                </a:solidFill>
                <a:latin typeface="宋体" panose="02010600030101010101" pitchFamily="2" charset="-122"/>
              </a:rPr>
              <a:t>伽利略变换</a:t>
            </a:r>
          </a:p>
        </p:txBody>
      </p:sp>
      <p:graphicFrame>
        <p:nvGraphicFramePr>
          <p:cNvPr id="91150" name="Object 14"/>
          <p:cNvGraphicFramePr>
            <a:graphicFrameLocks noChangeAspect="1"/>
          </p:cNvGraphicFramePr>
          <p:nvPr/>
        </p:nvGraphicFramePr>
        <p:xfrm>
          <a:off x="5488012" y="6131644"/>
          <a:ext cx="1892300" cy="393700"/>
        </p:xfrm>
        <a:graphic>
          <a:graphicData uri="http://schemas.openxmlformats.org/presentationml/2006/ole">
            <mc:AlternateContent xmlns:mc="http://schemas.openxmlformats.org/markup-compatibility/2006">
              <mc:Choice xmlns:v="urn:schemas-microsoft-com:vml" Requires="v">
                <p:oleObj name="Equation" r:id="rId2" imgW="1892160" imgH="393480" progId="Equation.3">
                  <p:embed/>
                </p:oleObj>
              </mc:Choice>
              <mc:Fallback>
                <p:oleObj name="Equation" r:id="rId2" imgW="1892160" imgH="393480" progId="Equation.3">
                  <p:embed/>
                  <p:pic>
                    <p:nvPicPr>
                      <p:cNvPr id="9115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012" y="6131644"/>
                        <a:ext cx="1892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08616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p:cTn id="7" dur="5000" fill="hold"/>
                                        <p:tgtEl>
                                          <p:spTgt spid="91140"/>
                                        </p:tgtEl>
                                        <p:attrNameLst>
                                          <p:attrName>ppt_w</p:attrName>
                                        </p:attrNameLst>
                                      </p:cBhvr>
                                      <p:tavLst>
                                        <p:tav tm="0" fmla="#ppt_w*sin(2.5*pi*$)">
                                          <p:val>
                                            <p:fltVal val="0"/>
                                          </p:val>
                                        </p:tav>
                                        <p:tav tm="100000">
                                          <p:val>
                                            <p:fltVal val="1"/>
                                          </p:val>
                                        </p:tav>
                                      </p:tavLst>
                                    </p:anim>
                                    <p:anim calcmode="lin" valueType="num">
                                      <p:cBhvr>
                                        <p:cTn id="8" dur="5000" fill="hold"/>
                                        <p:tgtEl>
                                          <p:spTgt spid="9114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1143"/>
                                        </p:tgtEl>
                                        <p:attrNameLst>
                                          <p:attrName>style.visibility</p:attrName>
                                        </p:attrNameLst>
                                      </p:cBhvr>
                                      <p:to>
                                        <p:strVal val="visible"/>
                                      </p:to>
                                    </p:set>
                                    <p:animEffect transition="in" filter="wipe(left)">
                                      <p:cBhvr>
                                        <p:cTn id="13" dur="500"/>
                                        <p:tgtEl>
                                          <p:spTgt spid="911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1144"/>
                                        </p:tgtEl>
                                        <p:attrNameLst>
                                          <p:attrName>style.visibility</p:attrName>
                                        </p:attrNameLst>
                                      </p:cBhvr>
                                      <p:to>
                                        <p:strVal val="visible"/>
                                      </p:to>
                                    </p:set>
                                    <p:animEffect transition="in" filter="wipe(left)">
                                      <p:cBhvr>
                                        <p:cTn id="18" dur="500"/>
                                        <p:tgtEl>
                                          <p:spTgt spid="911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1145"/>
                                        </p:tgtEl>
                                        <p:attrNameLst>
                                          <p:attrName>style.visibility</p:attrName>
                                        </p:attrNameLst>
                                      </p:cBhvr>
                                      <p:to>
                                        <p:strVal val="visible"/>
                                      </p:to>
                                    </p:set>
                                    <p:animEffect transition="in" filter="wipe(up)">
                                      <p:cBhvr>
                                        <p:cTn id="23" dur="500"/>
                                        <p:tgtEl>
                                          <p:spTgt spid="911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1147"/>
                                        </p:tgtEl>
                                        <p:attrNameLst>
                                          <p:attrName>style.visibility</p:attrName>
                                        </p:attrNameLst>
                                      </p:cBhvr>
                                      <p:to>
                                        <p:strVal val="visible"/>
                                      </p:to>
                                    </p:set>
                                    <p:animEffect transition="in" filter="wipe(left)">
                                      <p:cBhvr>
                                        <p:cTn id="28" dur="500"/>
                                        <p:tgtEl>
                                          <p:spTgt spid="911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1148"/>
                                        </p:tgtEl>
                                        <p:attrNameLst>
                                          <p:attrName>style.visibility</p:attrName>
                                        </p:attrNameLst>
                                      </p:cBhvr>
                                      <p:to>
                                        <p:strVal val="visible"/>
                                      </p:to>
                                    </p:set>
                                    <p:animEffect transition="in" filter="wipe(up)">
                                      <p:cBhvr>
                                        <p:cTn id="33" dur="500"/>
                                        <p:tgtEl>
                                          <p:spTgt spid="911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1149"/>
                                        </p:tgtEl>
                                        <p:attrNameLst>
                                          <p:attrName>style.visibility</p:attrName>
                                        </p:attrNameLst>
                                      </p:cBhvr>
                                      <p:to>
                                        <p:strVal val="visible"/>
                                      </p:to>
                                    </p:set>
                                    <p:animEffect transition="in" filter="wipe(left)">
                                      <p:cBhvr>
                                        <p:cTn id="38" dur="500"/>
                                        <p:tgtEl>
                                          <p:spTgt spid="911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1150"/>
                                        </p:tgtEl>
                                        <p:attrNameLst>
                                          <p:attrName>style.visibility</p:attrName>
                                        </p:attrNameLst>
                                      </p:cBhvr>
                                      <p:to>
                                        <p:strVal val="visible"/>
                                      </p:to>
                                    </p:set>
                                    <p:animEffect transition="in" filter="wipe(left)">
                                      <p:cBhvr>
                                        <p:cTn id="43"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utoUpdateAnimBg="0"/>
      <p:bldP spid="91144" grpId="0" autoUpdateAnimBg="0"/>
      <p:bldP spid="91145" grpId="0" autoUpdateAnimBg="0"/>
      <p:bldP spid="91147" grpId="0" autoUpdateAnimBg="0"/>
      <p:bldP spid="91148" grpId="0" autoUpdateAnimBg="0"/>
      <p:bldP spid="9114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684214" y="1268760"/>
            <a:ext cx="8135940" cy="542925"/>
            <a:chOff x="431" y="696"/>
            <a:chExt cx="5125" cy="342"/>
          </a:xfrm>
        </p:grpSpPr>
        <p:sp>
          <p:nvSpPr>
            <p:cNvPr id="8220" name="Text Box 3"/>
            <p:cNvSpPr txBox="1">
              <a:spLocks noChangeArrowheads="1"/>
            </p:cNvSpPr>
            <p:nvPr/>
          </p:nvSpPr>
          <p:spPr bwMode="auto">
            <a:xfrm>
              <a:off x="3535" y="696"/>
              <a:ext cx="2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a:solidFill>
                    <a:schemeClr val="accent2"/>
                  </a:solidFill>
                </a:rPr>
                <a:t>A</a:t>
              </a:r>
              <a:r>
                <a:rPr kumimoji="1" lang="zh-CN" altLang="en-US" sz="2800">
                  <a:solidFill>
                    <a:schemeClr val="accent2"/>
                  </a:solidFill>
                </a:rPr>
                <a:t>事件引起了</a:t>
              </a:r>
              <a:r>
                <a:rPr kumimoji="1" lang="en-US" altLang="zh-CN" sz="2800">
                  <a:solidFill>
                    <a:schemeClr val="accent2"/>
                  </a:solidFill>
                </a:rPr>
                <a:t>B</a:t>
              </a:r>
              <a:r>
                <a:rPr kumimoji="1" lang="zh-CN" altLang="en-US" sz="2800">
                  <a:solidFill>
                    <a:schemeClr val="accent2"/>
                  </a:solidFill>
                </a:rPr>
                <a:t>事件</a:t>
              </a:r>
              <a:endParaRPr kumimoji="1" lang="zh-CN" altLang="en-US" sz="2800">
                <a:solidFill>
                  <a:schemeClr val="accent2"/>
                </a:solidFill>
                <a:latin typeface="宋体" panose="02010600030101010101" pitchFamily="2" charset="-122"/>
              </a:endParaRPr>
            </a:p>
          </p:txBody>
        </p:sp>
        <p:sp>
          <p:nvSpPr>
            <p:cNvPr id="8221" name="AutoShape 4"/>
            <p:cNvSpPr>
              <a:spLocks noChangeArrowheads="1"/>
            </p:cNvSpPr>
            <p:nvPr/>
          </p:nvSpPr>
          <p:spPr bwMode="auto">
            <a:xfrm>
              <a:off x="3061" y="816"/>
              <a:ext cx="384" cy="96"/>
            </a:xfrm>
            <a:prstGeom prst="rightArrow">
              <a:avLst>
                <a:gd name="adj1" fmla="val 50000"/>
                <a:gd name="adj2" fmla="val 100000"/>
              </a:avLst>
            </a:prstGeom>
            <a:solidFill>
              <a:srgbClr val="CC3300"/>
            </a:solidFill>
            <a:ln w="19050">
              <a:solidFill>
                <a:srgbClr val="0000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p>
          </p:txBody>
        </p:sp>
        <p:sp>
          <p:nvSpPr>
            <p:cNvPr id="8222" name="Text Box 5"/>
            <p:cNvSpPr txBox="1">
              <a:spLocks noChangeArrowheads="1"/>
            </p:cNvSpPr>
            <p:nvPr/>
          </p:nvSpPr>
          <p:spPr bwMode="auto">
            <a:xfrm>
              <a:off x="431" y="708"/>
              <a:ext cx="260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a:solidFill>
                    <a:schemeClr val="accent2"/>
                  </a:solidFill>
                </a:rPr>
                <a:t>在</a:t>
              </a:r>
              <a:r>
                <a:rPr kumimoji="1" lang="en-US" altLang="zh-CN" sz="2800">
                  <a:solidFill>
                    <a:schemeClr val="accent2"/>
                  </a:solidFill>
                </a:rPr>
                <a:t>S</a:t>
              </a:r>
              <a:r>
                <a:rPr kumimoji="1" lang="zh-CN" altLang="en-US" sz="2800">
                  <a:solidFill>
                    <a:schemeClr val="accent2"/>
                  </a:solidFill>
                </a:rPr>
                <a:t>系中</a:t>
              </a:r>
              <a:r>
                <a:rPr kumimoji="1" lang="en-US" altLang="zh-CN" sz="2800">
                  <a:solidFill>
                    <a:schemeClr val="accent2"/>
                  </a:solidFill>
                </a:rPr>
                <a:t>A</a:t>
              </a:r>
              <a:r>
                <a:rPr kumimoji="1" lang="zh-CN" altLang="en-US" sz="2800">
                  <a:solidFill>
                    <a:schemeClr val="accent2"/>
                  </a:solidFill>
                  <a:latin typeface="宋体" panose="02010600030101010101" pitchFamily="2" charset="-122"/>
                </a:rPr>
                <a:t>和</a:t>
              </a:r>
              <a:r>
                <a:rPr kumimoji="1" lang="en-US" altLang="zh-CN" sz="2800">
                  <a:solidFill>
                    <a:schemeClr val="accent2"/>
                  </a:solidFill>
                </a:rPr>
                <a:t>B</a:t>
              </a:r>
              <a:r>
                <a:rPr kumimoji="1" lang="zh-CN" altLang="en-US" sz="2800">
                  <a:solidFill>
                    <a:schemeClr val="accent2"/>
                  </a:solidFill>
                  <a:latin typeface="宋体" panose="02010600030101010101" pitchFamily="2" charset="-122"/>
                </a:rPr>
                <a:t>有因果关系</a:t>
              </a:r>
            </a:p>
          </p:txBody>
        </p:sp>
      </p:grpSp>
      <p:grpSp>
        <p:nvGrpSpPr>
          <p:cNvPr id="3" name="Group 35"/>
          <p:cNvGrpSpPr>
            <a:grpSpLocks/>
          </p:cNvGrpSpPr>
          <p:nvPr/>
        </p:nvGrpSpPr>
        <p:grpSpPr bwMode="auto">
          <a:xfrm>
            <a:off x="277688" y="1931641"/>
            <a:ext cx="8686800" cy="1373187"/>
            <a:chOff x="96" y="1199"/>
            <a:chExt cx="5472" cy="865"/>
          </a:xfrm>
        </p:grpSpPr>
        <p:sp>
          <p:nvSpPr>
            <p:cNvPr id="8218" name="AutoShape 8"/>
            <p:cNvSpPr>
              <a:spLocks noChangeArrowheads="1"/>
            </p:cNvSpPr>
            <p:nvPr/>
          </p:nvSpPr>
          <p:spPr bwMode="auto">
            <a:xfrm>
              <a:off x="96" y="1344"/>
              <a:ext cx="384" cy="96"/>
            </a:xfrm>
            <a:prstGeom prst="rightArrow">
              <a:avLst>
                <a:gd name="adj1" fmla="val 50000"/>
                <a:gd name="adj2" fmla="val 100000"/>
              </a:avLst>
            </a:prstGeom>
            <a:solidFill>
              <a:srgbClr val="CC3300"/>
            </a:solidFill>
            <a:ln w="19050">
              <a:solidFill>
                <a:srgbClr val="000000"/>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p>
          </p:txBody>
        </p:sp>
        <p:sp>
          <p:nvSpPr>
            <p:cNvPr id="8219" name="Text Box 9"/>
            <p:cNvSpPr txBox="1">
              <a:spLocks noChangeArrowheads="1"/>
            </p:cNvSpPr>
            <p:nvPr/>
          </p:nvSpPr>
          <p:spPr bwMode="auto">
            <a:xfrm>
              <a:off x="528" y="1199"/>
              <a:ext cx="504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a:solidFill>
                    <a:schemeClr val="accent2"/>
                  </a:solidFill>
                </a:rPr>
                <a:t>A</a:t>
              </a:r>
              <a:r>
                <a:rPr kumimoji="1" lang="zh-CN" altLang="en-US" sz="2800">
                  <a:solidFill>
                    <a:schemeClr val="accent2"/>
                  </a:solidFill>
                  <a:latin typeface="宋体" panose="02010600030101010101" pitchFamily="2" charset="-122"/>
                </a:rPr>
                <a:t>事件向</a:t>
              </a:r>
              <a:r>
                <a:rPr kumimoji="1" lang="en-US" altLang="zh-CN" sz="2800">
                  <a:solidFill>
                    <a:schemeClr val="accent2"/>
                  </a:solidFill>
                </a:rPr>
                <a:t>B</a:t>
              </a:r>
              <a:r>
                <a:rPr kumimoji="1" lang="zh-CN" altLang="en-US" sz="2800">
                  <a:solidFill>
                    <a:schemeClr val="accent2"/>
                  </a:solidFill>
                  <a:latin typeface="宋体" panose="02010600030101010101" pitchFamily="2" charset="-122"/>
                </a:rPr>
                <a:t>事件传递了某种信号，这一信号在 </a:t>
              </a:r>
              <a:r>
                <a:rPr kumimoji="1" lang="en-US" altLang="zh-CN" sz="2800" i="1">
                  <a:solidFill>
                    <a:schemeClr val="accent2"/>
                  </a:solidFill>
                </a:rPr>
                <a:t>t</a:t>
              </a:r>
              <a:r>
                <a:rPr kumimoji="1" lang="en-US" altLang="zh-CN" sz="2800" baseline="-25000">
                  <a:solidFill>
                    <a:schemeClr val="accent2"/>
                  </a:solidFill>
                </a:rPr>
                <a:t>1  </a:t>
              </a:r>
              <a:r>
                <a:rPr kumimoji="1" lang="zh-CN" altLang="en-US" sz="2800">
                  <a:solidFill>
                    <a:schemeClr val="accent2"/>
                  </a:solidFill>
                  <a:latin typeface="宋体" panose="02010600030101010101" pitchFamily="2" charset="-122"/>
                </a:rPr>
                <a:t>时刻到 </a:t>
              </a:r>
              <a:r>
                <a:rPr kumimoji="1" lang="en-US" altLang="zh-CN" sz="2800" i="1">
                  <a:solidFill>
                    <a:schemeClr val="accent2"/>
                  </a:solidFill>
                </a:rPr>
                <a:t>t</a:t>
              </a:r>
              <a:r>
                <a:rPr kumimoji="1" lang="en-US" altLang="zh-CN" sz="2800" baseline="-25000">
                  <a:solidFill>
                    <a:schemeClr val="accent2"/>
                  </a:solidFill>
                </a:rPr>
                <a:t>2  </a:t>
              </a:r>
              <a:r>
                <a:rPr kumimoji="1" lang="zh-CN" altLang="en-US" sz="2800">
                  <a:solidFill>
                    <a:schemeClr val="accent2"/>
                  </a:solidFill>
                  <a:latin typeface="宋体" panose="02010600030101010101" pitchFamily="2" charset="-122"/>
                </a:rPr>
                <a:t>时刻这段时间内从 </a:t>
              </a:r>
              <a:r>
                <a:rPr kumimoji="1" lang="en-US" altLang="zh-CN" sz="2800" i="1">
                  <a:solidFill>
                    <a:schemeClr val="accent2"/>
                  </a:solidFill>
                </a:rPr>
                <a:t>x</a:t>
              </a:r>
              <a:r>
                <a:rPr kumimoji="1" lang="en-US" altLang="zh-CN" sz="2800" baseline="-25000">
                  <a:solidFill>
                    <a:schemeClr val="accent2"/>
                  </a:solidFill>
                </a:rPr>
                <a:t>1  </a:t>
              </a:r>
              <a:r>
                <a:rPr kumimoji="1" lang="zh-CN" altLang="en-US" sz="2800">
                  <a:solidFill>
                    <a:schemeClr val="accent2"/>
                  </a:solidFill>
                  <a:latin typeface="宋体" panose="02010600030101010101" pitchFamily="2" charset="-122"/>
                </a:rPr>
                <a:t>传递到 </a:t>
              </a:r>
              <a:r>
                <a:rPr kumimoji="1" lang="en-US" altLang="zh-CN" sz="2800" i="1">
                  <a:solidFill>
                    <a:schemeClr val="accent2"/>
                  </a:solidFill>
                </a:rPr>
                <a:t>x</a:t>
              </a:r>
              <a:r>
                <a:rPr kumimoji="1" lang="en-US" altLang="zh-CN" sz="2800" baseline="-25000">
                  <a:solidFill>
                    <a:schemeClr val="accent2"/>
                  </a:solidFill>
                </a:rPr>
                <a:t>2</a:t>
              </a:r>
              <a:r>
                <a:rPr kumimoji="1" lang="zh-CN" altLang="en-US" sz="2800">
                  <a:solidFill>
                    <a:schemeClr val="accent2"/>
                  </a:solidFill>
                  <a:latin typeface="宋体" panose="02010600030101010101" pitchFamily="2" charset="-122"/>
                </a:rPr>
                <a:t>，因而信号的速度为</a:t>
              </a:r>
            </a:p>
          </p:txBody>
        </p:sp>
      </p:grpSp>
      <p:grpSp>
        <p:nvGrpSpPr>
          <p:cNvPr id="4" name="Group 36"/>
          <p:cNvGrpSpPr>
            <a:grpSpLocks/>
          </p:cNvGrpSpPr>
          <p:nvPr/>
        </p:nvGrpSpPr>
        <p:grpSpPr bwMode="auto">
          <a:xfrm>
            <a:off x="1371600" y="3669060"/>
            <a:ext cx="3670300" cy="928688"/>
            <a:chOff x="864" y="2208"/>
            <a:chExt cx="2312" cy="585"/>
          </a:xfrm>
        </p:grpSpPr>
        <p:graphicFrame>
          <p:nvGraphicFramePr>
            <p:cNvPr id="8216" name="Object 8"/>
            <p:cNvGraphicFramePr>
              <a:graphicFrameLocks noChangeAspect="1"/>
            </p:cNvGraphicFramePr>
            <p:nvPr/>
          </p:nvGraphicFramePr>
          <p:xfrm>
            <a:off x="864" y="2208"/>
            <a:ext cx="1103" cy="585"/>
          </p:xfrm>
          <a:graphic>
            <a:graphicData uri="http://schemas.openxmlformats.org/presentationml/2006/ole">
              <mc:AlternateContent xmlns:mc="http://schemas.openxmlformats.org/markup-compatibility/2006">
                <mc:Choice xmlns:v="urn:schemas-microsoft-com:vml" Requires="v">
                  <p:oleObj name="Equation" r:id="rId2" imgW="3670200" imgH="1946160" progId="Equation.3">
                    <p:embed/>
                  </p:oleObj>
                </mc:Choice>
                <mc:Fallback>
                  <p:oleObj name="Equation" r:id="rId2" imgW="3670200" imgH="1946160" progId="Equation.3">
                    <p:embed/>
                    <p:pic>
                      <p:nvPicPr>
                        <p:cNvPr id="821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2208"/>
                          <a:ext cx="1103"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7" name="Text Box 11"/>
            <p:cNvSpPr txBox="1">
              <a:spLocks noChangeArrowheads="1"/>
            </p:cNvSpPr>
            <p:nvPr/>
          </p:nvSpPr>
          <p:spPr bwMode="auto">
            <a:xfrm>
              <a:off x="2160" y="240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a:solidFill>
                    <a:srgbClr val="CC3300"/>
                  </a:solidFill>
                  <a:latin typeface="宋体" panose="02010600030101010101" pitchFamily="2" charset="-122"/>
                </a:rPr>
                <a:t>信号速度</a:t>
              </a:r>
            </a:p>
          </p:txBody>
        </p:sp>
      </p:grpSp>
      <p:grpSp>
        <p:nvGrpSpPr>
          <p:cNvPr id="5" name="Group 28"/>
          <p:cNvGrpSpPr>
            <a:grpSpLocks/>
          </p:cNvGrpSpPr>
          <p:nvPr/>
        </p:nvGrpSpPr>
        <p:grpSpPr bwMode="auto">
          <a:xfrm>
            <a:off x="6400800" y="3364260"/>
            <a:ext cx="2133600" cy="1517650"/>
            <a:chOff x="4032" y="1968"/>
            <a:chExt cx="1344" cy="956"/>
          </a:xfrm>
        </p:grpSpPr>
        <p:sp>
          <p:nvSpPr>
            <p:cNvPr id="8202" name="Text Box 13"/>
            <p:cNvSpPr txBox="1">
              <a:spLocks noChangeArrowheads="1"/>
            </p:cNvSpPr>
            <p:nvPr/>
          </p:nvSpPr>
          <p:spPr bwMode="auto">
            <a:xfrm>
              <a:off x="4464" y="23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t>A</a:t>
              </a:r>
            </a:p>
          </p:txBody>
        </p:sp>
        <p:sp>
          <p:nvSpPr>
            <p:cNvPr id="8203" name="Text Box 14"/>
            <p:cNvSpPr txBox="1">
              <a:spLocks noChangeArrowheads="1"/>
            </p:cNvSpPr>
            <p:nvPr/>
          </p:nvSpPr>
          <p:spPr bwMode="auto">
            <a:xfrm>
              <a:off x="4944" y="23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t>B</a:t>
              </a:r>
            </a:p>
          </p:txBody>
        </p:sp>
        <p:grpSp>
          <p:nvGrpSpPr>
            <p:cNvPr id="8204" name="Group 15"/>
            <p:cNvGrpSpPr>
              <a:grpSpLocks/>
            </p:cNvGrpSpPr>
            <p:nvPr/>
          </p:nvGrpSpPr>
          <p:grpSpPr bwMode="auto">
            <a:xfrm>
              <a:off x="4320" y="1976"/>
              <a:ext cx="1056" cy="852"/>
              <a:chOff x="4272" y="2748"/>
              <a:chExt cx="1056" cy="852"/>
            </a:xfrm>
          </p:grpSpPr>
          <p:sp>
            <p:nvSpPr>
              <p:cNvPr id="8213" name="Line 16"/>
              <p:cNvSpPr>
                <a:spLocks noChangeShapeType="1"/>
              </p:cNvSpPr>
              <p:nvPr/>
            </p:nvSpPr>
            <p:spPr bwMode="auto">
              <a:xfrm>
                <a:off x="4272" y="3600"/>
                <a:ext cx="105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214" name="Line 17"/>
              <p:cNvSpPr>
                <a:spLocks noChangeShapeType="1"/>
              </p:cNvSpPr>
              <p:nvPr/>
            </p:nvSpPr>
            <p:spPr bwMode="auto">
              <a:xfrm flipV="1">
                <a:off x="4272" y="2832"/>
                <a:ext cx="0" cy="76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15" name="Text Box 18"/>
              <p:cNvSpPr txBox="1">
                <a:spLocks noChangeArrowheads="1"/>
              </p:cNvSpPr>
              <p:nvPr/>
            </p:nvSpPr>
            <p:spPr bwMode="auto">
              <a:xfrm>
                <a:off x="4293" y="2748"/>
                <a:ext cx="2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t>S</a:t>
                </a:r>
                <a:r>
                  <a:rPr lang="en-US" altLang="zh-CN" b="0" i="1">
                    <a:solidFill>
                      <a:srgbClr val="000000"/>
                    </a:solidFill>
                  </a:rPr>
                  <a:t>'</a:t>
                </a:r>
              </a:p>
            </p:txBody>
          </p:sp>
        </p:grpSp>
        <p:grpSp>
          <p:nvGrpSpPr>
            <p:cNvPr id="8205" name="Group 19"/>
            <p:cNvGrpSpPr>
              <a:grpSpLocks/>
            </p:cNvGrpSpPr>
            <p:nvPr/>
          </p:nvGrpSpPr>
          <p:grpSpPr bwMode="auto">
            <a:xfrm>
              <a:off x="4032" y="1968"/>
              <a:ext cx="1344" cy="956"/>
              <a:chOff x="4176" y="808"/>
              <a:chExt cx="1344" cy="956"/>
            </a:xfrm>
          </p:grpSpPr>
          <p:sp>
            <p:nvSpPr>
              <p:cNvPr id="8210" name="Line 20"/>
              <p:cNvSpPr>
                <a:spLocks noChangeShapeType="1"/>
              </p:cNvSpPr>
              <p:nvPr/>
            </p:nvSpPr>
            <p:spPr bwMode="auto">
              <a:xfrm>
                <a:off x="4176" y="1764"/>
                <a:ext cx="134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211" name="Line 21"/>
              <p:cNvSpPr>
                <a:spLocks noChangeShapeType="1"/>
              </p:cNvSpPr>
              <p:nvPr/>
            </p:nvSpPr>
            <p:spPr bwMode="auto">
              <a:xfrm flipV="1">
                <a:off x="4176" y="900"/>
                <a:ext cx="0" cy="864"/>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212" name="Text Box 22"/>
              <p:cNvSpPr txBox="1">
                <a:spLocks noChangeArrowheads="1"/>
              </p:cNvSpPr>
              <p:nvPr/>
            </p:nvSpPr>
            <p:spPr bwMode="auto">
              <a:xfrm>
                <a:off x="4208" y="808"/>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t>S</a:t>
                </a:r>
              </a:p>
            </p:txBody>
          </p:sp>
        </p:grpSp>
        <p:sp>
          <p:nvSpPr>
            <p:cNvPr id="8206" name="Line 23"/>
            <p:cNvSpPr>
              <a:spLocks noChangeShapeType="1"/>
            </p:cNvSpPr>
            <p:nvPr/>
          </p:nvSpPr>
          <p:spPr bwMode="auto">
            <a:xfrm>
              <a:off x="4320" y="2313"/>
              <a:ext cx="432" cy="0"/>
            </a:xfrm>
            <a:prstGeom prst="line">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207" name="Text Box 24"/>
            <p:cNvSpPr txBox="1">
              <a:spLocks noChangeArrowheads="1"/>
            </p:cNvSpPr>
            <p:nvPr/>
          </p:nvSpPr>
          <p:spPr bwMode="auto">
            <a:xfrm>
              <a:off x="4748" y="2130"/>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t>u</a:t>
              </a:r>
            </a:p>
          </p:txBody>
        </p:sp>
        <p:sp>
          <p:nvSpPr>
            <p:cNvPr id="8208" name="Oval 26"/>
            <p:cNvSpPr>
              <a:spLocks noChangeArrowheads="1"/>
            </p:cNvSpPr>
            <p:nvPr/>
          </p:nvSpPr>
          <p:spPr bwMode="auto">
            <a:xfrm>
              <a:off x="4560" y="2688"/>
              <a:ext cx="48" cy="48"/>
            </a:xfrm>
            <a:prstGeom prst="ellipse">
              <a:avLst/>
            </a:prstGeom>
            <a:solidFill>
              <a:srgbClr val="FF0000"/>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9" name="Oval 27"/>
            <p:cNvSpPr>
              <a:spLocks noChangeArrowheads="1"/>
            </p:cNvSpPr>
            <p:nvPr/>
          </p:nvSpPr>
          <p:spPr bwMode="auto">
            <a:xfrm>
              <a:off x="5040" y="2688"/>
              <a:ext cx="48" cy="48"/>
            </a:xfrm>
            <a:prstGeom prst="ellipse">
              <a:avLst/>
            </a:prstGeom>
            <a:solidFill>
              <a:srgbClr val="FF0000"/>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 name="Group 37"/>
          <p:cNvGrpSpPr>
            <a:grpSpLocks/>
          </p:cNvGrpSpPr>
          <p:nvPr/>
        </p:nvGrpSpPr>
        <p:grpSpPr bwMode="auto">
          <a:xfrm>
            <a:off x="458788" y="5093048"/>
            <a:ext cx="8074025" cy="1166812"/>
            <a:chOff x="191" y="3048"/>
            <a:chExt cx="5086" cy="735"/>
          </a:xfrm>
        </p:grpSpPr>
        <p:sp>
          <p:nvSpPr>
            <p:cNvPr id="8200" name="Text Box 6"/>
            <p:cNvSpPr txBox="1">
              <a:spLocks noChangeArrowheads="1"/>
            </p:cNvSpPr>
            <p:nvPr/>
          </p:nvSpPr>
          <p:spPr bwMode="auto">
            <a:xfrm>
              <a:off x="222" y="3048"/>
              <a:ext cx="49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a:solidFill>
                    <a:schemeClr val="accent2"/>
                  </a:solidFill>
                  <a:latin typeface="宋体" panose="02010600030101010101" pitchFamily="2" charset="-122"/>
                </a:rPr>
                <a:t>在</a:t>
              </a:r>
              <a:r>
                <a:rPr kumimoji="1" lang="en-US" altLang="zh-CN" sz="2800">
                  <a:solidFill>
                    <a:schemeClr val="accent2"/>
                  </a:solidFill>
                </a:rPr>
                <a:t>S</a:t>
              </a:r>
              <a:r>
                <a:rPr kumimoji="1" lang="zh-CN" altLang="en-US" sz="2800">
                  <a:solidFill>
                    <a:schemeClr val="accent2"/>
                  </a:solidFill>
                  <a:latin typeface="宋体" panose="02010600030101010101" pitchFamily="2" charset="-122"/>
                </a:rPr>
                <a:t>系中</a:t>
              </a:r>
              <a:r>
                <a:rPr kumimoji="1" lang="zh-CN" altLang="en-US" sz="2800">
                  <a:solidFill>
                    <a:schemeClr val="accent2"/>
                  </a:solidFill>
                </a:rPr>
                <a:t>：    </a:t>
              </a:r>
              <a:r>
                <a:rPr kumimoji="1" lang="en-US" altLang="zh-CN" sz="2800">
                  <a:solidFill>
                    <a:schemeClr val="accent2"/>
                  </a:solidFill>
                </a:rPr>
                <a:t>A(</a:t>
              </a:r>
              <a:r>
                <a:rPr kumimoji="1" lang="en-US" altLang="zh-CN" sz="2800" i="1">
                  <a:solidFill>
                    <a:schemeClr val="accent2"/>
                  </a:solidFill>
                </a:rPr>
                <a:t>x</a:t>
              </a:r>
              <a:r>
                <a:rPr kumimoji="1" lang="en-US" altLang="zh-CN" sz="2800" baseline="-25000">
                  <a:solidFill>
                    <a:schemeClr val="accent2"/>
                  </a:solidFill>
                </a:rPr>
                <a:t>1</a:t>
              </a:r>
              <a:r>
                <a:rPr kumimoji="1" lang="en-US" altLang="zh-CN" sz="2800">
                  <a:solidFill>
                    <a:schemeClr val="accent2"/>
                  </a:solidFill>
                </a:rPr>
                <a:t>,0,0,</a:t>
              </a:r>
              <a:r>
                <a:rPr kumimoji="1" lang="en-US" altLang="zh-CN" sz="2800" i="1">
                  <a:solidFill>
                    <a:schemeClr val="accent2"/>
                  </a:solidFill>
                </a:rPr>
                <a:t>t</a:t>
              </a:r>
              <a:r>
                <a:rPr kumimoji="1" lang="en-US" altLang="zh-CN" sz="2800" baseline="-25000">
                  <a:solidFill>
                    <a:schemeClr val="accent2"/>
                  </a:solidFill>
                </a:rPr>
                <a:t>1</a:t>
              </a:r>
              <a:r>
                <a:rPr kumimoji="1" lang="en-US" altLang="zh-CN" sz="2800">
                  <a:solidFill>
                    <a:schemeClr val="accent2"/>
                  </a:solidFill>
                </a:rPr>
                <a:t>)   B(</a:t>
              </a:r>
              <a:r>
                <a:rPr kumimoji="1" lang="en-US" altLang="zh-CN" sz="2800" i="1">
                  <a:solidFill>
                    <a:schemeClr val="accent2"/>
                  </a:solidFill>
                </a:rPr>
                <a:t>x</a:t>
              </a:r>
              <a:r>
                <a:rPr kumimoji="1" lang="en-US" altLang="zh-CN" sz="2800" baseline="-25000">
                  <a:solidFill>
                    <a:schemeClr val="accent2"/>
                  </a:solidFill>
                </a:rPr>
                <a:t>2</a:t>
              </a:r>
              <a:r>
                <a:rPr kumimoji="1" lang="en-US" altLang="zh-CN" sz="2800">
                  <a:solidFill>
                    <a:schemeClr val="accent2"/>
                  </a:solidFill>
                </a:rPr>
                <a:t>,0,0,</a:t>
              </a:r>
              <a:r>
                <a:rPr kumimoji="1" lang="en-US" altLang="zh-CN" sz="2800" i="1">
                  <a:solidFill>
                    <a:schemeClr val="accent2"/>
                  </a:solidFill>
                </a:rPr>
                <a:t>t</a:t>
              </a:r>
              <a:r>
                <a:rPr kumimoji="1" lang="en-US" altLang="zh-CN" sz="2800" baseline="-25000">
                  <a:solidFill>
                    <a:schemeClr val="accent2"/>
                  </a:solidFill>
                </a:rPr>
                <a:t>2</a:t>
              </a:r>
              <a:r>
                <a:rPr kumimoji="1" lang="en-US" altLang="zh-CN" sz="2800">
                  <a:solidFill>
                    <a:schemeClr val="accent2"/>
                  </a:solidFill>
                </a:rPr>
                <a:t>)</a:t>
              </a:r>
            </a:p>
          </p:txBody>
        </p:sp>
        <p:sp>
          <p:nvSpPr>
            <p:cNvPr id="8201" name="Text Box 7"/>
            <p:cNvSpPr txBox="1">
              <a:spLocks noChangeArrowheads="1"/>
            </p:cNvSpPr>
            <p:nvPr/>
          </p:nvSpPr>
          <p:spPr bwMode="auto">
            <a:xfrm>
              <a:off x="191" y="3456"/>
              <a:ext cx="50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a:solidFill>
                    <a:schemeClr val="accent2"/>
                  </a:solidFill>
                  <a:latin typeface="宋体" panose="02010600030101010101" pitchFamily="2" charset="-122"/>
                </a:rPr>
                <a:t>在</a:t>
              </a:r>
              <a:r>
                <a:rPr kumimoji="1" lang="en-US" altLang="zh-CN" sz="2800">
                  <a:solidFill>
                    <a:schemeClr val="accent2"/>
                  </a:solidFill>
                </a:rPr>
                <a:t>S’</a:t>
              </a:r>
              <a:r>
                <a:rPr kumimoji="1" lang="zh-CN" altLang="en-US" sz="2800">
                  <a:solidFill>
                    <a:schemeClr val="accent2"/>
                  </a:solidFill>
                  <a:latin typeface="宋体" panose="02010600030101010101" pitchFamily="2" charset="-122"/>
                </a:rPr>
                <a:t>系中</a:t>
              </a:r>
              <a:r>
                <a:rPr kumimoji="1" lang="zh-CN" altLang="en-US" sz="2800">
                  <a:solidFill>
                    <a:schemeClr val="accent2"/>
                  </a:solidFill>
                </a:rPr>
                <a:t>：   </a:t>
              </a:r>
              <a:r>
                <a:rPr kumimoji="1" lang="en-US" altLang="zh-CN" sz="2800">
                  <a:solidFill>
                    <a:schemeClr val="accent2"/>
                  </a:solidFill>
                </a:rPr>
                <a:t>A(</a:t>
              </a:r>
              <a:r>
                <a:rPr kumimoji="1" lang="en-US" altLang="zh-CN" sz="2800" i="1">
                  <a:solidFill>
                    <a:schemeClr val="accent2"/>
                  </a:solidFill>
                </a:rPr>
                <a:t>x</a:t>
              </a:r>
              <a:r>
                <a:rPr kumimoji="1" lang="en-US" altLang="zh-CN" sz="2800" baseline="-25000">
                  <a:solidFill>
                    <a:schemeClr val="accent2"/>
                  </a:solidFill>
                </a:rPr>
                <a:t>1</a:t>
              </a:r>
              <a:r>
                <a:rPr kumimoji="1" lang="en-US" altLang="zh-CN" sz="2800">
                  <a:solidFill>
                    <a:schemeClr val="accent2"/>
                  </a:solidFill>
                </a:rPr>
                <a:t>’,0,0,</a:t>
              </a:r>
              <a:r>
                <a:rPr kumimoji="1" lang="en-US" altLang="zh-CN" sz="2800" i="1">
                  <a:solidFill>
                    <a:schemeClr val="accent2"/>
                  </a:solidFill>
                </a:rPr>
                <a:t>t</a:t>
              </a:r>
              <a:r>
                <a:rPr kumimoji="1" lang="en-US" altLang="zh-CN" sz="2800" baseline="-25000">
                  <a:solidFill>
                    <a:schemeClr val="accent2"/>
                  </a:solidFill>
                </a:rPr>
                <a:t>1</a:t>
              </a:r>
              <a:r>
                <a:rPr kumimoji="1" lang="en-US" altLang="zh-CN" sz="2800">
                  <a:solidFill>
                    <a:schemeClr val="accent2"/>
                  </a:solidFill>
                </a:rPr>
                <a:t>’)  B(</a:t>
              </a:r>
              <a:r>
                <a:rPr kumimoji="1" lang="en-US" altLang="zh-CN" sz="2800" i="1">
                  <a:solidFill>
                    <a:schemeClr val="accent2"/>
                  </a:solidFill>
                </a:rPr>
                <a:t>x</a:t>
              </a:r>
              <a:r>
                <a:rPr kumimoji="1" lang="en-US" altLang="zh-CN" sz="2800" baseline="-25000">
                  <a:solidFill>
                    <a:schemeClr val="accent2"/>
                  </a:solidFill>
                </a:rPr>
                <a:t>2</a:t>
              </a:r>
              <a:r>
                <a:rPr kumimoji="1" lang="en-US" altLang="zh-CN" sz="2800">
                  <a:solidFill>
                    <a:schemeClr val="accent2"/>
                  </a:solidFill>
                </a:rPr>
                <a:t>’,0,0,</a:t>
              </a:r>
              <a:r>
                <a:rPr kumimoji="1" lang="en-US" altLang="zh-CN" sz="2800" i="1">
                  <a:solidFill>
                    <a:schemeClr val="accent2"/>
                  </a:solidFill>
                </a:rPr>
                <a:t>t</a:t>
              </a:r>
              <a:r>
                <a:rPr kumimoji="1" lang="en-US" altLang="zh-CN" sz="2800" baseline="-25000">
                  <a:solidFill>
                    <a:schemeClr val="accent2"/>
                  </a:solidFill>
                </a:rPr>
                <a:t>2</a:t>
              </a:r>
              <a:r>
                <a:rPr kumimoji="1" lang="en-US" altLang="zh-CN" sz="2800">
                  <a:solidFill>
                    <a:schemeClr val="accent2"/>
                  </a:solidFill>
                </a:rPr>
                <a:t>’)</a:t>
              </a:r>
            </a:p>
          </p:txBody>
        </p:sp>
      </p:grpSp>
      <p:sp>
        <p:nvSpPr>
          <p:cNvPr id="31" name="Rectangle 43"/>
          <p:cNvSpPr>
            <a:spLocks noChangeArrowheads="1"/>
          </p:cNvSpPr>
          <p:nvPr/>
        </p:nvSpPr>
        <p:spPr bwMode="auto">
          <a:xfrm>
            <a:off x="0" y="8382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32" name="Text Box 4"/>
          <p:cNvSpPr txBox="1">
            <a:spLocks noChangeArrowheads="1"/>
          </p:cNvSpPr>
          <p:nvPr/>
        </p:nvSpPr>
        <p:spPr bwMode="auto">
          <a:xfrm>
            <a:off x="179512" y="116632"/>
            <a:ext cx="65527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CC3300"/>
                </a:solidFill>
              </a:rPr>
              <a:t>1.</a:t>
            </a:r>
            <a:r>
              <a:rPr kumimoji="1" lang="en-US" altLang="zh-CN" sz="3200" b="1">
                <a:solidFill>
                  <a:srgbClr val="CC3300"/>
                </a:solidFill>
              </a:rPr>
              <a:t>3.4</a:t>
            </a:r>
            <a:r>
              <a:rPr kumimoji="1" lang="zh-CN" altLang="en-US" sz="3200" b="1">
                <a:solidFill>
                  <a:srgbClr val="CC3300"/>
                </a:solidFill>
              </a:rPr>
              <a:t> 因果律</a:t>
            </a:r>
            <a:endParaRPr kumimoji="1" lang="zh-CN" altLang="en-US" sz="3200" b="1">
              <a:solidFill>
                <a:srgbClr val="CC3300"/>
              </a:solidFill>
              <a:latin typeface="宋体" panose="02010600030101010101" pitchFamily="2" charset="-122"/>
            </a:endParaRPr>
          </a:p>
        </p:txBody>
      </p:sp>
    </p:spTree>
    <p:extLst>
      <p:ext uri="{BB962C8B-B14F-4D97-AF65-F5344CB8AC3E}">
        <p14:creationId xmlns:p14="http://schemas.microsoft.com/office/powerpoint/2010/main" val="149188311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8" name="Object 2"/>
          <p:cNvGraphicFramePr>
            <a:graphicFrameLocks noChangeAspect="1"/>
          </p:cNvGraphicFramePr>
          <p:nvPr/>
        </p:nvGraphicFramePr>
        <p:xfrm>
          <a:off x="533400" y="304800"/>
          <a:ext cx="7772400" cy="1277938"/>
        </p:xfrm>
        <a:graphic>
          <a:graphicData uri="http://schemas.openxmlformats.org/presentationml/2006/ole">
            <mc:AlternateContent xmlns:mc="http://schemas.openxmlformats.org/markup-compatibility/2006">
              <mc:Choice xmlns:v="urn:schemas-microsoft-com:vml" Requires="v">
                <p:oleObj name="Equation" r:id="rId3" imgW="16522560" imgH="2709360" progId="Equation.DSMT4">
                  <p:embed/>
                </p:oleObj>
              </mc:Choice>
              <mc:Fallback>
                <p:oleObj name="Equation" r:id="rId3" imgW="16522560" imgH="2709360" progId="Equation.DSMT4">
                  <p:embed/>
                  <p:pic>
                    <p:nvPicPr>
                      <p:cNvPr id="4290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77724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0"/>
          <p:cNvGrpSpPr>
            <a:grpSpLocks/>
          </p:cNvGrpSpPr>
          <p:nvPr/>
        </p:nvGrpSpPr>
        <p:grpSpPr bwMode="auto">
          <a:xfrm>
            <a:off x="457200" y="2133600"/>
            <a:ext cx="6227763" cy="1585913"/>
            <a:chOff x="288" y="1344"/>
            <a:chExt cx="3923" cy="999"/>
          </a:xfrm>
        </p:grpSpPr>
        <p:graphicFrame>
          <p:nvGraphicFramePr>
            <p:cNvPr id="9229" name="Object 3"/>
            <p:cNvGraphicFramePr>
              <a:graphicFrameLocks noChangeAspect="1"/>
            </p:cNvGraphicFramePr>
            <p:nvPr/>
          </p:nvGraphicFramePr>
          <p:xfrm>
            <a:off x="288" y="1440"/>
            <a:ext cx="1588" cy="401"/>
          </p:xfrm>
          <a:graphic>
            <a:graphicData uri="http://schemas.openxmlformats.org/presentationml/2006/ole">
              <mc:AlternateContent xmlns:mc="http://schemas.openxmlformats.org/markup-compatibility/2006">
                <mc:Choice xmlns:v="urn:schemas-microsoft-com:vml" Requires="v">
                  <p:oleObj name="公式" r:id="rId5" imgW="1790640" imgH="445320" progId="Equation.3">
                    <p:embed/>
                  </p:oleObj>
                </mc:Choice>
                <mc:Fallback>
                  <p:oleObj name="公式" r:id="rId5" imgW="1790640" imgH="445320" progId="Equation.3">
                    <p:embed/>
                    <p:pic>
                      <p:nvPicPr>
                        <p:cNvPr id="922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1440"/>
                          <a:ext cx="158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0" name="Object 4"/>
            <p:cNvGraphicFramePr>
              <a:graphicFrameLocks noChangeAspect="1"/>
            </p:cNvGraphicFramePr>
            <p:nvPr/>
          </p:nvGraphicFramePr>
          <p:xfrm>
            <a:off x="2112" y="1344"/>
            <a:ext cx="916" cy="535"/>
          </p:xfrm>
          <a:graphic>
            <a:graphicData uri="http://schemas.openxmlformats.org/presentationml/2006/ole">
              <mc:AlternateContent xmlns:mc="http://schemas.openxmlformats.org/markup-compatibility/2006">
                <mc:Choice xmlns:v="urn:schemas-microsoft-com:vml" Requires="v">
                  <p:oleObj name="Equation" r:id="rId7" imgW="3035160" imgH="1767960" progId="Equation.3">
                    <p:embed/>
                  </p:oleObj>
                </mc:Choice>
                <mc:Fallback>
                  <p:oleObj name="Equation" r:id="rId7" imgW="3035160" imgH="1767960" progId="Equation.3">
                    <p:embed/>
                    <p:pic>
                      <p:nvPicPr>
                        <p:cNvPr id="923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344"/>
                          <a:ext cx="916"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31" name="Group 17"/>
            <p:cNvGrpSpPr>
              <a:grpSpLocks/>
            </p:cNvGrpSpPr>
            <p:nvPr/>
          </p:nvGrpSpPr>
          <p:grpSpPr bwMode="auto">
            <a:xfrm>
              <a:off x="480" y="2016"/>
              <a:ext cx="2597" cy="327"/>
              <a:chOff x="576" y="2064"/>
              <a:chExt cx="2597" cy="327"/>
            </a:xfrm>
          </p:grpSpPr>
          <p:sp>
            <p:nvSpPr>
              <p:cNvPr id="9233" name="Text Box 6"/>
              <p:cNvSpPr txBox="1">
                <a:spLocks noChangeArrowheads="1"/>
              </p:cNvSpPr>
              <p:nvPr/>
            </p:nvSpPr>
            <p:spPr bwMode="auto">
              <a:xfrm>
                <a:off x="576" y="2064"/>
                <a:ext cx="25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a:solidFill>
                      <a:schemeClr val="accent2"/>
                    </a:solidFill>
                    <a:latin typeface="宋体" panose="02010600030101010101" pitchFamily="2" charset="-122"/>
                  </a:rPr>
                  <a:t>      总是与      同号</a:t>
                </a:r>
              </a:p>
            </p:txBody>
          </p:sp>
          <p:graphicFrame>
            <p:nvGraphicFramePr>
              <p:cNvPr id="9234" name="Object 7"/>
              <p:cNvGraphicFramePr>
                <a:graphicFrameLocks noChangeAspect="1"/>
              </p:cNvGraphicFramePr>
              <p:nvPr/>
            </p:nvGraphicFramePr>
            <p:xfrm>
              <a:off x="672" y="2112"/>
              <a:ext cx="588" cy="274"/>
            </p:xfrm>
            <a:graphic>
              <a:graphicData uri="http://schemas.openxmlformats.org/presentationml/2006/ole">
                <mc:AlternateContent xmlns:mc="http://schemas.openxmlformats.org/markup-compatibility/2006">
                  <mc:Choice xmlns:v="urn:schemas-microsoft-com:vml" Requires="v">
                    <p:oleObj name="Equation" r:id="rId9" imgW="1943280" imgH="903240" progId="Equation.3">
                      <p:embed/>
                    </p:oleObj>
                  </mc:Choice>
                  <mc:Fallback>
                    <p:oleObj name="Equation" r:id="rId9" imgW="1943280" imgH="903240" progId="Equation.3">
                      <p:embed/>
                      <p:pic>
                        <p:nvPicPr>
                          <p:cNvPr id="9234"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112"/>
                            <a:ext cx="5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5" name="Object 8"/>
              <p:cNvGraphicFramePr>
                <a:graphicFrameLocks noChangeAspect="1"/>
              </p:cNvGraphicFramePr>
              <p:nvPr/>
            </p:nvGraphicFramePr>
            <p:xfrm>
              <a:off x="2073" y="2112"/>
              <a:ext cx="519" cy="274"/>
            </p:xfrm>
            <a:graphic>
              <a:graphicData uri="http://schemas.openxmlformats.org/presentationml/2006/ole">
                <mc:AlternateContent xmlns:mc="http://schemas.openxmlformats.org/markup-compatibility/2006">
                  <mc:Choice xmlns:v="urn:schemas-microsoft-com:vml" Requires="v">
                    <p:oleObj name="Equation" r:id="rId11" imgW="1714680" imgH="903240" progId="Equation.3">
                      <p:embed/>
                    </p:oleObj>
                  </mc:Choice>
                  <mc:Fallback>
                    <p:oleObj name="Equation" r:id="rId11" imgW="1714680" imgH="903240" progId="Equation.3">
                      <p:embed/>
                      <p:pic>
                        <p:nvPicPr>
                          <p:cNvPr id="923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3" y="2112"/>
                            <a:ext cx="51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232" name="Object 14"/>
            <p:cNvGraphicFramePr>
              <a:graphicFrameLocks noChangeAspect="1"/>
            </p:cNvGraphicFramePr>
            <p:nvPr/>
          </p:nvGraphicFramePr>
          <p:xfrm>
            <a:off x="3120" y="1344"/>
            <a:ext cx="1091" cy="535"/>
          </p:xfrm>
          <a:graphic>
            <a:graphicData uri="http://schemas.openxmlformats.org/presentationml/2006/ole">
              <mc:AlternateContent xmlns:mc="http://schemas.openxmlformats.org/markup-compatibility/2006">
                <mc:Choice xmlns:v="urn:schemas-microsoft-com:vml" Requires="v">
                  <p:oleObj name="Equation" r:id="rId13" imgW="3619440" imgH="1767960" progId="Equation.3">
                    <p:embed/>
                  </p:oleObj>
                </mc:Choice>
                <mc:Fallback>
                  <p:oleObj name="Equation" r:id="rId13" imgW="3619440" imgH="1767960" progId="Equation.3">
                    <p:embed/>
                    <p:pic>
                      <p:nvPicPr>
                        <p:cNvPr id="923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1344"/>
                          <a:ext cx="109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29072" name="Text Box 16"/>
          <p:cNvSpPr txBox="1">
            <a:spLocks noChangeArrowheads="1"/>
          </p:cNvSpPr>
          <p:nvPr/>
        </p:nvSpPr>
        <p:spPr bwMode="auto">
          <a:xfrm>
            <a:off x="395536" y="5661248"/>
            <a:ext cx="8388425" cy="954107"/>
          </a:xfrm>
          <a:prstGeom prst="rect">
            <a:avLst/>
          </a:prstGeom>
          <a:ln/>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1431925" indent="-1431925" eaLnBrk="1" hangingPunct="1">
              <a:spcBef>
                <a:spcPct val="50000"/>
              </a:spcBef>
            </a:pPr>
            <a:r>
              <a:rPr lang="zh-CN" altLang="en-US" sz="2800">
                <a:solidFill>
                  <a:srgbClr val="FF0000"/>
                </a:solidFill>
              </a:rPr>
              <a:t>因果律：</a:t>
            </a:r>
            <a:r>
              <a:rPr lang="zh-CN" altLang="en-US" sz="2800"/>
              <a:t>有因果关系的两件事，在任何惯性系中观察，其发生顺序不变，保持因果关系不变</a:t>
            </a:r>
          </a:p>
        </p:txBody>
      </p:sp>
      <p:grpSp>
        <p:nvGrpSpPr>
          <p:cNvPr id="4" name="Group 19"/>
          <p:cNvGrpSpPr>
            <a:grpSpLocks/>
          </p:cNvGrpSpPr>
          <p:nvPr/>
        </p:nvGrpSpPr>
        <p:grpSpPr bwMode="auto">
          <a:xfrm>
            <a:off x="1066800" y="4077072"/>
            <a:ext cx="7673975" cy="1250950"/>
            <a:chOff x="672" y="2803"/>
            <a:chExt cx="4834" cy="788"/>
          </a:xfrm>
        </p:grpSpPr>
        <p:sp>
          <p:nvSpPr>
            <p:cNvPr id="9222" name="Text Box 9"/>
            <p:cNvSpPr txBox="1">
              <a:spLocks noChangeArrowheads="1"/>
            </p:cNvSpPr>
            <p:nvPr/>
          </p:nvSpPr>
          <p:spPr bwMode="auto">
            <a:xfrm>
              <a:off x="1146" y="2832"/>
              <a:ext cx="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a:solidFill>
                    <a:srgbClr val="CC3300"/>
                  </a:solidFill>
                  <a:latin typeface="宋体" panose="02010600030101010101" pitchFamily="2" charset="-122"/>
                </a:rPr>
                <a:t>在</a:t>
              </a:r>
              <a:r>
                <a:rPr kumimoji="1" lang="en-US" altLang="zh-CN" sz="2800">
                  <a:solidFill>
                    <a:srgbClr val="CC3300"/>
                  </a:solidFill>
                </a:rPr>
                <a:t>S</a:t>
              </a:r>
              <a:r>
                <a:rPr kumimoji="1" lang="zh-CN" altLang="en-US" sz="2800">
                  <a:solidFill>
                    <a:srgbClr val="CC3300"/>
                  </a:solidFill>
                  <a:latin typeface="宋体" panose="02010600030101010101" pitchFamily="2" charset="-122"/>
                </a:rPr>
                <a:t>系中</a:t>
              </a:r>
            </a:p>
          </p:txBody>
        </p:sp>
        <p:sp>
          <p:nvSpPr>
            <p:cNvPr id="9223" name="Text Box 10"/>
            <p:cNvSpPr txBox="1">
              <a:spLocks noChangeArrowheads="1"/>
            </p:cNvSpPr>
            <p:nvPr/>
          </p:nvSpPr>
          <p:spPr bwMode="auto">
            <a:xfrm>
              <a:off x="1152" y="3264"/>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a:solidFill>
                    <a:srgbClr val="CC3300"/>
                  </a:solidFill>
                  <a:latin typeface="宋体" panose="02010600030101010101" pitchFamily="2" charset="-122"/>
                </a:rPr>
                <a:t>在</a:t>
              </a:r>
              <a:r>
                <a:rPr kumimoji="1" lang="en-US" altLang="zh-CN" sz="2800">
                  <a:solidFill>
                    <a:srgbClr val="CC3300"/>
                  </a:solidFill>
                </a:rPr>
                <a:t>S’</a:t>
              </a:r>
              <a:r>
                <a:rPr kumimoji="1" lang="zh-CN" altLang="en-US" sz="2800">
                  <a:solidFill>
                    <a:srgbClr val="CC3300"/>
                  </a:solidFill>
                  <a:latin typeface="宋体" panose="02010600030101010101" pitchFamily="2" charset="-122"/>
                </a:rPr>
                <a:t>系中</a:t>
              </a:r>
            </a:p>
          </p:txBody>
        </p:sp>
        <p:graphicFrame>
          <p:nvGraphicFramePr>
            <p:cNvPr id="9224" name="Object 11"/>
            <p:cNvGraphicFramePr>
              <a:graphicFrameLocks noChangeAspect="1"/>
            </p:cNvGraphicFramePr>
            <p:nvPr/>
          </p:nvGraphicFramePr>
          <p:xfrm>
            <a:off x="2578" y="2851"/>
            <a:ext cx="541" cy="275"/>
          </p:xfrm>
          <a:graphic>
            <a:graphicData uri="http://schemas.openxmlformats.org/presentationml/2006/ole">
              <mc:AlternateContent xmlns:mc="http://schemas.openxmlformats.org/markup-compatibility/2006">
                <mc:Choice xmlns:v="urn:schemas-microsoft-com:vml" Requires="v">
                  <p:oleObj name="Equation" r:id="rId15" imgW="1790640" imgH="903240" progId="Equation.3">
                    <p:embed/>
                  </p:oleObj>
                </mc:Choice>
                <mc:Fallback>
                  <p:oleObj name="Equation" r:id="rId15" imgW="1790640" imgH="903240" progId="Equation.3">
                    <p:embed/>
                    <p:pic>
                      <p:nvPicPr>
                        <p:cNvPr id="9224"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8" y="2851"/>
                          <a:ext cx="54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12"/>
            <p:cNvGraphicFramePr>
              <a:graphicFrameLocks noChangeAspect="1"/>
            </p:cNvGraphicFramePr>
            <p:nvPr/>
          </p:nvGraphicFramePr>
          <p:xfrm>
            <a:off x="2540" y="3283"/>
            <a:ext cx="649" cy="275"/>
          </p:xfrm>
          <a:graphic>
            <a:graphicData uri="http://schemas.openxmlformats.org/presentationml/2006/ole">
              <mc:AlternateContent xmlns:mc="http://schemas.openxmlformats.org/markup-compatibility/2006">
                <mc:Choice xmlns:v="urn:schemas-microsoft-com:vml" Requires="v">
                  <p:oleObj name="Equation" r:id="rId17" imgW="2146320" imgH="903240" progId="Equation.3">
                    <p:embed/>
                  </p:oleObj>
                </mc:Choice>
                <mc:Fallback>
                  <p:oleObj name="Equation" r:id="rId17" imgW="2146320" imgH="903240" progId="Equation.3">
                    <p:embed/>
                    <p:pic>
                      <p:nvPicPr>
                        <p:cNvPr id="9225"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0" y="3283"/>
                          <a:ext cx="64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6" name="Text Box 13"/>
            <p:cNvSpPr txBox="1">
              <a:spLocks noChangeArrowheads="1"/>
            </p:cNvSpPr>
            <p:nvPr/>
          </p:nvSpPr>
          <p:spPr bwMode="auto">
            <a:xfrm>
              <a:off x="3504" y="3264"/>
              <a:ext cx="20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a:solidFill>
                    <a:srgbClr val="CC3300"/>
                  </a:solidFill>
                </a:rPr>
                <a:t>仍然，</a:t>
              </a:r>
              <a:r>
                <a:rPr kumimoji="1" lang="en-US" altLang="zh-CN" sz="2800">
                  <a:solidFill>
                    <a:srgbClr val="CC3300"/>
                  </a:solidFill>
                </a:rPr>
                <a:t>A</a:t>
              </a:r>
              <a:r>
                <a:rPr kumimoji="1" lang="zh-CN" altLang="en-US" sz="2800">
                  <a:solidFill>
                    <a:srgbClr val="CC3300"/>
                  </a:solidFill>
                </a:rPr>
                <a:t>是因</a:t>
              </a:r>
              <a:r>
                <a:rPr kumimoji="1" lang="en-US" altLang="zh-CN" sz="2800">
                  <a:solidFill>
                    <a:srgbClr val="CC3300"/>
                  </a:solidFill>
                </a:rPr>
                <a:t>B</a:t>
              </a:r>
              <a:r>
                <a:rPr kumimoji="1" lang="zh-CN" altLang="en-US" sz="2800">
                  <a:solidFill>
                    <a:srgbClr val="CC3300"/>
                  </a:solidFill>
                </a:rPr>
                <a:t>是果</a:t>
              </a:r>
            </a:p>
          </p:txBody>
        </p:sp>
        <p:sp>
          <p:nvSpPr>
            <p:cNvPr id="9227" name="Text Box 15"/>
            <p:cNvSpPr txBox="1">
              <a:spLocks noChangeArrowheads="1"/>
            </p:cNvSpPr>
            <p:nvPr/>
          </p:nvSpPr>
          <p:spPr bwMode="auto">
            <a:xfrm>
              <a:off x="3504" y="2823"/>
              <a:ext cx="1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a:solidFill>
                    <a:srgbClr val="CC3300"/>
                  </a:solidFill>
                </a:rPr>
                <a:t>A</a:t>
              </a:r>
              <a:r>
                <a:rPr kumimoji="1" lang="zh-CN" altLang="en-US" sz="2800">
                  <a:solidFill>
                    <a:srgbClr val="CC3300"/>
                  </a:solidFill>
                </a:rPr>
                <a:t>是因</a:t>
              </a:r>
              <a:r>
                <a:rPr kumimoji="1" lang="en-US" altLang="zh-CN" sz="2800">
                  <a:solidFill>
                    <a:srgbClr val="CC3300"/>
                  </a:solidFill>
                </a:rPr>
                <a:t>B</a:t>
              </a:r>
              <a:r>
                <a:rPr kumimoji="1" lang="zh-CN" altLang="en-US" sz="2800">
                  <a:solidFill>
                    <a:srgbClr val="CC3300"/>
                  </a:solidFill>
                </a:rPr>
                <a:t>是果</a:t>
              </a:r>
              <a:endParaRPr kumimoji="1" lang="zh-CN" altLang="en-US" sz="2800">
                <a:solidFill>
                  <a:srgbClr val="CC3300"/>
                </a:solidFill>
                <a:latin typeface="宋体" panose="02010600030101010101" pitchFamily="2" charset="-122"/>
              </a:endParaRPr>
            </a:p>
          </p:txBody>
        </p:sp>
        <p:sp>
          <p:nvSpPr>
            <p:cNvPr id="9228" name="Text Box 18"/>
            <p:cNvSpPr txBox="1">
              <a:spLocks noChangeArrowheads="1"/>
            </p:cNvSpPr>
            <p:nvPr/>
          </p:nvSpPr>
          <p:spPr bwMode="auto">
            <a:xfrm>
              <a:off x="672" y="2803"/>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t>即：</a:t>
              </a:r>
            </a:p>
          </p:txBody>
        </p:sp>
      </p:grpSp>
    </p:spTree>
    <p:extLst>
      <p:ext uri="{BB962C8B-B14F-4D97-AF65-F5344CB8AC3E}">
        <p14:creationId xmlns:p14="http://schemas.microsoft.com/office/powerpoint/2010/main" val="239339729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9058"/>
                                        </p:tgtEl>
                                        <p:attrNameLst>
                                          <p:attrName>style.visibility</p:attrName>
                                        </p:attrNameLst>
                                      </p:cBhvr>
                                      <p:to>
                                        <p:strVal val="visible"/>
                                      </p:to>
                                    </p:set>
                                    <p:anim calcmode="lin" valueType="num">
                                      <p:cBhvr additive="base">
                                        <p:cTn id="7" dur="500" fill="hold"/>
                                        <p:tgtEl>
                                          <p:spTgt spid="429058"/>
                                        </p:tgtEl>
                                        <p:attrNameLst>
                                          <p:attrName>ppt_x</p:attrName>
                                        </p:attrNameLst>
                                      </p:cBhvr>
                                      <p:tavLst>
                                        <p:tav tm="0">
                                          <p:val>
                                            <p:strVal val="0-#ppt_w/2"/>
                                          </p:val>
                                        </p:tav>
                                        <p:tav tm="100000">
                                          <p:val>
                                            <p:strVal val="#ppt_x"/>
                                          </p:val>
                                        </p:tav>
                                      </p:tavLst>
                                    </p:anim>
                                    <p:anim calcmode="lin" valueType="num">
                                      <p:cBhvr additive="base">
                                        <p:cTn id="8" dur="500" fill="hold"/>
                                        <p:tgtEl>
                                          <p:spTgt spid="4290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9072"/>
                                        </p:tgtEl>
                                        <p:attrNameLst>
                                          <p:attrName>style.visibility</p:attrName>
                                        </p:attrNameLst>
                                      </p:cBhvr>
                                      <p:to>
                                        <p:strVal val="visible"/>
                                      </p:to>
                                    </p:set>
                                    <p:anim calcmode="lin" valueType="num">
                                      <p:cBhvr additive="base">
                                        <p:cTn id="25" dur="500" fill="hold"/>
                                        <p:tgtEl>
                                          <p:spTgt spid="429072"/>
                                        </p:tgtEl>
                                        <p:attrNameLst>
                                          <p:attrName>ppt_x</p:attrName>
                                        </p:attrNameLst>
                                      </p:cBhvr>
                                      <p:tavLst>
                                        <p:tav tm="0">
                                          <p:val>
                                            <p:strVal val="0-#ppt_w/2"/>
                                          </p:val>
                                        </p:tav>
                                        <p:tav tm="100000">
                                          <p:val>
                                            <p:strVal val="#ppt_x"/>
                                          </p:val>
                                        </p:tav>
                                      </p:tavLst>
                                    </p:anim>
                                    <p:anim calcmode="lin" valueType="num">
                                      <p:cBhvr additive="base">
                                        <p:cTn id="26" dur="500" fill="hold"/>
                                        <p:tgtEl>
                                          <p:spTgt spid="4290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7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51520" y="332656"/>
            <a:ext cx="27424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再看因果关系：</a:t>
            </a:r>
          </a:p>
        </p:txBody>
      </p:sp>
      <p:sp>
        <p:nvSpPr>
          <p:cNvPr id="464899" name="Text Box 3"/>
          <p:cNvSpPr txBox="1">
            <a:spLocks noChangeArrowheads="1"/>
          </p:cNvSpPr>
          <p:nvPr/>
        </p:nvSpPr>
        <p:spPr bwMode="auto">
          <a:xfrm>
            <a:off x="1549301" y="4671655"/>
            <a:ext cx="6194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C00000"/>
                </a:solidFill>
              </a:rPr>
              <a:t>可能早也可能晚，二者本无因果关系</a:t>
            </a:r>
          </a:p>
        </p:txBody>
      </p:sp>
      <p:graphicFrame>
        <p:nvGraphicFramePr>
          <p:cNvPr id="102414" name="Object 4"/>
          <p:cNvGraphicFramePr>
            <a:graphicFrameLocks noChangeAspect="1"/>
          </p:cNvGraphicFramePr>
          <p:nvPr/>
        </p:nvGraphicFramePr>
        <p:xfrm>
          <a:off x="1549301" y="2708275"/>
          <a:ext cx="5614987" cy="1624013"/>
        </p:xfrm>
        <a:graphic>
          <a:graphicData uri="http://schemas.openxmlformats.org/presentationml/2006/ole">
            <mc:AlternateContent xmlns:mc="http://schemas.openxmlformats.org/markup-compatibility/2006">
              <mc:Choice xmlns:v="urn:schemas-microsoft-com:vml" Requires="v">
                <p:oleObj name="Equation" r:id="rId2" imgW="2298600" imgH="609480" progId="Equation.DSMT4">
                  <p:embed/>
                </p:oleObj>
              </mc:Choice>
              <mc:Fallback>
                <p:oleObj name="Equation" r:id="rId2" imgW="2298600" imgH="609480" progId="Equation.DSMT4">
                  <p:embed/>
                  <p:pic>
                    <p:nvPicPr>
                      <p:cNvPr id="102414" name="Object 4"/>
                      <p:cNvPicPr>
                        <a:picLocks noChangeAspect="1" noChangeArrowheads="1"/>
                      </p:cNvPicPr>
                      <p:nvPr/>
                    </p:nvPicPr>
                    <p:blipFill>
                      <a:blip r:embed="rId3"/>
                      <a:srcRect/>
                      <a:stretch>
                        <a:fillRect/>
                      </a:stretch>
                    </p:blipFill>
                    <p:spPr bwMode="auto">
                      <a:xfrm>
                        <a:off x="1549301" y="2708275"/>
                        <a:ext cx="5614987"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5" name="Object 6"/>
          <p:cNvGraphicFramePr>
            <a:graphicFrameLocks noChangeAspect="1"/>
          </p:cNvGraphicFramePr>
          <p:nvPr/>
        </p:nvGraphicFramePr>
        <p:xfrm>
          <a:off x="1505644" y="1728614"/>
          <a:ext cx="3354388" cy="476250"/>
        </p:xfrm>
        <a:graphic>
          <a:graphicData uri="http://schemas.openxmlformats.org/presentationml/2006/ole">
            <mc:AlternateContent xmlns:mc="http://schemas.openxmlformats.org/markup-compatibility/2006">
              <mc:Choice xmlns:v="urn:schemas-microsoft-com:vml" Requires="v">
                <p:oleObj name="Equation" r:id="rId4" imgW="952200" imgH="190440" progId="Equation.DSMT4">
                  <p:embed/>
                </p:oleObj>
              </mc:Choice>
              <mc:Fallback>
                <p:oleObj name="Equation" r:id="rId4" imgW="952200" imgH="190440" progId="Equation.DSMT4">
                  <p:embed/>
                  <p:pic>
                    <p:nvPicPr>
                      <p:cNvPr id="99335" name="Object 6"/>
                      <p:cNvPicPr>
                        <a:picLocks noChangeAspect="1" noChangeArrowheads="1"/>
                      </p:cNvPicPr>
                      <p:nvPr/>
                    </p:nvPicPr>
                    <p:blipFill>
                      <a:blip r:embed="rId5"/>
                      <a:srcRect/>
                      <a:stretch>
                        <a:fillRect/>
                      </a:stretch>
                    </p:blipFill>
                    <p:spPr bwMode="auto">
                      <a:xfrm>
                        <a:off x="1505644" y="1728614"/>
                        <a:ext cx="33543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64905" name="Text Box 9"/>
              <p:cNvSpPr txBox="1">
                <a:spLocks noChangeArrowheads="1"/>
              </p:cNvSpPr>
              <p:nvPr/>
            </p:nvSpPr>
            <p:spPr bwMode="auto">
              <a:xfrm>
                <a:off x="398432" y="5499229"/>
                <a:ext cx="8422040"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若两个事件在空间上离得足够远以致光速也无法将信号传递到 </a:t>
                </a:r>
                <a14:m>
                  <m:oMath xmlns:m="http://schemas.openxmlformats.org/officeDocument/2006/math">
                    <m:r>
                      <a:rPr lang="en-US" altLang="zh-CN" sz="2800" b="1" i="1" smtClean="0">
                        <a:latin typeface="Cambria Math" panose="02040503050406030204" pitchFamily="18" charset="0"/>
                      </a:rPr>
                      <m:t>𝜟</m:t>
                    </m:r>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&gt;</m:t>
                    </m:r>
                    <m:r>
                      <a:rPr lang="en-US" altLang="zh-CN" sz="2800" b="1" i="1" smtClean="0">
                        <a:latin typeface="Cambria Math" panose="02040503050406030204" pitchFamily="18" charset="0"/>
                      </a:rPr>
                      <m:t>𝒄</m:t>
                    </m:r>
                    <m:r>
                      <a:rPr lang="en-US" altLang="zh-CN" sz="2800" b="1" i="1" smtClean="0">
                        <a:latin typeface="Cambria Math" panose="02040503050406030204" pitchFamily="18" charset="0"/>
                      </a:rPr>
                      <m:t>𝜟</m:t>
                    </m:r>
                    <m:r>
                      <a:rPr lang="en-US" altLang="zh-CN" sz="2800" b="1" i="1" smtClean="0">
                        <a:latin typeface="Cambria Math" panose="02040503050406030204" pitchFamily="18" charset="0"/>
                      </a:rPr>
                      <m:t>𝒕</m:t>
                    </m:r>
                  </m:oMath>
                </a14:m>
                <a:r>
                  <a:rPr lang="zh-CN" altLang="en-US" sz="2800"/>
                  <a:t>，二者无因果关系！</a:t>
                </a:r>
                <a:endParaRPr lang="zh-CN" altLang="en-US" sz="2800">
                  <a:solidFill>
                    <a:srgbClr val="FF0000"/>
                  </a:solidFill>
                </a:endParaRPr>
              </a:p>
            </p:txBody>
          </p:sp>
        </mc:Choice>
        <mc:Fallback xmlns="">
          <p:sp>
            <p:nvSpPr>
              <p:cNvPr id="464905" name="Text Box 9"/>
              <p:cNvSpPr txBox="1">
                <a:spLocks noRot="1" noChangeAspect="1" noMove="1" noResize="1" noEditPoints="1" noAdjustHandles="1" noChangeArrowheads="1" noChangeShapeType="1" noTextEdit="1"/>
              </p:cNvSpPr>
              <p:nvPr/>
            </p:nvSpPr>
            <p:spPr bwMode="auto">
              <a:xfrm>
                <a:off x="398432" y="5499229"/>
                <a:ext cx="8422040" cy="954107"/>
              </a:xfrm>
              <a:prstGeom prst="rect">
                <a:avLst/>
              </a:prstGeom>
              <a:blipFill rotWithShape="0">
                <a:blip r:embed="rId7"/>
                <a:stretch>
                  <a:fillRect l="-1447" t="-6369" r="-1447" b="-14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4906" name="Text Box 10"/>
          <p:cNvSpPr txBox="1">
            <a:spLocks noChangeArrowheads="1"/>
          </p:cNvSpPr>
          <p:nvPr/>
        </p:nvSpPr>
        <p:spPr bwMode="auto">
          <a:xfrm>
            <a:off x="251520" y="961564"/>
            <a:ext cx="8976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accent2"/>
                </a:solidFill>
              </a:rPr>
              <a:t>S</a:t>
            </a:r>
            <a:r>
              <a:rPr lang="zh-CN" altLang="en-US" sz="2800">
                <a:solidFill>
                  <a:schemeClr val="accent2"/>
                </a:solidFill>
              </a:rPr>
              <a:t>系中同时不同地发生的两个事件</a:t>
            </a:r>
          </a:p>
        </p:txBody>
      </p:sp>
      <p:sp>
        <p:nvSpPr>
          <p:cNvPr id="464907" name="Text Box 11"/>
          <p:cNvSpPr txBox="1">
            <a:spLocks noChangeArrowheads="1"/>
          </p:cNvSpPr>
          <p:nvPr/>
        </p:nvSpPr>
        <p:spPr bwMode="auto">
          <a:xfrm>
            <a:off x="5804123" y="938659"/>
            <a:ext cx="312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C00000"/>
                </a:solidFill>
              </a:rPr>
              <a:t>不可能有信号传递</a:t>
            </a:r>
            <a:endParaRPr lang="en-US" altLang="zh-CN" sz="2800">
              <a:solidFill>
                <a:srgbClr val="C00000"/>
              </a:solidFill>
            </a:endParaRPr>
          </a:p>
        </p:txBody>
      </p:sp>
      <p:sp>
        <p:nvSpPr>
          <p:cNvPr id="2" name="矩形 1"/>
          <p:cNvSpPr/>
          <p:nvPr/>
        </p:nvSpPr>
        <p:spPr>
          <a:xfrm>
            <a:off x="6372200" y="1628800"/>
            <a:ext cx="1988045" cy="523220"/>
          </a:xfrm>
          <a:prstGeom prst="rect">
            <a:avLst/>
          </a:prstGeom>
        </p:spPr>
        <p:txBody>
          <a:bodyPr wrap="none">
            <a:spAutoFit/>
          </a:bodyPr>
          <a:lstStyle/>
          <a:p>
            <a:pPr algn="ctr" eaLnBrk="1" hangingPunct="1">
              <a:spcBef>
                <a:spcPct val="50000"/>
              </a:spcBef>
            </a:pPr>
            <a:r>
              <a:rPr lang="zh-CN" altLang="en-US" sz="2800" b="1">
                <a:solidFill>
                  <a:srgbClr val="C00000"/>
                </a:solidFill>
              </a:rPr>
              <a:t>无因果关系</a:t>
            </a:r>
          </a:p>
        </p:txBody>
      </p:sp>
      <p:sp>
        <p:nvSpPr>
          <p:cNvPr id="11" name="Text Box 3"/>
          <p:cNvSpPr txBox="1">
            <a:spLocks noChangeArrowheads="1"/>
          </p:cNvSpPr>
          <p:nvPr/>
        </p:nvSpPr>
        <p:spPr bwMode="auto">
          <a:xfrm>
            <a:off x="248544" y="3428355"/>
            <a:ext cx="1584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accent2"/>
                </a:solidFill>
              </a:rPr>
              <a:t>S’</a:t>
            </a:r>
            <a:r>
              <a:rPr lang="zh-CN" altLang="en-US" sz="2800">
                <a:solidFill>
                  <a:schemeClr val="accent2"/>
                </a:solidFill>
              </a:rPr>
              <a:t>系中</a:t>
            </a:r>
            <a:endParaRPr lang="zh-CN" altLang="en-US" sz="2800">
              <a:solidFill>
                <a:srgbClr val="CC3300"/>
              </a:solidFill>
            </a:endParaRPr>
          </a:p>
        </p:txBody>
      </p:sp>
      <p:sp>
        <p:nvSpPr>
          <p:cNvPr id="12" name="Text Box 3"/>
          <p:cNvSpPr txBox="1">
            <a:spLocks noChangeArrowheads="1"/>
          </p:cNvSpPr>
          <p:nvPr/>
        </p:nvSpPr>
        <p:spPr bwMode="auto">
          <a:xfrm>
            <a:off x="7308304" y="3429000"/>
            <a:ext cx="17506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accent2"/>
                </a:solidFill>
              </a:rPr>
              <a:t>不同时！</a:t>
            </a:r>
            <a:endParaRPr lang="zh-CN" altLang="en-US" sz="2800">
              <a:solidFill>
                <a:srgbClr val="CC3300"/>
              </a:solidFill>
            </a:endParaRPr>
          </a:p>
        </p:txBody>
      </p:sp>
    </p:spTree>
    <p:extLst>
      <p:ext uri="{BB962C8B-B14F-4D97-AF65-F5344CB8AC3E}">
        <p14:creationId xmlns:p14="http://schemas.microsoft.com/office/powerpoint/2010/main" val="349754311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6"/>
                                        </p:tgtEl>
                                        <p:attrNameLst>
                                          <p:attrName>style.visibility</p:attrName>
                                        </p:attrNameLst>
                                      </p:cBhvr>
                                      <p:to>
                                        <p:strVal val="visible"/>
                                      </p:to>
                                    </p:set>
                                    <p:anim calcmode="lin" valueType="num">
                                      <p:cBhvr additive="base">
                                        <p:cTn id="7" dur="500" fill="hold"/>
                                        <p:tgtEl>
                                          <p:spTgt spid="464906"/>
                                        </p:tgtEl>
                                        <p:attrNameLst>
                                          <p:attrName>ppt_x</p:attrName>
                                        </p:attrNameLst>
                                      </p:cBhvr>
                                      <p:tavLst>
                                        <p:tav tm="0">
                                          <p:val>
                                            <p:strVal val="0-#ppt_w/2"/>
                                          </p:val>
                                        </p:tav>
                                        <p:tav tm="100000">
                                          <p:val>
                                            <p:strVal val="#ppt_x"/>
                                          </p:val>
                                        </p:tav>
                                      </p:tavLst>
                                    </p:anim>
                                    <p:anim calcmode="lin" valueType="num">
                                      <p:cBhvr additive="base">
                                        <p:cTn id="8" dur="500" fill="hold"/>
                                        <p:tgtEl>
                                          <p:spTgt spid="464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9335"/>
                                        </p:tgtEl>
                                        <p:attrNameLst>
                                          <p:attrName>style.visibility</p:attrName>
                                        </p:attrNameLst>
                                      </p:cBhvr>
                                      <p:to>
                                        <p:strVal val="visible"/>
                                      </p:to>
                                    </p:set>
                                    <p:animEffect transition="in" filter="wipe(left)">
                                      <p:cBhvr>
                                        <p:cTn id="13" dur="500"/>
                                        <p:tgtEl>
                                          <p:spTgt spid="993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64907"/>
                                        </p:tgtEl>
                                        <p:attrNameLst>
                                          <p:attrName>style.visibility</p:attrName>
                                        </p:attrNameLst>
                                      </p:cBhvr>
                                      <p:to>
                                        <p:strVal val="visible"/>
                                      </p:to>
                                    </p:set>
                                    <p:anim calcmode="lin" valueType="num">
                                      <p:cBhvr additive="base">
                                        <p:cTn id="18" dur="500" fill="hold"/>
                                        <p:tgtEl>
                                          <p:spTgt spid="464907"/>
                                        </p:tgtEl>
                                        <p:attrNameLst>
                                          <p:attrName>ppt_x</p:attrName>
                                        </p:attrNameLst>
                                      </p:cBhvr>
                                      <p:tavLst>
                                        <p:tav tm="0">
                                          <p:val>
                                            <p:strVal val="0-#ppt_w/2"/>
                                          </p:val>
                                        </p:tav>
                                        <p:tav tm="100000">
                                          <p:val>
                                            <p:strVal val="#ppt_x"/>
                                          </p:val>
                                        </p:tav>
                                      </p:tavLst>
                                    </p:anim>
                                    <p:anim calcmode="lin" valueType="num">
                                      <p:cBhvr additive="base">
                                        <p:cTn id="19" dur="500" fill="hold"/>
                                        <p:tgtEl>
                                          <p:spTgt spid="46490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2414"/>
                                        </p:tgtEl>
                                        <p:attrNameLst>
                                          <p:attrName>style.visibility</p:attrName>
                                        </p:attrNameLst>
                                      </p:cBhvr>
                                      <p:to>
                                        <p:strVal val="visible"/>
                                      </p:to>
                                    </p:set>
                                    <p:animEffect transition="in" filter="wipe(left)">
                                      <p:cBhvr>
                                        <p:cTn id="35" dur="500"/>
                                        <p:tgtEl>
                                          <p:spTgt spid="1024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64899"/>
                                        </p:tgtEl>
                                        <p:attrNameLst>
                                          <p:attrName>style.visibility</p:attrName>
                                        </p:attrNameLst>
                                      </p:cBhvr>
                                      <p:to>
                                        <p:strVal val="visible"/>
                                      </p:to>
                                    </p:set>
                                    <p:anim calcmode="lin" valueType="num">
                                      <p:cBhvr additive="base">
                                        <p:cTn id="46" dur="500" fill="hold"/>
                                        <p:tgtEl>
                                          <p:spTgt spid="464899"/>
                                        </p:tgtEl>
                                        <p:attrNameLst>
                                          <p:attrName>ppt_x</p:attrName>
                                        </p:attrNameLst>
                                      </p:cBhvr>
                                      <p:tavLst>
                                        <p:tav tm="0">
                                          <p:val>
                                            <p:strVal val="0-#ppt_w/2"/>
                                          </p:val>
                                        </p:tav>
                                        <p:tav tm="100000">
                                          <p:val>
                                            <p:strVal val="#ppt_x"/>
                                          </p:val>
                                        </p:tav>
                                      </p:tavLst>
                                    </p:anim>
                                    <p:anim calcmode="lin" valueType="num">
                                      <p:cBhvr additive="base">
                                        <p:cTn id="47" dur="500" fill="hold"/>
                                        <p:tgtEl>
                                          <p:spTgt spid="46489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64905"/>
                                        </p:tgtEl>
                                        <p:attrNameLst>
                                          <p:attrName>style.visibility</p:attrName>
                                        </p:attrNameLst>
                                      </p:cBhvr>
                                      <p:to>
                                        <p:strVal val="visible"/>
                                      </p:to>
                                    </p:set>
                                    <p:anim calcmode="lin" valueType="num">
                                      <p:cBhvr additive="base">
                                        <p:cTn id="52" dur="500" fill="hold"/>
                                        <p:tgtEl>
                                          <p:spTgt spid="464905"/>
                                        </p:tgtEl>
                                        <p:attrNameLst>
                                          <p:attrName>ppt_x</p:attrName>
                                        </p:attrNameLst>
                                      </p:cBhvr>
                                      <p:tavLst>
                                        <p:tav tm="0">
                                          <p:val>
                                            <p:strVal val="0-#ppt_w/2"/>
                                          </p:val>
                                        </p:tav>
                                        <p:tav tm="100000">
                                          <p:val>
                                            <p:strVal val="#ppt_x"/>
                                          </p:val>
                                        </p:tav>
                                      </p:tavLst>
                                    </p:anim>
                                    <p:anim calcmode="lin" valueType="num">
                                      <p:cBhvr additive="base">
                                        <p:cTn id="53" dur="500" fill="hold"/>
                                        <p:tgtEl>
                                          <p:spTgt spid="464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autoUpdateAnimBg="0"/>
      <p:bldP spid="464905" grpId="0" autoUpdateAnimBg="0"/>
      <p:bldP spid="464906" grpId="0" autoUpdateAnimBg="0"/>
      <p:bldP spid="464907" grpId="0" autoUpdateAnimBg="0"/>
      <p:bldP spid="2" grpId="0"/>
      <p:bldP spid="11" grpId="0" autoUpdateAnimBg="0"/>
      <p:bldP spid="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5"/>
          <p:cNvSpPr txBox="1">
            <a:spLocks noChangeArrowheads="1"/>
          </p:cNvSpPr>
          <p:nvPr/>
        </p:nvSpPr>
        <p:spPr bwMode="auto">
          <a:xfrm>
            <a:off x="352425" y="260350"/>
            <a:ext cx="8518525" cy="11287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5  </a:t>
            </a:r>
            <a:r>
              <a:rPr kumimoji="1" lang="zh-CN" altLang="en-US" sz="2800">
                <a:solidFill>
                  <a:srgbClr val="000000"/>
                </a:solidFill>
                <a:ea typeface="华文中宋" panose="02010600040101010101" pitchFamily="2" charset="-122"/>
              </a:rPr>
              <a:t>地面上未发射的飞船长为 </a:t>
            </a:r>
            <a:r>
              <a:rPr kumimoji="1" lang="en-US" altLang="zh-CN" sz="2800">
                <a:solidFill>
                  <a:srgbClr val="000000"/>
                </a:solidFill>
                <a:ea typeface="华文中宋" panose="02010600040101010101" pitchFamily="2" charset="-122"/>
              </a:rPr>
              <a:t>5m</a:t>
            </a:r>
            <a:r>
              <a:rPr kumimoji="1" lang="zh-CN" altLang="en-US" sz="2800">
                <a:solidFill>
                  <a:srgbClr val="000000"/>
                </a:solidFill>
                <a:ea typeface="华文中宋" panose="02010600040101010101" pitchFamily="2" charset="-122"/>
              </a:rPr>
              <a:t>，发射后以 </a:t>
            </a:r>
            <a:r>
              <a:rPr kumimoji="1" lang="en-US" altLang="zh-CN" sz="2800">
                <a:solidFill>
                  <a:srgbClr val="000000"/>
                </a:solidFill>
                <a:ea typeface="华文中宋" panose="02010600040101010101" pitchFamily="2" charset="-122"/>
              </a:rPr>
              <a:t>9000m/s</a:t>
            </a:r>
          </a:p>
          <a:p>
            <a:pPr eaLnBrk="1" hangingPunct="1">
              <a:lnSpc>
                <a:spcPct val="120000"/>
              </a:lnSpc>
            </a:pPr>
            <a:r>
              <a:rPr kumimoji="1" lang="zh-CN" altLang="en-US" sz="2800">
                <a:solidFill>
                  <a:srgbClr val="000000"/>
                </a:solidFill>
                <a:ea typeface="华文中宋" panose="02010600040101010101" pitchFamily="2" charset="-122"/>
              </a:rPr>
              <a:t>相对于地面匀速飞行，在地面测量它的长度是多少？</a:t>
            </a:r>
          </a:p>
        </p:txBody>
      </p:sp>
      <p:grpSp>
        <p:nvGrpSpPr>
          <p:cNvPr id="2" name="Group 22"/>
          <p:cNvGrpSpPr>
            <a:grpSpLocks/>
          </p:cNvGrpSpPr>
          <p:nvPr/>
        </p:nvGrpSpPr>
        <p:grpSpPr bwMode="auto">
          <a:xfrm>
            <a:off x="381000" y="3429000"/>
            <a:ext cx="5845175" cy="2743200"/>
            <a:chOff x="231" y="3411"/>
            <a:chExt cx="3682" cy="1728"/>
          </a:xfrm>
        </p:grpSpPr>
        <p:sp>
          <p:nvSpPr>
            <p:cNvPr id="7177" name="Text Box 17"/>
            <p:cNvSpPr txBox="1">
              <a:spLocks noChangeArrowheads="1"/>
            </p:cNvSpPr>
            <p:nvPr/>
          </p:nvSpPr>
          <p:spPr bwMode="auto">
            <a:xfrm>
              <a:off x="231" y="3411"/>
              <a:ext cx="3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在地面参考系测量，飞船长度为</a:t>
              </a:r>
            </a:p>
          </p:txBody>
        </p:sp>
        <p:graphicFrame>
          <p:nvGraphicFramePr>
            <p:cNvPr id="7170" name="Object 6"/>
            <p:cNvGraphicFramePr>
              <a:graphicFrameLocks noChangeAspect="1"/>
            </p:cNvGraphicFramePr>
            <p:nvPr/>
          </p:nvGraphicFramePr>
          <p:xfrm>
            <a:off x="1202" y="3914"/>
            <a:ext cx="2711" cy="1225"/>
          </p:xfrm>
          <a:graphic>
            <a:graphicData uri="http://schemas.openxmlformats.org/presentationml/2006/ole">
              <mc:AlternateContent xmlns:mc="http://schemas.openxmlformats.org/markup-compatibility/2006">
                <mc:Choice xmlns:v="urn:schemas-microsoft-com:vml" Requires="v">
                  <p:oleObj name="Equation" r:id="rId2" imgW="1790640" imgH="799920" progId="Equation.DSMT4">
                    <p:embed/>
                  </p:oleObj>
                </mc:Choice>
                <mc:Fallback>
                  <p:oleObj name="Equation" r:id="rId2" imgW="1790640" imgH="799920" progId="Equation.DSMT4">
                    <p:embed/>
                    <p:pic>
                      <p:nvPicPr>
                        <p:cNvPr id="7170" name="Object 6"/>
                        <p:cNvPicPr>
                          <a:picLocks noChangeAspect="1" noChangeArrowheads="1"/>
                        </p:cNvPicPr>
                        <p:nvPr/>
                      </p:nvPicPr>
                      <p:blipFill>
                        <a:blip r:embed="rId3"/>
                        <a:srcRect/>
                        <a:stretch>
                          <a:fillRect/>
                        </a:stretch>
                      </p:blipFill>
                      <p:spPr bwMode="auto">
                        <a:xfrm>
                          <a:off x="1202" y="3914"/>
                          <a:ext cx="2711" cy="1225"/>
                        </a:xfrm>
                        <a:prstGeom prst="rect">
                          <a:avLst/>
                        </a:prstGeom>
                        <a:noFill/>
                        <a:ln>
                          <a:noFill/>
                        </a:ln>
                        <a:extLst>
                          <a:ext uri="{909E8E84-426E-40DD-AFC4-6F175D3DCCD1}">
                            <a14:hiddenFill xmlns:a14="http://schemas.microsoft.com/office/drawing/2010/main">
                              <a:solidFill>
                                <a:srgbClr val="FFFF00">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p:cNvGrpSpPr>
            <a:grpSpLocks/>
          </p:cNvGrpSpPr>
          <p:nvPr/>
        </p:nvGrpSpPr>
        <p:grpSpPr bwMode="auto">
          <a:xfrm>
            <a:off x="533400" y="1600200"/>
            <a:ext cx="4878388" cy="1258888"/>
            <a:chOff x="231" y="1019"/>
            <a:chExt cx="3073" cy="793"/>
          </a:xfrm>
        </p:grpSpPr>
        <p:sp>
          <p:nvSpPr>
            <p:cNvPr id="7174" name="Text Box 16"/>
            <p:cNvSpPr txBox="1">
              <a:spLocks noChangeArrowheads="1"/>
            </p:cNvSpPr>
            <p:nvPr/>
          </p:nvSpPr>
          <p:spPr bwMode="auto">
            <a:xfrm>
              <a:off x="231" y="1019"/>
              <a:ext cx="23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解：在飞船参考系,</a:t>
              </a:r>
              <a:r>
                <a:rPr kumimoji="1" lang="en-US" altLang="zh-CN" sz="2800">
                  <a:solidFill>
                    <a:srgbClr val="000000"/>
                  </a:solidFill>
                  <a:ea typeface="华文中宋" panose="02010600040101010101" pitchFamily="2" charset="-122"/>
                </a:rPr>
                <a:t>S’</a:t>
              </a:r>
              <a:r>
                <a:rPr kumimoji="1" lang="zh-CN" altLang="en-US" sz="2800">
                  <a:solidFill>
                    <a:srgbClr val="000000"/>
                  </a:solidFill>
                  <a:ea typeface="华文中宋" panose="02010600040101010101" pitchFamily="2" charset="-122"/>
                </a:rPr>
                <a:t>系</a:t>
              </a:r>
            </a:p>
          </p:txBody>
        </p:sp>
        <p:sp>
          <p:nvSpPr>
            <p:cNvPr id="7175" name="Text Box 16"/>
            <p:cNvSpPr txBox="1">
              <a:spLocks noChangeArrowheads="1"/>
            </p:cNvSpPr>
            <p:nvPr/>
          </p:nvSpPr>
          <p:spPr bwMode="auto">
            <a:xfrm>
              <a:off x="315" y="1485"/>
              <a:ext cx="1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飞船长度 </a:t>
              </a:r>
              <a:r>
                <a:rPr kumimoji="1" lang="en-US" altLang="zh-CN" sz="2800" b="1" i="1">
                  <a:solidFill>
                    <a:srgbClr val="000000"/>
                  </a:solidFill>
                  <a:ea typeface="华文中宋" panose="02010600040101010101" pitchFamily="2" charset="-122"/>
                </a:rPr>
                <a:t>l</a:t>
              </a:r>
              <a:r>
                <a:rPr kumimoji="1" lang="en-US" altLang="zh-CN" sz="2800" b="1">
                  <a:solidFill>
                    <a:srgbClr val="000000"/>
                  </a:solidFill>
                  <a:ea typeface="华文中宋" panose="02010600040101010101" pitchFamily="2" charset="-122"/>
                </a:rPr>
                <a:t> = 5m</a:t>
              </a:r>
              <a:endParaRPr kumimoji="1" lang="zh-CN" altLang="en-US" sz="2800" b="1">
                <a:solidFill>
                  <a:srgbClr val="000000"/>
                </a:solidFill>
                <a:ea typeface="华文中宋" panose="02010600040101010101" pitchFamily="2" charset="-122"/>
              </a:endParaRPr>
            </a:p>
          </p:txBody>
        </p:sp>
        <p:sp>
          <p:nvSpPr>
            <p:cNvPr id="7176" name="Text Box 16"/>
            <p:cNvSpPr txBox="1">
              <a:spLocks noChangeArrowheads="1"/>
            </p:cNvSpPr>
            <p:nvPr/>
          </p:nvSpPr>
          <p:spPr bwMode="auto">
            <a:xfrm>
              <a:off x="2070" y="1485"/>
              <a:ext cx="1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是固有长度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27" name="Text Box 7"/>
              <p:cNvSpPr txBox="1">
                <a:spLocks noChangeArrowheads="1"/>
              </p:cNvSpPr>
              <p:nvPr/>
            </p:nvSpPr>
            <p:spPr bwMode="auto">
              <a:xfrm>
                <a:off x="154791" y="2780928"/>
                <a:ext cx="4129177" cy="16435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ts val="1200"/>
                  </a:spcBef>
                </a:pPr>
                <a:r>
                  <a:rPr kumimoji="1" lang="zh-CN" altLang="en-US" sz="2800" b="1">
                    <a:solidFill>
                      <a:schemeClr val="accent2"/>
                    </a:solidFill>
                    <a:latin typeface="宋体" panose="02010600030101010101" pitchFamily="2" charset="-122"/>
                  </a:rPr>
                  <a:t>解：此棒静止于</a:t>
                </a:r>
                <a:r>
                  <a:rPr kumimoji="1" lang="en-US" altLang="zh-CN" sz="2800" b="1">
                    <a:solidFill>
                      <a:schemeClr val="accent2"/>
                    </a:solidFill>
                  </a:rPr>
                  <a:t>S</a:t>
                </a:r>
                <a:r>
                  <a:rPr kumimoji="1" lang="en-US" altLang="zh-CN" sz="2800" b="1" baseline="30000">
                    <a:solidFill>
                      <a:schemeClr val="accent2"/>
                    </a:solidFill>
                  </a:rPr>
                  <a:t>’</a:t>
                </a:r>
                <a:r>
                  <a:rPr kumimoji="1" lang="zh-CN" altLang="en-US" sz="2800" b="1">
                    <a:solidFill>
                      <a:schemeClr val="accent2"/>
                    </a:solidFill>
                    <a:latin typeface="宋体" panose="02010600030101010101" pitchFamily="2" charset="-122"/>
                  </a:rPr>
                  <a:t>系，其长度</a:t>
                </a:r>
                <a14:m>
                  <m:oMath xmlns:m="http://schemas.openxmlformats.org/officeDocument/2006/math">
                    <m:r>
                      <a:rPr kumimoji="1" lang="en-US" altLang="zh-CN" sz="2800" b="1" i="0" smtClean="0">
                        <a:solidFill>
                          <a:schemeClr val="accent2"/>
                        </a:solidFill>
                        <a:latin typeface="Cambria Math" panose="02040503050406030204" pitchFamily="18" charset="0"/>
                      </a:rPr>
                      <m:t> </m:t>
                    </m:r>
                    <m:r>
                      <a:rPr kumimoji="1" lang="en-US" altLang="zh-CN" sz="2800" b="1" i="1" smtClean="0">
                        <a:solidFill>
                          <a:schemeClr val="accent2"/>
                        </a:solidFill>
                        <a:latin typeface="Cambria Math" panose="02040503050406030204" pitchFamily="18" charset="0"/>
                      </a:rPr>
                      <m:t>𝒍</m:t>
                    </m:r>
                    <m:r>
                      <a:rPr kumimoji="1" lang="en-US" altLang="zh-CN" sz="2800" b="1" i="1" smtClean="0">
                        <a:solidFill>
                          <a:schemeClr val="accent2"/>
                        </a:solidFill>
                        <a:latin typeface="Cambria Math" panose="02040503050406030204" pitchFamily="18" charset="0"/>
                      </a:rPr>
                      <m:t>′</m:t>
                    </m:r>
                  </m:oMath>
                </a14:m>
                <a:r>
                  <a:rPr kumimoji="1" lang="zh-CN" altLang="en-US" sz="2800" b="1">
                    <a:solidFill>
                      <a:schemeClr val="accent2"/>
                    </a:solidFill>
                    <a:latin typeface="宋体" panose="02010600030101010101" pitchFamily="2" charset="-122"/>
                  </a:rPr>
                  <a:t> 为固有长度，它与</a:t>
                </a:r>
                <a:r>
                  <a:rPr kumimoji="1" lang="en-US" altLang="zh-CN" sz="2800" b="1">
                    <a:solidFill>
                      <a:schemeClr val="accent2"/>
                    </a:solidFill>
                  </a:rPr>
                  <a:t>O</a:t>
                </a:r>
                <a:r>
                  <a:rPr kumimoji="1" lang="en-US" altLang="zh-CN" sz="2800" b="1" baseline="30000">
                    <a:solidFill>
                      <a:schemeClr val="accent2"/>
                    </a:solidFill>
                  </a:rPr>
                  <a:t>’</a:t>
                </a:r>
                <a:r>
                  <a:rPr kumimoji="1" lang="en-US" altLang="zh-CN" sz="2800" b="1" i="1">
                    <a:solidFill>
                      <a:schemeClr val="accent2"/>
                    </a:solidFill>
                  </a:rPr>
                  <a:t>x</a:t>
                </a:r>
                <a:r>
                  <a:rPr kumimoji="1" lang="en-US" altLang="zh-CN" sz="2800" b="1" baseline="30000">
                    <a:solidFill>
                      <a:schemeClr val="accent2"/>
                    </a:solidFill>
                  </a:rPr>
                  <a:t>’</a:t>
                </a:r>
                <a:r>
                  <a:rPr kumimoji="1" lang="zh-CN" altLang="en-US" sz="2800" b="1">
                    <a:solidFill>
                      <a:schemeClr val="accent2"/>
                    </a:solidFill>
                    <a:latin typeface="宋体" panose="02010600030101010101" pitchFamily="2" charset="-122"/>
                  </a:rPr>
                  <a:t>轴的夹角 </a:t>
                </a:r>
                <a14:m>
                  <m:oMath xmlns:m="http://schemas.openxmlformats.org/officeDocument/2006/math">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𝜽</m:t>
                        </m:r>
                      </m:e>
                      <m:sup>
                        <m:r>
                          <a:rPr kumimoji="1" lang="en-US" altLang="zh-CN" sz="2800" b="1" i="1" smtClean="0">
                            <a:solidFill>
                              <a:schemeClr val="accent2"/>
                            </a:solidFill>
                            <a:latin typeface="Cambria Math" panose="02040503050406030204" pitchFamily="18" charset="0"/>
                          </a:rPr>
                          <m:t>′</m:t>
                        </m:r>
                      </m:sup>
                    </m:sSup>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𝟒</m:t>
                    </m:r>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𝟓</m:t>
                        </m:r>
                      </m:e>
                      <m:sup>
                        <m:r>
                          <a:rPr kumimoji="1" lang="en-US" altLang="zh-CN" sz="2800" b="1" i="1" smtClean="0">
                            <a:solidFill>
                              <a:schemeClr val="accent2"/>
                            </a:solidFill>
                            <a:latin typeface="Cambria Math" panose="02040503050406030204" pitchFamily="18" charset="0"/>
                          </a:rPr>
                          <m:t>∘</m:t>
                        </m:r>
                      </m:sup>
                    </m:sSup>
                  </m:oMath>
                </a14:m>
                <a:r>
                  <a:rPr kumimoji="1" lang="zh-CN" altLang="en-US" sz="2800" b="1">
                    <a:solidFill>
                      <a:schemeClr val="accent2"/>
                    </a:solidFill>
                    <a:latin typeface="宋体" panose="02010600030101010101" pitchFamily="2" charset="-122"/>
                    <a:sym typeface="Symbol" panose="05050102010706020507" pitchFamily="18" charset="2"/>
                  </a:rPr>
                  <a:t>。</a:t>
                </a:r>
                <a:endParaRPr kumimoji="1" lang="zh-CN" altLang="en-US" sz="2800" b="1" baseline="30000">
                  <a:solidFill>
                    <a:schemeClr val="accent2"/>
                  </a:solidFill>
                  <a:latin typeface="宋体" panose="02010600030101010101" pitchFamily="2" charset="-122"/>
                </a:endParaRPr>
              </a:p>
            </p:txBody>
          </p:sp>
        </mc:Choice>
        <mc:Fallback xmlns="">
          <p:sp>
            <p:nvSpPr>
              <p:cNvPr id="8227" name="Text Box 7"/>
              <p:cNvSpPr txBox="1">
                <a:spLocks noRot="1" noChangeAspect="1" noMove="1" noResize="1" noEditPoints="1" noAdjustHandles="1" noChangeArrowheads="1" noChangeShapeType="1" noTextEdit="1"/>
              </p:cNvSpPr>
              <p:nvPr/>
            </p:nvSpPr>
            <p:spPr bwMode="auto">
              <a:xfrm>
                <a:off x="154791" y="2780928"/>
                <a:ext cx="4129177" cy="1643527"/>
              </a:xfrm>
              <a:prstGeom prst="rect">
                <a:avLst/>
              </a:prstGeom>
              <a:blipFill rotWithShape="0">
                <a:blip r:embed="rId3"/>
                <a:stretch>
                  <a:fillRect l="-2950" t="-2593" r="-11504" b="-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4" name="Group 9"/>
          <p:cNvGrpSpPr>
            <a:grpSpLocks/>
          </p:cNvGrpSpPr>
          <p:nvPr/>
        </p:nvGrpSpPr>
        <p:grpSpPr bwMode="auto">
          <a:xfrm>
            <a:off x="4114800" y="2667000"/>
            <a:ext cx="4895850" cy="3492500"/>
            <a:chOff x="2688" y="1584"/>
            <a:chExt cx="3084" cy="2200"/>
          </a:xfrm>
        </p:grpSpPr>
        <p:grpSp>
          <p:nvGrpSpPr>
            <p:cNvPr id="8206" name="Group 10"/>
            <p:cNvGrpSpPr>
              <a:grpSpLocks/>
            </p:cNvGrpSpPr>
            <p:nvPr/>
          </p:nvGrpSpPr>
          <p:grpSpPr bwMode="auto">
            <a:xfrm>
              <a:off x="2688" y="1584"/>
              <a:ext cx="3084" cy="2200"/>
              <a:chOff x="2160" y="1641"/>
              <a:chExt cx="3620" cy="2143"/>
            </a:xfrm>
          </p:grpSpPr>
          <p:sp>
            <p:nvSpPr>
              <p:cNvPr id="8211" name="Line 11"/>
              <p:cNvSpPr>
                <a:spLocks noChangeShapeType="1"/>
              </p:cNvSpPr>
              <p:nvPr/>
            </p:nvSpPr>
            <p:spPr bwMode="auto">
              <a:xfrm>
                <a:off x="2832" y="2832"/>
                <a:ext cx="2592" cy="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12"/>
              <p:cNvSpPr>
                <a:spLocks noChangeShapeType="1"/>
              </p:cNvSpPr>
              <p:nvPr/>
            </p:nvSpPr>
            <p:spPr bwMode="auto">
              <a:xfrm flipH="1" flipV="1">
                <a:off x="2832" y="1824"/>
                <a:ext cx="2" cy="1022"/>
              </a:xfrm>
              <a:prstGeom prst="line">
                <a:avLst/>
              </a:prstGeom>
              <a:noFill/>
              <a:ln w="19050">
                <a:solidFill>
                  <a:schemeClr val="accent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13" name="Line 13"/>
              <p:cNvSpPr>
                <a:spLocks noChangeShapeType="1"/>
              </p:cNvSpPr>
              <p:nvPr/>
            </p:nvSpPr>
            <p:spPr bwMode="auto">
              <a:xfrm>
                <a:off x="3888" y="2832"/>
                <a:ext cx="1584" cy="0"/>
              </a:xfrm>
              <a:prstGeom prst="line">
                <a:avLst/>
              </a:prstGeom>
              <a:noFill/>
              <a:ln w="19050">
                <a:solidFill>
                  <a:srgbClr val="CC33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14" name="Text Box 14"/>
              <p:cNvSpPr txBox="1">
                <a:spLocks noChangeArrowheads="1"/>
              </p:cNvSpPr>
              <p:nvPr/>
            </p:nvSpPr>
            <p:spPr bwMode="auto">
              <a:xfrm>
                <a:off x="2604" y="1641"/>
                <a:ext cx="25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y</a:t>
                </a:r>
              </a:p>
            </p:txBody>
          </p:sp>
          <p:sp>
            <p:nvSpPr>
              <p:cNvPr id="8215" name="Text Box 15"/>
              <p:cNvSpPr txBox="1">
                <a:spLocks noChangeArrowheads="1"/>
              </p:cNvSpPr>
              <p:nvPr/>
            </p:nvSpPr>
            <p:spPr bwMode="auto">
              <a:xfrm>
                <a:off x="2544" y="2112"/>
                <a:ext cx="28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S</a:t>
                </a:r>
              </a:p>
            </p:txBody>
          </p:sp>
          <p:sp>
            <p:nvSpPr>
              <p:cNvPr id="8216" name="Text Box 16"/>
              <p:cNvSpPr txBox="1">
                <a:spLocks noChangeArrowheads="1"/>
              </p:cNvSpPr>
              <p:nvPr/>
            </p:nvSpPr>
            <p:spPr bwMode="auto">
              <a:xfrm>
                <a:off x="2734" y="2793"/>
                <a:ext cx="34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O</a:t>
                </a:r>
              </a:p>
            </p:txBody>
          </p:sp>
          <p:sp>
            <p:nvSpPr>
              <p:cNvPr id="8217" name="Text Box 17"/>
              <p:cNvSpPr txBox="1">
                <a:spLocks noChangeArrowheads="1"/>
              </p:cNvSpPr>
              <p:nvPr/>
            </p:nvSpPr>
            <p:spPr bwMode="auto">
              <a:xfrm>
                <a:off x="3552" y="2064"/>
                <a:ext cx="37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S’</a:t>
                </a:r>
              </a:p>
            </p:txBody>
          </p:sp>
          <p:sp>
            <p:nvSpPr>
              <p:cNvPr id="8218" name="Text Box 18"/>
              <p:cNvSpPr txBox="1">
                <a:spLocks noChangeArrowheads="1"/>
              </p:cNvSpPr>
              <p:nvPr/>
            </p:nvSpPr>
            <p:spPr bwMode="auto">
              <a:xfrm>
                <a:off x="5424" y="2832"/>
                <a:ext cx="26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8219" name="Text Box 19"/>
              <p:cNvSpPr txBox="1">
                <a:spLocks noChangeArrowheads="1"/>
              </p:cNvSpPr>
              <p:nvPr/>
            </p:nvSpPr>
            <p:spPr bwMode="auto">
              <a:xfrm>
                <a:off x="5424" y="2448"/>
                <a:ext cx="35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r>
                  <a:rPr kumimoji="1" lang="en-US" altLang="zh-CN" sz="2800" b="1">
                    <a:solidFill>
                      <a:schemeClr val="accent2"/>
                    </a:solidFill>
                  </a:rPr>
                  <a:t>’</a:t>
                </a:r>
              </a:p>
            </p:txBody>
          </p:sp>
          <p:sp>
            <p:nvSpPr>
              <p:cNvPr id="8220" name="Text Box 20"/>
              <p:cNvSpPr txBox="1">
                <a:spLocks noChangeArrowheads="1"/>
              </p:cNvSpPr>
              <p:nvPr/>
            </p:nvSpPr>
            <p:spPr bwMode="auto">
              <a:xfrm>
                <a:off x="3840" y="2793"/>
                <a:ext cx="42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O’</a:t>
                </a:r>
              </a:p>
            </p:txBody>
          </p:sp>
          <p:sp>
            <p:nvSpPr>
              <p:cNvPr id="8221" name="Line 21"/>
              <p:cNvSpPr>
                <a:spLocks noChangeShapeType="1"/>
              </p:cNvSpPr>
              <p:nvPr/>
            </p:nvSpPr>
            <p:spPr bwMode="auto">
              <a:xfrm flipH="1">
                <a:off x="2160" y="2832"/>
                <a:ext cx="672" cy="816"/>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22"/>
              <p:cNvSpPr>
                <a:spLocks noChangeShapeType="1"/>
              </p:cNvSpPr>
              <p:nvPr/>
            </p:nvSpPr>
            <p:spPr bwMode="auto">
              <a:xfrm flipH="1">
                <a:off x="3264" y="2832"/>
                <a:ext cx="624" cy="864"/>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Text Box 23"/>
              <p:cNvSpPr txBox="1">
                <a:spLocks noChangeArrowheads="1"/>
              </p:cNvSpPr>
              <p:nvPr/>
            </p:nvSpPr>
            <p:spPr bwMode="auto">
              <a:xfrm>
                <a:off x="3648" y="1689"/>
                <a:ext cx="3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y</a:t>
                </a:r>
                <a:r>
                  <a:rPr kumimoji="1" lang="en-US" altLang="zh-CN" sz="2800" b="1">
                    <a:solidFill>
                      <a:schemeClr val="accent2"/>
                    </a:solidFill>
                  </a:rPr>
                  <a:t>’</a:t>
                </a:r>
              </a:p>
            </p:txBody>
          </p:sp>
          <p:sp>
            <p:nvSpPr>
              <p:cNvPr id="8224" name="Text Box 24"/>
              <p:cNvSpPr txBox="1">
                <a:spLocks noChangeArrowheads="1"/>
              </p:cNvSpPr>
              <p:nvPr/>
            </p:nvSpPr>
            <p:spPr bwMode="auto">
              <a:xfrm>
                <a:off x="2196" y="3408"/>
                <a:ext cx="23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800" b="1" i="1">
                    <a:solidFill>
                      <a:schemeClr val="accent2"/>
                    </a:solidFill>
                  </a:rPr>
                  <a:t>z</a:t>
                </a:r>
              </a:p>
            </p:txBody>
          </p:sp>
          <p:sp>
            <p:nvSpPr>
              <p:cNvPr id="8225" name="Text Box 25"/>
              <p:cNvSpPr txBox="1">
                <a:spLocks noChangeArrowheads="1"/>
              </p:cNvSpPr>
              <p:nvPr/>
            </p:nvSpPr>
            <p:spPr bwMode="auto">
              <a:xfrm>
                <a:off x="3341" y="3465"/>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800" b="1" i="1">
                    <a:solidFill>
                      <a:schemeClr val="accent2"/>
                    </a:solidFill>
                  </a:rPr>
                  <a:t>z</a:t>
                </a:r>
                <a:r>
                  <a:rPr kumimoji="1" lang="en-US" altLang="zh-CN" sz="2800" b="1">
                    <a:solidFill>
                      <a:schemeClr val="accent2"/>
                    </a:solidFill>
                  </a:rPr>
                  <a:t>’</a:t>
                </a:r>
              </a:p>
            </p:txBody>
          </p:sp>
          <p:sp>
            <p:nvSpPr>
              <p:cNvPr id="8226" name="Line 26"/>
              <p:cNvSpPr>
                <a:spLocks noChangeShapeType="1"/>
              </p:cNvSpPr>
              <p:nvPr/>
            </p:nvSpPr>
            <p:spPr bwMode="auto">
              <a:xfrm flipV="1">
                <a:off x="3888" y="1872"/>
                <a:ext cx="0" cy="96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07" name="Line 27"/>
            <p:cNvSpPr>
              <a:spLocks noChangeShapeType="1"/>
            </p:cNvSpPr>
            <p:nvPr/>
          </p:nvSpPr>
          <p:spPr bwMode="auto">
            <a:xfrm flipV="1">
              <a:off x="4416" y="2112"/>
              <a:ext cx="624"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28"/>
            <p:cNvSpPr>
              <a:spLocks noChangeShapeType="1"/>
            </p:cNvSpPr>
            <p:nvPr/>
          </p:nvSpPr>
          <p:spPr bwMode="auto">
            <a:xfrm>
              <a:off x="4416" y="2544"/>
              <a:ext cx="67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Freeform 29"/>
            <p:cNvSpPr>
              <a:spLocks/>
            </p:cNvSpPr>
            <p:nvPr/>
          </p:nvSpPr>
          <p:spPr bwMode="auto">
            <a:xfrm>
              <a:off x="4560" y="2448"/>
              <a:ext cx="48" cy="96"/>
            </a:xfrm>
            <a:custGeom>
              <a:avLst/>
              <a:gdLst>
                <a:gd name="T0" fmla="*/ 0 w 48"/>
                <a:gd name="T1" fmla="*/ 0 h 96"/>
                <a:gd name="T2" fmla="*/ 39 w 48"/>
                <a:gd name="T3" fmla="*/ 48 h 96"/>
                <a:gd name="T4" fmla="*/ 48 w 48"/>
                <a:gd name="T5" fmla="*/ 96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0" y="0"/>
                  </a:moveTo>
                  <a:cubicBezTo>
                    <a:pt x="7" y="8"/>
                    <a:pt x="31" y="32"/>
                    <a:pt x="39" y="48"/>
                  </a:cubicBezTo>
                  <a:cubicBezTo>
                    <a:pt x="47" y="64"/>
                    <a:pt x="46" y="86"/>
                    <a:pt x="48" y="96"/>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5" name="Object 28"/>
            <p:cNvGraphicFramePr>
              <a:graphicFrameLocks noChangeAspect="1"/>
            </p:cNvGraphicFramePr>
            <p:nvPr/>
          </p:nvGraphicFramePr>
          <p:xfrm>
            <a:off x="4740" y="2304"/>
            <a:ext cx="216" cy="208"/>
          </p:xfrm>
          <a:graphic>
            <a:graphicData uri="http://schemas.openxmlformats.org/presentationml/2006/ole">
              <mc:AlternateContent xmlns:mc="http://schemas.openxmlformats.org/markup-compatibility/2006">
                <mc:Choice xmlns:v="urn:schemas-microsoft-com:vml" Requires="v">
                  <p:oleObj name="Equation" r:id="rId4" imgW="673200" imgH="648720" progId="Equation.3">
                    <p:embed/>
                  </p:oleObj>
                </mc:Choice>
                <mc:Fallback>
                  <p:oleObj name="Equation" r:id="rId4" imgW="673200" imgH="648720" progId="Equation.3">
                    <p:embed/>
                    <p:pic>
                      <p:nvPicPr>
                        <p:cNvPr id="8195"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2304"/>
                          <a:ext cx="21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Object 29"/>
            <p:cNvGraphicFramePr>
              <a:graphicFrameLocks noChangeAspect="1"/>
            </p:cNvGraphicFramePr>
            <p:nvPr/>
          </p:nvGraphicFramePr>
          <p:xfrm>
            <a:off x="4596" y="2068"/>
            <a:ext cx="160" cy="208"/>
          </p:xfrm>
          <a:graphic>
            <a:graphicData uri="http://schemas.openxmlformats.org/presentationml/2006/ole">
              <mc:AlternateContent xmlns:mc="http://schemas.openxmlformats.org/markup-compatibility/2006">
                <mc:Choice xmlns:v="urn:schemas-microsoft-com:vml" Requires="v">
                  <p:oleObj name="Equation" r:id="rId6" imgW="495360" imgH="648720" progId="Equation.3">
                    <p:embed/>
                  </p:oleObj>
                </mc:Choice>
                <mc:Fallback>
                  <p:oleObj name="Equation" r:id="rId6" imgW="495360" imgH="648720" progId="Equation.3">
                    <p:embed/>
                    <p:pic>
                      <p:nvPicPr>
                        <p:cNvPr id="8196"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6" y="2068"/>
                          <a:ext cx="1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0" name="Line 32"/>
            <p:cNvSpPr>
              <a:spLocks noChangeShapeType="1"/>
            </p:cNvSpPr>
            <p:nvPr/>
          </p:nvSpPr>
          <p:spPr bwMode="auto">
            <a:xfrm>
              <a:off x="4176" y="2016"/>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7" name="Object 31"/>
            <p:cNvGraphicFramePr>
              <a:graphicFrameLocks noChangeAspect="1"/>
            </p:cNvGraphicFramePr>
            <p:nvPr/>
          </p:nvGraphicFramePr>
          <p:xfrm>
            <a:off x="4327" y="1740"/>
            <a:ext cx="154" cy="211"/>
          </p:xfrm>
          <a:graphic>
            <a:graphicData uri="http://schemas.openxmlformats.org/presentationml/2006/ole">
              <mc:AlternateContent xmlns:mc="http://schemas.openxmlformats.org/markup-compatibility/2006">
                <mc:Choice xmlns:v="urn:schemas-microsoft-com:vml" Requires="v">
                  <p:oleObj name="Equation" r:id="rId8" imgW="495360" imgH="623160" progId="Equation.3">
                    <p:embed/>
                  </p:oleObj>
                </mc:Choice>
                <mc:Fallback>
                  <p:oleObj name="Equation" r:id="rId8" imgW="495360" imgH="623160" progId="Equation.3">
                    <p:embed/>
                    <p:pic>
                      <p:nvPicPr>
                        <p:cNvPr id="8197"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7" y="17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8205" name="Text Box 35"/>
              <p:cNvSpPr txBox="1">
                <a:spLocks noChangeArrowheads="1"/>
              </p:cNvSpPr>
              <p:nvPr/>
            </p:nvSpPr>
            <p:spPr bwMode="auto">
              <a:xfrm>
                <a:off x="179512" y="4797152"/>
                <a:ext cx="3352800"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rPr>
                  <a:t>在</a:t>
                </a:r>
                <a:r>
                  <a:rPr lang="en-US" altLang="zh-CN" sz="2800" b="1">
                    <a:solidFill>
                      <a:schemeClr val="accent2"/>
                    </a:solidFill>
                  </a:rPr>
                  <a:t>S</a:t>
                </a:r>
                <a:r>
                  <a:rPr lang="zh-CN" altLang="en-US" sz="2800" b="1">
                    <a:solidFill>
                      <a:schemeClr val="accent2"/>
                    </a:solidFill>
                  </a:rPr>
                  <a:t>系中，此棒的运动长度长度 </a:t>
                </a:r>
                <a14:m>
                  <m:oMath xmlns:m="http://schemas.openxmlformats.org/officeDocument/2006/math">
                    <m:r>
                      <a:rPr lang="en-US" altLang="zh-CN" sz="2800" b="1" i="1" smtClean="0">
                        <a:solidFill>
                          <a:schemeClr val="accent2"/>
                        </a:solidFill>
                        <a:latin typeface="Cambria Math" panose="02040503050406030204" pitchFamily="18" charset="0"/>
                      </a:rPr>
                      <m:t>𝒍</m:t>
                    </m:r>
                  </m:oMath>
                </a14:m>
                <a:r>
                  <a:rPr lang="en-US" altLang="zh-CN" sz="2800" b="1">
                    <a:solidFill>
                      <a:schemeClr val="accent2"/>
                    </a:solidFill>
                  </a:rPr>
                  <a:t>，</a:t>
                </a:r>
                <a:r>
                  <a:rPr lang="zh-CN" altLang="en-US" sz="2800" b="1">
                    <a:solidFill>
                      <a:schemeClr val="accent2"/>
                    </a:solidFill>
                  </a:rPr>
                  <a:t>与</a:t>
                </a:r>
                <a:r>
                  <a:rPr lang="en-US" altLang="zh-CN" sz="2800" b="1">
                    <a:solidFill>
                      <a:schemeClr val="accent2"/>
                    </a:solidFill>
                  </a:rPr>
                  <a:t>Ox</a:t>
                </a:r>
                <a:r>
                  <a:rPr lang="zh-CN" altLang="en-US" sz="2800" b="1">
                    <a:solidFill>
                      <a:schemeClr val="accent2"/>
                    </a:solidFill>
                  </a:rPr>
                  <a:t>轴夹角为 </a:t>
                </a:r>
                <a14:m>
                  <m:oMath xmlns:m="http://schemas.openxmlformats.org/officeDocument/2006/math">
                    <m:r>
                      <a:rPr lang="en-US" altLang="zh-CN" sz="2800" b="1" i="1" smtClean="0">
                        <a:solidFill>
                          <a:schemeClr val="accent2"/>
                        </a:solidFill>
                        <a:latin typeface="Cambria Math" panose="02040503050406030204" pitchFamily="18" charset="0"/>
                      </a:rPr>
                      <m:t>𝜽</m:t>
                    </m:r>
                    <m:r>
                      <a:rPr lang="en-US" altLang="zh-CN" sz="2800" b="1" i="1" smtClean="0">
                        <a:solidFill>
                          <a:schemeClr val="accent2"/>
                        </a:solidFill>
                        <a:latin typeface="Cambria Math" panose="02040503050406030204" pitchFamily="18" charset="0"/>
                      </a:rPr>
                      <m:t> </m:t>
                    </m:r>
                  </m:oMath>
                </a14:m>
                <a:endParaRPr lang="en-US" altLang="zh-CN" sz="2800" b="1">
                  <a:solidFill>
                    <a:schemeClr val="accent2"/>
                  </a:solidFill>
                </a:endParaRPr>
              </a:p>
            </p:txBody>
          </p:sp>
        </mc:Choice>
        <mc:Fallback xmlns="">
          <p:sp>
            <p:nvSpPr>
              <p:cNvPr id="8205" name="Text Box 35"/>
              <p:cNvSpPr txBox="1">
                <a:spLocks noRot="1" noChangeAspect="1" noMove="1" noResize="1" noEditPoints="1" noAdjustHandles="1" noChangeArrowheads="1" noChangeShapeType="1" noTextEdit="1"/>
              </p:cNvSpPr>
              <p:nvPr/>
            </p:nvSpPr>
            <p:spPr bwMode="auto">
              <a:xfrm>
                <a:off x="179512" y="4797152"/>
                <a:ext cx="3352800" cy="1384995"/>
              </a:xfrm>
              <a:prstGeom prst="rect">
                <a:avLst/>
              </a:prstGeom>
              <a:blipFill rotWithShape="0">
                <a:blip r:embed="rId10"/>
                <a:stretch>
                  <a:fillRect l="-3636" t="-6167" r="-909" b="-118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 Box 15"/>
              <p:cNvSpPr txBox="1">
                <a:spLocks noChangeArrowheads="1"/>
              </p:cNvSpPr>
              <p:nvPr/>
            </p:nvSpPr>
            <p:spPr bwMode="auto">
              <a:xfrm>
                <a:off x="81216" y="59864"/>
                <a:ext cx="9001000" cy="2211376"/>
              </a:xfrm>
              <a:prstGeom prst="rect">
                <a:avLst/>
              </a:prstGeom>
              <a:solidFill>
                <a:schemeClr val="hlink"/>
              </a:solidFill>
              <a:ln>
                <a:noFill/>
              </a:ln>
              <a:extLst>
                <a:ext uri="{91240B29-F687-4F45-9708-019B960494DF}">
                  <a14:hiddenLine w="9525">
                    <a:solidFill>
                      <a:srgbClr val="000000"/>
                    </a:solidFill>
                    <a:miter lim="800000"/>
                    <a:headEnd/>
                    <a:tailEnd/>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1200"/>
                  </a:spcBef>
                </a:pPr>
                <a:r>
                  <a:rPr kumimoji="1" lang="zh-CN" altLang="en-US" sz="2800" b="1">
                    <a:solidFill>
                      <a:schemeClr val="tx1"/>
                    </a:solidFill>
                  </a:rPr>
                  <a:t>例</a:t>
                </a:r>
                <a:r>
                  <a:rPr kumimoji="1" lang="en-US" altLang="zh-CN" sz="2800" b="1">
                    <a:solidFill>
                      <a:schemeClr val="tx1"/>
                    </a:solidFill>
                  </a:rPr>
                  <a:t>6. </a:t>
                </a:r>
                <a:r>
                  <a:rPr kumimoji="1" lang="zh-CN" altLang="en-US" sz="2800" b="1">
                    <a:solidFill>
                      <a:schemeClr val="tx1"/>
                    </a:solidFill>
                    <a:latin typeface="宋体" panose="02010600030101010101" pitchFamily="2" charset="-122"/>
                  </a:rPr>
                  <a:t>如图所示</a:t>
                </a:r>
                <a:r>
                  <a:rPr kumimoji="1" lang="en-US" altLang="zh-CN" sz="2800" b="1">
                    <a:solidFill>
                      <a:schemeClr val="tx1"/>
                    </a:solidFill>
                    <a:latin typeface="宋体" panose="02010600030101010101" pitchFamily="2" charset="-122"/>
                  </a:rPr>
                  <a:t>,</a:t>
                </a:r>
                <a:r>
                  <a:rPr kumimoji="1" lang="zh-CN" altLang="en-US" sz="2800" b="1">
                    <a:solidFill>
                      <a:schemeClr val="tx1"/>
                    </a:solidFill>
                    <a:latin typeface="宋体" panose="02010600030101010101" pitchFamily="2" charset="-122"/>
                  </a:rPr>
                  <a:t>一长为</a:t>
                </a:r>
                <a:r>
                  <a:rPr kumimoji="1" lang="en-US" altLang="zh-CN" sz="2800" b="1">
                    <a:solidFill>
                      <a:schemeClr val="tx1"/>
                    </a:solidFill>
                  </a:rPr>
                  <a:t>1m</a:t>
                </a:r>
                <a:r>
                  <a:rPr kumimoji="1" lang="zh-CN" altLang="en-US" sz="2800" b="1">
                    <a:solidFill>
                      <a:schemeClr val="tx1"/>
                    </a:solidFill>
                    <a:latin typeface="宋体" panose="02010600030101010101" pitchFamily="2" charset="-122"/>
                  </a:rPr>
                  <a:t>的棒静止地放在</a:t>
                </a:r>
                <a:r>
                  <a:rPr kumimoji="1" lang="en-US" altLang="zh-CN" sz="2800" b="1">
                    <a:solidFill>
                      <a:schemeClr val="tx1"/>
                    </a:solidFill>
                  </a:rPr>
                  <a:t>O</a:t>
                </a:r>
                <a:r>
                  <a:rPr kumimoji="1" lang="en-US" altLang="zh-CN" sz="2800" b="1" baseline="30000">
                    <a:solidFill>
                      <a:schemeClr val="tx1"/>
                    </a:solidFill>
                  </a:rPr>
                  <a:t>’</a:t>
                </a:r>
                <a:r>
                  <a:rPr kumimoji="1" lang="en-US" altLang="zh-CN" sz="2800" b="1" i="1">
                    <a:solidFill>
                      <a:schemeClr val="tx1"/>
                    </a:solidFill>
                  </a:rPr>
                  <a:t>x</a:t>
                </a:r>
                <a:r>
                  <a:rPr kumimoji="1" lang="en-US" altLang="zh-CN" sz="2800" b="1" baseline="30000">
                    <a:solidFill>
                      <a:schemeClr val="tx1"/>
                    </a:solidFill>
                  </a:rPr>
                  <a:t>’</a:t>
                </a:r>
                <a:r>
                  <a:rPr kumimoji="1" lang="en-US" altLang="zh-CN" sz="2800" b="1" i="1">
                    <a:solidFill>
                      <a:schemeClr val="tx1"/>
                    </a:solidFill>
                  </a:rPr>
                  <a:t>y</a:t>
                </a:r>
                <a:r>
                  <a:rPr kumimoji="1" lang="en-US" altLang="zh-CN" sz="2800" b="1" baseline="30000">
                    <a:solidFill>
                      <a:schemeClr val="tx1"/>
                    </a:solidFill>
                  </a:rPr>
                  <a:t>’</a:t>
                </a:r>
                <a:r>
                  <a:rPr kumimoji="1" lang="zh-CN" altLang="en-US" sz="2800" b="1">
                    <a:solidFill>
                      <a:schemeClr val="tx1"/>
                    </a:solidFill>
                    <a:latin typeface="宋体" panose="02010600030101010101" pitchFamily="2" charset="-122"/>
                  </a:rPr>
                  <a:t>平面内。在</a:t>
                </a:r>
                <a:r>
                  <a:rPr kumimoji="1" lang="en-US" altLang="zh-CN" sz="2800" b="1">
                    <a:solidFill>
                      <a:schemeClr val="tx1"/>
                    </a:solidFill>
                  </a:rPr>
                  <a:t>S</a:t>
                </a:r>
                <a:r>
                  <a:rPr kumimoji="1" lang="en-US" altLang="zh-CN" sz="2800" b="1" baseline="30000">
                    <a:solidFill>
                      <a:schemeClr val="tx1"/>
                    </a:solidFill>
                  </a:rPr>
                  <a:t>’</a:t>
                </a:r>
                <a:r>
                  <a:rPr kumimoji="1" lang="zh-CN" altLang="en-US" sz="2800" b="1">
                    <a:solidFill>
                      <a:schemeClr val="tx1"/>
                    </a:solidFill>
                    <a:latin typeface="宋体" panose="02010600030101010101" pitchFamily="2" charset="-122"/>
                  </a:rPr>
                  <a:t>系的观察者测得此棒与</a:t>
                </a:r>
                <a:r>
                  <a:rPr kumimoji="1" lang="en-US" altLang="zh-CN" sz="2800" b="1">
                    <a:solidFill>
                      <a:schemeClr val="tx1"/>
                    </a:solidFill>
                  </a:rPr>
                  <a:t>O</a:t>
                </a:r>
                <a:r>
                  <a:rPr kumimoji="1" lang="en-US" altLang="zh-CN" sz="2800" b="1" baseline="30000">
                    <a:solidFill>
                      <a:schemeClr val="tx1"/>
                    </a:solidFill>
                  </a:rPr>
                  <a:t>’</a:t>
                </a:r>
                <a:r>
                  <a:rPr kumimoji="1" lang="en-US" altLang="zh-CN" sz="2800" b="1" i="1">
                    <a:solidFill>
                      <a:schemeClr val="tx1"/>
                    </a:solidFill>
                  </a:rPr>
                  <a:t>x</a:t>
                </a:r>
                <a:r>
                  <a:rPr kumimoji="1" lang="en-US" altLang="zh-CN" sz="2800" b="1" baseline="30000">
                    <a:solidFill>
                      <a:schemeClr val="tx1"/>
                    </a:solidFill>
                  </a:rPr>
                  <a:t>’</a:t>
                </a:r>
                <a:r>
                  <a:rPr kumimoji="1" lang="zh-CN" altLang="en-US" sz="2800" b="1">
                    <a:solidFill>
                      <a:schemeClr val="tx1"/>
                    </a:solidFill>
                    <a:latin typeface="宋体" panose="02010600030101010101" pitchFamily="2" charset="-122"/>
                  </a:rPr>
                  <a:t>轴成</a:t>
                </a:r>
                <a:r>
                  <a:rPr kumimoji="1" lang="en-US" altLang="zh-CN" sz="2800" b="1">
                    <a:solidFill>
                      <a:schemeClr val="tx1"/>
                    </a:solidFill>
                  </a:rPr>
                  <a:t>45</a:t>
                </a:r>
                <a:r>
                  <a:rPr kumimoji="1" lang="en-US" altLang="zh-CN" sz="2800" b="1" baseline="30000">
                    <a:solidFill>
                      <a:schemeClr val="tx1"/>
                    </a:solidFill>
                  </a:rPr>
                  <a:t>0</a:t>
                </a:r>
                <a:r>
                  <a:rPr kumimoji="1" lang="zh-CN" altLang="en-US" sz="2800" b="1">
                    <a:solidFill>
                      <a:schemeClr val="tx1"/>
                    </a:solidFill>
                    <a:latin typeface="宋体" panose="02010600030101010101" pitchFamily="2" charset="-122"/>
                  </a:rPr>
                  <a:t>角。试问若</a:t>
                </a:r>
                <a:r>
                  <a:rPr kumimoji="1" lang="en-US" altLang="zh-CN" sz="2800" b="1">
                    <a:solidFill>
                      <a:schemeClr val="tx1"/>
                    </a:solidFill>
                  </a:rPr>
                  <a:t>S</a:t>
                </a:r>
                <a:r>
                  <a:rPr kumimoji="1" lang="zh-CN" altLang="en-US" sz="2800" b="1">
                    <a:solidFill>
                      <a:schemeClr val="tx1"/>
                    </a:solidFill>
                    <a:latin typeface="宋体" panose="02010600030101010101" pitchFamily="2" charset="-122"/>
                  </a:rPr>
                  <a:t>系的观察者观察，此棒的长度以及棒与</a:t>
                </a:r>
                <a:r>
                  <a:rPr kumimoji="1" lang="en-US" altLang="zh-CN" sz="2800" b="1">
                    <a:solidFill>
                      <a:schemeClr val="tx1"/>
                    </a:solidFill>
                  </a:rPr>
                  <a:t>O</a:t>
                </a:r>
                <a:r>
                  <a:rPr kumimoji="1" lang="en-US" altLang="zh-CN" sz="2800" b="1" i="1">
                    <a:solidFill>
                      <a:schemeClr val="tx1"/>
                    </a:solidFill>
                  </a:rPr>
                  <a:t>x</a:t>
                </a:r>
                <a:r>
                  <a:rPr kumimoji="1" lang="zh-CN" altLang="en-US" sz="2800" b="1">
                    <a:solidFill>
                      <a:schemeClr val="tx1"/>
                    </a:solidFill>
                    <a:latin typeface="宋体" panose="02010600030101010101" pitchFamily="2" charset="-122"/>
                  </a:rPr>
                  <a:t>轴的夹角是多少？设</a:t>
                </a:r>
                <a:r>
                  <a:rPr kumimoji="1" lang="en-US" altLang="zh-CN" sz="2800" b="1">
                    <a:solidFill>
                      <a:schemeClr val="tx1"/>
                    </a:solidFill>
                  </a:rPr>
                  <a:t>S</a:t>
                </a:r>
                <a:r>
                  <a:rPr kumimoji="1" lang="en-US" altLang="zh-CN" sz="2800" b="1" baseline="30000">
                    <a:solidFill>
                      <a:schemeClr val="tx1"/>
                    </a:solidFill>
                  </a:rPr>
                  <a:t>’</a:t>
                </a:r>
                <a:r>
                  <a:rPr kumimoji="1" lang="zh-CN" altLang="en-US" sz="2800" b="1">
                    <a:solidFill>
                      <a:schemeClr val="tx1"/>
                    </a:solidFill>
                    <a:latin typeface="宋体" panose="02010600030101010101" pitchFamily="2" charset="-122"/>
                  </a:rPr>
                  <a:t>系以速率 </a:t>
                </a:r>
                <a14:m>
                  <m:oMath xmlns:m="http://schemas.openxmlformats.org/officeDocument/2006/math">
                    <m:r>
                      <a:rPr kumimoji="1" lang="en-US" altLang="zh-CN" sz="2800" b="1" i="1" smtClean="0">
                        <a:solidFill>
                          <a:schemeClr val="tx1"/>
                        </a:solidFill>
                        <a:latin typeface="Cambria Math" panose="02040503050406030204" pitchFamily="18" charset="0"/>
                      </a:rPr>
                      <m:t>𝒖</m:t>
                    </m:r>
                    <m:r>
                      <a:rPr kumimoji="1" lang="en-US" altLang="zh-CN" sz="2800" b="1" i="1" smtClean="0">
                        <a:solidFill>
                          <a:schemeClr val="tx1"/>
                        </a:solidFill>
                        <a:latin typeface="Cambria Math" panose="02040503050406030204" pitchFamily="18" charset="0"/>
                      </a:rPr>
                      <m:t>=</m:t>
                    </m:r>
                    <m:rad>
                      <m:radPr>
                        <m:degHide m:val="on"/>
                        <m:ctrlPr>
                          <a:rPr kumimoji="1" lang="en-US" altLang="zh-CN" sz="2800" b="1" i="1" smtClean="0">
                            <a:solidFill>
                              <a:schemeClr val="tx1"/>
                            </a:solidFill>
                            <a:latin typeface="Cambria Math" panose="02040503050406030204" pitchFamily="18" charset="0"/>
                          </a:rPr>
                        </m:ctrlPr>
                      </m:radPr>
                      <m:deg/>
                      <m:e>
                        <m:r>
                          <a:rPr kumimoji="1" lang="en-US" altLang="zh-CN" sz="2800" b="1" i="1" smtClean="0">
                            <a:solidFill>
                              <a:schemeClr val="tx1"/>
                            </a:solidFill>
                            <a:latin typeface="Cambria Math" panose="02040503050406030204" pitchFamily="18" charset="0"/>
                          </a:rPr>
                          <m:t>𝟑</m:t>
                        </m:r>
                      </m:e>
                    </m:rad>
                    <m:r>
                      <a:rPr kumimoji="1" lang="en-US" altLang="zh-CN" sz="2800" b="1" i="1" smtClean="0">
                        <a:solidFill>
                          <a:schemeClr val="tx1"/>
                        </a:solidFill>
                        <a:latin typeface="Cambria Math" panose="02040503050406030204" pitchFamily="18" charset="0"/>
                      </a:rPr>
                      <m:t>𝒄</m:t>
                    </m:r>
                    <m:r>
                      <a:rPr kumimoji="1" lang="en-US" altLang="zh-CN" sz="2800" b="1" i="1" smtClean="0">
                        <a:solidFill>
                          <a:schemeClr val="tx1"/>
                        </a:solidFill>
                        <a:latin typeface="Cambria Math" panose="02040503050406030204" pitchFamily="18" charset="0"/>
                      </a:rPr>
                      <m:t>/</m:t>
                    </m:r>
                    <m:r>
                      <a:rPr kumimoji="1" lang="en-US" altLang="zh-CN" sz="2800" b="1" i="1" smtClean="0">
                        <a:solidFill>
                          <a:schemeClr val="tx1"/>
                        </a:solidFill>
                        <a:latin typeface="Cambria Math" panose="02040503050406030204" pitchFamily="18" charset="0"/>
                      </a:rPr>
                      <m:t>𝟐</m:t>
                    </m:r>
                  </m:oMath>
                </a14:m>
                <a:r>
                  <a:rPr kumimoji="1" lang="zh-CN" altLang="en-US" sz="2800" b="1">
                    <a:solidFill>
                      <a:schemeClr val="tx1"/>
                    </a:solidFill>
                    <a:latin typeface="宋体" panose="02010600030101010101" pitchFamily="2" charset="-122"/>
                  </a:rPr>
                  <a:t>  沿</a:t>
                </a:r>
                <a:r>
                  <a:rPr kumimoji="1" lang="en-US" altLang="zh-CN" sz="2800" b="1">
                    <a:solidFill>
                      <a:schemeClr val="tx1"/>
                    </a:solidFill>
                  </a:rPr>
                  <a:t>O</a:t>
                </a:r>
                <a:r>
                  <a:rPr kumimoji="1" lang="en-US" altLang="zh-CN" sz="2800" b="1" i="1">
                    <a:solidFill>
                      <a:schemeClr val="tx1"/>
                    </a:solidFill>
                  </a:rPr>
                  <a:t>x</a:t>
                </a:r>
                <a:r>
                  <a:rPr kumimoji="1" lang="zh-CN" altLang="en-US" sz="2800" b="1">
                    <a:solidFill>
                      <a:schemeClr val="tx1"/>
                    </a:solidFill>
                    <a:latin typeface="宋体" panose="02010600030101010101" pitchFamily="2" charset="-122"/>
                  </a:rPr>
                  <a:t>轴相对</a:t>
                </a:r>
                <a:r>
                  <a:rPr kumimoji="1" lang="en-US" altLang="zh-CN" sz="2800" b="1">
                    <a:solidFill>
                      <a:schemeClr val="tx1"/>
                    </a:solidFill>
                  </a:rPr>
                  <a:t>S</a:t>
                </a:r>
                <a:r>
                  <a:rPr kumimoji="1" lang="zh-CN" altLang="en-US" sz="2800" b="1">
                    <a:solidFill>
                      <a:schemeClr val="tx1"/>
                    </a:solidFill>
                    <a:latin typeface="宋体" panose="02010600030101010101" pitchFamily="2" charset="-122"/>
                  </a:rPr>
                  <a:t>系运动。</a:t>
                </a:r>
              </a:p>
            </p:txBody>
          </p:sp>
        </mc:Choice>
        <mc:Fallback xmlns="">
          <p:sp>
            <p:nvSpPr>
              <p:cNvPr id="37" name="Text Box 15"/>
              <p:cNvSpPr txBox="1">
                <a:spLocks noRot="1" noChangeAspect="1" noMove="1" noResize="1" noEditPoints="1" noAdjustHandles="1" noChangeArrowheads="1" noChangeShapeType="1" noTextEdit="1"/>
              </p:cNvSpPr>
              <p:nvPr/>
            </p:nvSpPr>
            <p:spPr bwMode="auto">
              <a:xfrm>
                <a:off x="81216" y="59864"/>
                <a:ext cx="9001000" cy="2211376"/>
              </a:xfrm>
              <a:prstGeom prst="rect">
                <a:avLst/>
              </a:prstGeom>
              <a:blipFill rotWithShape="0">
                <a:blip r:embed="rId11"/>
                <a:stretch>
                  <a:fillRect l="-1354" t="-2204" r="-339" b="-413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095375" y="476672"/>
          <a:ext cx="6800850" cy="4333875"/>
        </p:xfrm>
        <a:graphic>
          <a:graphicData uri="http://schemas.openxmlformats.org/presentationml/2006/ole">
            <mc:AlternateContent xmlns:mc="http://schemas.openxmlformats.org/markup-compatibility/2006">
              <mc:Choice xmlns:v="urn:schemas-microsoft-com:vml" Requires="v">
                <p:oleObj name="Equation" r:id="rId2" imgW="2743200" imgH="1739880" progId="Equation.DSMT4">
                  <p:embed/>
                </p:oleObj>
              </mc:Choice>
              <mc:Fallback>
                <p:oleObj name="Equation" r:id="rId2" imgW="2743200" imgH="1739880" progId="Equation.DSMT4">
                  <p:embed/>
                  <p:pic>
                    <p:nvPicPr>
                      <p:cNvPr id="9218" name="Object 2"/>
                      <p:cNvPicPr>
                        <a:picLocks noChangeAspect="1" noChangeArrowheads="1"/>
                      </p:cNvPicPr>
                      <p:nvPr/>
                    </p:nvPicPr>
                    <p:blipFill>
                      <a:blip r:embed="rId3"/>
                      <a:srcRect/>
                      <a:stretch>
                        <a:fillRect/>
                      </a:stretch>
                    </p:blipFill>
                    <p:spPr bwMode="auto">
                      <a:xfrm>
                        <a:off x="1095375" y="476672"/>
                        <a:ext cx="680085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Text Box 7"/>
          <p:cNvSpPr txBox="1">
            <a:spLocks noChangeArrowheads="1"/>
          </p:cNvSpPr>
          <p:nvPr/>
        </p:nvSpPr>
        <p:spPr bwMode="auto">
          <a:xfrm>
            <a:off x="609600" y="5291162"/>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ts val="1200"/>
              </a:spcBef>
            </a:pPr>
            <a:r>
              <a:rPr kumimoji="1" lang="zh-CN" altLang="en-US" sz="2800" b="1">
                <a:solidFill>
                  <a:schemeClr val="accent2"/>
                </a:solidFill>
                <a:latin typeface="宋体" panose="02010600030101010101" pitchFamily="2" charset="-122"/>
              </a:rPr>
              <a:t>可见，从</a:t>
            </a:r>
            <a:r>
              <a:rPr kumimoji="1" lang="en-US" altLang="zh-CN" sz="2800" b="1">
                <a:solidFill>
                  <a:schemeClr val="accent2"/>
                </a:solidFill>
              </a:rPr>
              <a:t>S</a:t>
            </a:r>
            <a:r>
              <a:rPr kumimoji="1" lang="zh-CN" altLang="en-US" sz="2800" b="1">
                <a:solidFill>
                  <a:schemeClr val="accent2"/>
                </a:solidFill>
                <a:latin typeface="宋体" panose="02010600030101010101" pitchFamily="2" charset="-122"/>
              </a:rPr>
              <a:t>系观测，运动着的棒不仅长度要收缩，而且还要转向。</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71"/>
                                        </p:tgtEl>
                                        <p:attrNameLst>
                                          <p:attrName>style.visibility</p:attrName>
                                        </p:attrNameLst>
                                      </p:cBhvr>
                                      <p:to>
                                        <p:strVal val="visible"/>
                                      </p:to>
                                    </p:set>
                                    <p:animEffect transition="in" filter="wipe(left)">
                                      <p:cBhvr>
                                        <p:cTn id="7"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528" y="116632"/>
            <a:ext cx="8509359" cy="11286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7  </a:t>
            </a:r>
            <a:r>
              <a:rPr kumimoji="1" lang="zh-CN" altLang="en-US" sz="2800">
                <a:solidFill>
                  <a:srgbClr val="000000"/>
                </a:solidFill>
                <a:ea typeface="华文中宋" panose="02010600040101010101" pitchFamily="2" charset="-122"/>
              </a:rPr>
              <a:t>一根米尺沿长度方向相对于观察者以 </a:t>
            </a:r>
            <a:r>
              <a:rPr kumimoji="1" lang="en-US" altLang="zh-CN" sz="2800">
                <a:solidFill>
                  <a:srgbClr val="000000"/>
                </a:solidFill>
                <a:ea typeface="华文中宋" panose="02010600040101010101" pitchFamily="2" charset="-122"/>
              </a:rPr>
              <a:t>0.6</a:t>
            </a:r>
            <a:r>
              <a:rPr kumimoji="1" lang="en-US" altLang="zh-CN" sz="2800" i="1">
                <a:solidFill>
                  <a:srgbClr val="000000"/>
                </a:solidFill>
                <a:ea typeface="华文中宋" panose="02010600040101010101" pitchFamily="2" charset="-122"/>
              </a:rPr>
              <a:t>c</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的速度</a:t>
            </a:r>
          </a:p>
          <a:p>
            <a:pPr eaLnBrk="1" hangingPunct="1">
              <a:lnSpc>
                <a:spcPct val="120000"/>
              </a:lnSpc>
            </a:pPr>
            <a:r>
              <a:rPr kumimoji="1" lang="zh-CN" altLang="en-US" sz="2800">
                <a:solidFill>
                  <a:srgbClr val="000000"/>
                </a:solidFill>
                <a:ea typeface="华文中宋" panose="02010600040101010101" pitchFamily="2" charset="-122"/>
              </a:rPr>
              <a:t>运动，观察者测量该米尺通过其面前要花多长时间？</a:t>
            </a:r>
          </a:p>
        </p:txBody>
      </p:sp>
      <p:sp>
        <p:nvSpPr>
          <p:cNvPr id="37891" name="Text Box 3"/>
          <p:cNvSpPr txBox="1">
            <a:spLocks noChangeArrowheads="1"/>
          </p:cNvSpPr>
          <p:nvPr/>
        </p:nvSpPr>
        <p:spPr bwMode="auto">
          <a:xfrm>
            <a:off x="352425" y="1309688"/>
            <a:ext cx="462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a:t>
            </a:r>
            <a:r>
              <a:rPr kumimoji="1" lang="en-US" altLang="zh-CN" sz="2800">
                <a:solidFill>
                  <a:srgbClr val="000000"/>
                </a:solidFill>
                <a:ea typeface="华文中宋" panose="02010600040101010101" pitchFamily="2" charset="-122"/>
              </a:rPr>
              <a:t>(1) </a:t>
            </a:r>
            <a:r>
              <a:rPr kumimoji="1" lang="en-US" altLang="zh-CN" sz="2800" i="1">
                <a:solidFill>
                  <a:srgbClr val="000000"/>
                </a:solidFill>
                <a:ea typeface="华文中宋" panose="02010600040101010101" pitchFamily="2" charset="-122"/>
              </a:rPr>
              <a:t>l</a:t>
            </a:r>
            <a:r>
              <a:rPr kumimoji="1" lang="en-US" altLang="zh-CN" sz="2800" i="1">
                <a:solidFill>
                  <a:srgbClr val="000000"/>
                </a:solidFill>
              </a:rPr>
              <a:t>'</a:t>
            </a:r>
            <a:r>
              <a:rPr kumimoji="1" lang="en-US" altLang="zh-CN" sz="2800">
                <a:solidFill>
                  <a:srgbClr val="000000"/>
                </a:solidFill>
                <a:ea typeface="华文中宋" panose="02010600040101010101" pitchFamily="2" charset="-122"/>
              </a:rPr>
              <a:t> = 1m </a:t>
            </a:r>
            <a:r>
              <a:rPr kumimoji="1" lang="zh-CN" altLang="en-US" sz="2800">
                <a:solidFill>
                  <a:srgbClr val="000000"/>
                </a:solidFill>
                <a:ea typeface="华文中宋" panose="02010600040101010101" pitchFamily="2" charset="-122"/>
              </a:rPr>
              <a:t>是固有长度，</a:t>
            </a:r>
          </a:p>
        </p:txBody>
      </p:sp>
      <p:sp>
        <p:nvSpPr>
          <p:cNvPr id="37892" name="Text Box 4"/>
          <p:cNvSpPr txBox="1">
            <a:spLocks noChangeArrowheads="1"/>
          </p:cNvSpPr>
          <p:nvPr/>
        </p:nvSpPr>
        <p:spPr bwMode="auto">
          <a:xfrm>
            <a:off x="4873625" y="1316038"/>
            <a:ext cx="3736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观察者测得的米尺长度</a:t>
            </a:r>
          </a:p>
        </p:txBody>
      </p:sp>
      <p:graphicFrame>
        <p:nvGraphicFramePr>
          <p:cNvPr id="37893" name="Object 5"/>
          <p:cNvGraphicFramePr>
            <a:graphicFrameLocks noChangeAspect="1"/>
          </p:cNvGraphicFramePr>
          <p:nvPr/>
        </p:nvGraphicFramePr>
        <p:xfrm>
          <a:off x="2071688" y="1828800"/>
          <a:ext cx="5853112" cy="593725"/>
        </p:xfrm>
        <a:graphic>
          <a:graphicData uri="http://schemas.openxmlformats.org/presentationml/2006/ole">
            <mc:AlternateContent xmlns:mc="http://schemas.openxmlformats.org/markup-compatibility/2006">
              <mc:Choice xmlns:v="urn:schemas-microsoft-com:vml" Requires="v">
                <p:oleObj name="Equation" r:id="rId2" imgW="2336800" imgH="254000" progId="Equation.3">
                  <p:embed/>
                </p:oleObj>
              </mc:Choice>
              <mc:Fallback>
                <p:oleObj name="Equation" r:id="rId2" imgW="2336800" imgH="254000" progId="Equation.3">
                  <p:embed/>
                  <p:pic>
                    <p:nvPicPr>
                      <p:cNvPr id="378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1828800"/>
                        <a:ext cx="58531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6"/>
          <p:cNvSpPr txBox="1">
            <a:spLocks noChangeArrowheads="1"/>
          </p:cNvSpPr>
          <p:nvPr/>
        </p:nvSpPr>
        <p:spPr bwMode="auto">
          <a:xfrm>
            <a:off x="338138" y="2419350"/>
            <a:ext cx="729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在观察者参考系中，米尺掠过观察者的时间为</a:t>
            </a:r>
          </a:p>
        </p:txBody>
      </p:sp>
      <p:graphicFrame>
        <p:nvGraphicFramePr>
          <p:cNvPr id="37895" name="Object 7"/>
          <p:cNvGraphicFramePr>
            <a:graphicFrameLocks noChangeAspect="1"/>
          </p:cNvGraphicFramePr>
          <p:nvPr/>
        </p:nvGraphicFramePr>
        <p:xfrm>
          <a:off x="1285875" y="2946400"/>
          <a:ext cx="5181600" cy="939800"/>
        </p:xfrm>
        <a:graphic>
          <a:graphicData uri="http://schemas.openxmlformats.org/presentationml/2006/ole">
            <mc:AlternateContent xmlns:mc="http://schemas.openxmlformats.org/markup-compatibility/2006">
              <mc:Choice xmlns:v="urn:schemas-microsoft-com:vml" Requires="v">
                <p:oleObj name="Equation" r:id="rId4" imgW="2171700" imgH="393700" progId="Equation.3">
                  <p:embed/>
                </p:oleObj>
              </mc:Choice>
              <mc:Fallback>
                <p:oleObj name="Equation" r:id="rId4" imgW="2171700" imgH="393700" progId="Equation.3">
                  <p:embed/>
                  <p:pic>
                    <p:nvPicPr>
                      <p:cNvPr id="378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2946400"/>
                        <a:ext cx="5181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Text Box 8"/>
          <p:cNvSpPr txBox="1">
            <a:spLocks noChangeArrowheads="1"/>
          </p:cNvSpPr>
          <p:nvPr/>
        </p:nvSpPr>
        <p:spPr bwMode="auto">
          <a:xfrm>
            <a:off x="366713" y="3886200"/>
            <a:ext cx="744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在米尺参考系中，观察者掠过米尺的时间为</a:t>
            </a:r>
          </a:p>
        </p:txBody>
      </p:sp>
      <p:graphicFrame>
        <p:nvGraphicFramePr>
          <p:cNvPr id="37897" name="Object 9"/>
          <p:cNvGraphicFramePr>
            <a:graphicFrameLocks noChangeAspect="1"/>
          </p:cNvGraphicFramePr>
          <p:nvPr/>
        </p:nvGraphicFramePr>
        <p:xfrm>
          <a:off x="1719263" y="4391025"/>
          <a:ext cx="5672137" cy="989013"/>
        </p:xfrm>
        <a:graphic>
          <a:graphicData uri="http://schemas.openxmlformats.org/presentationml/2006/ole">
            <mc:AlternateContent xmlns:mc="http://schemas.openxmlformats.org/markup-compatibility/2006">
              <mc:Choice xmlns:v="urn:schemas-microsoft-com:vml" Requires="v">
                <p:oleObj name="Equation" r:id="rId6" imgW="2197100" imgH="393700" progId="Equation.3">
                  <p:embed/>
                </p:oleObj>
              </mc:Choice>
              <mc:Fallback>
                <p:oleObj name="Equation" r:id="rId6" imgW="2197100" imgH="393700" progId="Equation.3">
                  <p:embed/>
                  <p:pic>
                    <p:nvPicPr>
                      <p:cNvPr id="37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9263" y="4391025"/>
                        <a:ext cx="56721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Text Box 10"/>
          <p:cNvSpPr txBox="1">
            <a:spLocks noChangeArrowheads="1"/>
          </p:cNvSpPr>
          <p:nvPr/>
        </p:nvSpPr>
        <p:spPr bwMode="auto">
          <a:xfrm>
            <a:off x="366713" y="5410200"/>
            <a:ext cx="729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在观察者参考系中，观察者不动，测出固有时</a:t>
            </a:r>
          </a:p>
        </p:txBody>
      </p:sp>
      <p:graphicFrame>
        <p:nvGraphicFramePr>
          <p:cNvPr id="37899" name="Object 11"/>
          <p:cNvGraphicFramePr>
            <a:graphicFrameLocks noChangeAspect="1"/>
          </p:cNvGraphicFramePr>
          <p:nvPr/>
        </p:nvGraphicFramePr>
        <p:xfrm>
          <a:off x="457200" y="5943600"/>
          <a:ext cx="8305800" cy="601663"/>
        </p:xfrm>
        <a:graphic>
          <a:graphicData uri="http://schemas.openxmlformats.org/presentationml/2006/ole">
            <mc:AlternateContent xmlns:mc="http://schemas.openxmlformats.org/markup-compatibility/2006">
              <mc:Choice xmlns:v="urn:schemas-microsoft-com:vml" Requires="v">
                <p:oleObj name="Equation" r:id="rId8" imgW="3505200" imgH="254000" progId="Equation.3">
                  <p:embed/>
                </p:oleObj>
              </mc:Choice>
              <mc:Fallback>
                <p:oleObj name="Equation" r:id="rId8" imgW="3505200" imgH="254000" progId="Equation.3">
                  <p:embed/>
                  <p:pic>
                    <p:nvPicPr>
                      <p:cNvPr id="3789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5943600"/>
                        <a:ext cx="83058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a:spLocks noChangeArrowheads="1"/>
          </p:cNvSpPr>
          <p:nvPr/>
        </p:nvSpPr>
        <p:spPr bwMode="auto">
          <a:xfrm>
            <a:off x="6572250" y="2997200"/>
            <a:ext cx="2357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同一个观察系中的长度和速度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arn(outVertical)">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wipe(left)">
                                      <p:cBhvr>
                                        <p:cTn id="17" dur="500"/>
                                        <p:tgtEl>
                                          <p:spTgt spid="37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wipe(left)">
                                      <p:cBhvr>
                                        <p:cTn id="22" dur="500"/>
                                        <p:tgtEl>
                                          <p:spTgt spid="37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4"/>
                                        </p:tgtEl>
                                        <p:attrNameLst>
                                          <p:attrName>style.visibility</p:attrName>
                                        </p:attrNameLst>
                                      </p:cBhvr>
                                      <p:to>
                                        <p:strVal val="visible"/>
                                      </p:to>
                                    </p:set>
                                    <p:animEffect transition="in" filter="wipe(left)">
                                      <p:cBhvr>
                                        <p:cTn id="27" dur="500"/>
                                        <p:tgtEl>
                                          <p:spTgt spid="378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7895"/>
                                        </p:tgtEl>
                                        <p:attrNameLst>
                                          <p:attrName>style.visibility</p:attrName>
                                        </p:attrNameLst>
                                      </p:cBhvr>
                                      <p:to>
                                        <p:strVal val="visible"/>
                                      </p:to>
                                    </p:set>
                                    <p:animEffect transition="in" filter="wipe(left)">
                                      <p:cBhvr>
                                        <p:cTn id="38" dur="500"/>
                                        <p:tgtEl>
                                          <p:spTgt spid="378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7896"/>
                                        </p:tgtEl>
                                        <p:attrNameLst>
                                          <p:attrName>style.visibility</p:attrName>
                                        </p:attrNameLst>
                                      </p:cBhvr>
                                      <p:to>
                                        <p:strVal val="visible"/>
                                      </p:to>
                                    </p:set>
                                    <p:animEffect transition="in" filter="wipe(left)">
                                      <p:cBhvr>
                                        <p:cTn id="43" dur="500"/>
                                        <p:tgtEl>
                                          <p:spTgt spid="378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7897"/>
                                        </p:tgtEl>
                                        <p:attrNameLst>
                                          <p:attrName>style.visibility</p:attrName>
                                        </p:attrNameLst>
                                      </p:cBhvr>
                                      <p:to>
                                        <p:strVal val="visible"/>
                                      </p:to>
                                    </p:set>
                                    <p:animEffect transition="in" filter="wipe(left)">
                                      <p:cBhvr>
                                        <p:cTn id="48" dur="500"/>
                                        <p:tgtEl>
                                          <p:spTgt spid="3789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7898"/>
                                        </p:tgtEl>
                                        <p:attrNameLst>
                                          <p:attrName>style.visibility</p:attrName>
                                        </p:attrNameLst>
                                      </p:cBhvr>
                                      <p:to>
                                        <p:strVal val="visible"/>
                                      </p:to>
                                    </p:set>
                                    <p:animEffect transition="in" filter="wipe(left)">
                                      <p:cBhvr>
                                        <p:cTn id="53" dur="500"/>
                                        <p:tgtEl>
                                          <p:spTgt spid="3789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7899"/>
                                        </p:tgtEl>
                                        <p:attrNameLst>
                                          <p:attrName>style.visibility</p:attrName>
                                        </p:attrNameLst>
                                      </p:cBhvr>
                                      <p:to>
                                        <p:strVal val="visible"/>
                                      </p:to>
                                    </p:set>
                                    <p:animEffect transition="in" filter="wipe(left)">
                                      <p:cBhvr>
                                        <p:cTn id="58"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autoUpdateAnimBg="0"/>
      <p:bldP spid="37891" grpId="0" autoUpdateAnimBg="0"/>
      <p:bldP spid="37892" grpId="0" autoUpdateAnimBg="0"/>
      <p:bldP spid="37894" grpId="0" autoUpdateAnimBg="0"/>
      <p:bldP spid="37896" grpId="0" autoUpdateAnimBg="0"/>
      <p:bldP spid="37898" grpId="0" autoUpdateAnimBg="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Text Box 2"/>
          <p:cNvSpPr txBox="1">
            <a:spLocks noChangeArrowheads="1"/>
          </p:cNvSpPr>
          <p:nvPr/>
        </p:nvSpPr>
        <p:spPr bwMode="auto">
          <a:xfrm>
            <a:off x="381000" y="106363"/>
            <a:ext cx="4800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200" b="1">
                <a:solidFill>
                  <a:srgbClr val="CC3300"/>
                </a:solidFill>
                <a:latin typeface="宋体" panose="02010600030101010101" pitchFamily="2" charset="-122"/>
              </a:rPr>
              <a:t>3</a:t>
            </a:r>
            <a:r>
              <a:rPr kumimoji="1" lang="zh-CN" altLang="en-US" sz="3200" b="1">
                <a:solidFill>
                  <a:srgbClr val="CC3300"/>
                </a:solidFill>
                <a:latin typeface="宋体" panose="02010600030101010101" pitchFamily="2" charset="-122"/>
              </a:rPr>
              <a:t>、伽利略相对性原理</a:t>
            </a:r>
          </a:p>
        </p:txBody>
      </p:sp>
      <p:grpSp>
        <p:nvGrpSpPr>
          <p:cNvPr id="2" name="Group 86"/>
          <p:cNvGrpSpPr>
            <a:grpSpLocks/>
          </p:cNvGrpSpPr>
          <p:nvPr/>
        </p:nvGrpSpPr>
        <p:grpSpPr bwMode="auto">
          <a:xfrm>
            <a:off x="533400" y="2362200"/>
            <a:ext cx="6769100" cy="1128713"/>
            <a:chOff x="336" y="1200"/>
            <a:chExt cx="4264" cy="711"/>
          </a:xfrm>
        </p:grpSpPr>
        <p:sp>
          <p:nvSpPr>
            <p:cNvPr id="5146" name="Text Box 9"/>
            <p:cNvSpPr txBox="1">
              <a:spLocks noChangeArrowheads="1"/>
            </p:cNvSpPr>
            <p:nvPr/>
          </p:nvSpPr>
          <p:spPr bwMode="auto">
            <a:xfrm>
              <a:off x="336" y="1440"/>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sym typeface="Monotype Sorts"/>
                </a:rPr>
                <a:t>在牛顿力学中</a:t>
              </a:r>
              <a:endParaRPr kumimoji="1" lang="zh-CN" altLang="en-US" sz="2800" b="1">
                <a:solidFill>
                  <a:srgbClr val="0000CC"/>
                </a:solidFill>
                <a:latin typeface="宋体" panose="02010600030101010101" pitchFamily="2" charset="-122"/>
              </a:endParaRPr>
            </a:p>
          </p:txBody>
        </p:sp>
        <p:sp>
          <p:nvSpPr>
            <p:cNvPr id="5147" name="Text Box 10"/>
            <p:cNvSpPr txBox="1">
              <a:spLocks noChangeArrowheads="1"/>
            </p:cNvSpPr>
            <p:nvPr/>
          </p:nvSpPr>
          <p:spPr bwMode="auto">
            <a:xfrm>
              <a:off x="1968" y="1200"/>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质量与运动无关</a:t>
              </a:r>
            </a:p>
          </p:txBody>
        </p:sp>
        <p:graphicFrame>
          <p:nvGraphicFramePr>
            <p:cNvPr id="17421" name="Object 57"/>
            <p:cNvGraphicFramePr>
              <a:graphicFrameLocks noChangeAspect="1"/>
            </p:cNvGraphicFramePr>
            <p:nvPr/>
          </p:nvGraphicFramePr>
          <p:xfrm>
            <a:off x="3888" y="1248"/>
            <a:ext cx="712" cy="208"/>
          </p:xfrm>
          <a:graphic>
            <a:graphicData uri="http://schemas.openxmlformats.org/presentationml/2006/ole">
              <mc:AlternateContent xmlns:mc="http://schemas.openxmlformats.org/markup-compatibility/2006">
                <mc:Choice xmlns:v="urn:schemas-microsoft-com:vml" Requires="v">
                  <p:oleObj name="Equation" r:id="rId3" imgW="2247840" imgH="648720" progId="Equation.3">
                    <p:embed/>
                  </p:oleObj>
                </mc:Choice>
                <mc:Fallback>
                  <p:oleObj name="Equation" r:id="rId3" imgW="2247840" imgH="648720" progId="Equation.3">
                    <p:embed/>
                    <p:pic>
                      <p:nvPicPr>
                        <p:cNvPr id="17421"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248"/>
                          <a:ext cx="7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8" name="Text Box 15"/>
            <p:cNvSpPr txBox="1">
              <a:spLocks noChangeArrowheads="1"/>
            </p:cNvSpPr>
            <p:nvPr/>
          </p:nvSpPr>
          <p:spPr bwMode="auto">
            <a:xfrm>
              <a:off x="1968" y="1584"/>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力与参照系无关</a:t>
              </a:r>
            </a:p>
          </p:txBody>
        </p:sp>
        <p:graphicFrame>
          <p:nvGraphicFramePr>
            <p:cNvPr id="17424" name="Object 58"/>
            <p:cNvGraphicFramePr>
              <a:graphicFrameLocks noChangeAspect="1"/>
            </p:cNvGraphicFramePr>
            <p:nvPr/>
          </p:nvGraphicFramePr>
          <p:xfrm>
            <a:off x="3888" y="1632"/>
            <a:ext cx="704" cy="240"/>
          </p:xfrm>
          <a:graphic>
            <a:graphicData uri="http://schemas.openxmlformats.org/presentationml/2006/ole">
              <mc:AlternateContent xmlns:mc="http://schemas.openxmlformats.org/markup-compatibility/2006">
                <mc:Choice xmlns:v="urn:schemas-microsoft-com:vml" Requires="v">
                  <p:oleObj name="Equation" r:id="rId5" imgW="2222640" imgH="750600" progId="Equation.3">
                    <p:embed/>
                  </p:oleObj>
                </mc:Choice>
                <mc:Fallback>
                  <p:oleObj name="Equation" r:id="rId5" imgW="2222640" imgH="750600" progId="Equation.3">
                    <p:embed/>
                    <p:pic>
                      <p:nvPicPr>
                        <p:cNvPr id="17424"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1632"/>
                          <a:ext cx="7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9" name="AutoShape 17"/>
            <p:cNvSpPr>
              <a:spLocks/>
            </p:cNvSpPr>
            <p:nvPr/>
          </p:nvSpPr>
          <p:spPr bwMode="auto">
            <a:xfrm>
              <a:off x="1872" y="1392"/>
              <a:ext cx="48" cy="480"/>
            </a:xfrm>
            <a:prstGeom prst="leftBrace">
              <a:avLst>
                <a:gd name="adj1" fmla="val 83333"/>
                <a:gd name="adj2" fmla="val 50000"/>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428" name="Rectangle 20"/>
          <p:cNvSpPr>
            <a:spLocks noChangeArrowheads="1"/>
          </p:cNvSpPr>
          <p:nvPr/>
        </p:nvSpPr>
        <p:spPr bwMode="auto">
          <a:xfrm>
            <a:off x="0" y="76200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p>
        </p:txBody>
      </p:sp>
      <p:grpSp>
        <p:nvGrpSpPr>
          <p:cNvPr id="3" name="Group 87"/>
          <p:cNvGrpSpPr>
            <a:grpSpLocks/>
          </p:cNvGrpSpPr>
          <p:nvPr/>
        </p:nvGrpSpPr>
        <p:grpSpPr bwMode="auto">
          <a:xfrm>
            <a:off x="990600" y="3733800"/>
            <a:ext cx="5753100" cy="1128713"/>
            <a:chOff x="624" y="2004"/>
            <a:chExt cx="3624" cy="711"/>
          </a:xfrm>
        </p:grpSpPr>
        <p:graphicFrame>
          <p:nvGraphicFramePr>
            <p:cNvPr id="17419" name="Object 55"/>
            <p:cNvGraphicFramePr>
              <a:graphicFrameLocks noChangeAspect="1"/>
            </p:cNvGraphicFramePr>
            <p:nvPr/>
          </p:nvGraphicFramePr>
          <p:xfrm>
            <a:off x="3164" y="2004"/>
            <a:ext cx="960" cy="352"/>
          </p:xfrm>
          <a:graphic>
            <a:graphicData uri="http://schemas.openxmlformats.org/presentationml/2006/ole">
              <mc:AlternateContent xmlns:mc="http://schemas.openxmlformats.org/markup-compatibility/2006">
                <mc:Choice xmlns:v="urn:schemas-microsoft-com:vml" Requires="v">
                  <p:oleObj name="Equation" r:id="rId7" imgW="1054080" imgH="419760" progId="Equation.3">
                    <p:embed/>
                  </p:oleObj>
                </mc:Choice>
                <mc:Fallback>
                  <p:oleObj name="Equation" r:id="rId7" imgW="1054080" imgH="419760" progId="Equation.3">
                    <p:embed/>
                    <p:pic>
                      <p:nvPicPr>
                        <p:cNvPr id="17419"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4" y="2004"/>
                          <a:ext cx="960" cy="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56"/>
            <p:cNvGraphicFramePr>
              <a:graphicFrameLocks noChangeAspect="1"/>
            </p:cNvGraphicFramePr>
            <p:nvPr/>
          </p:nvGraphicFramePr>
          <p:xfrm>
            <a:off x="3140" y="2328"/>
            <a:ext cx="1108" cy="354"/>
          </p:xfrm>
          <a:graphic>
            <a:graphicData uri="http://schemas.openxmlformats.org/presentationml/2006/ole">
              <mc:AlternateContent xmlns:mc="http://schemas.openxmlformats.org/markup-compatibility/2006">
                <mc:Choice xmlns:v="urn:schemas-microsoft-com:vml" Requires="v">
                  <p:oleObj name="Equation" r:id="rId9" imgW="1282680" imgH="419760" progId="Equation.3">
                    <p:embed/>
                  </p:oleObj>
                </mc:Choice>
                <mc:Fallback>
                  <p:oleObj name="Equation" r:id="rId9" imgW="1282680" imgH="419760" progId="Equation.3">
                    <p:embed/>
                    <p:pic>
                      <p:nvPicPr>
                        <p:cNvPr id="1742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0" y="2328"/>
                          <a:ext cx="1108" cy="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4" name="Text Box 18"/>
            <p:cNvSpPr txBox="1">
              <a:spLocks noChangeArrowheads="1"/>
            </p:cNvSpPr>
            <p:nvPr/>
          </p:nvSpPr>
          <p:spPr bwMode="auto">
            <a:xfrm>
              <a:off x="2108" y="2064"/>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0000CC"/>
                  </a:solidFill>
                </a:rPr>
                <a:t>若</a:t>
              </a:r>
              <a:r>
                <a:rPr kumimoji="1" lang="en-US" altLang="zh-CN" sz="2800" b="1">
                  <a:solidFill>
                    <a:srgbClr val="0000CC"/>
                  </a:solidFill>
                </a:rPr>
                <a:t>S</a:t>
              </a:r>
              <a:r>
                <a:rPr kumimoji="1" lang="zh-CN" altLang="en-US" sz="2800" b="1">
                  <a:solidFill>
                    <a:srgbClr val="0000CC"/>
                  </a:solidFill>
                </a:rPr>
                <a:t>中</a:t>
              </a:r>
            </a:p>
          </p:txBody>
        </p:sp>
        <p:sp>
          <p:nvSpPr>
            <p:cNvPr id="5145" name="Text Box 19"/>
            <p:cNvSpPr txBox="1">
              <a:spLocks noChangeArrowheads="1"/>
            </p:cNvSpPr>
            <p:nvPr/>
          </p:nvSpPr>
          <p:spPr bwMode="auto">
            <a:xfrm>
              <a:off x="2108" y="2388"/>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0000CC"/>
                  </a:solidFill>
                </a:rPr>
                <a:t>则</a:t>
              </a:r>
              <a:r>
                <a:rPr kumimoji="1" lang="en-US" altLang="zh-CN" sz="2800" b="1">
                  <a:solidFill>
                    <a:srgbClr val="0000CC"/>
                  </a:solidFill>
                </a:rPr>
                <a:t>S’</a:t>
              </a:r>
              <a:r>
                <a:rPr kumimoji="1" lang="zh-CN" altLang="en-US" sz="2800" b="1">
                  <a:solidFill>
                    <a:srgbClr val="0000CC"/>
                  </a:solidFill>
                </a:rPr>
                <a:t>中</a:t>
              </a:r>
            </a:p>
          </p:txBody>
        </p:sp>
        <p:graphicFrame>
          <p:nvGraphicFramePr>
            <p:cNvPr id="17431" name="Object 62"/>
            <p:cNvGraphicFramePr>
              <a:graphicFrameLocks noChangeAspect="1"/>
            </p:cNvGraphicFramePr>
            <p:nvPr/>
          </p:nvGraphicFramePr>
          <p:xfrm>
            <a:off x="624" y="2208"/>
            <a:ext cx="864" cy="329"/>
          </p:xfrm>
          <a:graphic>
            <a:graphicData uri="http://schemas.openxmlformats.org/presentationml/2006/ole">
              <mc:AlternateContent xmlns:mc="http://schemas.openxmlformats.org/markup-compatibility/2006">
                <mc:Choice xmlns:v="urn:schemas-microsoft-com:vml" Requires="v">
                  <p:oleObj name="Equation" r:id="rId11" imgW="800280" imgH="343440" progId="Equation.3">
                    <p:embed/>
                  </p:oleObj>
                </mc:Choice>
                <mc:Fallback>
                  <p:oleObj name="Equation" r:id="rId11" imgW="800280" imgH="343440" progId="Equation.3">
                    <p:embed/>
                    <p:pic>
                      <p:nvPicPr>
                        <p:cNvPr id="17431"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2208"/>
                          <a:ext cx="864" cy="32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36" name="Text Box 28"/>
          <p:cNvSpPr txBox="1">
            <a:spLocks noChangeArrowheads="1"/>
          </p:cNvSpPr>
          <p:nvPr/>
        </p:nvSpPr>
        <p:spPr bwMode="auto">
          <a:xfrm>
            <a:off x="1259632" y="5283785"/>
            <a:ext cx="6722368" cy="1169551"/>
          </a:xfrm>
          <a:prstGeom prst="rect">
            <a:avLst/>
          </a:prstGeom>
          <a:noFill/>
          <a:ln>
            <a:solidFill>
              <a:srgbClr val="C00000"/>
            </a:solidFill>
          </a:ln>
        </p:spPr>
        <p:txBody>
          <a:bodyPr wrap="square">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chemeClr val="accent2"/>
                </a:solidFill>
                <a:latin typeface="宋体" panose="02010600030101010101" pitchFamily="2" charset="-122"/>
              </a:rPr>
              <a:t>不同惯性系中牛顿定律具有相同的形式</a:t>
            </a:r>
            <a:endParaRPr kumimoji="1" lang="en-US" altLang="zh-CN" sz="2800" b="1">
              <a:solidFill>
                <a:schemeClr val="accent2"/>
              </a:solidFill>
              <a:latin typeface="宋体" panose="02010600030101010101" pitchFamily="2" charset="-122"/>
            </a:endParaRPr>
          </a:p>
          <a:p>
            <a:pPr algn="ctr">
              <a:spcBef>
                <a:spcPct val="50000"/>
              </a:spcBef>
            </a:pPr>
            <a:r>
              <a:rPr kumimoji="1" lang="zh-CN" altLang="en-US" sz="2800" b="1">
                <a:solidFill>
                  <a:schemeClr val="accent2"/>
                </a:solidFill>
                <a:latin typeface="宋体" panose="02010600030101010101" pitchFamily="2" charset="-122"/>
              </a:rPr>
              <a:t>牛顿力学规律在伽利略变换下形式不变</a:t>
            </a:r>
          </a:p>
        </p:txBody>
      </p:sp>
      <p:grpSp>
        <p:nvGrpSpPr>
          <p:cNvPr id="4" name="Group 89"/>
          <p:cNvGrpSpPr>
            <a:grpSpLocks/>
          </p:cNvGrpSpPr>
          <p:nvPr/>
        </p:nvGrpSpPr>
        <p:grpSpPr bwMode="auto">
          <a:xfrm>
            <a:off x="539552" y="1014413"/>
            <a:ext cx="4176716" cy="1262063"/>
            <a:chOff x="-87" y="528"/>
            <a:chExt cx="2631" cy="795"/>
          </a:xfrm>
        </p:grpSpPr>
        <p:grpSp>
          <p:nvGrpSpPr>
            <p:cNvPr id="5140" name="Group 31"/>
            <p:cNvGrpSpPr>
              <a:grpSpLocks/>
            </p:cNvGrpSpPr>
            <p:nvPr/>
          </p:nvGrpSpPr>
          <p:grpSpPr bwMode="auto">
            <a:xfrm>
              <a:off x="-87" y="960"/>
              <a:ext cx="2631" cy="363"/>
              <a:chOff x="-87" y="960"/>
              <a:chExt cx="2631" cy="363"/>
            </a:xfrm>
          </p:grpSpPr>
          <p:graphicFrame>
            <p:nvGraphicFramePr>
              <p:cNvPr id="5125" name="Object 59"/>
              <p:cNvGraphicFramePr>
                <a:graphicFrameLocks noChangeAspect="1"/>
              </p:cNvGraphicFramePr>
              <p:nvPr/>
            </p:nvGraphicFramePr>
            <p:xfrm>
              <a:off x="1632" y="960"/>
              <a:ext cx="398" cy="324"/>
            </p:xfrm>
            <a:graphic>
              <a:graphicData uri="http://schemas.openxmlformats.org/presentationml/2006/ole">
                <mc:AlternateContent xmlns:mc="http://schemas.openxmlformats.org/markup-compatibility/2006">
                  <mc:Choice xmlns:v="urn:schemas-microsoft-com:vml" Requires="v">
                    <p:oleObj name="Equation" r:id="rId13" imgW="393840" imgH="394200" progId="Equation.3">
                      <p:embed/>
                    </p:oleObj>
                  </mc:Choice>
                  <mc:Fallback>
                    <p:oleObj name="Equation" r:id="rId13" imgW="393840" imgH="394200" progId="Equation.3">
                      <p:embed/>
                      <p:pic>
                        <p:nvPicPr>
                          <p:cNvPr id="5125"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960"/>
                            <a:ext cx="39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Object 60"/>
              <p:cNvGraphicFramePr>
                <a:graphicFrameLocks noChangeAspect="1"/>
              </p:cNvGraphicFramePr>
              <p:nvPr/>
            </p:nvGraphicFramePr>
            <p:xfrm>
              <a:off x="1135" y="1008"/>
              <a:ext cx="401" cy="280"/>
            </p:xfrm>
            <a:graphic>
              <a:graphicData uri="http://schemas.openxmlformats.org/presentationml/2006/ole">
                <mc:AlternateContent xmlns:mc="http://schemas.openxmlformats.org/markup-compatibility/2006">
                  <mc:Choice xmlns:v="urn:schemas-microsoft-com:vml" Requires="v">
                    <p:oleObj name="Equation" r:id="rId15" imgW="393840" imgH="343440" progId="Equation.3">
                      <p:embed/>
                    </p:oleObj>
                  </mc:Choice>
                  <mc:Fallback>
                    <p:oleObj name="Equation" r:id="rId15" imgW="393840" imgH="343440" progId="Equation.3">
                      <p:embed/>
                      <p:pic>
                        <p:nvPicPr>
                          <p:cNvPr id="5126"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5" y="1008"/>
                            <a:ext cx="40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61"/>
              <p:cNvGraphicFramePr>
                <a:graphicFrameLocks noChangeAspect="1"/>
              </p:cNvGraphicFramePr>
              <p:nvPr/>
            </p:nvGraphicFramePr>
            <p:xfrm>
              <a:off x="2160" y="985"/>
              <a:ext cx="384" cy="311"/>
            </p:xfrm>
            <a:graphic>
              <a:graphicData uri="http://schemas.openxmlformats.org/presentationml/2006/ole">
                <mc:AlternateContent xmlns:mc="http://schemas.openxmlformats.org/markup-compatibility/2006">
                  <mc:Choice xmlns:v="urn:schemas-microsoft-com:vml" Requires="v">
                    <p:oleObj name="Equation" r:id="rId17" imgW="317520" imgH="343440" progId="Equation.3">
                      <p:embed/>
                    </p:oleObj>
                  </mc:Choice>
                  <mc:Fallback>
                    <p:oleObj name="Equation" r:id="rId17" imgW="317520" imgH="343440" progId="Equation.3">
                      <p:embed/>
                      <p:pic>
                        <p:nvPicPr>
                          <p:cNvPr id="5127"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0" y="985"/>
                            <a:ext cx="38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3" name="Text Box 22"/>
              <p:cNvSpPr txBox="1">
                <a:spLocks noChangeArrowheads="1"/>
              </p:cNvSpPr>
              <p:nvPr/>
            </p:nvSpPr>
            <p:spPr bwMode="auto">
              <a:xfrm>
                <a:off x="-87" y="993"/>
                <a:ext cx="12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rPr>
                  <a:t>惯性系 </a:t>
                </a:r>
                <a:r>
                  <a:rPr kumimoji="1" lang="en-US" altLang="zh-CN" sz="2800" b="1">
                    <a:solidFill>
                      <a:schemeClr val="accent2"/>
                    </a:solidFill>
                  </a:rPr>
                  <a:t>S’</a:t>
                </a:r>
                <a:r>
                  <a:rPr kumimoji="1" lang="zh-CN" altLang="en-US" sz="2800" b="1">
                    <a:solidFill>
                      <a:schemeClr val="accent2"/>
                    </a:solidFill>
                  </a:rPr>
                  <a:t>：</a:t>
                </a:r>
              </a:p>
            </p:txBody>
          </p:sp>
        </p:grpSp>
        <p:grpSp>
          <p:nvGrpSpPr>
            <p:cNvPr id="5141" name="Group 34"/>
            <p:cNvGrpSpPr>
              <a:grpSpLocks/>
            </p:cNvGrpSpPr>
            <p:nvPr/>
          </p:nvGrpSpPr>
          <p:grpSpPr bwMode="auto">
            <a:xfrm>
              <a:off x="-87" y="528"/>
              <a:ext cx="2567" cy="373"/>
              <a:chOff x="-97" y="528"/>
              <a:chExt cx="2567" cy="373"/>
            </a:xfrm>
          </p:grpSpPr>
          <p:graphicFrame>
            <p:nvGraphicFramePr>
              <p:cNvPr id="5122" name="Object 63"/>
              <p:cNvGraphicFramePr>
                <a:graphicFrameLocks noChangeAspect="1"/>
              </p:cNvGraphicFramePr>
              <p:nvPr/>
            </p:nvGraphicFramePr>
            <p:xfrm>
              <a:off x="1680" y="528"/>
              <a:ext cx="336" cy="336"/>
            </p:xfrm>
            <a:graphic>
              <a:graphicData uri="http://schemas.openxmlformats.org/presentationml/2006/ole">
                <mc:AlternateContent xmlns:mc="http://schemas.openxmlformats.org/markup-compatibility/2006">
                  <mc:Choice xmlns:v="urn:schemas-microsoft-com:vml" Requires="v">
                    <p:oleObj name="Equation" r:id="rId19" imgW="317520" imgH="394200" progId="Equation.3">
                      <p:embed/>
                    </p:oleObj>
                  </mc:Choice>
                  <mc:Fallback>
                    <p:oleObj name="Equation" r:id="rId19" imgW="317520" imgH="394200" progId="Equation.3">
                      <p:embed/>
                      <p:pic>
                        <p:nvPicPr>
                          <p:cNvPr id="5122" name="Object 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80" y="52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64"/>
              <p:cNvGraphicFramePr>
                <a:graphicFrameLocks noChangeAspect="1"/>
              </p:cNvGraphicFramePr>
              <p:nvPr/>
            </p:nvGraphicFramePr>
            <p:xfrm>
              <a:off x="1152" y="624"/>
              <a:ext cx="352" cy="227"/>
            </p:xfrm>
            <a:graphic>
              <a:graphicData uri="http://schemas.openxmlformats.org/presentationml/2006/ole">
                <mc:AlternateContent xmlns:mc="http://schemas.openxmlformats.org/markup-compatibility/2006">
                  <mc:Choice xmlns:v="urn:schemas-microsoft-com:vml" Requires="v">
                    <p:oleObj name="Equation" r:id="rId21" imgW="343080" imgH="267120" progId="Equation.3">
                      <p:embed/>
                    </p:oleObj>
                  </mc:Choice>
                  <mc:Fallback>
                    <p:oleObj name="Equation" r:id="rId21" imgW="343080" imgH="267120" progId="Equation.3">
                      <p:embed/>
                      <p:pic>
                        <p:nvPicPr>
                          <p:cNvPr id="5123"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2" y="624"/>
                            <a:ext cx="35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2" name="Text Box 21"/>
              <p:cNvSpPr txBox="1">
                <a:spLocks noChangeArrowheads="1"/>
              </p:cNvSpPr>
              <p:nvPr/>
            </p:nvSpPr>
            <p:spPr bwMode="auto">
              <a:xfrm>
                <a:off x="-97" y="561"/>
                <a:ext cx="12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rPr>
                  <a:t>惯性系 </a:t>
                </a:r>
                <a:r>
                  <a:rPr kumimoji="1" lang="en-US" altLang="zh-CN" sz="2800" b="1">
                    <a:solidFill>
                      <a:schemeClr val="accent2"/>
                    </a:solidFill>
                  </a:rPr>
                  <a:t>S </a:t>
                </a:r>
                <a:r>
                  <a:rPr kumimoji="1" lang="zh-CN" altLang="en-US" sz="2800" b="1">
                    <a:solidFill>
                      <a:schemeClr val="accent2"/>
                    </a:solidFill>
                  </a:rPr>
                  <a:t>：</a:t>
                </a:r>
              </a:p>
            </p:txBody>
          </p:sp>
          <p:graphicFrame>
            <p:nvGraphicFramePr>
              <p:cNvPr id="5124" name="Object 65"/>
              <p:cNvGraphicFramePr>
                <a:graphicFrameLocks noChangeAspect="1"/>
              </p:cNvGraphicFramePr>
              <p:nvPr/>
            </p:nvGraphicFramePr>
            <p:xfrm>
              <a:off x="2200" y="572"/>
              <a:ext cx="270" cy="329"/>
            </p:xfrm>
            <a:graphic>
              <a:graphicData uri="http://schemas.openxmlformats.org/presentationml/2006/ole">
                <mc:AlternateContent xmlns:mc="http://schemas.openxmlformats.org/markup-compatibility/2006">
                  <mc:Choice xmlns:v="urn:schemas-microsoft-com:vml" Requires="v">
                    <p:oleObj name="公式" r:id="rId23" imgW="241200" imgH="343440" progId="Equation.3">
                      <p:embed/>
                    </p:oleObj>
                  </mc:Choice>
                  <mc:Fallback>
                    <p:oleObj name="公式" r:id="rId23" imgW="241200" imgH="343440" progId="Equation.3">
                      <p:embed/>
                      <p:pic>
                        <p:nvPicPr>
                          <p:cNvPr id="5124" name="Object 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0" y="572"/>
                            <a:ext cx="270" cy="32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36"/>
                                        </p:tgtEl>
                                        <p:attrNameLst>
                                          <p:attrName>style.visibility</p:attrName>
                                        </p:attrNameLst>
                                      </p:cBhvr>
                                      <p:to>
                                        <p:strVal val="visible"/>
                                      </p:to>
                                    </p:set>
                                    <p:animEffect transition="in" filter="wipe(left)">
                                      <p:cBhvr>
                                        <p:cTn id="25" dur="500"/>
                                        <p:tgtEl>
                                          <p:spTgt spid="1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Text Box 2"/>
          <p:cNvSpPr txBox="1">
            <a:spLocks noChangeArrowheads="1"/>
          </p:cNvSpPr>
          <p:nvPr/>
        </p:nvSpPr>
        <p:spPr bwMode="auto">
          <a:xfrm>
            <a:off x="365125" y="171450"/>
            <a:ext cx="8478838" cy="21431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8 </a:t>
            </a:r>
            <a:r>
              <a:rPr kumimoji="1" lang="zh-CN" altLang="en-US" sz="2800">
                <a:solidFill>
                  <a:srgbClr val="000000"/>
                </a:solidFill>
                <a:ea typeface="华文中宋" panose="02010600040101010101" pitchFamily="2" charset="-122"/>
              </a:rPr>
              <a:t>原长为 </a:t>
            </a:r>
            <a:r>
              <a:rPr kumimoji="1" lang="en-US" altLang="zh-CN" sz="2800" i="1">
                <a:solidFill>
                  <a:srgbClr val="000000"/>
                </a:solidFill>
                <a:ea typeface="华文中宋" panose="02010600040101010101" pitchFamily="2" charset="-122"/>
              </a:rPr>
              <a:t>L'</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的飞船以速度 </a:t>
            </a:r>
            <a:r>
              <a:rPr kumimoji="1" lang="en-US" altLang="zh-CN" sz="2800" i="1">
                <a:solidFill>
                  <a:srgbClr val="000000"/>
                </a:solidFill>
                <a:ea typeface="华文中宋" panose="02010600040101010101" pitchFamily="2" charset="-122"/>
              </a:rPr>
              <a:t>u</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相对于地面做匀速直线</a:t>
            </a:r>
          </a:p>
          <a:p>
            <a:pPr eaLnBrk="1" hangingPunct="1">
              <a:lnSpc>
                <a:spcPct val="120000"/>
              </a:lnSpc>
            </a:pPr>
            <a:r>
              <a:rPr kumimoji="1" lang="zh-CN" altLang="en-US" sz="2800">
                <a:solidFill>
                  <a:srgbClr val="000000"/>
                </a:solidFill>
                <a:ea typeface="华文中宋" panose="02010600040101010101" pitchFamily="2" charset="-122"/>
              </a:rPr>
              <a:t>运动。 有个小球从飞船的尾部运动到头部，宇航员测</a:t>
            </a:r>
          </a:p>
          <a:p>
            <a:pPr eaLnBrk="1" hangingPunct="1">
              <a:lnSpc>
                <a:spcPct val="120000"/>
              </a:lnSpc>
            </a:pPr>
            <a:r>
              <a:rPr kumimoji="1" lang="zh-CN" altLang="en-US" sz="2800">
                <a:solidFill>
                  <a:srgbClr val="000000"/>
                </a:solidFill>
                <a:ea typeface="华文中宋" panose="02010600040101010101" pitchFamily="2" charset="-122"/>
              </a:rPr>
              <a:t>得小球的速度恒为 </a:t>
            </a:r>
            <a:r>
              <a:rPr kumimoji="1" lang="en-US" altLang="zh-CN" sz="2800" i="1">
                <a:solidFill>
                  <a:srgbClr val="000000"/>
                </a:solidFill>
                <a:ea typeface="华文中宋" panose="02010600040101010101" pitchFamily="2" charset="-122"/>
              </a:rPr>
              <a:t>v'</a:t>
            </a:r>
            <a:r>
              <a:rPr kumimoji="1" lang="zh-CN" altLang="en-US" sz="2800">
                <a:solidFill>
                  <a:srgbClr val="000000"/>
                </a:solidFill>
                <a:ea typeface="华文中宋" panose="02010600040101010101" pitchFamily="2" charset="-122"/>
              </a:rPr>
              <a:t>，求：</a:t>
            </a:r>
            <a:r>
              <a:rPr kumimoji="1" lang="en-US" altLang="zh-CN" sz="2800">
                <a:solidFill>
                  <a:srgbClr val="000000"/>
                </a:solidFill>
                <a:ea typeface="华文中宋" panose="02010600040101010101" pitchFamily="2" charset="-122"/>
              </a:rPr>
              <a:t>(1) </a:t>
            </a:r>
            <a:r>
              <a:rPr kumimoji="1" lang="zh-CN" altLang="en-US" sz="2800">
                <a:solidFill>
                  <a:srgbClr val="000000"/>
                </a:solidFill>
                <a:ea typeface="华文中宋" panose="02010600040101010101" pitchFamily="2" charset="-122"/>
              </a:rPr>
              <a:t>宇航员测得小球运动所</a:t>
            </a:r>
          </a:p>
          <a:p>
            <a:pPr eaLnBrk="1" hangingPunct="1">
              <a:lnSpc>
                <a:spcPct val="120000"/>
              </a:lnSpc>
            </a:pPr>
            <a:r>
              <a:rPr kumimoji="1" lang="zh-CN" altLang="en-US" sz="2800">
                <a:solidFill>
                  <a:srgbClr val="000000"/>
                </a:solidFill>
                <a:ea typeface="华文中宋" panose="02010600040101010101" pitchFamily="2" charset="-122"/>
              </a:rPr>
              <a:t>需时间；</a:t>
            </a:r>
            <a:r>
              <a:rPr kumimoji="1" lang="en-US" altLang="zh-CN" sz="2800">
                <a:solidFill>
                  <a:srgbClr val="000000"/>
                </a:solidFill>
                <a:ea typeface="华文中宋" panose="02010600040101010101" pitchFamily="2" charset="-122"/>
              </a:rPr>
              <a:t>(2) </a:t>
            </a:r>
            <a:r>
              <a:rPr kumimoji="1" lang="zh-CN" altLang="en-US" sz="2800">
                <a:solidFill>
                  <a:srgbClr val="000000"/>
                </a:solidFill>
                <a:ea typeface="华文中宋" panose="02010600040101010101" pitchFamily="2" charset="-122"/>
              </a:rPr>
              <a:t>地面观测者测得小球运动所需时间。</a:t>
            </a:r>
          </a:p>
        </p:txBody>
      </p:sp>
      <p:graphicFrame>
        <p:nvGraphicFramePr>
          <p:cNvPr id="82948" name="Object 4"/>
          <p:cNvGraphicFramePr>
            <a:graphicFrameLocks noChangeAspect="1"/>
          </p:cNvGraphicFramePr>
          <p:nvPr/>
        </p:nvGraphicFramePr>
        <p:xfrm>
          <a:off x="381000" y="4038600"/>
          <a:ext cx="5651500" cy="984250"/>
        </p:xfrm>
        <a:graphic>
          <a:graphicData uri="http://schemas.openxmlformats.org/presentationml/2006/ole">
            <mc:AlternateContent xmlns:mc="http://schemas.openxmlformats.org/markup-compatibility/2006">
              <mc:Choice xmlns:v="urn:schemas-microsoft-com:vml" Requires="v">
                <p:oleObj name="Equation" r:id="rId2" imgW="2260600" imgH="393700" progId="Equation.DSMT4">
                  <p:embed/>
                </p:oleObj>
              </mc:Choice>
              <mc:Fallback>
                <p:oleObj name="Equation" r:id="rId2" imgW="2260600" imgH="393700" progId="Equation.DSMT4">
                  <p:embed/>
                  <p:pic>
                    <p:nvPicPr>
                      <p:cNvPr id="829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56515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2"/>
          <p:cNvGrpSpPr>
            <a:grpSpLocks/>
          </p:cNvGrpSpPr>
          <p:nvPr/>
        </p:nvGrpSpPr>
        <p:grpSpPr bwMode="auto">
          <a:xfrm>
            <a:off x="371475" y="2371725"/>
            <a:ext cx="6142038" cy="1585913"/>
            <a:chOff x="234" y="1494"/>
            <a:chExt cx="3869" cy="999"/>
          </a:xfrm>
        </p:grpSpPr>
        <p:sp>
          <p:nvSpPr>
            <p:cNvPr id="13322" name="Text Box 3"/>
            <p:cNvSpPr txBox="1">
              <a:spLocks noChangeArrowheads="1"/>
            </p:cNvSpPr>
            <p:nvPr/>
          </p:nvSpPr>
          <p:spPr bwMode="auto">
            <a:xfrm>
              <a:off x="234" y="1494"/>
              <a:ext cx="2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解：</a:t>
              </a:r>
              <a:r>
                <a:rPr kumimoji="1" lang="en-US" altLang="zh-CN" sz="2800" i="1">
                  <a:solidFill>
                    <a:srgbClr val="000000"/>
                  </a:solidFill>
                  <a:ea typeface="华文中宋" panose="02010600040101010101" pitchFamily="2" charset="-122"/>
                </a:rPr>
                <a:t>S</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系：地面，</a:t>
              </a:r>
              <a:r>
                <a:rPr kumimoji="1" lang="en-US" altLang="zh-CN" sz="2800" i="1">
                  <a:solidFill>
                    <a:srgbClr val="000000"/>
                  </a:solidFill>
                  <a:ea typeface="华文中宋" panose="02010600040101010101" pitchFamily="2" charset="-122"/>
                </a:rPr>
                <a:t>S'</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系：飞船</a:t>
              </a:r>
            </a:p>
          </p:txBody>
        </p:sp>
        <p:grpSp>
          <p:nvGrpSpPr>
            <p:cNvPr id="13323" name="Group 6"/>
            <p:cNvGrpSpPr>
              <a:grpSpLocks/>
            </p:cNvGrpSpPr>
            <p:nvPr/>
          </p:nvGrpSpPr>
          <p:grpSpPr bwMode="auto">
            <a:xfrm>
              <a:off x="240" y="1814"/>
              <a:ext cx="3863" cy="679"/>
              <a:chOff x="222" y="1757"/>
              <a:chExt cx="3863" cy="679"/>
            </a:xfrm>
          </p:grpSpPr>
          <p:sp>
            <p:nvSpPr>
              <p:cNvPr id="13324" name="Text Box 7"/>
              <p:cNvSpPr txBox="1">
                <a:spLocks noChangeArrowheads="1"/>
              </p:cNvSpPr>
              <p:nvPr/>
            </p:nvSpPr>
            <p:spPr bwMode="auto">
              <a:xfrm>
                <a:off x="222" y="1771"/>
                <a:ext cx="2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事件</a:t>
                </a:r>
                <a:r>
                  <a:rPr kumimoji="1" lang="en-US" altLang="zh-CN" sz="2800">
                    <a:solidFill>
                      <a:srgbClr val="000000"/>
                    </a:solidFill>
                    <a:ea typeface="华文中宋" panose="02010600040101010101" pitchFamily="2" charset="-122"/>
                  </a:rPr>
                  <a:t>1</a:t>
                </a:r>
                <a:r>
                  <a:rPr kumimoji="1" lang="zh-CN" altLang="en-US" sz="2800">
                    <a:solidFill>
                      <a:srgbClr val="000000"/>
                    </a:solidFill>
                    <a:ea typeface="华文中宋" panose="02010600040101010101" pitchFamily="2" charset="-122"/>
                  </a:rPr>
                  <a:t>：小球开始运动，</a:t>
                </a:r>
              </a:p>
            </p:txBody>
          </p:sp>
          <p:graphicFrame>
            <p:nvGraphicFramePr>
              <p:cNvPr id="13317" name="Object 8"/>
              <p:cNvGraphicFramePr>
                <a:graphicFrameLocks noChangeAspect="1"/>
              </p:cNvGraphicFramePr>
              <p:nvPr/>
            </p:nvGraphicFramePr>
            <p:xfrm>
              <a:off x="2516" y="1757"/>
              <a:ext cx="1490" cy="353"/>
            </p:xfrm>
            <a:graphic>
              <a:graphicData uri="http://schemas.openxmlformats.org/presentationml/2006/ole">
                <mc:AlternateContent xmlns:mc="http://schemas.openxmlformats.org/markup-compatibility/2006">
                  <mc:Choice xmlns:v="urn:schemas-microsoft-com:vml" Requires="v">
                    <p:oleObj name="Equation" r:id="rId4" imgW="965160" imgH="228600" progId="Equation.DSMT4">
                      <p:embed/>
                    </p:oleObj>
                  </mc:Choice>
                  <mc:Fallback>
                    <p:oleObj name="Equation" r:id="rId4" imgW="965160" imgH="228600" progId="Equation.DSMT4">
                      <p:embed/>
                      <p:pic>
                        <p:nvPicPr>
                          <p:cNvPr id="13317" name="Object 8"/>
                          <p:cNvPicPr>
                            <a:picLocks noChangeAspect="1" noChangeArrowheads="1"/>
                          </p:cNvPicPr>
                          <p:nvPr/>
                        </p:nvPicPr>
                        <p:blipFill>
                          <a:blip r:embed="rId5"/>
                          <a:srcRect/>
                          <a:stretch>
                            <a:fillRect/>
                          </a:stretch>
                        </p:blipFill>
                        <p:spPr bwMode="auto">
                          <a:xfrm>
                            <a:off x="2516" y="1757"/>
                            <a:ext cx="14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9"/>
              <p:cNvGraphicFramePr>
                <a:graphicFrameLocks noChangeAspect="1"/>
              </p:cNvGraphicFramePr>
              <p:nvPr/>
            </p:nvGraphicFramePr>
            <p:xfrm>
              <a:off x="2555" y="2091"/>
              <a:ext cx="1530" cy="333"/>
            </p:xfrm>
            <a:graphic>
              <a:graphicData uri="http://schemas.openxmlformats.org/presentationml/2006/ole">
                <mc:AlternateContent xmlns:mc="http://schemas.openxmlformats.org/markup-compatibility/2006">
                  <mc:Choice xmlns:v="urn:schemas-microsoft-com:vml" Requires="v">
                    <p:oleObj name="公式" r:id="rId6" imgW="990170" imgH="215806" progId="Equation.3">
                      <p:embed/>
                    </p:oleObj>
                  </mc:Choice>
                  <mc:Fallback>
                    <p:oleObj name="公式" r:id="rId6" imgW="990170" imgH="215806" progId="Equation.3">
                      <p:embed/>
                      <p:pic>
                        <p:nvPicPr>
                          <p:cNvPr id="1331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 y="2091"/>
                            <a:ext cx="153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Text Box 10"/>
              <p:cNvSpPr txBox="1">
                <a:spLocks noChangeArrowheads="1"/>
              </p:cNvSpPr>
              <p:nvPr/>
            </p:nvSpPr>
            <p:spPr bwMode="auto">
              <a:xfrm>
                <a:off x="228" y="2109"/>
                <a:ext cx="2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事件</a:t>
                </a:r>
                <a:r>
                  <a:rPr kumimoji="1" lang="en-US" altLang="zh-CN" sz="2800">
                    <a:solidFill>
                      <a:srgbClr val="000000"/>
                    </a:solidFill>
                    <a:ea typeface="华文中宋" panose="02010600040101010101" pitchFamily="2" charset="-122"/>
                  </a:rPr>
                  <a:t>2</a:t>
                </a:r>
                <a:r>
                  <a:rPr kumimoji="1" lang="zh-CN" altLang="en-US" sz="2800">
                    <a:solidFill>
                      <a:srgbClr val="000000"/>
                    </a:solidFill>
                    <a:ea typeface="华文中宋" panose="02010600040101010101" pitchFamily="2" charset="-122"/>
                  </a:rPr>
                  <a:t>：小球结束运动，</a:t>
                </a:r>
              </a:p>
            </p:txBody>
          </p:sp>
        </p:grpSp>
      </p:grpSp>
      <p:grpSp>
        <p:nvGrpSpPr>
          <p:cNvPr id="4" name="Group 13"/>
          <p:cNvGrpSpPr>
            <a:grpSpLocks/>
          </p:cNvGrpSpPr>
          <p:nvPr/>
        </p:nvGrpSpPr>
        <p:grpSpPr bwMode="auto">
          <a:xfrm>
            <a:off x="396875" y="5000625"/>
            <a:ext cx="8604250" cy="1533525"/>
            <a:chOff x="250" y="3150"/>
            <a:chExt cx="5420" cy="966"/>
          </a:xfrm>
        </p:grpSpPr>
        <p:graphicFrame>
          <p:nvGraphicFramePr>
            <p:cNvPr id="13315" name="Object 5"/>
            <p:cNvGraphicFramePr>
              <a:graphicFrameLocks noChangeAspect="1"/>
            </p:cNvGraphicFramePr>
            <p:nvPr/>
          </p:nvGraphicFramePr>
          <p:xfrm>
            <a:off x="250" y="3150"/>
            <a:ext cx="1955" cy="960"/>
          </p:xfrm>
          <a:graphic>
            <a:graphicData uri="http://schemas.openxmlformats.org/presentationml/2006/ole">
              <mc:AlternateContent xmlns:mc="http://schemas.openxmlformats.org/markup-compatibility/2006">
                <mc:Choice xmlns:v="urn:schemas-microsoft-com:vml" Requires="v">
                  <p:oleObj name="Equation" r:id="rId8" imgW="1320227" imgH="609336" progId="Equation.DSMT4">
                    <p:embed/>
                  </p:oleObj>
                </mc:Choice>
                <mc:Fallback>
                  <p:oleObj name="Equation" r:id="rId8" imgW="1320227" imgH="609336" progId="Equation.DSMT4">
                    <p:embed/>
                    <p:pic>
                      <p:nvPicPr>
                        <p:cNvPr id="1331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 y="3150"/>
                          <a:ext cx="1955"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11"/>
            <p:cNvGraphicFramePr>
              <a:graphicFrameLocks noChangeAspect="1"/>
            </p:cNvGraphicFramePr>
            <p:nvPr/>
          </p:nvGraphicFramePr>
          <p:xfrm>
            <a:off x="2173" y="3156"/>
            <a:ext cx="3497" cy="960"/>
          </p:xfrm>
          <a:graphic>
            <a:graphicData uri="http://schemas.openxmlformats.org/presentationml/2006/ole">
              <mc:AlternateContent xmlns:mc="http://schemas.openxmlformats.org/markup-compatibility/2006">
                <mc:Choice xmlns:v="urn:schemas-microsoft-com:vml" Requires="v">
                  <p:oleObj name="Equation" r:id="rId10" imgW="2362200" imgH="609600" progId="Equation.DSMT4">
                    <p:embed/>
                  </p:oleObj>
                </mc:Choice>
                <mc:Fallback>
                  <p:oleObj name="Equation" r:id="rId10" imgW="2362200" imgH="609600" progId="Equation.DSMT4">
                    <p:embed/>
                    <p:pic>
                      <p:nvPicPr>
                        <p:cNvPr id="13316"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 y="3156"/>
                          <a:ext cx="3497"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48"/>
                                        </p:tgtEl>
                                        <p:attrNameLst>
                                          <p:attrName>style.visibility</p:attrName>
                                        </p:attrNameLst>
                                      </p:cBhvr>
                                      <p:to>
                                        <p:strVal val="visible"/>
                                      </p:to>
                                    </p:set>
                                    <p:anim calcmode="lin" valueType="num">
                                      <p:cBhvr additive="base">
                                        <p:cTn id="13" dur="500" fill="hold"/>
                                        <p:tgtEl>
                                          <p:spTgt spid="82948"/>
                                        </p:tgtEl>
                                        <p:attrNameLst>
                                          <p:attrName>ppt_x</p:attrName>
                                        </p:attrNameLst>
                                      </p:cBhvr>
                                      <p:tavLst>
                                        <p:tav tm="0">
                                          <p:val>
                                            <p:strVal val="0-#ppt_w/2"/>
                                          </p:val>
                                        </p:tav>
                                        <p:tav tm="100000">
                                          <p:val>
                                            <p:strVal val="#ppt_x"/>
                                          </p:val>
                                        </p:tav>
                                      </p:tavLst>
                                    </p:anim>
                                    <p:anim calcmode="lin" valueType="num">
                                      <p:cBhvr additive="base">
                                        <p:cTn id="14"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52400" y="219075"/>
            <a:ext cx="8839200" cy="21431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rgbClr val="000000"/>
                </a:solidFill>
                <a:ea typeface="华文中宋" panose="02010600040101010101" pitchFamily="2" charset="-122"/>
              </a:rPr>
              <a:t>例</a:t>
            </a:r>
            <a:r>
              <a:rPr kumimoji="1" lang="en-US" altLang="zh-CN" sz="2800">
                <a:solidFill>
                  <a:srgbClr val="000000"/>
                </a:solidFill>
                <a:ea typeface="华文中宋" panose="02010600040101010101" pitchFamily="2" charset="-122"/>
              </a:rPr>
              <a:t>9</a:t>
            </a:r>
            <a:r>
              <a:rPr kumimoji="1" lang="zh-CN" altLang="en-US" sz="2800">
                <a:solidFill>
                  <a:srgbClr val="000000"/>
                </a:solidFill>
                <a:ea typeface="华文中宋" panose="02010600040101010101" pitchFamily="2" charset="-122"/>
              </a:rPr>
              <a:t>  飞船以速度 </a:t>
            </a:r>
            <a:r>
              <a:rPr kumimoji="1" lang="en-US" altLang="zh-CN" sz="2800" i="1">
                <a:solidFill>
                  <a:srgbClr val="000000"/>
                </a:solidFill>
                <a:ea typeface="华文中宋" panose="02010600040101010101" pitchFamily="2" charset="-122"/>
              </a:rPr>
              <a:t>u</a:t>
            </a:r>
            <a:r>
              <a:rPr kumimoji="1" lang="en-US" altLang="zh-CN" sz="2800">
                <a:solidFill>
                  <a:srgbClr val="000000"/>
                </a:solidFill>
                <a:ea typeface="华文中宋" panose="02010600040101010101" pitchFamily="2" charset="-122"/>
              </a:rPr>
              <a:t> = 3</a:t>
            </a:r>
            <a:r>
              <a:rPr kumimoji="1" lang="en-US" altLang="zh-CN" sz="2800" i="1">
                <a:solidFill>
                  <a:srgbClr val="000000"/>
                </a:solidFill>
                <a:ea typeface="华文中宋" panose="02010600040101010101" pitchFamily="2" charset="-122"/>
              </a:rPr>
              <a:t>c</a:t>
            </a:r>
            <a:r>
              <a:rPr kumimoji="1" lang="en-US" altLang="zh-CN" sz="2800">
                <a:solidFill>
                  <a:srgbClr val="000000"/>
                </a:solidFill>
                <a:ea typeface="华文中宋" panose="02010600040101010101" pitchFamily="2" charset="-122"/>
              </a:rPr>
              <a:t>/5 </a:t>
            </a:r>
            <a:r>
              <a:rPr kumimoji="1" lang="zh-CN" altLang="en-US" sz="2800">
                <a:solidFill>
                  <a:srgbClr val="000000"/>
                </a:solidFill>
                <a:ea typeface="华文中宋" panose="02010600040101010101" pitchFamily="2" charset="-122"/>
              </a:rPr>
              <a:t>飞离地球，它发射一个无线</a:t>
            </a:r>
          </a:p>
          <a:p>
            <a:pPr eaLnBrk="1" hangingPunct="1">
              <a:lnSpc>
                <a:spcPct val="120000"/>
              </a:lnSpc>
            </a:pPr>
            <a:r>
              <a:rPr kumimoji="1" lang="zh-CN" altLang="en-US" sz="2800">
                <a:solidFill>
                  <a:srgbClr val="000000"/>
                </a:solidFill>
                <a:ea typeface="华文中宋" panose="02010600040101010101" pitchFamily="2" charset="-122"/>
              </a:rPr>
              <a:t>电信号，经地球反射, 40</a:t>
            </a:r>
            <a:r>
              <a:rPr kumimoji="1" lang="en-US" altLang="zh-CN" sz="2800">
                <a:solidFill>
                  <a:srgbClr val="000000"/>
                </a:solidFill>
                <a:ea typeface="华文中宋" panose="02010600040101010101" pitchFamily="2" charset="-122"/>
              </a:rPr>
              <a:t>s </a:t>
            </a:r>
            <a:r>
              <a:rPr kumimoji="1" lang="zh-CN" altLang="en-US" sz="2800">
                <a:solidFill>
                  <a:srgbClr val="000000"/>
                </a:solidFill>
                <a:ea typeface="华文中宋" panose="02010600040101010101" pitchFamily="2" charset="-122"/>
              </a:rPr>
              <a:t>后飞船才收到返回信号。飞船发射信号时、 信号被地球反射时、飞船接收到信号</a:t>
            </a:r>
          </a:p>
          <a:p>
            <a:pPr eaLnBrk="1" hangingPunct="1">
              <a:lnSpc>
                <a:spcPct val="120000"/>
              </a:lnSpc>
            </a:pPr>
            <a:r>
              <a:rPr kumimoji="1" lang="zh-CN" altLang="en-US" sz="2800">
                <a:solidFill>
                  <a:srgbClr val="000000"/>
                </a:solidFill>
                <a:ea typeface="华文中宋" panose="02010600040101010101" pitchFamily="2" charset="-122"/>
              </a:rPr>
              <a:t>时，分别从地球、飞船上测量，飞船离地球有多远？</a:t>
            </a:r>
          </a:p>
        </p:txBody>
      </p:sp>
      <p:sp>
        <p:nvSpPr>
          <p:cNvPr id="23555" name="Text Box 3"/>
          <p:cNvSpPr txBox="1">
            <a:spLocks noChangeArrowheads="1"/>
          </p:cNvSpPr>
          <p:nvPr/>
        </p:nvSpPr>
        <p:spPr bwMode="auto">
          <a:xfrm>
            <a:off x="107504" y="2469683"/>
            <a:ext cx="86409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解：</a:t>
            </a:r>
            <a:r>
              <a:rPr lang="en-US" altLang="zh-CN" sz="2800" b="1">
                <a:solidFill>
                  <a:schemeClr val="accent2"/>
                </a:solidFill>
              </a:rPr>
              <a:t>(1) </a:t>
            </a:r>
            <a:r>
              <a:rPr lang="zh-CN" altLang="en-US" sz="2800" b="1">
                <a:solidFill>
                  <a:schemeClr val="accent2"/>
                </a:solidFill>
              </a:rPr>
              <a:t>地球惯性系 </a:t>
            </a:r>
            <a:r>
              <a:rPr lang="en-US" altLang="zh-CN" sz="2800" b="1" i="1">
                <a:solidFill>
                  <a:schemeClr val="accent2"/>
                </a:solidFill>
              </a:rPr>
              <a:t>S</a:t>
            </a:r>
            <a:endParaRPr lang="en-US" altLang="zh-CN" sz="2800" b="1">
              <a:solidFill>
                <a:schemeClr val="accent2"/>
              </a:solidFill>
            </a:endParaRPr>
          </a:p>
          <a:p>
            <a:pPr eaLnBrk="1" hangingPunct="1">
              <a:spcBef>
                <a:spcPct val="50000"/>
              </a:spcBef>
            </a:pPr>
            <a:r>
              <a:rPr lang="en-US" altLang="zh-CN" sz="2800" b="1"/>
              <a:t> </a:t>
            </a:r>
            <a:r>
              <a:rPr lang="zh-CN" altLang="en-US" sz="2800" b="1"/>
              <a:t>往返光程不同，总光程=光速*地球时</a:t>
            </a:r>
            <a:endParaRPr lang="en-US" altLang="zh-CN" sz="2800" b="1"/>
          </a:p>
          <a:p>
            <a:pPr eaLnBrk="1" hangingPunct="1">
              <a:spcBef>
                <a:spcPct val="50000"/>
              </a:spcBef>
            </a:pPr>
            <a:r>
              <a:rPr lang="zh-CN" altLang="en-US" sz="2800" b="1"/>
              <a:t>飞船到地球的最终距离=飞船走的距离+初始距离</a:t>
            </a:r>
          </a:p>
        </p:txBody>
      </p:sp>
      <p:grpSp>
        <p:nvGrpSpPr>
          <p:cNvPr id="2" name="Group 3"/>
          <p:cNvGrpSpPr>
            <a:grpSpLocks/>
          </p:cNvGrpSpPr>
          <p:nvPr/>
        </p:nvGrpSpPr>
        <p:grpSpPr bwMode="auto">
          <a:xfrm>
            <a:off x="685800" y="5081761"/>
            <a:ext cx="609600" cy="1052512"/>
            <a:chOff x="4080" y="2064"/>
            <a:chExt cx="384" cy="663"/>
          </a:xfrm>
        </p:grpSpPr>
        <p:sp>
          <p:nvSpPr>
            <p:cNvPr id="23581" name="Oval 4"/>
            <p:cNvSpPr>
              <a:spLocks noChangeArrowheads="1"/>
            </p:cNvSpPr>
            <p:nvPr/>
          </p:nvSpPr>
          <p:spPr bwMode="auto">
            <a:xfrm>
              <a:off x="4080" y="2064"/>
              <a:ext cx="384" cy="384"/>
            </a:xfrm>
            <a:prstGeom prst="ellipse">
              <a:avLst/>
            </a:prstGeom>
            <a:gradFill rotWithShape="0">
              <a:gsLst>
                <a:gs pos="0">
                  <a:srgbClr val="66CCFF"/>
                </a:gs>
                <a:gs pos="100000">
                  <a:srgbClr val="274E62"/>
                </a:gs>
              </a:gsLst>
              <a:path path="shape">
                <a:fillToRect l="50000" t="50000" r="50000" b="50000"/>
              </a:path>
            </a:gradFill>
            <a:ln w="19050">
              <a:solidFill>
                <a:schemeClr val="tx1"/>
              </a:solidFill>
              <a:round/>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23582" name="Rectangle 5"/>
            <p:cNvSpPr>
              <a:spLocks noChangeArrowheads="1"/>
            </p:cNvSpPr>
            <p:nvPr/>
          </p:nvSpPr>
          <p:spPr bwMode="auto">
            <a:xfrm>
              <a:off x="4166" y="24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endParaRPr kumimoji="1" lang="en-US" altLang="zh-CN" sz="2800">
                <a:solidFill>
                  <a:srgbClr val="000000"/>
                </a:solidFill>
                <a:ea typeface="华文中宋" panose="02010600040101010101" pitchFamily="2" charset="-122"/>
              </a:endParaRPr>
            </a:p>
          </p:txBody>
        </p:sp>
      </p:grpSp>
      <p:grpSp>
        <p:nvGrpSpPr>
          <p:cNvPr id="3" name="Group 6"/>
          <p:cNvGrpSpPr>
            <a:grpSpLocks/>
          </p:cNvGrpSpPr>
          <p:nvPr/>
        </p:nvGrpSpPr>
        <p:grpSpPr bwMode="auto">
          <a:xfrm>
            <a:off x="765175" y="4653136"/>
            <a:ext cx="7527925" cy="1201737"/>
            <a:chOff x="578" y="441"/>
            <a:chExt cx="4742" cy="757"/>
          </a:xfrm>
        </p:grpSpPr>
        <p:sp>
          <p:nvSpPr>
            <p:cNvPr id="23578" name="Line 7"/>
            <p:cNvSpPr>
              <a:spLocks noChangeShapeType="1"/>
            </p:cNvSpPr>
            <p:nvPr/>
          </p:nvSpPr>
          <p:spPr bwMode="auto">
            <a:xfrm>
              <a:off x="720" y="912"/>
              <a:ext cx="456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9" name="Text Box 8"/>
            <p:cNvSpPr txBox="1">
              <a:spLocks noChangeArrowheads="1"/>
            </p:cNvSpPr>
            <p:nvPr/>
          </p:nvSpPr>
          <p:spPr bwMode="auto">
            <a:xfrm>
              <a:off x="5105" y="87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x</a:t>
              </a:r>
            </a:p>
          </p:txBody>
        </p:sp>
        <p:sp>
          <p:nvSpPr>
            <p:cNvPr id="23580" name="Text Box 9"/>
            <p:cNvSpPr txBox="1">
              <a:spLocks noChangeArrowheads="1"/>
            </p:cNvSpPr>
            <p:nvPr/>
          </p:nvSpPr>
          <p:spPr bwMode="auto">
            <a:xfrm>
              <a:off x="578" y="44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grpSp>
        <p:nvGrpSpPr>
          <p:cNvPr id="4" name="Group 10"/>
          <p:cNvGrpSpPr>
            <a:grpSpLocks/>
          </p:cNvGrpSpPr>
          <p:nvPr/>
        </p:nvGrpSpPr>
        <p:grpSpPr bwMode="auto">
          <a:xfrm>
            <a:off x="1981200" y="4767436"/>
            <a:ext cx="952500" cy="1303337"/>
            <a:chOff x="1272" y="513"/>
            <a:chExt cx="600" cy="821"/>
          </a:xfrm>
        </p:grpSpPr>
        <p:sp>
          <p:nvSpPr>
            <p:cNvPr id="23574" name="Rectangle 11"/>
            <p:cNvSpPr>
              <a:spLocks noChangeArrowheads="1"/>
            </p:cNvSpPr>
            <p:nvPr/>
          </p:nvSpPr>
          <p:spPr bwMode="auto">
            <a:xfrm>
              <a:off x="1392" y="513"/>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23575" name="Group 12"/>
            <p:cNvGrpSpPr>
              <a:grpSpLocks/>
            </p:cNvGrpSpPr>
            <p:nvPr/>
          </p:nvGrpSpPr>
          <p:grpSpPr bwMode="auto">
            <a:xfrm>
              <a:off x="1272" y="795"/>
              <a:ext cx="600" cy="539"/>
              <a:chOff x="1584" y="795"/>
              <a:chExt cx="600" cy="539"/>
            </a:xfrm>
          </p:grpSpPr>
          <p:sp>
            <p:nvSpPr>
              <p:cNvPr id="94221" name="AutoShape 13"/>
              <p:cNvSpPr>
                <a:spLocks noChangeArrowheads="1"/>
              </p:cNvSpPr>
              <p:nvPr/>
            </p:nvSpPr>
            <p:spPr bwMode="auto">
              <a:xfrm rot="-5400000">
                <a:off x="1764"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23577" name="Rectangle 14"/>
              <p:cNvSpPr>
                <a:spLocks noChangeArrowheads="1"/>
              </p:cNvSpPr>
              <p:nvPr/>
            </p:nvSpPr>
            <p:spPr bwMode="auto">
              <a:xfrm>
                <a:off x="1706"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grpSp>
        <p:nvGrpSpPr>
          <p:cNvPr id="6" name="Group 15"/>
          <p:cNvGrpSpPr>
            <a:grpSpLocks/>
          </p:cNvGrpSpPr>
          <p:nvPr/>
        </p:nvGrpSpPr>
        <p:grpSpPr bwMode="auto">
          <a:xfrm>
            <a:off x="3124200" y="4776961"/>
            <a:ext cx="952500" cy="1293812"/>
            <a:chOff x="2280" y="519"/>
            <a:chExt cx="600" cy="815"/>
          </a:xfrm>
        </p:grpSpPr>
        <p:sp>
          <p:nvSpPr>
            <p:cNvPr id="23570" name="Rectangle 16"/>
            <p:cNvSpPr>
              <a:spLocks noChangeArrowheads="1"/>
            </p:cNvSpPr>
            <p:nvPr/>
          </p:nvSpPr>
          <p:spPr bwMode="auto">
            <a:xfrm>
              <a:off x="2400" y="519"/>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23571" name="Group 17"/>
            <p:cNvGrpSpPr>
              <a:grpSpLocks/>
            </p:cNvGrpSpPr>
            <p:nvPr/>
          </p:nvGrpSpPr>
          <p:grpSpPr bwMode="auto">
            <a:xfrm>
              <a:off x="2280" y="795"/>
              <a:ext cx="600" cy="539"/>
              <a:chOff x="2856" y="795"/>
              <a:chExt cx="600" cy="539"/>
            </a:xfrm>
          </p:grpSpPr>
          <p:sp>
            <p:nvSpPr>
              <p:cNvPr id="94226" name="AutoShape 18"/>
              <p:cNvSpPr>
                <a:spLocks noChangeArrowheads="1"/>
              </p:cNvSpPr>
              <p:nvPr/>
            </p:nvSpPr>
            <p:spPr bwMode="auto">
              <a:xfrm rot="-5400000">
                <a:off x="3036"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23573" name="Rectangle 19"/>
              <p:cNvSpPr>
                <a:spLocks noChangeArrowheads="1"/>
              </p:cNvSpPr>
              <p:nvPr/>
            </p:nvSpPr>
            <p:spPr bwMode="auto">
              <a:xfrm>
                <a:off x="2978"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grpSp>
        <p:nvGrpSpPr>
          <p:cNvPr id="8" name="Group 20"/>
          <p:cNvGrpSpPr>
            <a:grpSpLocks/>
          </p:cNvGrpSpPr>
          <p:nvPr/>
        </p:nvGrpSpPr>
        <p:grpSpPr bwMode="auto">
          <a:xfrm>
            <a:off x="6515100" y="4776961"/>
            <a:ext cx="952500" cy="1293812"/>
            <a:chOff x="4200" y="519"/>
            <a:chExt cx="600" cy="815"/>
          </a:xfrm>
        </p:grpSpPr>
        <p:sp>
          <p:nvSpPr>
            <p:cNvPr id="23566" name="Rectangle 21"/>
            <p:cNvSpPr>
              <a:spLocks noChangeArrowheads="1"/>
            </p:cNvSpPr>
            <p:nvPr/>
          </p:nvSpPr>
          <p:spPr bwMode="auto">
            <a:xfrm>
              <a:off x="4330" y="519"/>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23567" name="Group 22"/>
            <p:cNvGrpSpPr>
              <a:grpSpLocks/>
            </p:cNvGrpSpPr>
            <p:nvPr/>
          </p:nvGrpSpPr>
          <p:grpSpPr bwMode="auto">
            <a:xfrm>
              <a:off x="4200" y="795"/>
              <a:ext cx="600" cy="539"/>
              <a:chOff x="4200" y="795"/>
              <a:chExt cx="600" cy="539"/>
            </a:xfrm>
          </p:grpSpPr>
          <p:sp>
            <p:nvSpPr>
              <p:cNvPr id="94231" name="AutoShape 23"/>
              <p:cNvSpPr>
                <a:spLocks noChangeArrowheads="1"/>
              </p:cNvSpPr>
              <p:nvPr/>
            </p:nvSpPr>
            <p:spPr bwMode="auto">
              <a:xfrm rot="-5400000">
                <a:off x="4380"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23569" name="Rectangle 24"/>
              <p:cNvSpPr>
                <a:spLocks noChangeArrowheads="1"/>
              </p:cNvSpPr>
              <p:nvPr/>
            </p:nvSpPr>
            <p:spPr bwMode="auto">
              <a:xfrm>
                <a:off x="4322"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sp>
        <p:nvSpPr>
          <p:cNvPr id="94252" name="Line 44"/>
          <p:cNvSpPr>
            <a:spLocks noChangeShapeType="1"/>
          </p:cNvSpPr>
          <p:nvPr/>
        </p:nvSpPr>
        <p:spPr bwMode="auto">
          <a:xfrm flipH="1">
            <a:off x="990600" y="4878561"/>
            <a:ext cx="1296988" cy="0"/>
          </a:xfrm>
          <a:prstGeom prst="line">
            <a:avLst/>
          </a:prstGeom>
          <a:noFill/>
          <a:ln w="254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4253" name="Line 45"/>
          <p:cNvSpPr>
            <a:spLocks noChangeShapeType="1"/>
          </p:cNvSpPr>
          <p:nvPr/>
        </p:nvSpPr>
        <p:spPr bwMode="auto">
          <a:xfrm>
            <a:off x="1066800" y="4726161"/>
            <a:ext cx="5905500" cy="0"/>
          </a:xfrm>
          <a:prstGeom prst="line">
            <a:avLst/>
          </a:prstGeom>
          <a:noFill/>
          <a:ln w="254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4256" name="Line 48"/>
          <p:cNvSpPr>
            <a:spLocks noChangeShapeType="1"/>
          </p:cNvSpPr>
          <p:nvPr/>
        </p:nvSpPr>
        <p:spPr bwMode="auto">
          <a:xfrm>
            <a:off x="2474913" y="4878561"/>
            <a:ext cx="1081087"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4257" name="Line 49"/>
          <p:cNvSpPr>
            <a:spLocks noChangeShapeType="1"/>
          </p:cNvSpPr>
          <p:nvPr/>
        </p:nvSpPr>
        <p:spPr bwMode="auto">
          <a:xfrm>
            <a:off x="3698875" y="4878561"/>
            <a:ext cx="3241675"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10" name="Text Box 30"/>
          <p:cNvSpPr txBox="1">
            <a:spLocks noChangeArrowheads="1"/>
          </p:cNvSpPr>
          <p:nvPr/>
        </p:nvSpPr>
        <p:spPr bwMode="auto">
          <a:xfrm>
            <a:off x="685800" y="6237312"/>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b="1"/>
              <a:t>红色：光的路径</a:t>
            </a:r>
            <a:r>
              <a:rPr kumimoji="1" lang="en-US" altLang="zh-CN" b="1"/>
              <a:t>;    </a:t>
            </a:r>
            <a:r>
              <a:rPr kumimoji="1" lang="zh-CN" altLang="en-US" b="1"/>
              <a:t>蓝色：飞船路径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arn(inVertical)">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lide(fromLeft)">
                                      <p:cBhvr>
                                        <p:cTn id="21" dur="500"/>
                                        <p:tgtEl>
                                          <p:spTgt spid="4"/>
                                        </p:tgtEl>
                                      </p:cBhvr>
                                    </p:animEffect>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Left)">
                                      <p:cBhvr>
                                        <p:cTn id="25" dur="500"/>
                                        <p:tgtEl>
                                          <p:spTgt spid="6"/>
                                        </p:tgtEl>
                                      </p:cBhvr>
                                    </p:animEffect>
                                  </p:childTnLst>
                                </p:cTn>
                              </p:par>
                            </p:childTnLst>
                          </p:cTn>
                        </p:par>
                        <p:par>
                          <p:cTn id="26" fill="hold">
                            <p:stCondLst>
                              <p:cond delay="1000"/>
                            </p:stCondLst>
                            <p:childTnLst>
                              <p:par>
                                <p:cTn id="27" presetID="1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81310"/>
                                        </p:tgtEl>
                                        <p:attrNameLst>
                                          <p:attrName>style.visibility</p:attrName>
                                        </p:attrNameLst>
                                      </p:cBhvr>
                                      <p:to>
                                        <p:strVal val="visible"/>
                                      </p:to>
                                    </p:set>
                                    <p:anim calcmode="lin" valueType="num">
                                      <p:cBhvr additive="base">
                                        <p:cTn id="34" dur="500" fill="hold"/>
                                        <p:tgtEl>
                                          <p:spTgt spid="481310"/>
                                        </p:tgtEl>
                                        <p:attrNameLst>
                                          <p:attrName>ppt_x</p:attrName>
                                        </p:attrNameLst>
                                      </p:cBhvr>
                                      <p:tavLst>
                                        <p:tav tm="0">
                                          <p:val>
                                            <p:strVal val="0-#ppt_w/2"/>
                                          </p:val>
                                        </p:tav>
                                        <p:tav tm="100000">
                                          <p:val>
                                            <p:strVal val="#ppt_x"/>
                                          </p:val>
                                        </p:tav>
                                      </p:tavLst>
                                    </p:anim>
                                    <p:anim calcmode="lin" valueType="num">
                                      <p:cBhvr additive="base">
                                        <p:cTn id="35" dur="500" fill="hold"/>
                                        <p:tgtEl>
                                          <p:spTgt spid="4813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4256"/>
                                        </p:tgtEl>
                                        <p:attrNameLst>
                                          <p:attrName>style.visibility</p:attrName>
                                        </p:attrNameLst>
                                      </p:cBhvr>
                                      <p:to>
                                        <p:strVal val="visible"/>
                                      </p:to>
                                    </p:set>
                                    <p:animEffect transition="in" filter="wipe(left)">
                                      <p:cBhvr>
                                        <p:cTn id="40" dur="500"/>
                                        <p:tgtEl>
                                          <p:spTgt spid="94256"/>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94252"/>
                                        </p:tgtEl>
                                        <p:attrNameLst>
                                          <p:attrName>style.visibility</p:attrName>
                                        </p:attrNameLst>
                                      </p:cBhvr>
                                      <p:to>
                                        <p:strVal val="visible"/>
                                      </p:to>
                                    </p:set>
                                    <p:animEffect transition="in" filter="wipe(right)">
                                      <p:cBhvr>
                                        <p:cTn id="43" dur="500"/>
                                        <p:tgtEl>
                                          <p:spTgt spid="942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4257"/>
                                        </p:tgtEl>
                                        <p:attrNameLst>
                                          <p:attrName>style.visibility</p:attrName>
                                        </p:attrNameLst>
                                      </p:cBhvr>
                                      <p:to>
                                        <p:strVal val="visible"/>
                                      </p:to>
                                    </p:set>
                                    <p:animEffect transition="in" filter="wipe(left)">
                                      <p:cBhvr>
                                        <p:cTn id="48" dur="500"/>
                                        <p:tgtEl>
                                          <p:spTgt spid="9425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94253"/>
                                        </p:tgtEl>
                                        <p:attrNameLst>
                                          <p:attrName>style.visibility</p:attrName>
                                        </p:attrNameLst>
                                      </p:cBhvr>
                                      <p:to>
                                        <p:strVal val="visible"/>
                                      </p:to>
                                    </p:set>
                                    <p:animEffect transition="in" filter="wipe(left)">
                                      <p:cBhvr>
                                        <p:cTn id="51" dur="500"/>
                                        <p:tgtEl>
                                          <p:spTgt spid="94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94252" grpId="0" animBg="1"/>
      <p:bldP spid="94253" grpId="0" animBg="1"/>
      <p:bldP spid="94256" grpId="0" animBg="1"/>
      <p:bldP spid="94257" grpId="0" animBg="1"/>
      <p:bldP spid="481310"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95325" y="4264025"/>
            <a:ext cx="609600" cy="1052513"/>
            <a:chOff x="4080" y="2064"/>
            <a:chExt cx="384" cy="663"/>
          </a:xfrm>
        </p:grpSpPr>
        <p:sp>
          <p:nvSpPr>
            <p:cNvPr id="16433" name="Oval 4"/>
            <p:cNvSpPr>
              <a:spLocks noChangeArrowheads="1"/>
            </p:cNvSpPr>
            <p:nvPr/>
          </p:nvSpPr>
          <p:spPr bwMode="auto">
            <a:xfrm>
              <a:off x="4080" y="2064"/>
              <a:ext cx="384" cy="384"/>
            </a:xfrm>
            <a:prstGeom prst="ellipse">
              <a:avLst/>
            </a:prstGeom>
            <a:gradFill rotWithShape="0">
              <a:gsLst>
                <a:gs pos="0">
                  <a:srgbClr val="66CCFF"/>
                </a:gs>
                <a:gs pos="100000">
                  <a:srgbClr val="274E62"/>
                </a:gs>
              </a:gsLst>
              <a:path path="shape">
                <a:fillToRect l="50000" t="50000" r="50000" b="50000"/>
              </a:path>
            </a:gradFill>
            <a:ln w="19050">
              <a:solidFill>
                <a:schemeClr val="tx1"/>
              </a:solidFill>
              <a:round/>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16434" name="Rectangle 5"/>
            <p:cNvSpPr>
              <a:spLocks noChangeArrowheads="1"/>
            </p:cNvSpPr>
            <p:nvPr/>
          </p:nvSpPr>
          <p:spPr bwMode="auto">
            <a:xfrm>
              <a:off x="4166" y="24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endParaRPr kumimoji="1" lang="en-US" altLang="zh-CN" sz="2800">
                <a:solidFill>
                  <a:srgbClr val="000000"/>
                </a:solidFill>
                <a:ea typeface="华文中宋" panose="02010600040101010101" pitchFamily="2" charset="-122"/>
              </a:endParaRPr>
            </a:p>
          </p:txBody>
        </p:sp>
      </p:grpSp>
      <p:grpSp>
        <p:nvGrpSpPr>
          <p:cNvPr id="3" name="Group 6"/>
          <p:cNvGrpSpPr>
            <a:grpSpLocks/>
          </p:cNvGrpSpPr>
          <p:nvPr/>
        </p:nvGrpSpPr>
        <p:grpSpPr bwMode="auto">
          <a:xfrm>
            <a:off x="774700" y="3835400"/>
            <a:ext cx="7527925" cy="1201738"/>
            <a:chOff x="578" y="441"/>
            <a:chExt cx="4742" cy="757"/>
          </a:xfrm>
        </p:grpSpPr>
        <p:sp>
          <p:nvSpPr>
            <p:cNvPr id="16430" name="Line 7"/>
            <p:cNvSpPr>
              <a:spLocks noChangeShapeType="1"/>
            </p:cNvSpPr>
            <p:nvPr/>
          </p:nvSpPr>
          <p:spPr bwMode="auto">
            <a:xfrm>
              <a:off x="720" y="912"/>
              <a:ext cx="456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31" name="Text Box 8"/>
            <p:cNvSpPr txBox="1">
              <a:spLocks noChangeArrowheads="1"/>
            </p:cNvSpPr>
            <p:nvPr/>
          </p:nvSpPr>
          <p:spPr bwMode="auto">
            <a:xfrm>
              <a:off x="5105" y="87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x</a:t>
              </a:r>
            </a:p>
          </p:txBody>
        </p:sp>
        <p:sp>
          <p:nvSpPr>
            <p:cNvPr id="16432" name="Text Box 9"/>
            <p:cNvSpPr txBox="1">
              <a:spLocks noChangeArrowheads="1"/>
            </p:cNvSpPr>
            <p:nvPr/>
          </p:nvSpPr>
          <p:spPr bwMode="auto">
            <a:xfrm>
              <a:off x="578" y="44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grpSp>
        <p:nvGrpSpPr>
          <p:cNvPr id="4" name="Group 10"/>
          <p:cNvGrpSpPr>
            <a:grpSpLocks/>
          </p:cNvGrpSpPr>
          <p:nvPr/>
        </p:nvGrpSpPr>
        <p:grpSpPr bwMode="auto">
          <a:xfrm>
            <a:off x="1990725" y="3949700"/>
            <a:ext cx="952500" cy="1303338"/>
            <a:chOff x="1272" y="513"/>
            <a:chExt cx="600" cy="821"/>
          </a:xfrm>
        </p:grpSpPr>
        <p:sp>
          <p:nvSpPr>
            <p:cNvPr id="16426" name="Rectangle 11"/>
            <p:cNvSpPr>
              <a:spLocks noChangeArrowheads="1"/>
            </p:cNvSpPr>
            <p:nvPr/>
          </p:nvSpPr>
          <p:spPr bwMode="auto">
            <a:xfrm>
              <a:off x="1392" y="513"/>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16427" name="Group 12"/>
            <p:cNvGrpSpPr>
              <a:grpSpLocks/>
            </p:cNvGrpSpPr>
            <p:nvPr/>
          </p:nvGrpSpPr>
          <p:grpSpPr bwMode="auto">
            <a:xfrm>
              <a:off x="1272" y="795"/>
              <a:ext cx="600" cy="539"/>
              <a:chOff x="1584" y="795"/>
              <a:chExt cx="600" cy="539"/>
            </a:xfrm>
          </p:grpSpPr>
          <p:sp>
            <p:nvSpPr>
              <p:cNvPr id="94221" name="AutoShape 13"/>
              <p:cNvSpPr>
                <a:spLocks noChangeArrowheads="1"/>
              </p:cNvSpPr>
              <p:nvPr/>
            </p:nvSpPr>
            <p:spPr bwMode="auto">
              <a:xfrm rot="-5400000">
                <a:off x="1764"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16429" name="Rectangle 14"/>
              <p:cNvSpPr>
                <a:spLocks noChangeArrowheads="1"/>
              </p:cNvSpPr>
              <p:nvPr/>
            </p:nvSpPr>
            <p:spPr bwMode="auto">
              <a:xfrm>
                <a:off x="1706"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grpSp>
        <p:nvGrpSpPr>
          <p:cNvPr id="6" name="Group 15"/>
          <p:cNvGrpSpPr>
            <a:grpSpLocks/>
          </p:cNvGrpSpPr>
          <p:nvPr/>
        </p:nvGrpSpPr>
        <p:grpSpPr bwMode="auto">
          <a:xfrm>
            <a:off x="3133725" y="3959225"/>
            <a:ext cx="952500" cy="1293813"/>
            <a:chOff x="2280" y="519"/>
            <a:chExt cx="600" cy="815"/>
          </a:xfrm>
        </p:grpSpPr>
        <p:sp>
          <p:nvSpPr>
            <p:cNvPr id="16422" name="Rectangle 16"/>
            <p:cNvSpPr>
              <a:spLocks noChangeArrowheads="1"/>
            </p:cNvSpPr>
            <p:nvPr/>
          </p:nvSpPr>
          <p:spPr bwMode="auto">
            <a:xfrm>
              <a:off x="2400" y="519"/>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16423" name="Group 17"/>
            <p:cNvGrpSpPr>
              <a:grpSpLocks/>
            </p:cNvGrpSpPr>
            <p:nvPr/>
          </p:nvGrpSpPr>
          <p:grpSpPr bwMode="auto">
            <a:xfrm>
              <a:off x="2280" y="795"/>
              <a:ext cx="600" cy="539"/>
              <a:chOff x="2856" y="795"/>
              <a:chExt cx="600" cy="539"/>
            </a:xfrm>
          </p:grpSpPr>
          <p:sp>
            <p:nvSpPr>
              <p:cNvPr id="94226" name="AutoShape 18"/>
              <p:cNvSpPr>
                <a:spLocks noChangeArrowheads="1"/>
              </p:cNvSpPr>
              <p:nvPr/>
            </p:nvSpPr>
            <p:spPr bwMode="auto">
              <a:xfrm rot="-5400000">
                <a:off x="3036"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16425" name="Rectangle 19"/>
              <p:cNvSpPr>
                <a:spLocks noChangeArrowheads="1"/>
              </p:cNvSpPr>
              <p:nvPr/>
            </p:nvSpPr>
            <p:spPr bwMode="auto">
              <a:xfrm>
                <a:off x="2978"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grpSp>
        <p:nvGrpSpPr>
          <p:cNvPr id="8" name="Group 20"/>
          <p:cNvGrpSpPr>
            <a:grpSpLocks/>
          </p:cNvGrpSpPr>
          <p:nvPr/>
        </p:nvGrpSpPr>
        <p:grpSpPr bwMode="auto">
          <a:xfrm>
            <a:off x="6524625" y="3959225"/>
            <a:ext cx="952500" cy="1293813"/>
            <a:chOff x="4200" y="519"/>
            <a:chExt cx="600" cy="815"/>
          </a:xfrm>
        </p:grpSpPr>
        <p:sp>
          <p:nvSpPr>
            <p:cNvPr id="16418" name="Rectangle 21"/>
            <p:cNvSpPr>
              <a:spLocks noChangeArrowheads="1"/>
            </p:cNvSpPr>
            <p:nvPr/>
          </p:nvSpPr>
          <p:spPr bwMode="auto">
            <a:xfrm>
              <a:off x="4330" y="519"/>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grpSp>
          <p:nvGrpSpPr>
            <p:cNvPr id="16419" name="Group 22"/>
            <p:cNvGrpSpPr>
              <a:grpSpLocks/>
            </p:cNvGrpSpPr>
            <p:nvPr/>
          </p:nvGrpSpPr>
          <p:grpSpPr bwMode="auto">
            <a:xfrm>
              <a:off x="4200" y="795"/>
              <a:ext cx="600" cy="539"/>
              <a:chOff x="4200" y="795"/>
              <a:chExt cx="600" cy="539"/>
            </a:xfrm>
          </p:grpSpPr>
          <p:sp>
            <p:nvSpPr>
              <p:cNvPr id="94231" name="AutoShape 23"/>
              <p:cNvSpPr>
                <a:spLocks noChangeArrowheads="1"/>
              </p:cNvSpPr>
              <p:nvPr/>
            </p:nvSpPr>
            <p:spPr bwMode="auto">
              <a:xfrm rot="-5400000">
                <a:off x="4380"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16421" name="Rectangle 24"/>
              <p:cNvSpPr>
                <a:spLocks noChangeArrowheads="1"/>
              </p:cNvSpPr>
              <p:nvPr/>
            </p:nvSpPr>
            <p:spPr bwMode="auto">
              <a:xfrm>
                <a:off x="4322"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grpSp>
        <p:nvGrpSpPr>
          <p:cNvPr id="13" name="Group 41"/>
          <p:cNvGrpSpPr>
            <a:grpSpLocks/>
          </p:cNvGrpSpPr>
          <p:nvPr/>
        </p:nvGrpSpPr>
        <p:grpSpPr bwMode="auto">
          <a:xfrm>
            <a:off x="179391" y="173038"/>
            <a:ext cx="8083557" cy="1754188"/>
            <a:chOff x="224" y="102"/>
            <a:chExt cx="5092" cy="1105"/>
          </a:xfrm>
        </p:grpSpPr>
        <p:sp>
          <p:nvSpPr>
            <p:cNvPr id="16404" name="Text Box 42"/>
            <p:cNvSpPr txBox="1">
              <a:spLocks noChangeArrowheads="1"/>
            </p:cNvSpPr>
            <p:nvPr/>
          </p:nvSpPr>
          <p:spPr bwMode="auto">
            <a:xfrm>
              <a:off x="224" y="102"/>
              <a:ext cx="50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地球上观察到的飞船发、收光信号两事件时间间隔</a:t>
              </a:r>
            </a:p>
          </p:txBody>
        </p:sp>
        <p:graphicFrame>
          <p:nvGraphicFramePr>
            <p:cNvPr id="16388" name="Object 43"/>
            <p:cNvGraphicFramePr>
              <a:graphicFrameLocks noChangeAspect="1"/>
            </p:cNvGraphicFramePr>
            <p:nvPr/>
          </p:nvGraphicFramePr>
          <p:xfrm>
            <a:off x="975" y="497"/>
            <a:ext cx="3447" cy="710"/>
          </p:xfrm>
          <a:graphic>
            <a:graphicData uri="http://schemas.openxmlformats.org/presentationml/2006/ole">
              <mc:AlternateContent xmlns:mc="http://schemas.openxmlformats.org/markup-compatibility/2006">
                <mc:Choice xmlns:v="urn:schemas-microsoft-com:vml" Requires="v">
                  <p:oleObj name="公式" r:id="rId2" imgW="2311400" imgH="469900" progId="Equation.3">
                    <p:embed/>
                  </p:oleObj>
                </mc:Choice>
                <mc:Fallback>
                  <p:oleObj name="公式" r:id="rId2" imgW="2311400" imgH="469900" progId="Equation.3">
                    <p:embed/>
                    <p:pic>
                      <p:nvPicPr>
                        <p:cNvPr id="16388"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497"/>
                          <a:ext cx="3447"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4252" name="Line 44"/>
          <p:cNvSpPr>
            <a:spLocks noChangeShapeType="1"/>
          </p:cNvSpPr>
          <p:nvPr/>
        </p:nvSpPr>
        <p:spPr bwMode="auto">
          <a:xfrm flipH="1">
            <a:off x="1000125" y="4060825"/>
            <a:ext cx="1296988" cy="0"/>
          </a:xfrm>
          <a:prstGeom prst="line">
            <a:avLst/>
          </a:prstGeom>
          <a:noFill/>
          <a:ln w="254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4253" name="Line 45"/>
          <p:cNvSpPr>
            <a:spLocks noChangeShapeType="1"/>
          </p:cNvSpPr>
          <p:nvPr/>
        </p:nvSpPr>
        <p:spPr bwMode="auto">
          <a:xfrm>
            <a:off x="1076325" y="3908425"/>
            <a:ext cx="5905500" cy="0"/>
          </a:xfrm>
          <a:prstGeom prst="line">
            <a:avLst/>
          </a:prstGeom>
          <a:noFill/>
          <a:ln w="254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4254" name="Object 46"/>
          <p:cNvGraphicFramePr>
            <a:graphicFrameLocks noChangeAspect="1"/>
          </p:cNvGraphicFramePr>
          <p:nvPr/>
        </p:nvGraphicFramePr>
        <p:xfrm>
          <a:off x="342900" y="2132856"/>
          <a:ext cx="4714875" cy="584200"/>
        </p:xfrm>
        <a:graphic>
          <a:graphicData uri="http://schemas.openxmlformats.org/presentationml/2006/ole">
            <mc:AlternateContent xmlns:mc="http://schemas.openxmlformats.org/markup-compatibility/2006">
              <mc:Choice xmlns:v="urn:schemas-microsoft-com:vml" Requires="v">
                <p:oleObj name="Equation" r:id="rId4" imgW="1930320" imgH="228600" progId="Equation.DSMT4">
                  <p:embed/>
                </p:oleObj>
              </mc:Choice>
              <mc:Fallback>
                <p:oleObj name="Equation" r:id="rId4" imgW="1930320" imgH="228600" progId="Equation.DSMT4">
                  <p:embed/>
                  <p:pic>
                    <p:nvPicPr>
                      <p:cNvPr id="94254" name="Object 46"/>
                      <p:cNvPicPr>
                        <a:picLocks noChangeAspect="1" noChangeArrowheads="1"/>
                      </p:cNvPicPr>
                      <p:nvPr/>
                    </p:nvPicPr>
                    <p:blipFill>
                      <a:blip r:embed="rId5"/>
                      <a:srcRect/>
                      <a:stretch>
                        <a:fillRect/>
                      </a:stretch>
                    </p:blipFill>
                    <p:spPr bwMode="auto">
                      <a:xfrm>
                        <a:off x="342900" y="2132856"/>
                        <a:ext cx="4714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55" name="Object 47"/>
          <p:cNvGraphicFramePr>
            <a:graphicFrameLocks noChangeAspect="1"/>
          </p:cNvGraphicFramePr>
          <p:nvPr/>
        </p:nvGraphicFramePr>
        <p:xfrm>
          <a:off x="3709988" y="2865438"/>
          <a:ext cx="4895850" cy="590550"/>
        </p:xfrm>
        <a:graphic>
          <a:graphicData uri="http://schemas.openxmlformats.org/presentationml/2006/ole">
            <mc:AlternateContent xmlns:mc="http://schemas.openxmlformats.org/markup-compatibility/2006">
              <mc:Choice xmlns:v="urn:schemas-microsoft-com:vml" Requires="v">
                <p:oleObj name="Equation" r:id="rId6" imgW="1943100" imgH="228600" progId="Equation.DSMT4">
                  <p:embed/>
                </p:oleObj>
              </mc:Choice>
              <mc:Fallback>
                <p:oleObj name="Equation" r:id="rId6" imgW="1943100" imgH="228600" progId="Equation.DSMT4">
                  <p:embed/>
                  <p:pic>
                    <p:nvPicPr>
                      <p:cNvPr id="94255"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9988" y="2865438"/>
                        <a:ext cx="4895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56" name="Line 48"/>
          <p:cNvSpPr>
            <a:spLocks noChangeShapeType="1"/>
          </p:cNvSpPr>
          <p:nvPr/>
        </p:nvSpPr>
        <p:spPr bwMode="auto">
          <a:xfrm>
            <a:off x="2484438" y="4060825"/>
            <a:ext cx="1081087"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4257" name="Line 49"/>
          <p:cNvSpPr>
            <a:spLocks noChangeShapeType="1"/>
          </p:cNvSpPr>
          <p:nvPr/>
        </p:nvSpPr>
        <p:spPr bwMode="auto">
          <a:xfrm>
            <a:off x="3708400" y="4060825"/>
            <a:ext cx="3241675"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482354" name="Text Box 50"/>
              <p:cNvSpPr txBox="1">
                <a:spLocks noChangeArrowheads="1"/>
              </p:cNvSpPr>
              <p:nvPr/>
            </p:nvSpPr>
            <p:spPr bwMode="auto">
              <a:xfrm>
                <a:off x="7144072" y="836712"/>
                <a:ext cx="1820416" cy="1200329"/>
              </a:xfrm>
              <a:prstGeom prst="rect">
                <a:avLst/>
              </a:prstGeom>
              <a:noFill/>
              <a:ln>
                <a:noFill/>
              </a:ln>
              <a:extLst>
                <a:ext uri="{909E8E84-426E-40DD-AFC4-6F175D3DCCD1}">
                  <a14:hiddenFill>
                    <a:solidFill>
                      <a:srgbClr val="FFFFFF"/>
                    </a:solidFill>
                  </a14:hiddenFill>
                </a:ext>
                <a:ext uri="{91240B29-F687-4F45-9708-019B960494DF}">
                  <a14:hiddenLine w="31750">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b="1">
                    <a:solidFill>
                      <a:srgbClr val="FF0000"/>
                    </a:solidFill>
                  </a:rPr>
                  <a:t>飞船上的时间 </a:t>
                </a:r>
                <a14:m>
                  <m:oMath xmlns:m="http://schemas.openxmlformats.org/officeDocument/2006/math">
                    <m:r>
                      <a:rPr kumimoji="1" lang="en-US" altLang="zh-CN" b="1" i="1" smtClean="0">
                        <a:solidFill>
                          <a:srgbClr val="FF0000"/>
                        </a:solidFill>
                        <a:latin typeface="Cambria Math" panose="02040503050406030204" pitchFamily="18" charset="0"/>
                      </a:rPr>
                      <m:t>𝜟</m:t>
                    </m:r>
                    <m:sSup>
                      <m:sSupPr>
                        <m:ctrlPr>
                          <a:rPr kumimoji="1" lang="en-US" altLang="zh-CN" b="1" i="1" smtClean="0">
                            <a:solidFill>
                              <a:srgbClr val="FF0000"/>
                            </a:solidFill>
                            <a:latin typeface="Cambria Math" panose="02040503050406030204" pitchFamily="18" charset="0"/>
                          </a:rPr>
                        </m:ctrlPr>
                      </m:sSupPr>
                      <m:e>
                        <m:r>
                          <a:rPr kumimoji="1" lang="en-US" altLang="zh-CN" b="1" i="1" smtClean="0">
                            <a:solidFill>
                              <a:srgbClr val="FF0000"/>
                            </a:solidFill>
                            <a:latin typeface="Cambria Math" panose="02040503050406030204" pitchFamily="18" charset="0"/>
                          </a:rPr>
                          <m:t>𝒕</m:t>
                        </m:r>
                      </m:e>
                      <m:sup>
                        <m:r>
                          <a:rPr kumimoji="1" lang="en-US" altLang="zh-CN" b="1" i="1" smtClean="0">
                            <a:solidFill>
                              <a:srgbClr val="FF0000"/>
                            </a:solidFill>
                            <a:latin typeface="Cambria Math" panose="02040503050406030204" pitchFamily="18" charset="0"/>
                          </a:rPr>
                          <m:t>′</m:t>
                        </m:r>
                      </m:sup>
                    </m:sSup>
                    <m:r>
                      <a:rPr kumimoji="1" lang="en-US" altLang="zh-CN" b="1" i="0" smtClean="0">
                        <a:solidFill>
                          <a:srgbClr val="FF0000"/>
                        </a:solidFill>
                        <a:latin typeface="Cambria Math" panose="02040503050406030204" pitchFamily="18" charset="0"/>
                      </a:rPr>
                      <m:t>=</m:t>
                    </m:r>
                  </m:oMath>
                </a14:m>
                <a:r>
                  <a:rPr kumimoji="1" lang="en-US" altLang="zh-CN" b="1">
                    <a:solidFill>
                      <a:srgbClr val="FF0000"/>
                    </a:solidFill>
                  </a:rPr>
                  <a:t>40s </a:t>
                </a:r>
                <a:r>
                  <a:rPr kumimoji="1" lang="zh-CN" altLang="en-US" b="1">
                    <a:solidFill>
                      <a:srgbClr val="FF0000"/>
                    </a:solidFill>
                  </a:rPr>
                  <a:t>是固有时</a:t>
                </a:r>
              </a:p>
            </p:txBody>
          </p:sp>
        </mc:Choice>
        <mc:Fallback xmlns="">
          <p:sp>
            <p:nvSpPr>
              <p:cNvPr id="482354" name="Text Box 50"/>
              <p:cNvSpPr txBox="1">
                <a:spLocks noRot="1" noChangeAspect="1" noMove="1" noResize="1" noEditPoints="1" noAdjustHandles="1" noChangeArrowheads="1" noChangeShapeType="1" noTextEdit="1"/>
              </p:cNvSpPr>
              <p:nvPr/>
            </p:nvSpPr>
            <p:spPr bwMode="auto">
              <a:xfrm>
                <a:off x="7144072" y="836712"/>
                <a:ext cx="1820416" cy="1200329"/>
              </a:xfrm>
              <a:prstGeom prst="rect">
                <a:avLst/>
              </a:prstGeom>
              <a:blipFill rotWithShape="0">
                <a:blip r:embed="rId9"/>
                <a:stretch>
                  <a:fillRect l="-2676" t="-4061" r="-6355" b="-9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a:lstStyle/>
              <a:p>
                <a:r>
                  <a:rPr lang="zh-CN" altLang="en-US">
                    <a:noFill/>
                  </a:rPr>
                  <a:t> </a:t>
                </a:r>
              </a:p>
            </p:txBody>
          </p:sp>
        </mc:Fallback>
      </mc:AlternateContent>
      <p:grpSp>
        <p:nvGrpSpPr>
          <p:cNvPr id="7" name="组合 6"/>
          <p:cNvGrpSpPr/>
          <p:nvPr/>
        </p:nvGrpSpPr>
        <p:grpSpPr>
          <a:xfrm>
            <a:off x="416192" y="5210036"/>
            <a:ext cx="6533883" cy="1382851"/>
            <a:chOff x="416192" y="5210036"/>
            <a:chExt cx="6533883" cy="1382851"/>
          </a:xfrm>
        </p:grpSpPr>
        <p:grpSp>
          <p:nvGrpSpPr>
            <p:cNvPr id="10" name="Group 25"/>
            <p:cNvGrpSpPr>
              <a:grpSpLocks/>
            </p:cNvGrpSpPr>
            <p:nvPr/>
          </p:nvGrpSpPr>
          <p:grpSpPr bwMode="auto">
            <a:xfrm>
              <a:off x="990601" y="5268912"/>
              <a:ext cx="1381126" cy="1233486"/>
              <a:chOff x="714" y="1143"/>
              <a:chExt cx="870" cy="777"/>
            </a:xfrm>
          </p:grpSpPr>
          <p:sp>
            <p:nvSpPr>
              <p:cNvPr id="16413" name="Line 26"/>
              <p:cNvSpPr>
                <a:spLocks noChangeShapeType="1"/>
              </p:cNvSpPr>
              <p:nvPr/>
            </p:nvSpPr>
            <p:spPr bwMode="auto">
              <a:xfrm>
                <a:off x="720" y="1143"/>
                <a:ext cx="0" cy="777"/>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4" name="Line 27"/>
              <p:cNvSpPr>
                <a:spLocks noChangeShapeType="1"/>
              </p:cNvSpPr>
              <p:nvPr/>
            </p:nvSpPr>
            <p:spPr bwMode="auto">
              <a:xfrm>
                <a:off x="1584" y="1143"/>
                <a:ext cx="0" cy="28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5" name="Line 28"/>
              <p:cNvSpPr>
                <a:spLocks noChangeShapeType="1"/>
              </p:cNvSpPr>
              <p:nvPr/>
            </p:nvSpPr>
            <p:spPr bwMode="auto">
              <a:xfrm>
                <a:off x="1296" y="1287"/>
                <a:ext cx="288"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6" name="Line 29"/>
              <p:cNvSpPr>
                <a:spLocks noChangeShapeType="1"/>
              </p:cNvSpPr>
              <p:nvPr/>
            </p:nvSpPr>
            <p:spPr bwMode="auto">
              <a:xfrm flipH="1">
                <a:off x="714" y="1287"/>
                <a:ext cx="62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1"/>
            <p:cNvGrpSpPr>
              <a:grpSpLocks/>
            </p:cNvGrpSpPr>
            <p:nvPr/>
          </p:nvGrpSpPr>
          <p:grpSpPr bwMode="auto">
            <a:xfrm>
              <a:off x="1003300" y="5268913"/>
              <a:ext cx="2511425" cy="852487"/>
              <a:chOff x="722" y="1143"/>
              <a:chExt cx="1582" cy="537"/>
            </a:xfrm>
          </p:grpSpPr>
          <p:sp>
            <p:nvSpPr>
              <p:cNvPr id="16409" name="Line 32"/>
              <p:cNvSpPr>
                <a:spLocks noChangeShapeType="1"/>
              </p:cNvSpPr>
              <p:nvPr/>
            </p:nvSpPr>
            <p:spPr bwMode="auto">
              <a:xfrm>
                <a:off x="2304" y="1143"/>
                <a:ext cx="0" cy="537"/>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0" name="Line 33"/>
              <p:cNvSpPr>
                <a:spLocks noChangeShapeType="1"/>
              </p:cNvSpPr>
              <p:nvPr/>
            </p:nvSpPr>
            <p:spPr bwMode="auto">
              <a:xfrm flipV="1">
                <a:off x="1776" y="1536"/>
                <a:ext cx="528"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1" name="Line 34"/>
              <p:cNvSpPr>
                <a:spLocks noChangeShapeType="1"/>
              </p:cNvSpPr>
              <p:nvPr/>
            </p:nvSpPr>
            <p:spPr bwMode="auto">
              <a:xfrm flipH="1" flipV="1">
                <a:off x="722" y="1536"/>
                <a:ext cx="1159"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6"/>
            <p:cNvGrpSpPr>
              <a:grpSpLocks/>
            </p:cNvGrpSpPr>
            <p:nvPr/>
          </p:nvGrpSpPr>
          <p:grpSpPr bwMode="auto">
            <a:xfrm>
              <a:off x="1000125" y="5283200"/>
              <a:ext cx="5949950" cy="1219200"/>
              <a:chOff x="720" y="1152"/>
              <a:chExt cx="3748" cy="768"/>
            </a:xfrm>
          </p:grpSpPr>
          <p:sp>
            <p:nvSpPr>
              <p:cNvPr id="16405" name="Line 37"/>
              <p:cNvSpPr>
                <a:spLocks noChangeShapeType="1"/>
              </p:cNvSpPr>
              <p:nvPr/>
            </p:nvSpPr>
            <p:spPr bwMode="auto">
              <a:xfrm>
                <a:off x="4464" y="1152"/>
                <a:ext cx="0" cy="76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6" name="Line 38"/>
              <p:cNvSpPr>
                <a:spLocks noChangeShapeType="1"/>
              </p:cNvSpPr>
              <p:nvPr/>
            </p:nvSpPr>
            <p:spPr bwMode="auto">
              <a:xfrm>
                <a:off x="2423" y="1794"/>
                <a:ext cx="204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7" name="Line 39"/>
              <p:cNvSpPr>
                <a:spLocks noChangeShapeType="1"/>
              </p:cNvSpPr>
              <p:nvPr/>
            </p:nvSpPr>
            <p:spPr bwMode="auto">
              <a:xfrm flipH="1">
                <a:off x="720" y="1794"/>
                <a:ext cx="182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a14="http://schemas.microsoft.com/office/drawing/2010/main">
          <mc:Choice Requires="a14">
            <p:sp>
              <p:nvSpPr>
                <p:cNvPr id="5" name="文本框 4"/>
                <p:cNvSpPr txBox="1"/>
                <p:nvPr/>
              </p:nvSpPr>
              <p:spPr>
                <a:xfrm>
                  <a:off x="424464" y="5210036"/>
                  <a:ext cx="5471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oMath>
                    </m:oMathPara>
                  </a14:m>
                  <a:endParaRPr lang="zh-CN" altLang="en-US" sz="2800"/>
                </a:p>
              </p:txBody>
            </p:sp>
          </mc:Choice>
          <mc:Fallback xmlns="">
            <p:sp>
              <p:nvSpPr>
                <p:cNvPr id="5" name="文本框 4"/>
                <p:cNvSpPr txBox="1">
                  <a:spLocks noRot="1" noChangeAspect="1" noMove="1" noResize="1" noEditPoints="1" noAdjustHandles="1" noChangeArrowheads="1" noChangeShapeType="1" noTextEdit="1"/>
                </p:cNvSpPr>
                <p:nvPr/>
              </p:nvSpPr>
              <p:spPr>
                <a:xfrm>
                  <a:off x="424464" y="5210036"/>
                  <a:ext cx="547136" cy="523220"/>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16192" y="5642888"/>
                  <a:ext cx="5554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oMath>
                    </m:oMathPara>
                  </a14:m>
                  <a:endParaRPr lang="zh-CN" altLang="en-US" sz="2800"/>
                </a:p>
              </p:txBody>
            </p:sp>
          </mc:Choice>
          <mc:Fallback xmlns="">
            <p:sp>
              <p:nvSpPr>
                <p:cNvPr id="52" name="文本框 51"/>
                <p:cNvSpPr txBox="1">
                  <a:spLocks noRot="1" noChangeAspect="1" noMove="1" noResize="1" noEditPoints="1" noAdjustHandles="1" noChangeArrowheads="1" noChangeShapeType="1" noTextEdit="1"/>
                </p:cNvSpPr>
                <p:nvPr/>
              </p:nvSpPr>
              <p:spPr>
                <a:xfrm>
                  <a:off x="416192" y="5642888"/>
                  <a:ext cx="555408" cy="523220"/>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416192" y="6069667"/>
                  <a:ext cx="5554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3</m:t>
                            </m:r>
                          </m:sub>
                        </m:sSub>
                      </m:oMath>
                    </m:oMathPara>
                  </a14:m>
                  <a:endParaRPr lang="zh-CN" altLang="en-US" sz="2800"/>
                </a:p>
              </p:txBody>
            </p:sp>
          </mc:Choice>
          <mc:Fallback xmlns="">
            <p:sp>
              <p:nvSpPr>
                <p:cNvPr id="53" name="文本框 52"/>
                <p:cNvSpPr txBox="1">
                  <a:spLocks noRot="1" noChangeAspect="1" noMove="1" noResize="1" noEditPoints="1" noAdjustHandles="1" noChangeArrowheads="1" noChangeShapeType="1" noTextEdit="1"/>
                </p:cNvSpPr>
                <p:nvPr/>
              </p:nvSpPr>
              <p:spPr>
                <a:xfrm>
                  <a:off x="416192" y="6069667"/>
                  <a:ext cx="555408" cy="523220"/>
                </a:xfrm>
                <a:prstGeom prst="rect">
                  <a:avLst/>
                </a:prstGeom>
                <a:blipFill rotWithShape="0">
                  <a:blip r:embed="rId12"/>
                  <a:stretch>
                    <a:fillRect/>
                  </a:stretch>
                </a:blipFill>
              </p:spPr>
              <p:txBody>
                <a:bodyPr/>
                <a:lstStyle/>
                <a:p>
                  <a:r>
                    <a:rPr lang="zh-CN" altLang="en-US">
                      <a:noFill/>
                    </a:rPr>
                    <a:t> </a:t>
                  </a:r>
                </a:p>
              </p:txBody>
            </p:sp>
          </mc:Fallback>
        </mc:AlternateContent>
      </p:grpSp>
      <p:sp>
        <p:nvSpPr>
          <p:cNvPr id="73" name="Text Box 30"/>
          <p:cNvSpPr txBox="1">
            <a:spLocks noChangeArrowheads="1"/>
          </p:cNvSpPr>
          <p:nvPr/>
        </p:nvSpPr>
        <p:spPr bwMode="auto">
          <a:xfrm>
            <a:off x="1290638" y="5214144"/>
            <a:ext cx="696913" cy="519112"/>
          </a:xfrm>
          <a:prstGeom prst="rect">
            <a:avLst/>
          </a:prstGeom>
          <a:solidFill>
            <a:srgbClr val="FFFFF2"/>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10</a:t>
            </a:r>
            <a:r>
              <a:rPr kumimoji="1" lang="en-US" altLang="zh-CN" sz="2800" i="1">
                <a:solidFill>
                  <a:srgbClr val="000000"/>
                </a:solidFill>
                <a:ea typeface="华文中宋" panose="02010600040101010101" pitchFamily="2" charset="-122"/>
              </a:rPr>
              <a:t>c</a:t>
            </a:r>
          </a:p>
        </p:txBody>
      </p:sp>
      <p:sp>
        <p:nvSpPr>
          <p:cNvPr id="74" name="Text Box 40"/>
          <p:cNvSpPr txBox="1">
            <a:spLocks noChangeArrowheads="1"/>
          </p:cNvSpPr>
          <p:nvPr/>
        </p:nvSpPr>
        <p:spPr bwMode="auto">
          <a:xfrm>
            <a:off x="3779912" y="6021288"/>
            <a:ext cx="696913" cy="519113"/>
          </a:xfrm>
          <a:prstGeom prst="rect">
            <a:avLst/>
          </a:prstGeom>
          <a:solidFill>
            <a:srgbClr val="FFFFE4"/>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40</a:t>
            </a:r>
            <a:r>
              <a:rPr kumimoji="1" lang="en-US" altLang="zh-CN" sz="2800" i="1">
                <a:solidFill>
                  <a:srgbClr val="000000"/>
                </a:solidFill>
                <a:ea typeface="华文中宋" panose="02010600040101010101" pitchFamily="2" charset="-122"/>
              </a:rPr>
              <a:t>c</a:t>
            </a:r>
          </a:p>
        </p:txBody>
      </p:sp>
      <p:sp>
        <p:nvSpPr>
          <p:cNvPr id="75" name="Text Box 35"/>
          <p:cNvSpPr txBox="1">
            <a:spLocks noChangeArrowheads="1"/>
          </p:cNvSpPr>
          <p:nvPr/>
        </p:nvSpPr>
        <p:spPr bwMode="auto">
          <a:xfrm>
            <a:off x="1835696" y="5589240"/>
            <a:ext cx="696913" cy="519112"/>
          </a:xfrm>
          <a:prstGeom prst="rect">
            <a:avLst/>
          </a:prstGeom>
          <a:solidFill>
            <a:srgbClr val="FFFFED"/>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16</a:t>
            </a:r>
            <a:r>
              <a:rPr kumimoji="1" lang="en-US" altLang="zh-CN" sz="2800" i="1">
                <a:solidFill>
                  <a:srgbClr val="000000"/>
                </a:solidFill>
                <a:ea typeface="华文中宋" panose="02010600040101010101" pitchFamily="2" charset="-122"/>
              </a:rPr>
              <a:t>c</a:t>
            </a:r>
          </a:p>
        </p:txBody>
      </p:sp>
      <p:graphicFrame>
        <p:nvGraphicFramePr>
          <p:cNvPr id="76" name="Object 46"/>
          <p:cNvGraphicFramePr>
            <a:graphicFrameLocks noChangeAspect="1"/>
          </p:cNvGraphicFramePr>
          <p:nvPr/>
        </p:nvGraphicFramePr>
        <p:xfrm>
          <a:off x="323528" y="2843212"/>
          <a:ext cx="2916237" cy="585788"/>
        </p:xfrm>
        <a:graphic>
          <a:graphicData uri="http://schemas.openxmlformats.org/presentationml/2006/ole">
            <mc:AlternateContent xmlns:mc="http://schemas.openxmlformats.org/markup-compatibility/2006">
              <mc:Choice xmlns:v="urn:schemas-microsoft-com:vml" Requires="v">
                <p:oleObj name="Equation" r:id="rId13" imgW="1193760" imgH="228600" progId="Equation.DSMT4">
                  <p:embed/>
                </p:oleObj>
              </mc:Choice>
              <mc:Fallback>
                <p:oleObj name="Equation" r:id="rId13" imgW="1193760" imgH="228600" progId="Equation.DSMT4">
                  <p:embed/>
                  <p:pic>
                    <p:nvPicPr>
                      <p:cNvPr id="76" name="Object 46"/>
                      <p:cNvPicPr>
                        <a:picLocks noChangeAspect="1" noChangeArrowheads="1"/>
                      </p:cNvPicPr>
                      <p:nvPr/>
                    </p:nvPicPr>
                    <p:blipFill>
                      <a:blip r:embed="rId14"/>
                      <a:srcRect/>
                      <a:stretch>
                        <a:fillRect/>
                      </a:stretch>
                    </p:blipFill>
                    <p:spPr bwMode="auto">
                      <a:xfrm>
                        <a:off x="323528" y="2843212"/>
                        <a:ext cx="29162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54"/>
                                        </p:tgtEl>
                                        <p:attrNameLst>
                                          <p:attrName>style.visibility</p:attrName>
                                        </p:attrNameLst>
                                      </p:cBhvr>
                                      <p:to>
                                        <p:strVal val="visible"/>
                                      </p:to>
                                    </p:set>
                                    <p:anim calcmode="lin" valueType="num">
                                      <p:cBhvr additive="base">
                                        <p:cTn id="7" dur="500" fill="hold"/>
                                        <p:tgtEl>
                                          <p:spTgt spid="482354"/>
                                        </p:tgtEl>
                                        <p:attrNameLst>
                                          <p:attrName>ppt_x</p:attrName>
                                        </p:attrNameLst>
                                      </p:cBhvr>
                                      <p:tavLst>
                                        <p:tav tm="0">
                                          <p:val>
                                            <p:strVal val="0-#ppt_w/2"/>
                                          </p:val>
                                        </p:tav>
                                        <p:tav tm="100000">
                                          <p:val>
                                            <p:strVal val="#ppt_x"/>
                                          </p:val>
                                        </p:tav>
                                      </p:tavLst>
                                    </p:anim>
                                    <p:anim calcmode="lin" valueType="num">
                                      <p:cBhvr additive="base">
                                        <p:cTn id="8" dur="500" fill="hold"/>
                                        <p:tgtEl>
                                          <p:spTgt spid="482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Left)">
                                      <p:cBhvr>
                                        <p:cTn id="27" dur="500"/>
                                        <p:tgtEl>
                                          <p:spTgt spid="4"/>
                                        </p:tgtEl>
                                      </p:cBhvr>
                                    </p:animEffect>
                                  </p:childTnLst>
                                </p:cTn>
                              </p:par>
                            </p:childTnLst>
                          </p:cTn>
                        </p:par>
                        <p:par>
                          <p:cTn id="28" fill="hold" nodeType="afterGroup">
                            <p:stCondLst>
                              <p:cond delay="500"/>
                            </p:stCondLst>
                            <p:childTnLst>
                              <p:par>
                                <p:cTn id="29" presetID="1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Left)">
                                      <p:cBhvr>
                                        <p:cTn id="31" dur="500"/>
                                        <p:tgtEl>
                                          <p:spTgt spid="6"/>
                                        </p:tgtEl>
                                      </p:cBhvr>
                                    </p:animEffect>
                                  </p:childTnLst>
                                </p:cTn>
                              </p:par>
                            </p:childTnLst>
                          </p:cTn>
                        </p:par>
                        <p:par>
                          <p:cTn id="32" fill="hold" nodeType="afterGroup">
                            <p:stCondLst>
                              <p:cond delay="1000"/>
                            </p:stCondLst>
                            <p:childTnLst>
                              <p:par>
                                <p:cTn id="33" presetID="1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4256"/>
                                        </p:tgtEl>
                                        <p:attrNameLst>
                                          <p:attrName>style.visibility</p:attrName>
                                        </p:attrNameLst>
                                      </p:cBhvr>
                                      <p:to>
                                        <p:strVal val="visible"/>
                                      </p:to>
                                    </p:set>
                                    <p:animEffect transition="in" filter="wipe(left)">
                                      <p:cBhvr>
                                        <p:cTn id="40" dur="500"/>
                                        <p:tgtEl>
                                          <p:spTgt spid="94256"/>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94252"/>
                                        </p:tgtEl>
                                        <p:attrNameLst>
                                          <p:attrName>style.visibility</p:attrName>
                                        </p:attrNameLst>
                                      </p:cBhvr>
                                      <p:to>
                                        <p:strVal val="visible"/>
                                      </p:to>
                                    </p:set>
                                    <p:animEffect transition="in" filter="wipe(right)">
                                      <p:cBhvr>
                                        <p:cTn id="43" dur="500"/>
                                        <p:tgtEl>
                                          <p:spTgt spid="942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4257"/>
                                        </p:tgtEl>
                                        <p:attrNameLst>
                                          <p:attrName>style.visibility</p:attrName>
                                        </p:attrNameLst>
                                      </p:cBhvr>
                                      <p:to>
                                        <p:strVal val="visible"/>
                                      </p:to>
                                    </p:set>
                                    <p:animEffect transition="in" filter="wipe(left)">
                                      <p:cBhvr>
                                        <p:cTn id="48" dur="500"/>
                                        <p:tgtEl>
                                          <p:spTgt spid="9425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94253"/>
                                        </p:tgtEl>
                                        <p:attrNameLst>
                                          <p:attrName>style.visibility</p:attrName>
                                        </p:attrNameLst>
                                      </p:cBhvr>
                                      <p:to>
                                        <p:strVal val="visible"/>
                                      </p:to>
                                    </p:set>
                                    <p:animEffect transition="in" filter="wipe(left)">
                                      <p:cBhvr>
                                        <p:cTn id="51" dur="500"/>
                                        <p:tgtEl>
                                          <p:spTgt spid="9425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4254"/>
                                        </p:tgtEl>
                                        <p:attrNameLst>
                                          <p:attrName>style.visibility</p:attrName>
                                        </p:attrNameLst>
                                      </p:cBhvr>
                                      <p:to>
                                        <p:strVal val="visible"/>
                                      </p:to>
                                    </p:set>
                                    <p:animEffect transition="in" filter="wipe(left)">
                                      <p:cBhvr>
                                        <p:cTn id="62" dur="500"/>
                                        <p:tgtEl>
                                          <p:spTgt spid="942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down)">
                                      <p:cBhvr>
                                        <p:cTn id="67" dur="500"/>
                                        <p:tgtEl>
                                          <p:spTgt spid="7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down)">
                                      <p:cBhvr>
                                        <p:cTn id="70" dur="500"/>
                                        <p:tgtEl>
                                          <p:spTgt spid="7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left)">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down)">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94255"/>
                                        </p:tgtEl>
                                        <p:attrNameLst>
                                          <p:attrName>style.visibility</p:attrName>
                                        </p:attrNameLst>
                                      </p:cBhvr>
                                      <p:to>
                                        <p:strVal val="visible"/>
                                      </p:to>
                                    </p:set>
                                    <p:animEffect transition="in" filter="wipe(left)">
                                      <p:cBhvr>
                                        <p:cTn id="85" dur="500"/>
                                        <p:tgtEl>
                                          <p:spTgt spid="94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2" grpId="0" animBg="1"/>
      <p:bldP spid="94253" grpId="0" animBg="1"/>
      <p:bldP spid="94256" grpId="0" animBg="1"/>
      <p:bldP spid="94257" grpId="0" animBg="1"/>
      <p:bldP spid="482354" grpId="0" autoUpdateAnimBg="0"/>
      <p:bldP spid="73" grpId="0" animBg="1"/>
      <p:bldP spid="74" grpId="0" animBg="1"/>
      <p:bldP spid="7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22225" y="141288"/>
            <a:ext cx="3464410" cy="56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solidFill>
                  <a:schemeClr val="accent2"/>
                </a:solidFill>
                <a:ea typeface="华文中宋" panose="02010600040101010101" pitchFamily="2" charset="-122"/>
              </a:rPr>
              <a:t>  (2) 飞船惯性系 </a:t>
            </a:r>
            <a:r>
              <a:rPr kumimoji="1" lang="en-US" altLang="zh-CN" sz="2800" i="1">
                <a:solidFill>
                  <a:schemeClr val="accent2"/>
                </a:solidFill>
                <a:ea typeface="华文中宋" panose="02010600040101010101" pitchFamily="2" charset="-122"/>
              </a:rPr>
              <a:t>S'</a:t>
            </a:r>
            <a:r>
              <a:rPr kumimoji="1" lang="en-US" altLang="zh-CN" sz="2800">
                <a:solidFill>
                  <a:schemeClr val="accent2"/>
                </a:solidFill>
                <a:ea typeface="华文中宋" panose="02010600040101010101" pitchFamily="2" charset="-122"/>
              </a:rPr>
              <a:t> ：</a:t>
            </a:r>
          </a:p>
        </p:txBody>
      </p:sp>
      <p:grpSp>
        <p:nvGrpSpPr>
          <p:cNvPr id="2" name="Group 3"/>
          <p:cNvGrpSpPr>
            <a:grpSpLocks/>
          </p:cNvGrpSpPr>
          <p:nvPr/>
        </p:nvGrpSpPr>
        <p:grpSpPr bwMode="auto">
          <a:xfrm>
            <a:off x="3733800" y="177800"/>
            <a:ext cx="2525713" cy="584200"/>
            <a:chOff x="1915" y="527"/>
            <a:chExt cx="1591" cy="368"/>
          </a:xfrm>
        </p:grpSpPr>
        <p:sp>
          <p:nvSpPr>
            <p:cNvPr id="17464" name="Text Box 4"/>
            <p:cNvSpPr txBox="1">
              <a:spLocks noChangeArrowheads="1"/>
            </p:cNvSpPr>
            <p:nvPr/>
          </p:nvSpPr>
          <p:spPr bwMode="auto">
            <a:xfrm>
              <a:off x="1915" y="52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三距离</a:t>
              </a:r>
            </a:p>
          </p:txBody>
        </p:sp>
        <p:graphicFrame>
          <p:nvGraphicFramePr>
            <p:cNvPr id="17412" name="Object 5"/>
            <p:cNvGraphicFramePr>
              <a:graphicFrameLocks noChangeAspect="1"/>
            </p:cNvGraphicFramePr>
            <p:nvPr/>
          </p:nvGraphicFramePr>
          <p:xfrm>
            <a:off x="2689" y="545"/>
            <a:ext cx="817" cy="350"/>
          </p:xfrm>
          <a:graphic>
            <a:graphicData uri="http://schemas.openxmlformats.org/presentationml/2006/ole">
              <mc:AlternateContent xmlns:mc="http://schemas.openxmlformats.org/markup-compatibility/2006">
                <mc:Choice xmlns:v="urn:schemas-microsoft-com:vml" Requires="v">
                  <p:oleObj name="公式" r:id="rId2" imgW="533169" imgH="228501" progId="Equation.3">
                    <p:embed/>
                  </p:oleObj>
                </mc:Choice>
                <mc:Fallback>
                  <p:oleObj name="公式" r:id="rId2" imgW="533169" imgH="228501" progId="Equation.3">
                    <p:embed/>
                    <p:pic>
                      <p:nvPicPr>
                        <p:cNvPr id="1741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 y="545"/>
                          <a:ext cx="817"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Text Box 6"/>
          <p:cNvSpPr txBox="1">
            <a:spLocks noChangeArrowheads="1"/>
          </p:cNvSpPr>
          <p:nvPr/>
        </p:nvSpPr>
        <p:spPr bwMode="auto">
          <a:xfrm>
            <a:off x="8380413" y="2693988"/>
            <a:ext cx="554037"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rgbClr val="FF0000"/>
                </a:solidFill>
                <a:ea typeface="华文中宋" panose="02010600040101010101" pitchFamily="2" charset="-122"/>
              </a:rPr>
              <a:t>光信号往返各需时 20秒</a:t>
            </a:r>
          </a:p>
        </p:txBody>
      </p:sp>
      <p:grpSp>
        <p:nvGrpSpPr>
          <p:cNvPr id="3" name="Group 7"/>
          <p:cNvGrpSpPr>
            <a:grpSpLocks/>
          </p:cNvGrpSpPr>
          <p:nvPr/>
        </p:nvGrpSpPr>
        <p:grpSpPr bwMode="auto">
          <a:xfrm>
            <a:off x="0" y="3287341"/>
            <a:ext cx="5903913" cy="600075"/>
            <a:chOff x="204" y="1235"/>
            <a:chExt cx="3719" cy="378"/>
          </a:xfrm>
        </p:grpSpPr>
        <p:sp>
          <p:nvSpPr>
            <p:cNvPr id="17463" name="Text Box 8"/>
            <p:cNvSpPr txBox="1">
              <a:spLocks noChangeArrowheads="1"/>
            </p:cNvSpPr>
            <p:nvPr/>
          </p:nvSpPr>
          <p:spPr bwMode="auto">
            <a:xfrm>
              <a:off x="204" y="1235"/>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光线返回</a:t>
              </a:r>
            </a:p>
          </p:txBody>
        </p:sp>
        <p:graphicFrame>
          <p:nvGraphicFramePr>
            <p:cNvPr id="17411" name="Object 9"/>
            <p:cNvGraphicFramePr>
              <a:graphicFrameLocks noChangeAspect="1"/>
            </p:cNvGraphicFramePr>
            <p:nvPr/>
          </p:nvGraphicFramePr>
          <p:xfrm>
            <a:off x="1294" y="1253"/>
            <a:ext cx="2629" cy="360"/>
          </p:xfrm>
          <a:graphic>
            <a:graphicData uri="http://schemas.openxmlformats.org/presentationml/2006/ole">
              <mc:AlternateContent xmlns:mc="http://schemas.openxmlformats.org/markup-compatibility/2006">
                <mc:Choice xmlns:v="urn:schemas-microsoft-com:vml" Requires="v">
                  <p:oleObj name="Equation" r:id="rId4" imgW="1473120" imgH="228600" progId="Equation.DSMT4">
                    <p:embed/>
                  </p:oleObj>
                </mc:Choice>
                <mc:Fallback>
                  <p:oleObj name="Equation" r:id="rId4" imgW="1473120" imgH="228600" progId="Equation.DSMT4">
                    <p:embed/>
                    <p:pic>
                      <p:nvPicPr>
                        <p:cNvPr id="17411" name="Object 9"/>
                        <p:cNvPicPr>
                          <a:picLocks noChangeAspect="1" noChangeArrowheads="1"/>
                        </p:cNvPicPr>
                        <p:nvPr/>
                      </p:nvPicPr>
                      <p:blipFill>
                        <a:blip r:embed="rId5"/>
                        <a:srcRect/>
                        <a:stretch>
                          <a:fillRect/>
                        </a:stretch>
                      </p:blipFill>
                      <p:spPr bwMode="auto">
                        <a:xfrm>
                          <a:off x="1294" y="1253"/>
                          <a:ext cx="262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p:cNvGrpSpPr>
            <a:grpSpLocks/>
          </p:cNvGrpSpPr>
          <p:nvPr/>
        </p:nvGrpSpPr>
        <p:grpSpPr bwMode="auto">
          <a:xfrm>
            <a:off x="6546850" y="4691063"/>
            <a:ext cx="952500" cy="855662"/>
            <a:chOff x="1584" y="795"/>
            <a:chExt cx="600" cy="539"/>
          </a:xfrm>
        </p:grpSpPr>
        <p:sp>
          <p:nvSpPr>
            <p:cNvPr id="14" name="AutoShape 11"/>
            <p:cNvSpPr>
              <a:spLocks noChangeArrowheads="1"/>
            </p:cNvSpPr>
            <p:nvPr/>
          </p:nvSpPr>
          <p:spPr bwMode="auto">
            <a:xfrm rot="-5400000">
              <a:off x="1764" y="615"/>
              <a:ext cx="240" cy="600"/>
            </a:xfrm>
            <a:prstGeom prst="flowChartOffpageConnector">
              <a:avLst/>
            </a:prstGeom>
            <a:gradFill rotWithShape="0">
              <a:gsLst>
                <a:gs pos="0">
                  <a:srgbClr val="004E3B"/>
                </a:gs>
                <a:gs pos="50000">
                  <a:schemeClr val="accent1"/>
                </a:gs>
                <a:gs pos="100000">
                  <a:srgbClr val="004E3B"/>
                </a:gs>
              </a:gsLst>
              <a:lin ang="5400000" scaled="1"/>
            </a:gradFill>
            <a:ln w="19050">
              <a:solidFill>
                <a:schemeClr val="tx1"/>
              </a:solidFill>
              <a:miter lim="800000"/>
              <a:headEnd/>
              <a:tailEnd type="none" w="med" len="lg"/>
            </a:ln>
          </p:spPr>
          <p:txBody>
            <a:bodyPr vert="eaVert" wrap="none" anchor="ctr"/>
            <a:lstStyle/>
            <a:p>
              <a:pPr>
                <a:defRPr/>
              </a:pPr>
              <a:endParaRPr kumimoji="1" lang="zh-CN" altLang="en-US" sz="2800">
                <a:solidFill>
                  <a:srgbClr val="000000"/>
                </a:solidFill>
                <a:ea typeface="华文中宋" pitchFamily="2" charset="-122"/>
              </a:endParaRPr>
            </a:p>
          </p:txBody>
        </p:sp>
        <p:sp>
          <p:nvSpPr>
            <p:cNvPr id="17462" name="Rectangle 12"/>
            <p:cNvSpPr>
              <a:spLocks noChangeArrowheads="1"/>
            </p:cNvSpPr>
            <p:nvPr/>
          </p:nvSpPr>
          <p:spPr bwMode="auto">
            <a:xfrm>
              <a:off x="1706" y="100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r>
                <a:rPr kumimoji="1" lang="en-US" altLang="zh-CN" sz="2800" i="1">
                  <a:solidFill>
                    <a:srgbClr val="000000"/>
                  </a:solidFill>
                </a:rPr>
                <a:t>'</a:t>
              </a:r>
              <a:endParaRPr kumimoji="1" lang="en-US" altLang="zh-CN" sz="2800">
                <a:solidFill>
                  <a:srgbClr val="000000"/>
                </a:solidFill>
                <a:ea typeface="华文中宋" panose="02010600040101010101" pitchFamily="2" charset="-122"/>
              </a:endParaRPr>
            </a:p>
          </p:txBody>
        </p:sp>
      </p:grpSp>
      <p:grpSp>
        <p:nvGrpSpPr>
          <p:cNvPr id="5" name="Group 13"/>
          <p:cNvGrpSpPr>
            <a:grpSpLocks/>
          </p:cNvGrpSpPr>
          <p:nvPr/>
        </p:nvGrpSpPr>
        <p:grpSpPr bwMode="auto">
          <a:xfrm>
            <a:off x="641350" y="4233863"/>
            <a:ext cx="7729538" cy="1119187"/>
            <a:chOff x="672" y="2187"/>
            <a:chExt cx="4677" cy="705"/>
          </a:xfrm>
        </p:grpSpPr>
        <p:sp>
          <p:nvSpPr>
            <p:cNvPr id="17458" name="Line 14"/>
            <p:cNvSpPr>
              <a:spLocks noChangeShapeType="1"/>
            </p:cNvSpPr>
            <p:nvPr/>
          </p:nvSpPr>
          <p:spPr bwMode="auto">
            <a:xfrm>
              <a:off x="672" y="2592"/>
              <a:ext cx="4608"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59" name="Rectangle 15"/>
            <p:cNvSpPr>
              <a:spLocks noChangeArrowheads="1"/>
            </p:cNvSpPr>
            <p:nvPr/>
          </p:nvSpPr>
          <p:spPr bwMode="auto">
            <a:xfrm>
              <a:off x="4321" y="2187"/>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r>
                <a:rPr kumimoji="1" lang="en-US" altLang="zh-CN" sz="2800" i="1">
                  <a:solidFill>
                    <a:srgbClr val="000000"/>
                  </a:solidFill>
                </a:rPr>
                <a:t>'</a:t>
              </a:r>
            </a:p>
          </p:txBody>
        </p:sp>
        <p:sp>
          <p:nvSpPr>
            <p:cNvPr id="17460" name="Rectangle 16"/>
            <p:cNvSpPr>
              <a:spLocks noChangeArrowheads="1"/>
            </p:cNvSpPr>
            <p:nvPr/>
          </p:nvSpPr>
          <p:spPr bwMode="auto">
            <a:xfrm>
              <a:off x="5097" y="2565"/>
              <a:ext cx="2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x</a:t>
              </a:r>
              <a:r>
                <a:rPr kumimoji="1" lang="en-US" altLang="zh-CN" sz="2800" i="1">
                  <a:solidFill>
                    <a:srgbClr val="000000"/>
                  </a:solidFill>
                </a:rPr>
                <a:t>'</a:t>
              </a:r>
            </a:p>
          </p:txBody>
        </p:sp>
      </p:grpSp>
      <p:grpSp>
        <p:nvGrpSpPr>
          <p:cNvPr id="6" name="Group 17"/>
          <p:cNvGrpSpPr>
            <a:grpSpLocks/>
          </p:cNvGrpSpPr>
          <p:nvPr/>
        </p:nvGrpSpPr>
        <p:grpSpPr bwMode="auto">
          <a:xfrm>
            <a:off x="869950" y="4121150"/>
            <a:ext cx="609600" cy="1517650"/>
            <a:chOff x="624" y="2116"/>
            <a:chExt cx="384" cy="956"/>
          </a:xfrm>
        </p:grpSpPr>
        <p:sp>
          <p:nvSpPr>
            <p:cNvPr id="17454" name="Text Box 18"/>
            <p:cNvSpPr txBox="1">
              <a:spLocks noChangeArrowheads="1"/>
            </p:cNvSpPr>
            <p:nvPr/>
          </p:nvSpPr>
          <p:spPr bwMode="auto">
            <a:xfrm>
              <a:off x="673" y="211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nvGrpSpPr>
            <p:cNvPr id="17455" name="Group 19"/>
            <p:cNvGrpSpPr>
              <a:grpSpLocks/>
            </p:cNvGrpSpPr>
            <p:nvPr/>
          </p:nvGrpSpPr>
          <p:grpSpPr bwMode="auto">
            <a:xfrm>
              <a:off x="624" y="2409"/>
              <a:ext cx="384" cy="663"/>
              <a:chOff x="4080" y="2064"/>
              <a:chExt cx="384" cy="663"/>
            </a:xfrm>
          </p:grpSpPr>
          <p:sp>
            <p:nvSpPr>
              <p:cNvPr id="17456" name="Oval 20"/>
              <p:cNvSpPr>
                <a:spLocks noChangeArrowheads="1"/>
              </p:cNvSpPr>
              <p:nvPr/>
            </p:nvSpPr>
            <p:spPr bwMode="auto">
              <a:xfrm>
                <a:off x="4080" y="2064"/>
                <a:ext cx="384" cy="384"/>
              </a:xfrm>
              <a:prstGeom prst="ellipse">
                <a:avLst/>
              </a:prstGeom>
              <a:gradFill rotWithShape="0">
                <a:gsLst>
                  <a:gs pos="0">
                    <a:srgbClr val="66CCFF"/>
                  </a:gs>
                  <a:gs pos="100000">
                    <a:srgbClr val="274E62"/>
                  </a:gs>
                </a:gsLst>
                <a:path path="shape">
                  <a:fillToRect l="50000" t="50000" r="50000" b="50000"/>
                </a:path>
              </a:gradFill>
              <a:ln w="19050">
                <a:solidFill>
                  <a:schemeClr val="tx1"/>
                </a:solidFill>
                <a:round/>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17457" name="Rectangle 21"/>
              <p:cNvSpPr>
                <a:spLocks noChangeArrowheads="1"/>
              </p:cNvSpPr>
              <p:nvPr/>
            </p:nvSpPr>
            <p:spPr bwMode="auto">
              <a:xfrm>
                <a:off x="4166" y="24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endParaRPr kumimoji="1" lang="en-US" altLang="zh-CN" sz="2800">
                  <a:solidFill>
                    <a:srgbClr val="000000"/>
                  </a:solidFill>
                  <a:ea typeface="华文中宋" panose="02010600040101010101" pitchFamily="2" charset="-122"/>
                </a:endParaRPr>
              </a:p>
            </p:txBody>
          </p:sp>
        </p:grpSp>
      </p:grpSp>
      <p:grpSp>
        <p:nvGrpSpPr>
          <p:cNvPr id="8" name="Group 22"/>
          <p:cNvGrpSpPr>
            <a:grpSpLocks/>
          </p:cNvGrpSpPr>
          <p:nvPr/>
        </p:nvGrpSpPr>
        <p:grpSpPr bwMode="auto">
          <a:xfrm>
            <a:off x="3276600" y="4114800"/>
            <a:ext cx="717550" cy="1514475"/>
            <a:chOff x="2140" y="2112"/>
            <a:chExt cx="452" cy="954"/>
          </a:xfrm>
        </p:grpSpPr>
        <p:sp>
          <p:nvSpPr>
            <p:cNvPr id="17450" name="Text Box 23"/>
            <p:cNvSpPr txBox="1">
              <a:spLocks noChangeArrowheads="1"/>
            </p:cNvSpPr>
            <p:nvPr/>
          </p:nvSpPr>
          <p:spPr bwMode="auto">
            <a:xfrm>
              <a:off x="2314" y="211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nvGrpSpPr>
            <p:cNvPr id="17451" name="Group 24"/>
            <p:cNvGrpSpPr>
              <a:grpSpLocks/>
            </p:cNvGrpSpPr>
            <p:nvPr/>
          </p:nvGrpSpPr>
          <p:grpSpPr bwMode="auto">
            <a:xfrm>
              <a:off x="2140" y="2403"/>
              <a:ext cx="384" cy="663"/>
              <a:chOff x="3964" y="2064"/>
              <a:chExt cx="384" cy="663"/>
            </a:xfrm>
          </p:grpSpPr>
          <p:sp>
            <p:nvSpPr>
              <p:cNvPr id="17452" name="Oval 25"/>
              <p:cNvSpPr>
                <a:spLocks noChangeArrowheads="1"/>
              </p:cNvSpPr>
              <p:nvPr/>
            </p:nvSpPr>
            <p:spPr bwMode="auto">
              <a:xfrm>
                <a:off x="3964" y="2064"/>
                <a:ext cx="384" cy="384"/>
              </a:xfrm>
              <a:prstGeom prst="ellipse">
                <a:avLst/>
              </a:prstGeom>
              <a:gradFill rotWithShape="0">
                <a:gsLst>
                  <a:gs pos="0">
                    <a:srgbClr val="66CCFF"/>
                  </a:gs>
                  <a:gs pos="100000">
                    <a:srgbClr val="274E62"/>
                  </a:gs>
                </a:gsLst>
                <a:path path="shape">
                  <a:fillToRect l="50000" t="50000" r="50000" b="50000"/>
                </a:path>
              </a:gradFill>
              <a:ln w="19050">
                <a:solidFill>
                  <a:schemeClr val="tx1"/>
                </a:solidFill>
                <a:round/>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17453" name="Rectangle 26"/>
              <p:cNvSpPr>
                <a:spLocks noChangeArrowheads="1"/>
              </p:cNvSpPr>
              <p:nvPr/>
            </p:nvSpPr>
            <p:spPr bwMode="auto">
              <a:xfrm>
                <a:off x="4054" y="24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endParaRPr kumimoji="1" lang="en-US" altLang="zh-CN" sz="2800">
                  <a:solidFill>
                    <a:srgbClr val="000000"/>
                  </a:solidFill>
                  <a:ea typeface="华文中宋" panose="02010600040101010101" pitchFamily="2" charset="-122"/>
                </a:endParaRPr>
              </a:p>
            </p:txBody>
          </p:sp>
        </p:grpSp>
      </p:grpSp>
      <p:grpSp>
        <p:nvGrpSpPr>
          <p:cNvPr id="11" name="Group 27"/>
          <p:cNvGrpSpPr>
            <a:grpSpLocks/>
          </p:cNvGrpSpPr>
          <p:nvPr/>
        </p:nvGrpSpPr>
        <p:grpSpPr bwMode="auto">
          <a:xfrm>
            <a:off x="5518150" y="4114800"/>
            <a:ext cx="609600" cy="1519238"/>
            <a:chOff x="3552" y="2112"/>
            <a:chExt cx="384" cy="957"/>
          </a:xfrm>
        </p:grpSpPr>
        <p:sp>
          <p:nvSpPr>
            <p:cNvPr id="17446" name="Text Box 28"/>
            <p:cNvSpPr txBox="1">
              <a:spLocks noChangeArrowheads="1"/>
            </p:cNvSpPr>
            <p:nvPr/>
          </p:nvSpPr>
          <p:spPr bwMode="auto">
            <a:xfrm>
              <a:off x="3601" y="211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000000"/>
                  </a:solidFill>
                  <a:ea typeface="华文中宋" panose="02010600040101010101" pitchFamily="2" charset="-122"/>
                </a:rPr>
                <a:t>O</a:t>
              </a:r>
            </a:p>
          </p:txBody>
        </p:sp>
        <p:grpSp>
          <p:nvGrpSpPr>
            <p:cNvPr id="17447" name="Group 29"/>
            <p:cNvGrpSpPr>
              <a:grpSpLocks/>
            </p:cNvGrpSpPr>
            <p:nvPr/>
          </p:nvGrpSpPr>
          <p:grpSpPr bwMode="auto">
            <a:xfrm>
              <a:off x="3552" y="2406"/>
              <a:ext cx="384" cy="663"/>
              <a:chOff x="4080" y="2064"/>
              <a:chExt cx="384" cy="663"/>
            </a:xfrm>
          </p:grpSpPr>
          <p:sp>
            <p:nvSpPr>
              <p:cNvPr id="17448" name="Oval 30"/>
              <p:cNvSpPr>
                <a:spLocks noChangeArrowheads="1"/>
              </p:cNvSpPr>
              <p:nvPr/>
            </p:nvSpPr>
            <p:spPr bwMode="auto">
              <a:xfrm>
                <a:off x="4080" y="2064"/>
                <a:ext cx="384" cy="384"/>
              </a:xfrm>
              <a:prstGeom prst="ellipse">
                <a:avLst/>
              </a:prstGeom>
              <a:gradFill rotWithShape="0">
                <a:gsLst>
                  <a:gs pos="0">
                    <a:srgbClr val="66CCFF"/>
                  </a:gs>
                  <a:gs pos="100000">
                    <a:srgbClr val="274E62"/>
                  </a:gs>
                </a:gsLst>
                <a:path path="shape">
                  <a:fillToRect l="50000" t="50000" r="50000" b="50000"/>
                </a:path>
              </a:gradFill>
              <a:ln w="19050">
                <a:solidFill>
                  <a:schemeClr val="tx1"/>
                </a:solidFill>
                <a:round/>
                <a:headEnd/>
                <a:tailEnd type="none" w="med" len="lg"/>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800">
                  <a:solidFill>
                    <a:srgbClr val="000000"/>
                  </a:solidFill>
                  <a:ea typeface="华文中宋" panose="02010600040101010101" pitchFamily="2" charset="-122"/>
                </a:endParaRPr>
              </a:p>
            </p:txBody>
          </p:sp>
          <p:sp>
            <p:nvSpPr>
              <p:cNvPr id="17449" name="Rectangle 31"/>
              <p:cNvSpPr>
                <a:spLocks noChangeArrowheads="1"/>
              </p:cNvSpPr>
              <p:nvPr/>
            </p:nvSpPr>
            <p:spPr bwMode="auto">
              <a:xfrm>
                <a:off x="4166" y="24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000000"/>
                    </a:solidFill>
                    <a:ea typeface="华文中宋" panose="02010600040101010101" pitchFamily="2" charset="-122"/>
                  </a:rPr>
                  <a:t>S</a:t>
                </a:r>
                <a:endParaRPr kumimoji="1" lang="en-US" altLang="zh-CN" sz="2800">
                  <a:solidFill>
                    <a:srgbClr val="000000"/>
                  </a:solidFill>
                  <a:ea typeface="华文中宋" panose="02010600040101010101" pitchFamily="2" charset="-122"/>
                </a:endParaRPr>
              </a:p>
            </p:txBody>
          </p:sp>
        </p:grpSp>
      </p:grpSp>
      <p:grpSp>
        <p:nvGrpSpPr>
          <p:cNvPr id="17" name="Group 48"/>
          <p:cNvGrpSpPr>
            <a:grpSpLocks/>
          </p:cNvGrpSpPr>
          <p:nvPr/>
        </p:nvGrpSpPr>
        <p:grpSpPr bwMode="auto">
          <a:xfrm>
            <a:off x="11113" y="2709491"/>
            <a:ext cx="6700838" cy="592137"/>
            <a:chOff x="238" y="1554"/>
            <a:chExt cx="4221" cy="373"/>
          </a:xfrm>
        </p:grpSpPr>
        <p:graphicFrame>
          <p:nvGraphicFramePr>
            <p:cNvPr id="17410" name="Object 49"/>
            <p:cNvGraphicFramePr>
              <a:graphicFrameLocks noChangeAspect="1"/>
            </p:cNvGraphicFramePr>
            <p:nvPr/>
          </p:nvGraphicFramePr>
          <p:xfrm>
            <a:off x="1587" y="1567"/>
            <a:ext cx="2872" cy="360"/>
          </p:xfrm>
          <a:graphic>
            <a:graphicData uri="http://schemas.openxmlformats.org/presentationml/2006/ole">
              <mc:AlternateContent xmlns:mc="http://schemas.openxmlformats.org/markup-compatibility/2006">
                <mc:Choice xmlns:v="urn:schemas-microsoft-com:vml" Requires="v">
                  <p:oleObj name="Equation" r:id="rId6" imgW="1701720" imgH="228600" progId="Equation.DSMT4">
                    <p:embed/>
                  </p:oleObj>
                </mc:Choice>
                <mc:Fallback>
                  <p:oleObj name="Equation" r:id="rId6" imgW="1701720" imgH="228600" progId="Equation.DSMT4">
                    <p:embed/>
                    <p:pic>
                      <p:nvPicPr>
                        <p:cNvPr id="17410" name="Object 49"/>
                        <p:cNvPicPr>
                          <a:picLocks noChangeAspect="1" noChangeArrowheads="1"/>
                        </p:cNvPicPr>
                        <p:nvPr/>
                      </p:nvPicPr>
                      <p:blipFill>
                        <a:blip r:embed="rId7"/>
                        <a:srcRect/>
                        <a:stretch>
                          <a:fillRect/>
                        </a:stretch>
                      </p:blipFill>
                      <p:spPr bwMode="auto">
                        <a:xfrm>
                          <a:off x="1587" y="1567"/>
                          <a:ext cx="287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32" name="Text Box 50"/>
            <p:cNvSpPr txBox="1">
              <a:spLocks noChangeArrowheads="1"/>
            </p:cNvSpPr>
            <p:nvPr/>
          </p:nvSpPr>
          <p:spPr bwMode="auto">
            <a:xfrm>
              <a:off x="238" y="1554"/>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光线追地球</a:t>
              </a:r>
            </a:p>
          </p:txBody>
        </p:sp>
      </p:grpSp>
      <p:sp>
        <p:nvSpPr>
          <p:cNvPr id="54" name="Text Box 51"/>
          <p:cNvSpPr txBox="1">
            <a:spLocks noChangeArrowheads="1"/>
          </p:cNvSpPr>
          <p:nvPr/>
        </p:nvSpPr>
        <p:spPr bwMode="auto">
          <a:xfrm>
            <a:off x="6384925" y="155575"/>
            <a:ext cx="295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sym typeface="Symbol" panose="05050102010706020507" pitchFamily="18" charset="2"/>
              </a:rPr>
              <a:t></a:t>
            </a:r>
            <a:r>
              <a:rPr kumimoji="1" lang="en-US" altLang="zh-CN" sz="2800" i="1">
                <a:solidFill>
                  <a:srgbClr val="000000"/>
                </a:solidFill>
                <a:ea typeface="华文中宋" panose="02010600040101010101" pitchFamily="2" charset="-122"/>
                <a:sym typeface="Symbol" panose="05050102010706020507" pitchFamily="18" charset="2"/>
              </a:rPr>
              <a:t>t</a:t>
            </a:r>
            <a:r>
              <a:rPr kumimoji="1" lang="en-US" altLang="zh-CN" sz="2800" i="1">
                <a:solidFill>
                  <a:srgbClr val="000000"/>
                </a:solidFill>
                <a:ea typeface="华文中宋" panose="02010600040101010101" pitchFamily="2" charset="-122"/>
              </a:rPr>
              <a:t>'</a:t>
            </a:r>
            <a:r>
              <a:rPr kumimoji="1" lang="en-US" altLang="zh-CN" sz="2800">
                <a:solidFill>
                  <a:srgbClr val="000000"/>
                </a:solidFill>
                <a:ea typeface="华文中宋" panose="02010600040101010101" pitchFamily="2" charset="-122"/>
                <a:sym typeface="Symbol" panose="05050102010706020507" pitchFamily="18" charset="2"/>
              </a:rPr>
              <a:t> = 40s </a:t>
            </a:r>
            <a:r>
              <a:rPr kumimoji="1" lang="zh-CN" altLang="en-US" sz="2800">
                <a:solidFill>
                  <a:srgbClr val="000000"/>
                </a:solidFill>
                <a:ea typeface="华文中宋" panose="02010600040101010101" pitchFamily="2" charset="-122"/>
                <a:sym typeface="Symbol" panose="05050102010706020507" pitchFamily="18" charset="2"/>
              </a:rPr>
              <a:t>是原时，</a:t>
            </a:r>
          </a:p>
        </p:txBody>
      </p:sp>
      <p:sp>
        <p:nvSpPr>
          <p:cNvPr id="55" name="Line 52"/>
          <p:cNvSpPr>
            <a:spLocks noChangeShapeType="1"/>
          </p:cNvSpPr>
          <p:nvPr/>
        </p:nvSpPr>
        <p:spPr bwMode="auto">
          <a:xfrm flipH="1">
            <a:off x="3803650" y="3978275"/>
            <a:ext cx="2952750" cy="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6" name="Line 53"/>
          <p:cNvSpPr>
            <a:spLocks noChangeShapeType="1"/>
          </p:cNvSpPr>
          <p:nvPr/>
        </p:nvSpPr>
        <p:spPr bwMode="auto">
          <a:xfrm>
            <a:off x="3803650" y="4122738"/>
            <a:ext cx="2952750" cy="0"/>
          </a:xfrm>
          <a:prstGeom prst="line">
            <a:avLst/>
          </a:prstGeom>
          <a:noFill/>
          <a:ln w="254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7" name="Line 54"/>
          <p:cNvSpPr>
            <a:spLocks noChangeShapeType="1"/>
          </p:cNvSpPr>
          <p:nvPr/>
        </p:nvSpPr>
        <p:spPr bwMode="auto">
          <a:xfrm flipH="1">
            <a:off x="3886200" y="4625975"/>
            <a:ext cx="164465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8" name="Line 55"/>
          <p:cNvSpPr>
            <a:spLocks noChangeShapeType="1"/>
          </p:cNvSpPr>
          <p:nvPr/>
        </p:nvSpPr>
        <p:spPr bwMode="auto">
          <a:xfrm flipH="1">
            <a:off x="1571625" y="4625975"/>
            <a:ext cx="1660525"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1" name="Text Box 56"/>
          <p:cNvSpPr txBox="1">
            <a:spLocks noChangeArrowheads="1"/>
          </p:cNvSpPr>
          <p:nvPr/>
        </p:nvSpPr>
        <p:spPr bwMode="auto">
          <a:xfrm>
            <a:off x="-36512" y="836712"/>
            <a:ext cx="907300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飞船系，光追地球然后返回。地球在位置1，飞船发射信号，信号追地球，当地球到位置2，光追上地球，然后返回，当地球到位置3时，返回飞船（原点）。飞船不动，因此光往返时间和路程均相等。</a:t>
            </a:r>
          </a:p>
        </p:txBody>
      </p:sp>
      <p:grpSp>
        <p:nvGrpSpPr>
          <p:cNvPr id="10" name="组合 9"/>
          <p:cNvGrpSpPr/>
          <p:nvPr/>
        </p:nvGrpSpPr>
        <p:grpSpPr>
          <a:xfrm>
            <a:off x="1174750" y="5445224"/>
            <a:ext cx="6328922" cy="1406480"/>
            <a:chOff x="1174750" y="5445224"/>
            <a:chExt cx="6328922" cy="1406480"/>
          </a:xfrm>
        </p:grpSpPr>
        <p:grpSp>
          <p:nvGrpSpPr>
            <p:cNvPr id="13" name="Group 32"/>
            <p:cNvGrpSpPr>
              <a:grpSpLocks/>
            </p:cNvGrpSpPr>
            <p:nvPr/>
          </p:nvGrpSpPr>
          <p:grpSpPr bwMode="auto">
            <a:xfrm>
              <a:off x="5822950" y="5562603"/>
              <a:ext cx="1174750" cy="1171575"/>
              <a:chOff x="3744" y="3165"/>
              <a:chExt cx="740" cy="738"/>
            </a:xfrm>
          </p:grpSpPr>
          <p:sp>
            <p:nvSpPr>
              <p:cNvPr id="17441" name="Line 33"/>
              <p:cNvSpPr>
                <a:spLocks noChangeShapeType="1"/>
              </p:cNvSpPr>
              <p:nvPr/>
            </p:nvSpPr>
            <p:spPr bwMode="auto">
              <a:xfrm>
                <a:off x="3744" y="3165"/>
                <a:ext cx="0" cy="28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42" name="Line 34"/>
              <p:cNvSpPr>
                <a:spLocks noChangeShapeType="1"/>
              </p:cNvSpPr>
              <p:nvPr/>
            </p:nvSpPr>
            <p:spPr bwMode="auto">
              <a:xfrm>
                <a:off x="4464" y="3165"/>
                <a:ext cx="0" cy="73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43" name="Line 35"/>
              <p:cNvSpPr>
                <a:spLocks noChangeShapeType="1"/>
              </p:cNvSpPr>
              <p:nvPr/>
            </p:nvSpPr>
            <p:spPr bwMode="auto">
              <a:xfrm>
                <a:off x="3974" y="3308"/>
                <a:ext cx="51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44" name="Line 36"/>
              <p:cNvSpPr>
                <a:spLocks noChangeShapeType="1"/>
              </p:cNvSpPr>
              <p:nvPr/>
            </p:nvSpPr>
            <p:spPr bwMode="auto">
              <a:xfrm flipH="1">
                <a:off x="3744" y="3308"/>
                <a:ext cx="24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38"/>
            <p:cNvGrpSpPr>
              <a:grpSpLocks/>
            </p:cNvGrpSpPr>
            <p:nvPr/>
          </p:nvGrpSpPr>
          <p:grpSpPr bwMode="auto">
            <a:xfrm>
              <a:off x="3563942" y="5562597"/>
              <a:ext cx="3408364" cy="790575"/>
              <a:chOff x="2321" y="3165"/>
              <a:chExt cx="2147" cy="498"/>
            </a:xfrm>
          </p:grpSpPr>
          <p:sp>
            <p:nvSpPr>
              <p:cNvPr id="17437" name="Line 39"/>
              <p:cNvSpPr>
                <a:spLocks noChangeShapeType="1"/>
              </p:cNvSpPr>
              <p:nvPr/>
            </p:nvSpPr>
            <p:spPr bwMode="auto">
              <a:xfrm>
                <a:off x="2321" y="3165"/>
                <a:ext cx="0" cy="49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8" name="Line 40"/>
              <p:cNvSpPr>
                <a:spLocks noChangeShapeType="1"/>
              </p:cNvSpPr>
              <p:nvPr/>
            </p:nvSpPr>
            <p:spPr bwMode="auto">
              <a:xfrm flipV="1">
                <a:off x="3151" y="3555"/>
                <a:ext cx="1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9" name="Line 41"/>
              <p:cNvSpPr>
                <a:spLocks noChangeShapeType="1"/>
              </p:cNvSpPr>
              <p:nvPr/>
            </p:nvSpPr>
            <p:spPr bwMode="auto">
              <a:xfrm flipH="1" flipV="1">
                <a:off x="2332" y="3555"/>
                <a:ext cx="93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3"/>
            <p:cNvGrpSpPr>
              <a:grpSpLocks/>
            </p:cNvGrpSpPr>
            <p:nvPr/>
          </p:nvGrpSpPr>
          <p:grpSpPr bwMode="auto">
            <a:xfrm>
              <a:off x="1174750" y="5562598"/>
              <a:ext cx="5791200" cy="1171575"/>
              <a:chOff x="816" y="3165"/>
              <a:chExt cx="3648" cy="738"/>
            </a:xfrm>
          </p:grpSpPr>
          <p:sp>
            <p:nvSpPr>
              <p:cNvPr id="17433" name="Line 44"/>
              <p:cNvSpPr>
                <a:spLocks noChangeShapeType="1"/>
              </p:cNvSpPr>
              <p:nvPr/>
            </p:nvSpPr>
            <p:spPr bwMode="auto">
              <a:xfrm>
                <a:off x="816" y="3165"/>
                <a:ext cx="0" cy="73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4" name="Line 45"/>
              <p:cNvSpPr>
                <a:spLocks noChangeShapeType="1"/>
              </p:cNvSpPr>
              <p:nvPr/>
            </p:nvSpPr>
            <p:spPr bwMode="auto">
              <a:xfrm flipV="1">
                <a:off x="2448" y="3807"/>
                <a:ext cx="201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5" name="Line 46"/>
              <p:cNvSpPr>
                <a:spLocks noChangeShapeType="1"/>
              </p:cNvSpPr>
              <p:nvPr/>
            </p:nvSpPr>
            <p:spPr bwMode="auto">
              <a:xfrm flipH="1">
                <a:off x="824" y="3807"/>
                <a:ext cx="1726"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a14="http://schemas.microsoft.com/office/drawing/2010/main">
          <mc:Choice Requires="a14">
            <p:sp>
              <p:nvSpPr>
                <p:cNvPr id="7" name="文本框 6"/>
                <p:cNvSpPr txBox="1"/>
                <p:nvPr/>
              </p:nvSpPr>
              <p:spPr>
                <a:xfrm>
                  <a:off x="6952400" y="5445224"/>
                  <a:ext cx="5471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m:t>
                            </m:r>
                          </m:sup>
                        </m:sSubSup>
                      </m:oMath>
                    </m:oMathPara>
                  </a14:m>
                  <a:endParaRPr lang="zh-CN" altLang="en-US" sz="2800"/>
                </a:p>
              </p:txBody>
            </p:sp>
          </mc:Choice>
          <mc:Fallback xmlns="">
            <p:sp>
              <p:nvSpPr>
                <p:cNvPr id="7" name="文本框 6"/>
                <p:cNvSpPr txBox="1">
                  <a:spLocks noRot="1" noChangeAspect="1" noMove="1" noResize="1" noEditPoints="1" noAdjustHandles="1" noChangeArrowheads="1" noChangeShapeType="1" noTextEdit="1"/>
                </p:cNvSpPr>
                <p:nvPr/>
              </p:nvSpPr>
              <p:spPr>
                <a:xfrm>
                  <a:off x="6952400" y="5445224"/>
                  <a:ext cx="547136" cy="523220"/>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6948264" y="5886854"/>
                  <a:ext cx="5554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m:t>
                            </m:r>
                          </m:sup>
                        </m:sSubSup>
                      </m:oMath>
                    </m:oMathPara>
                  </a14:m>
                  <a:endParaRPr lang="zh-CN" altLang="en-US" sz="2800"/>
                </a:p>
              </p:txBody>
            </p:sp>
          </mc:Choice>
          <mc:Fallback xmlns="">
            <p:sp>
              <p:nvSpPr>
                <p:cNvPr id="59" name="文本框 58"/>
                <p:cNvSpPr txBox="1">
                  <a:spLocks noRot="1" noChangeAspect="1" noMove="1" noResize="1" noEditPoints="1" noAdjustHandles="1" noChangeArrowheads="1" noChangeShapeType="1" noTextEdit="1"/>
                </p:cNvSpPr>
                <p:nvPr/>
              </p:nvSpPr>
              <p:spPr>
                <a:xfrm>
                  <a:off x="6948264" y="5886854"/>
                  <a:ext cx="555408" cy="523220"/>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6948264" y="6328484"/>
                  <a:ext cx="5554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m:t>
                            </m:r>
                          </m:sup>
                        </m:sSubSup>
                      </m:oMath>
                    </m:oMathPara>
                  </a14:m>
                  <a:endParaRPr lang="zh-CN" altLang="en-US" sz="2800"/>
                </a:p>
              </p:txBody>
            </p:sp>
          </mc:Choice>
          <mc:Fallback xmlns="">
            <p:sp>
              <p:nvSpPr>
                <p:cNvPr id="60" name="文本框 59"/>
                <p:cNvSpPr txBox="1">
                  <a:spLocks noRot="1" noChangeAspect="1" noMove="1" noResize="1" noEditPoints="1" noAdjustHandles="1" noChangeArrowheads="1" noChangeShapeType="1" noTextEdit="1"/>
                </p:cNvSpPr>
                <p:nvPr/>
              </p:nvSpPr>
              <p:spPr>
                <a:xfrm>
                  <a:off x="6948264" y="6328484"/>
                  <a:ext cx="555408" cy="523220"/>
                </a:xfrm>
                <a:prstGeom prst="rect">
                  <a:avLst/>
                </a:prstGeom>
                <a:blipFill rotWithShape="0">
                  <a:blip r:embed="rId11"/>
                  <a:stretch>
                    <a:fillRect/>
                  </a:stretch>
                </a:blipFill>
              </p:spPr>
              <p:txBody>
                <a:bodyPr/>
                <a:lstStyle/>
                <a:p>
                  <a:r>
                    <a:rPr lang="zh-CN" altLang="en-US">
                      <a:noFill/>
                    </a:rPr>
                    <a:t> </a:t>
                  </a:r>
                </a:p>
              </p:txBody>
            </p:sp>
          </mc:Fallback>
        </mc:AlternateContent>
      </p:grpSp>
      <p:sp>
        <p:nvSpPr>
          <p:cNvPr id="61" name="Text Box 37"/>
          <p:cNvSpPr txBox="1">
            <a:spLocks noChangeArrowheads="1"/>
          </p:cNvSpPr>
          <p:nvPr/>
        </p:nvSpPr>
        <p:spPr bwMode="auto">
          <a:xfrm>
            <a:off x="6161088" y="5519738"/>
            <a:ext cx="519113" cy="519112"/>
          </a:xfrm>
          <a:prstGeom prst="rect">
            <a:avLst/>
          </a:prstGeom>
          <a:solidFill>
            <a:srgbClr val="FFFFE0"/>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8</a:t>
            </a:r>
            <a:r>
              <a:rPr kumimoji="1" lang="en-US" altLang="zh-CN" sz="2800" i="1">
                <a:solidFill>
                  <a:srgbClr val="000000"/>
                </a:solidFill>
                <a:ea typeface="华文中宋" panose="02010600040101010101" pitchFamily="2" charset="-122"/>
              </a:rPr>
              <a:t>c</a:t>
            </a:r>
          </a:p>
        </p:txBody>
      </p:sp>
      <p:sp>
        <p:nvSpPr>
          <p:cNvPr id="62" name="Text Box 42"/>
          <p:cNvSpPr txBox="1">
            <a:spLocks noChangeArrowheads="1"/>
          </p:cNvSpPr>
          <p:nvPr/>
        </p:nvSpPr>
        <p:spPr bwMode="auto">
          <a:xfrm>
            <a:off x="5049838" y="5895975"/>
            <a:ext cx="696912" cy="519113"/>
          </a:xfrm>
          <a:prstGeom prst="rect">
            <a:avLst/>
          </a:prstGeom>
          <a:solidFill>
            <a:srgbClr val="FFFFE2"/>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20</a:t>
            </a:r>
            <a:r>
              <a:rPr kumimoji="1" lang="en-US" altLang="zh-CN" sz="2800" i="1">
                <a:solidFill>
                  <a:srgbClr val="000000"/>
                </a:solidFill>
                <a:ea typeface="华文中宋" panose="02010600040101010101" pitchFamily="2" charset="-122"/>
              </a:rPr>
              <a:t>c</a:t>
            </a:r>
          </a:p>
        </p:txBody>
      </p:sp>
      <p:sp>
        <p:nvSpPr>
          <p:cNvPr id="63" name="Text Box 47"/>
          <p:cNvSpPr txBox="1">
            <a:spLocks noChangeArrowheads="1"/>
          </p:cNvSpPr>
          <p:nvPr/>
        </p:nvSpPr>
        <p:spPr bwMode="auto">
          <a:xfrm>
            <a:off x="2987824" y="6294263"/>
            <a:ext cx="696913" cy="519113"/>
          </a:xfrm>
          <a:prstGeom prst="rect">
            <a:avLst/>
          </a:prstGeom>
          <a:solidFill>
            <a:srgbClr val="FFFFE7"/>
          </a:solid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000000"/>
                </a:solidFill>
                <a:ea typeface="华文中宋" panose="02010600040101010101" pitchFamily="2" charset="-122"/>
              </a:rPr>
              <a:t>32</a:t>
            </a:r>
            <a:r>
              <a:rPr kumimoji="1" lang="en-US" altLang="zh-CN" sz="2800" i="1">
                <a:solidFill>
                  <a:srgbClr val="000000"/>
                </a:solidFill>
                <a:ea typeface="华文中宋" panose="02010600040101010101" pitchFamily="2" charset="-122"/>
              </a:rPr>
              <a:t>c</a:t>
            </a:r>
          </a:p>
        </p:txBody>
      </p:sp>
      <p:graphicFrame>
        <p:nvGraphicFramePr>
          <p:cNvPr id="64" name="Object 49"/>
          <p:cNvGraphicFramePr>
            <a:graphicFrameLocks noChangeAspect="1"/>
          </p:cNvGraphicFramePr>
          <p:nvPr/>
        </p:nvGraphicFramePr>
        <p:xfrm>
          <a:off x="6876256" y="2708920"/>
          <a:ext cx="1428750" cy="571500"/>
        </p:xfrm>
        <a:graphic>
          <a:graphicData uri="http://schemas.openxmlformats.org/presentationml/2006/ole">
            <mc:AlternateContent xmlns:mc="http://schemas.openxmlformats.org/markup-compatibility/2006">
              <mc:Choice xmlns:v="urn:schemas-microsoft-com:vml" Requires="v">
                <p:oleObj name="Equation" r:id="rId12" imgW="533160" imgH="228600" progId="Equation.DSMT4">
                  <p:embed/>
                </p:oleObj>
              </mc:Choice>
              <mc:Fallback>
                <p:oleObj name="Equation" r:id="rId12" imgW="533160" imgH="228600" progId="Equation.DSMT4">
                  <p:embed/>
                  <p:pic>
                    <p:nvPicPr>
                      <p:cNvPr id="64" name="Object 49"/>
                      <p:cNvPicPr>
                        <a:picLocks noChangeAspect="1" noChangeArrowheads="1"/>
                      </p:cNvPicPr>
                      <p:nvPr/>
                    </p:nvPicPr>
                    <p:blipFill>
                      <a:blip r:embed="rId13"/>
                      <a:srcRect/>
                      <a:stretch>
                        <a:fillRect/>
                      </a:stretch>
                    </p:blipFill>
                    <p:spPr bwMode="auto">
                      <a:xfrm>
                        <a:off x="6876256" y="270892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Right)">
                                      <p:cBhvr>
                                        <p:cTn id="16" dur="500"/>
                                        <p:tgtEl>
                                          <p:spTgt spid="11"/>
                                        </p:tgtEl>
                                      </p:cBhvr>
                                    </p:animEffect>
                                  </p:childTnLst>
                                </p:cTn>
                              </p:par>
                            </p:childTnLst>
                          </p:cTn>
                        </p:par>
                        <p:par>
                          <p:cTn id="17" fill="hold" nodeType="afterGroup">
                            <p:stCondLst>
                              <p:cond delay="500"/>
                            </p:stCondLst>
                            <p:childTnLst>
                              <p:par>
                                <p:cTn id="18" presetID="1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Right)">
                                      <p:cBhvr>
                                        <p:cTn id="20" dur="500"/>
                                        <p:tgtEl>
                                          <p:spTgt spid="8"/>
                                        </p:tgtEl>
                                      </p:cBhvr>
                                    </p:animEffect>
                                  </p:childTnLst>
                                </p:cTn>
                              </p:par>
                            </p:childTnLst>
                          </p:cTn>
                        </p:par>
                        <p:par>
                          <p:cTn id="21" fill="hold" nodeType="afterGroup">
                            <p:stCondLst>
                              <p:cond delay="1000"/>
                            </p:stCondLst>
                            <p:childTnLst>
                              <p:par>
                                <p:cTn id="22" presetID="1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Right)">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right)">
                                      <p:cBhvr>
                                        <p:cTn id="29" dur="500"/>
                                        <p:tgtEl>
                                          <p:spTgt spid="55"/>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right)">
                                      <p:cBhvr>
                                        <p:cTn id="33" dur="500"/>
                                        <p:tgtEl>
                                          <p:spTgt spid="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childTnLst>
                          </p:cTn>
                        </p:par>
                        <p:par>
                          <p:cTn id="39" fill="hold" nodeType="afterGroup">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right)">
                                      <p:cBhvr>
                                        <p:cTn id="42" dur="500"/>
                                        <p:tgtEl>
                                          <p:spTgt spid="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up)">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down)">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down)">
                                      <p:cBhvr>
                                        <p:cTn id="73" dur="5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left)">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down)">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left)">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down)">
                                      <p:cBhvr>
                                        <p:cTn id="9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54" grpId="0" autoUpdateAnimBg="0"/>
      <p:bldP spid="55" grpId="0" animBg="1"/>
      <p:bldP spid="56" grpId="0" animBg="1"/>
      <p:bldP spid="57" grpId="0" animBg="1"/>
      <p:bldP spid="58" grpId="0" animBg="1"/>
      <p:bldP spid="61" grpId="0" animBg="1"/>
      <p:bldP spid="62" grpId="0" animBg="1"/>
      <p:bldP spid="6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2507335" y="260648"/>
                <a:ext cx="34955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=10</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m:t>
                          </m:r>
                        </m:sup>
                      </m:sSubSup>
                      <m:r>
                        <a:rPr lang="en-US" altLang="zh-CN" sz="2800" b="0" i="1" smtClean="0">
                          <a:latin typeface="Cambria Math" panose="02040503050406030204" pitchFamily="18" charset="0"/>
                        </a:rPr>
                        <m:t>=8</m:t>
                      </m:r>
                      <m:r>
                        <a:rPr lang="en-US" altLang="zh-CN" sz="2800" b="0" i="1" smtClean="0">
                          <a:latin typeface="Cambria Math" panose="02040503050406030204" pitchFamily="18" charset="0"/>
                        </a:rPr>
                        <m:t>𝑐</m:t>
                      </m:r>
                    </m:oMath>
                  </m:oMathPara>
                </a14:m>
                <a:endParaRPr lang="zh-CN" altLang="en-US" sz="2800"/>
              </a:p>
            </p:txBody>
          </p:sp>
        </mc:Choice>
        <mc:Fallback xmlns="">
          <p:sp>
            <p:nvSpPr>
              <p:cNvPr id="2" name="文本框 1"/>
              <p:cNvSpPr txBox="1">
                <a:spLocks noRot="1" noChangeAspect="1" noMove="1" noResize="1" noEditPoints="1" noAdjustHandles="1" noChangeArrowheads="1" noChangeShapeType="1" noTextEdit="1"/>
              </p:cNvSpPr>
              <p:nvPr/>
            </p:nvSpPr>
            <p:spPr>
              <a:xfrm>
                <a:off x="2507335" y="260648"/>
                <a:ext cx="3495572" cy="523220"/>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507335" y="1249596"/>
                <a:ext cx="37108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=40</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m:t>
                          </m:r>
                        </m:sup>
                      </m:sSubSup>
                      <m:r>
                        <a:rPr lang="en-US" altLang="zh-CN" sz="2800" b="0" i="1" smtClean="0">
                          <a:latin typeface="Cambria Math" panose="02040503050406030204" pitchFamily="18" charset="0"/>
                        </a:rPr>
                        <m:t>=32</m:t>
                      </m:r>
                      <m:r>
                        <a:rPr lang="en-US" altLang="zh-CN" sz="2800" b="0" i="1" smtClean="0">
                          <a:latin typeface="Cambria Math" panose="02040503050406030204" pitchFamily="18" charset="0"/>
                        </a:rPr>
                        <m:t>𝑐</m:t>
                      </m:r>
                    </m:oMath>
                  </m:oMathPara>
                </a14:m>
                <a:endParaRPr lang="zh-CN" altLang="en-US" sz="2800"/>
              </a:p>
            </p:txBody>
          </p:sp>
        </mc:Choice>
        <mc:Fallback xmlns="">
          <p:sp>
            <p:nvSpPr>
              <p:cNvPr id="3" name="文本框 2"/>
              <p:cNvSpPr txBox="1">
                <a:spLocks noRot="1" noChangeAspect="1" noMove="1" noResize="1" noEditPoints="1" noAdjustHandles="1" noChangeArrowheads="1" noChangeShapeType="1" noTextEdit="1"/>
              </p:cNvSpPr>
              <p:nvPr/>
            </p:nvSpPr>
            <p:spPr>
              <a:xfrm>
                <a:off x="2507335" y="1249596"/>
                <a:ext cx="3710888" cy="52322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07335" y="755122"/>
                <a:ext cx="37108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=16</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m:t>
                          </m:r>
                        </m:sup>
                      </m:sSubSup>
                      <m:r>
                        <a:rPr lang="en-US" altLang="zh-CN" sz="2800" b="0" i="1" smtClean="0">
                          <a:latin typeface="Cambria Math" panose="02040503050406030204" pitchFamily="18" charset="0"/>
                        </a:rPr>
                        <m:t>=20</m:t>
                      </m:r>
                      <m:r>
                        <a:rPr lang="en-US" altLang="zh-CN" sz="2800" b="0" i="1" smtClean="0">
                          <a:latin typeface="Cambria Math" panose="02040503050406030204" pitchFamily="18" charset="0"/>
                        </a:rPr>
                        <m:t>𝑐</m:t>
                      </m:r>
                    </m:oMath>
                  </m:oMathPara>
                </a14:m>
                <a:endParaRPr lang="zh-CN" altLang="en-US" sz="2800"/>
              </a:p>
            </p:txBody>
          </p:sp>
        </mc:Choice>
        <mc:Fallback xmlns="">
          <p:sp>
            <p:nvSpPr>
              <p:cNvPr id="4" name="文本框 3"/>
              <p:cNvSpPr txBox="1">
                <a:spLocks noRot="1" noChangeAspect="1" noMove="1" noResize="1" noEditPoints="1" noAdjustHandles="1" noChangeArrowheads="1" noChangeShapeType="1" noTextEdit="1"/>
              </p:cNvSpPr>
              <p:nvPr/>
            </p:nvSpPr>
            <p:spPr>
              <a:xfrm>
                <a:off x="2507335" y="755122"/>
                <a:ext cx="3710888" cy="52322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323759" y="260648"/>
                <a:ext cx="22529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chemeClr val="accent2"/>
                          </a:solidFill>
                          <a:latin typeface="Cambria Math" panose="02040503050406030204" pitchFamily="18" charset="0"/>
                        </a:rPr>
                        <m:t> </m:t>
                      </m:r>
                      <m:sSub>
                        <m:sSubPr>
                          <m:ctrlPr>
                            <a:rPr lang="en-US" altLang="zh-CN" sz="2800" i="1">
                              <a:solidFill>
                                <a:schemeClr val="accent2"/>
                              </a:solidFill>
                              <a:latin typeface="Cambria Math" panose="02040503050406030204" pitchFamily="18" charset="0"/>
                            </a:rPr>
                          </m:ctrlPr>
                        </m:sSubPr>
                        <m:e>
                          <m:r>
                            <a:rPr lang="en-US" altLang="zh-CN" sz="2800" i="1">
                              <a:solidFill>
                                <a:schemeClr val="accent2"/>
                              </a:solidFill>
                              <a:latin typeface="Cambria Math" panose="02040503050406030204" pitchFamily="18" charset="0"/>
                            </a:rPr>
                            <m:t>𝑙</m:t>
                          </m:r>
                        </m:e>
                        <m:sub>
                          <m:r>
                            <a:rPr lang="en-US" altLang="zh-CN" sz="2800" i="1">
                              <a:solidFill>
                                <a:schemeClr val="accent2"/>
                              </a:solidFill>
                              <a:latin typeface="Cambria Math" panose="02040503050406030204" pitchFamily="18" charset="0"/>
                            </a:rPr>
                            <m:t>1</m:t>
                          </m:r>
                        </m:sub>
                      </m:sSub>
                      <m:r>
                        <a:rPr lang="en-US" altLang="zh-CN" sz="2800" i="1">
                          <a:solidFill>
                            <a:schemeClr val="accent2"/>
                          </a:solidFill>
                          <a:latin typeface="Cambria Math" panose="02040503050406030204" pitchFamily="18" charset="0"/>
                        </a:rPr>
                        <m:t>×0.8=</m:t>
                      </m:r>
                      <m:sSubSup>
                        <m:sSubSupPr>
                          <m:ctrlPr>
                            <a:rPr lang="en-US" altLang="zh-CN" sz="2800" i="1">
                              <a:solidFill>
                                <a:schemeClr val="accent2"/>
                              </a:solidFill>
                              <a:latin typeface="Cambria Math" panose="02040503050406030204" pitchFamily="18" charset="0"/>
                            </a:rPr>
                          </m:ctrlPr>
                        </m:sSubSupPr>
                        <m:e>
                          <m:r>
                            <a:rPr lang="en-US" altLang="zh-CN" sz="2800" i="1">
                              <a:solidFill>
                                <a:schemeClr val="accent2"/>
                              </a:solidFill>
                              <a:latin typeface="Cambria Math" panose="02040503050406030204" pitchFamily="18" charset="0"/>
                            </a:rPr>
                            <m:t>𝑙</m:t>
                          </m:r>
                        </m:e>
                        <m:sub>
                          <m:r>
                            <a:rPr lang="en-US" altLang="zh-CN" sz="2800" i="1">
                              <a:solidFill>
                                <a:schemeClr val="accent2"/>
                              </a:solidFill>
                              <a:latin typeface="Cambria Math" panose="02040503050406030204" pitchFamily="18" charset="0"/>
                            </a:rPr>
                            <m:t>1</m:t>
                          </m:r>
                        </m:sub>
                        <m:sup>
                          <m:r>
                            <a:rPr lang="en-US" altLang="zh-CN" sz="2800" i="1">
                              <a:solidFill>
                                <a:schemeClr val="accent2"/>
                              </a:solidFill>
                              <a:latin typeface="Cambria Math" panose="02040503050406030204" pitchFamily="18" charset="0"/>
                            </a:rPr>
                            <m:t>′</m:t>
                          </m:r>
                        </m:sup>
                      </m:sSubSup>
                    </m:oMath>
                  </m:oMathPara>
                </a14:m>
                <a:endParaRPr lang="zh-CN" altLang="en-US" sz="2800">
                  <a:solidFill>
                    <a:schemeClr val="accent2"/>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323759" y="260648"/>
                <a:ext cx="2252924" cy="52322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320648" y="1249596"/>
                <a:ext cx="22529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chemeClr val="accent2"/>
                          </a:solidFill>
                          <a:latin typeface="Cambria Math" panose="02040503050406030204" pitchFamily="18" charset="0"/>
                        </a:rPr>
                        <m:t> </m:t>
                      </m:r>
                      <m:sSub>
                        <m:sSubPr>
                          <m:ctrlPr>
                            <a:rPr lang="en-US" altLang="zh-CN" sz="2800" i="1">
                              <a:solidFill>
                                <a:schemeClr val="accent2"/>
                              </a:solidFill>
                              <a:latin typeface="Cambria Math" panose="02040503050406030204" pitchFamily="18" charset="0"/>
                            </a:rPr>
                          </m:ctrlPr>
                        </m:sSubPr>
                        <m:e>
                          <m:r>
                            <a:rPr lang="en-US" altLang="zh-CN" sz="2800" i="1">
                              <a:solidFill>
                                <a:schemeClr val="accent2"/>
                              </a:solidFill>
                              <a:latin typeface="Cambria Math" panose="02040503050406030204" pitchFamily="18" charset="0"/>
                            </a:rPr>
                            <m:t>𝑙</m:t>
                          </m:r>
                        </m:e>
                        <m:sub>
                          <m:r>
                            <a:rPr lang="en-US" altLang="zh-CN" sz="2800" b="0" i="1" smtClean="0">
                              <a:solidFill>
                                <a:schemeClr val="accent2"/>
                              </a:solidFill>
                              <a:latin typeface="Cambria Math" panose="02040503050406030204" pitchFamily="18" charset="0"/>
                            </a:rPr>
                            <m:t>3</m:t>
                          </m:r>
                        </m:sub>
                      </m:sSub>
                      <m:r>
                        <a:rPr lang="en-US" altLang="zh-CN" sz="2800" i="1">
                          <a:solidFill>
                            <a:schemeClr val="accent2"/>
                          </a:solidFill>
                          <a:latin typeface="Cambria Math" panose="02040503050406030204" pitchFamily="18" charset="0"/>
                        </a:rPr>
                        <m:t>×0.8=</m:t>
                      </m:r>
                      <m:sSubSup>
                        <m:sSubSupPr>
                          <m:ctrlPr>
                            <a:rPr lang="en-US" altLang="zh-CN" sz="2800" i="1">
                              <a:solidFill>
                                <a:schemeClr val="accent2"/>
                              </a:solidFill>
                              <a:latin typeface="Cambria Math" panose="02040503050406030204" pitchFamily="18" charset="0"/>
                            </a:rPr>
                          </m:ctrlPr>
                        </m:sSubSupPr>
                        <m:e>
                          <m:r>
                            <a:rPr lang="en-US" altLang="zh-CN" sz="2800" i="1">
                              <a:solidFill>
                                <a:schemeClr val="accent2"/>
                              </a:solidFill>
                              <a:latin typeface="Cambria Math" panose="02040503050406030204" pitchFamily="18" charset="0"/>
                            </a:rPr>
                            <m:t>𝑙</m:t>
                          </m:r>
                        </m:e>
                        <m:sub>
                          <m:r>
                            <a:rPr lang="en-US" altLang="zh-CN" sz="2800" b="0" i="1" smtClean="0">
                              <a:solidFill>
                                <a:schemeClr val="accent2"/>
                              </a:solidFill>
                              <a:latin typeface="Cambria Math" panose="02040503050406030204" pitchFamily="18" charset="0"/>
                            </a:rPr>
                            <m:t>3</m:t>
                          </m:r>
                        </m:sub>
                        <m:sup>
                          <m:r>
                            <a:rPr lang="en-US" altLang="zh-CN" sz="2800" i="1">
                              <a:solidFill>
                                <a:schemeClr val="accent2"/>
                              </a:solidFill>
                              <a:latin typeface="Cambria Math" panose="02040503050406030204" pitchFamily="18" charset="0"/>
                            </a:rPr>
                            <m:t>′</m:t>
                          </m:r>
                        </m:sup>
                      </m:sSubSup>
                    </m:oMath>
                  </m:oMathPara>
                </a14:m>
                <a:endParaRPr lang="zh-CN" altLang="en-US" sz="2800">
                  <a:solidFill>
                    <a:schemeClr val="accent2"/>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6320648" y="1249596"/>
                <a:ext cx="2252924" cy="52322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323759" y="755122"/>
                <a:ext cx="22806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rgbClr val="C00000"/>
                          </a:solidFill>
                          <a:latin typeface="Cambria Math" panose="02040503050406030204" pitchFamily="18" charset="0"/>
                        </a:rPr>
                        <m:t> </m:t>
                      </m:r>
                      <m:sSub>
                        <m:sSubPr>
                          <m:ctrlPr>
                            <a:rPr lang="en-US" altLang="zh-CN" sz="2800" i="1">
                              <a:solidFill>
                                <a:srgbClr val="C00000"/>
                              </a:solidFill>
                              <a:latin typeface="Cambria Math" panose="02040503050406030204" pitchFamily="18" charset="0"/>
                            </a:rPr>
                          </m:ctrlPr>
                        </m:sSubPr>
                        <m:e>
                          <m:r>
                            <a:rPr lang="en-US" altLang="zh-CN" sz="2800" i="1">
                              <a:solidFill>
                                <a:srgbClr val="C00000"/>
                              </a:solidFill>
                              <a:latin typeface="Cambria Math" panose="02040503050406030204" pitchFamily="18" charset="0"/>
                            </a:rPr>
                            <m:t>𝑙</m:t>
                          </m:r>
                        </m:e>
                        <m:sub>
                          <m:r>
                            <a:rPr lang="en-US" altLang="zh-CN" sz="2800" b="0" i="1" smtClean="0">
                              <a:solidFill>
                                <a:srgbClr val="C00000"/>
                              </a:solidFill>
                              <a:latin typeface="Cambria Math" panose="02040503050406030204" pitchFamily="18" charset="0"/>
                            </a:rPr>
                            <m:t>2</m:t>
                          </m:r>
                        </m:sub>
                      </m:sSub>
                      <m:r>
                        <a:rPr lang="en-US" altLang="zh-CN" sz="2800" b="0" i="1" smtClean="0">
                          <a:solidFill>
                            <a:srgbClr val="C00000"/>
                          </a:solidFill>
                          <a:latin typeface="Cambria Math" panose="02040503050406030204" pitchFamily="18" charset="0"/>
                        </a:rPr>
                        <m:t>÷</m:t>
                      </m:r>
                      <m:r>
                        <a:rPr lang="en-US" altLang="zh-CN" sz="2800" i="1">
                          <a:solidFill>
                            <a:srgbClr val="C00000"/>
                          </a:solidFill>
                          <a:latin typeface="Cambria Math" panose="02040503050406030204" pitchFamily="18" charset="0"/>
                        </a:rPr>
                        <m:t>0.8=</m:t>
                      </m:r>
                      <m:sSubSup>
                        <m:sSubSupPr>
                          <m:ctrlPr>
                            <a:rPr lang="en-US" altLang="zh-CN" sz="2800" i="1">
                              <a:solidFill>
                                <a:srgbClr val="C00000"/>
                              </a:solidFill>
                              <a:latin typeface="Cambria Math" panose="02040503050406030204" pitchFamily="18" charset="0"/>
                            </a:rPr>
                          </m:ctrlPr>
                        </m:sSubSupPr>
                        <m:e>
                          <m:r>
                            <a:rPr lang="en-US" altLang="zh-CN" sz="2800" i="1">
                              <a:solidFill>
                                <a:srgbClr val="C00000"/>
                              </a:solidFill>
                              <a:latin typeface="Cambria Math" panose="02040503050406030204" pitchFamily="18" charset="0"/>
                            </a:rPr>
                            <m:t>𝑙</m:t>
                          </m:r>
                        </m:e>
                        <m:sub>
                          <m:r>
                            <a:rPr lang="en-US" altLang="zh-CN" sz="2800" b="0" i="1" smtClean="0">
                              <a:solidFill>
                                <a:srgbClr val="C00000"/>
                              </a:solidFill>
                              <a:latin typeface="Cambria Math" panose="02040503050406030204" pitchFamily="18" charset="0"/>
                            </a:rPr>
                            <m:t>2</m:t>
                          </m:r>
                        </m:sub>
                        <m:sup>
                          <m:r>
                            <a:rPr lang="en-US" altLang="zh-CN" sz="2800" i="1">
                              <a:solidFill>
                                <a:srgbClr val="C00000"/>
                              </a:solidFill>
                              <a:latin typeface="Cambria Math" panose="02040503050406030204" pitchFamily="18" charset="0"/>
                            </a:rPr>
                            <m:t>′</m:t>
                          </m:r>
                        </m:sup>
                      </m:sSubSup>
                    </m:oMath>
                  </m:oMathPara>
                </a14:m>
                <a:endParaRPr lang="zh-CN" altLang="en-US" sz="2800">
                  <a:solidFill>
                    <a:srgbClr val="C0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6323759" y="755122"/>
                <a:ext cx="2280689" cy="523220"/>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8" name="Group 4"/>
          <p:cNvGrpSpPr>
            <a:grpSpLocks/>
          </p:cNvGrpSpPr>
          <p:nvPr/>
        </p:nvGrpSpPr>
        <p:grpSpPr bwMode="auto">
          <a:xfrm>
            <a:off x="304800" y="336551"/>
            <a:ext cx="1828800" cy="1371600"/>
            <a:chOff x="240" y="576"/>
            <a:chExt cx="1152" cy="864"/>
          </a:xfrm>
        </p:grpSpPr>
        <p:sp>
          <p:nvSpPr>
            <p:cNvPr id="9" name="AutoShape 5"/>
            <p:cNvSpPr>
              <a:spLocks noChangeArrowheads="1"/>
            </p:cNvSpPr>
            <p:nvPr/>
          </p:nvSpPr>
          <p:spPr bwMode="auto">
            <a:xfrm>
              <a:off x="240" y="576"/>
              <a:ext cx="1152" cy="864"/>
            </a:xfrm>
            <a:prstGeom prst="irregularSeal1">
              <a:avLst/>
            </a:prstGeom>
            <a:solidFill>
              <a:srgbClr val="FF9900"/>
            </a:soli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10" name="Text Box 6"/>
            <p:cNvSpPr txBox="1">
              <a:spLocks noChangeArrowheads="1"/>
            </p:cNvSpPr>
            <p:nvPr/>
          </p:nvSpPr>
          <p:spPr bwMode="auto">
            <a:xfrm>
              <a:off x="480" y="768"/>
              <a:ext cx="81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600" b="1">
                  <a:solidFill>
                    <a:srgbClr val="CC3300"/>
                  </a:solidFill>
                  <a:effectLst>
                    <a:outerShdw blurRad="38100" dist="38100" dir="2700000" algn="tl">
                      <a:srgbClr val="000000"/>
                    </a:outerShdw>
                  </a:effectLst>
                  <a:latin typeface="宋体" panose="02010600030101010101" pitchFamily="2" charset="-122"/>
                </a:rPr>
                <a:t>思考</a:t>
              </a:r>
            </a:p>
          </p:txBody>
        </p:sp>
      </p:grpSp>
      <mc:AlternateContent xmlns:mc="http://schemas.openxmlformats.org/markup-compatibility/2006" xmlns:a14="http://schemas.microsoft.com/office/drawing/2010/main">
        <mc:Choice Requires="a14">
          <p:sp>
            <p:nvSpPr>
              <p:cNvPr id="11" name="文本框 10"/>
              <p:cNvSpPr txBox="1"/>
              <p:nvPr/>
            </p:nvSpPr>
            <p:spPr>
              <a:xfrm>
                <a:off x="531919" y="1916832"/>
                <a:ext cx="8216545" cy="523220"/>
              </a:xfrm>
              <a:prstGeom prst="rect">
                <a:avLst/>
              </a:prstGeom>
              <a:noFill/>
            </p:spPr>
            <p:txBody>
              <a:bodyPr wrap="none" rtlCol="0">
                <a:spAutoFit/>
              </a:bodyPr>
              <a:lstStyle/>
              <a:p>
                <a:r>
                  <a:rPr lang="zh-CN" altLang="en-US" sz="2800" b="1"/>
                  <a:t>为什么 </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𝒍</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𝒍</m:t>
                        </m:r>
                      </m:e>
                      <m:sub>
                        <m:r>
                          <a:rPr lang="en-US" altLang="zh-CN" sz="2800" b="1" i="1" smtClean="0">
                            <a:latin typeface="Cambria Math" panose="02040503050406030204" pitchFamily="18" charset="0"/>
                          </a:rPr>
                          <m:t>𝟑</m:t>
                        </m:r>
                      </m:sub>
                    </m:sSub>
                  </m:oMath>
                </a14:m>
                <a:r>
                  <a:rPr lang="zh-CN" altLang="en-US" sz="2800" b="1"/>
                  <a:t> 在 </a:t>
                </a:r>
                <a:r>
                  <a:rPr lang="en-US" altLang="zh-CN" sz="2800" b="1"/>
                  <a:t>S </a:t>
                </a:r>
                <a:r>
                  <a:rPr lang="zh-CN" altLang="en-US" sz="2800" b="1"/>
                  <a:t>系中是原长而 </a:t>
                </a:r>
                <a14:m>
                  <m:oMath xmlns:m="http://schemas.openxmlformats.org/officeDocument/2006/math">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𝒍</m:t>
                        </m:r>
                      </m:e>
                      <m:sub>
                        <m:r>
                          <a:rPr lang="en-US" altLang="zh-CN" sz="2800" b="1" i="1" smtClean="0">
                            <a:latin typeface="Cambria Math" panose="02040503050406030204" pitchFamily="18" charset="0"/>
                          </a:rPr>
                          <m:t>𝟐</m:t>
                        </m:r>
                      </m:sub>
                      <m:sup>
                        <m:r>
                          <a:rPr lang="en-US" altLang="zh-CN" sz="2800" b="1" i="1" smtClean="0">
                            <a:latin typeface="Cambria Math" panose="02040503050406030204" pitchFamily="18" charset="0"/>
                          </a:rPr>
                          <m:t>′</m:t>
                        </m:r>
                      </m:sup>
                    </m:sSubSup>
                  </m:oMath>
                </a14:m>
                <a:r>
                  <a:rPr lang="zh-CN" altLang="en-US" sz="2800" b="1"/>
                  <a:t> 在 </a:t>
                </a:r>
                <a:r>
                  <a:rPr lang="en-US" altLang="zh-CN" sz="2800" b="1"/>
                  <a:t>S’ </a:t>
                </a:r>
                <a:r>
                  <a:rPr lang="zh-CN" altLang="en-US" sz="2800" b="1"/>
                  <a:t>中是原长？</a:t>
                </a:r>
              </a:p>
            </p:txBody>
          </p:sp>
        </mc:Choice>
        <mc:Fallback xmlns="">
          <p:sp>
            <p:nvSpPr>
              <p:cNvPr id="11" name="文本框 10"/>
              <p:cNvSpPr txBox="1">
                <a:spLocks noRot="1" noChangeAspect="1" noMove="1" noResize="1" noEditPoints="1" noAdjustHandles="1" noChangeArrowheads="1" noChangeShapeType="1" noTextEdit="1"/>
              </p:cNvSpPr>
              <p:nvPr/>
            </p:nvSpPr>
            <p:spPr>
              <a:xfrm>
                <a:off x="531919" y="1916832"/>
                <a:ext cx="8216545" cy="523220"/>
              </a:xfrm>
              <a:prstGeom prst="rect">
                <a:avLst/>
              </a:prstGeom>
              <a:blipFill rotWithShape="0">
                <a:blip r:embed="rId8"/>
                <a:stretch>
                  <a:fillRect l="-1484" t="-15116" r="-742" b="-32558"/>
                </a:stretch>
              </a:blipFill>
            </p:spPr>
            <p:txBody>
              <a:bodyPr/>
              <a:lstStyle/>
              <a:p>
                <a:r>
                  <a:rPr lang="zh-CN" altLang="en-US">
                    <a:noFill/>
                  </a:rPr>
                  <a:t> </a:t>
                </a:r>
              </a:p>
            </p:txBody>
          </p:sp>
        </mc:Fallback>
      </mc:AlternateContent>
      <p:sp>
        <p:nvSpPr>
          <p:cNvPr id="12" name="文本框 11"/>
          <p:cNvSpPr txBox="1"/>
          <p:nvPr/>
        </p:nvSpPr>
        <p:spPr>
          <a:xfrm>
            <a:off x="539552" y="2627330"/>
            <a:ext cx="906017" cy="523220"/>
          </a:xfrm>
          <a:prstGeom prst="rect">
            <a:avLst/>
          </a:prstGeom>
          <a:noFill/>
        </p:spPr>
        <p:txBody>
          <a:bodyPr wrap="none" rtlCol="0">
            <a:spAutoFit/>
          </a:bodyPr>
          <a:lstStyle/>
          <a:p>
            <a:r>
              <a:rPr lang="zh-CN" altLang="en-US" sz="2800" b="1">
                <a:solidFill>
                  <a:schemeClr val="accent2"/>
                </a:solidFill>
              </a:rPr>
              <a:t>原长</a:t>
            </a:r>
          </a:p>
        </p:txBody>
      </p:sp>
      <p:sp>
        <p:nvSpPr>
          <p:cNvPr id="13" name="文本框 12"/>
          <p:cNvSpPr txBox="1"/>
          <p:nvPr/>
        </p:nvSpPr>
        <p:spPr>
          <a:xfrm>
            <a:off x="1981200" y="2627330"/>
            <a:ext cx="2709396" cy="523220"/>
          </a:xfrm>
          <a:prstGeom prst="rect">
            <a:avLst/>
          </a:prstGeom>
          <a:noFill/>
        </p:spPr>
        <p:txBody>
          <a:bodyPr wrap="none" rtlCol="0">
            <a:spAutoFit/>
          </a:bodyPr>
          <a:lstStyle/>
          <a:p>
            <a:r>
              <a:rPr lang="zh-CN" altLang="en-US" sz="2800" b="1">
                <a:solidFill>
                  <a:schemeClr val="accent2"/>
                </a:solidFill>
              </a:rPr>
              <a:t>在参考系中静止</a:t>
            </a:r>
          </a:p>
        </p:txBody>
      </p:sp>
      <p:sp>
        <p:nvSpPr>
          <p:cNvPr id="14" name="文本框 13"/>
          <p:cNvSpPr txBox="1"/>
          <p:nvPr/>
        </p:nvSpPr>
        <p:spPr>
          <a:xfrm>
            <a:off x="5220072" y="2627330"/>
            <a:ext cx="3070071" cy="523220"/>
          </a:xfrm>
          <a:prstGeom prst="rect">
            <a:avLst/>
          </a:prstGeom>
          <a:noFill/>
        </p:spPr>
        <p:txBody>
          <a:bodyPr wrap="none" rtlCol="0">
            <a:spAutoFit/>
          </a:bodyPr>
          <a:lstStyle/>
          <a:p>
            <a:r>
              <a:rPr lang="zh-CN" altLang="en-US" sz="2800" b="1">
                <a:solidFill>
                  <a:schemeClr val="accent2"/>
                </a:solidFill>
              </a:rPr>
              <a:t>测量两端不须同时</a:t>
            </a:r>
          </a:p>
        </p:txBody>
      </p:sp>
      <p:sp>
        <p:nvSpPr>
          <p:cNvPr id="15" name="文本框 14"/>
          <p:cNvSpPr txBox="1"/>
          <p:nvPr/>
        </p:nvSpPr>
        <p:spPr>
          <a:xfrm>
            <a:off x="531919" y="3212976"/>
            <a:ext cx="3430747" cy="523220"/>
          </a:xfrm>
          <a:prstGeom prst="rect">
            <a:avLst/>
          </a:prstGeom>
          <a:noFill/>
        </p:spPr>
        <p:txBody>
          <a:bodyPr wrap="none" rtlCol="0">
            <a:spAutoFit/>
          </a:bodyPr>
          <a:lstStyle/>
          <a:p>
            <a:r>
              <a:rPr lang="zh-CN" altLang="en-US" sz="2800" b="1">
                <a:solidFill>
                  <a:schemeClr val="accent2"/>
                </a:solidFill>
              </a:rPr>
              <a:t>若两端必须同时测量</a:t>
            </a:r>
          </a:p>
        </p:txBody>
      </p:sp>
      <p:sp>
        <p:nvSpPr>
          <p:cNvPr id="16" name="文本框 15"/>
          <p:cNvSpPr txBox="1"/>
          <p:nvPr/>
        </p:nvSpPr>
        <p:spPr>
          <a:xfrm>
            <a:off x="5200781" y="3212976"/>
            <a:ext cx="2348720" cy="523220"/>
          </a:xfrm>
          <a:prstGeom prst="rect">
            <a:avLst/>
          </a:prstGeom>
          <a:noFill/>
        </p:spPr>
        <p:txBody>
          <a:bodyPr wrap="none" rtlCol="0">
            <a:spAutoFit/>
          </a:bodyPr>
          <a:lstStyle/>
          <a:p>
            <a:r>
              <a:rPr lang="zh-CN" altLang="en-US" sz="2800" b="1">
                <a:solidFill>
                  <a:schemeClr val="accent2"/>
                </a:solidFill>
              </a:rPr>
              <a:t>必是运动长度</a:t>
            </a:r>
          </a:p>
        </p:txBody>
      </p:sp>
      <p:sp>
        <p:nvSpPr>
          <p:cNvPr id="17" name="右箭头 16"/>
          <p:cNvSpPr/>
          <p:nvPr/>
        </p:nvSpPr>
        <p:spPr>
          <a:xfrm>
            <a:off x="1621160" y="2780928"/>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右箭头 17"/>
          <p:cNvSpPr/>
          <p:nvPr/>
        </p:nvSpPr>
        <p:spPr>
          <a:xfrm>
            <a:off x="4427984" y="3366574"/>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右箭头 18"/>
          <p:cNvSpPr/>
          <p:nvPr/>
        </p:nvSpPr>
        <p:spPr>
          <a:xfrm>
            <a:off x="4833124" y="2780928"/>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mc:AlternateContent xmlns:mc="http://schemas.openxmlformats.org/markup-compatibility/2006" xmlns:a14="http://schemas.microsoft.com/office/drawing/2010/main">
        <mc:Choice Requires="a14">
          <p:sp>
            <p:nvSpPr>
              <p:cNvPr id="20" name="文本框 19"/>
              <p:cNvSpPr txBox="1"/>
              <p:nvPr/>
            </p:nvSpPr>
            <p:spPr>
              <a:xfrm>
                <a:off x="575391" y="3933056"/>
                <a:ext cx="6093206" cy="461665"/>
              </a:xfrm>
              <a:prstGeom prst="rect">
                <a:avLst/>
              </a:prstGeom>
              <a:noFill/>
            </p:spPr>
            <p:txBody>
              <a:bodyPr wrap="non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r>
                  <a:rPr lang="en-US" altLang="zh-CN" b="1"/>
                  <a:t>: </a:t>
                </a:r>
                <a:r>
                  <a:rPr lang="zh-CN" altLang="en-US" b="1"/>
                  <a:t>飞船发出信号时飞船和地球间的距离</a:t>
                </a:r>
              </a:p>
            </p:txBody>
          </p:sp>
        </mc:Choice>
        <mc:Fallback xmlns="">
          <p:sp>
            <p:nvSpPr>
              <p:cNvPr id="20" name="文本框 19"/>
              <p:cNvSpPr txBox="1">
                <a:spLocks noRot="1" noChangeAspect="1" noMove="1" noResize="1" noEditPoints="1" noAdjustHandles="1" noChangeArrowheads="1" noChangeShapeType="1" noTextEdit="1"/>
              </p:cNvSpPr>
              <p:nvPr/>
            </p:nvSpPr>
            <p:spPr>
              <a:xfrm>
                <a:off x="575391" y="3933056"/>
                <a:ext cx="6093206" cy="461665"/>
              </a:xfrm>
              <a:prstGeom prst="rect">
                <a:avLst/>
              </a:prstGeom>
              <a:blipFill rotWithShape="0">
                <a:blip r:embed="rId9"/>
                <a:stretch>
                  <a:fillRect l="-300" t="-14474" r="-900" b="-30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1335492" y="4475147"/>
                <a:ext cx="6284413" cy="461665"/>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dirty="0"/>
                  <a:t>1</a:t>
                </a:r>
                <a:r>
                  <a:rPr lang="zh-CN" altLang="en-US" b="1" dirty="0"/>
                  <a:t>：飞船发出信号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endParaRPr lang="zh-CN" altLang="en-US" b="1" dirty="0"/>
              </a:p>
            </p:txBody>
          </p:sp>
        </mc:Choice>
        <mc:Fallback>
          <p:sp>
            <p:nvSpPr>
              <p:cNvPr id="21" name="文本框 20"/>
              <p:cNvSpPr txBox="1">
                <a:spLocks noRot="1" noChangeAspect="1" noMove="1" noResize="1" noEditPoints="1" noAdjustHandles="1" noChangeArrowheads="1" noChangeShapeType="1" noTextEdit="1"/>
              </p:cNvSpPr>
              <p:nvPr/>
            </p:nvSpPr>
            <p:spPr>
              <a:xfrm>
                <a:off x="1335492" y="4475147"/>
                <a:ext cx="6284413" cy="461665"/>
              </a:xfrm>
              <a:prstGeom prst="rect">
                <a:avLst/>
              </a:prstGeom>
              <a:blipFill>
                <a:blip r:embed="rId10"/>
                <a:stretch>
                  <a:fillRect t="-17105" r="-1309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1331640" y="4941168"/>
                <a:ext cx="6581032" cy="463268"/>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dirty="0"/>
                  <a:t>2</a:t>
                </a:r>
                <a:r>
                  <a:rPr lang="zh-CN" altLang="en-US" b="1" dirty="0"/>
                  <a:t>：地球的位置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zh-CN" altLang="en-US" b="1" i="1">
                            <a:latin typeface="Cambria Math" panose="02040503050406030204" pitchFamily="18" charset="0"/>
                          </a:rPr>
                          <m:t>任意</m:t>
                        </m:r>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endParaRPr lang="zh-CN" altLang="en-US" b="1"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331640" y="4941168"/>
                <a:ext cx="6581032" cy="463268"/>
              </a:xfrm>
              <a:prstGeom prst="rect">
                <a:avLst/>
              </a:prstGeom>
              <a:blipFill rotWithShape="0">
                <a:blip r:embed="rId11"/>
                <a:stretch>
                  <a:fillRect l="-741" t="-14474" b="-30263"/>
                </a:stretch>
              </a:blipFill>
            </p:spPr>
            <p:txBody>
              <a:bodyPr/>
              <a:lstStyle/>
              <a:p>
                <a:r>
                  <a:rPr lang="zh-CN" altLang="en-US">
                    <a:noFill/>
                  </a:rPr>
                  <a:t> </a:t>
                </a:r>
              </a:p>
            </p:txBody>
          </p:sp>
        </mc:Fallback>
      </mc:AlternateContent>
      <p:grpSp>
        <p:nvGrpSpPr>
          <p:cNvPr id="27" name="组合 26"/>
          <p:cNvGrpSpPr/>
          <p:nvPr/>
        </p:nvGrpSpPr>
        <p:grpSpPr>
          <a:xfrm>
            <a:off x="823360" y="4465993"/>
            <a:ext cx="7709080" cy="1872944"/>
            <a:chOff x="823360" y="4465993"/>
            <a:chExt cx="7709080" cy="1872944"/>
          </a:xfrm>
        </p:grpSpPr>
        <p:sp>
          <p:nvSpPr>
            <p:cNvPr id="23" name="圆角矩形标注 22"/>
            <p:cNvSpPr/>
            <p:nvPr/>
          </p:nvSpPr>
          <p:spPr>
            <a:xfrm>
              <a:off x="4941136" y="4465993"/>
              <a:ext cx="1866064" cy="974275"/>
            </a:xfrm>
            <a:prstGeom prst="wedgeRoundRectCallou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23360" y="5507940"/>
              <a:ext cx="7709080" cy="830997"/>
            </a:xfrm>
            <a:prstGeom prst="rect">
              <a:avLst/>
            </a:prstGeom>
            <a:noFill/>
          </p:spPr>
          <p:txBody>
            <a:bodyPr wrap="square" rtlCol="0">
              <a:spAutoFit/>
            </a:bodyPr>
            <a:lstStyle/>
            <a:p>
              <a:r>
                <a:rPr lang="en-US" altLang="zh-CN" b="1">
                  <a:solidFill>
                    <a:schemeClr val="accent2"/>
                  </a:solidFill>
                </a:rPr>
                <a:t>S </a:t>
              </a:r>
              <a:r>
                <a:rPr lang="zh-CN" altLang="en-US" b="1">
                  <a:solidFill>
                    <a:schemeClr val="accent2"/>
                  </a:solidFill>
                </a:rPr>
                <a:t>系中测量另一端位置的事件</a:t>
              </a:r>
              <a:r>
                <a:rPr lang="en-US" altLang="zh-CN" b="1">
                  <a:solidFill>
                    <a:schemeClr val="accent2"/>
                  </a:solidFill>
                </a:rPr>
                <a:t>2</a:t>
              </a:r>
              <a:r>
                <a:rPr lang="zh-CN" altLang="en-US" b="1">
                  <a:solidFill>
                    <a:schemeClr val="accent2"/>
                  </a:solidFill>
                </a:rPr>
                <a:t>不必与测量一端位置的事件</a:t>
              </a:r>
              <a:r>
                <a:rPr lang="en-US" altLang="zh-CN" b="1">
                  <a:solidFill>
                    <a:schemeClr val="accent2"/>
                  </a:solidFill>
                </a:rPr>
                <a:t>1</a:t>
              </a:r>
              <a:r>
                <a:rPr lang="zh-CN" altLang="en-US" b="1">
                  <a:solidFill>
                    <a:schemeClr val="accent2"/>
                  </a:solidFill>
                </a:rPr>
                <a:t>同时，因而该距离是固有长度</a:t>
              </a:r>
            </a:p>
          </p:txBody>
        </p:sp>
      </p:grpSp>
      <p:grpSp>
        <p:nvGrpSpPr>
          <p:cNvPr id="28" name="组合 27"/>
          <p:cNvGrpSpPr/>
          <p:nvPr/>
        </p:nvGrpSpPr>
        <p:grpSpPr>
          <a:xfrm>
            <a:off x="3146545" y="4469328"/>
            <a:ext cx="6143356" cy="2388672"/>
            <a:chOff x="3146545" y="4469328"/>
            <a:chExt cx="6143356" cy="2388672"/>
          </a:xfrm>
        </p:grpSpPr>
        <p:sp>
          <p:nvSpPr>
            <p:cNvPr id="25" name="矩形 24"/>
            <p:cNvSpPr/>
            <p:nvPr/>
          </p:nvSpPr>
          <p:spPr>
            <a:xfrm>
              <a:off x="3146545" y="6334780"/>
              <a:ext cx="6143356" cy="523220"/>
            </a:xfrm>
            <a:prstGeom prst="rect">
              <a:avLst/>
            </a:prstGeom>
          </p:spPr>
          <p:txBody>
            <a:bodyPr wrap="square">
              <a:spAutoFit/>
            </a:bodyPr>
            <a:lstStyle/>
            <a:p>
              <a:r>
                <a:rPr lang="en-US" altLang="zh-CN" b="1" dirty="0">
                  <a:solidFill>
                    <a:srgbClr val="C00000"/>
                  </a:solidFill>
                </a:rPr>
                <a:t>S’ </a:t>
              </a:r>
              <a:r>
                <a:rPr lang="zh-CN" altLang="en-US" b="1" dirty="0">
                  <a:solidFill>
                    <a:srgbClr val="C00000"/>
                  </a:solidFill>
                </a:rPr>
                <a:t>系中两事件必须同时，是运动长度</a:t>
              </a:r>
              <a:endParaRPr lang="zh-CN" altLang="en-US" dirty="0">
                <a:solidFill>
                  <a:srgbClr val="C00000"/>
                </a:solidFill>
              </a:endParaRPr>
            </a:p>
          </p:txBody>
        </p:sp>
        <p:sp>
          <p:nvSpPr>
            <p:cNvPr id="26" name="圆角矩形标注 25"/>
            <p:cNvSpPr/>
            <p:nvPr/>
          </p:nvSpPr>
          <p:spPr>
            <a:xfrm>
              <a:off x="6968464" y="4469328"/>
              <a:ext cx="1959636" cy="974275"/>
            </a:xfrm>
            <a:prstGeom prst="wedgeRoundRectCallout">
              <a:avLst>
                <a:gd name="adj1" fmla="val -45603"/>
                <a:gd name="adj2" fmla="val 137346"/>
                <a:gd name="adj3" fmla="val 16667"/>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7353509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wipe(down)">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animBg="1"/>
      <p:bldP spid="18" grpId="0" animBg="1"/>
      <p:bldP spid="19" grpId="0" animBg="1"/>
      <p:bldP spid="20" grpId="0"/>
      <p:bldP spid="21" grpId="0"/>
      <p:bldP spid="2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01156" y="548680"/>
                <a:ext cx="6093206" cy="461665"/>
              </a:xfrm>
              <a:prstGeom prst="rect">
                <a:avLst/>
              </a:prstGeom>
              <a:noFill/>
            </p:spPr>
            <p:txBody>
              <a:bodyPr wrap="non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r>
                  <a:rPr lang="en-US" altLang="zh-CN" b="1"/>
                  <a:t>: </a:t>
                </a:r>
                <a:r>
                  <a:rPr lang="zh-CN" altLang="en-US" b="1"/>
                  <a:t>信号到达地球时飞船和地球间的距离</a:t>
                </a:r>
              </a:p>
            </p:txBody>
          </p:sp>
        </mc:Choice>
        <mc:Fallback xmlns="">
          <p:sp>
            <p:nvSpPr>
              <p:cNvPr id="2" name="文本框 1"/>
              <p:cNvSpPr txBox="1">
                <a:spLocks noRot="1" noChangeAspect="1" noMove="1" noResize="1" noEditPoints="1" noAdjustHandles="1" noChangeArrowheads="1" noChangeShapeType="1" noTextEdit="1"/>
              </p:cNvSpPr>
              <p:nvPr/>
            </p:nvSpPr>
            <p:spPr>
              <a:xfrm>
                <a:off x="601156" y="548680"/>
                <a:ext cx="6093206" cy="461665"/>
              </a:xfrm>
              <a:prstGeom prst="rect">
                <a:avLst/>
              </a:prstGeom>
              <a:blipFill rotWithShape="0">
                <a:blip r:embed="rId2"/>
                <a:stretch>
                  <a:fillRect l="-400" t="-14474" r="-90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361257" y="1090771"/>
                <a:ext cx="6744539" cy="461665"/>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a:t>1</a:t>
                </a:r>
                <a:r>
                  <a:rPr lang="zh-CN" altLang="en-US" b="1"/>
                  <a:t>：信号到达地球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𝟎</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𝟐</m:t>
                            </m:r>
                          </m:sub>
                        </m:sSub>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endParaRPr lang="zh-CN" altLang="en-US" b="1"/>
              </a:p>
            </p:txBody>
          </p:sp>
        </mc:Choice>
        <mc:Fallback xmlns="">
          <p:sp>
            <p:nvSpPr>
              <p:cNvPr id="3" name="文本框 2"/>
              <p:cNvSpPr txBox="1">
                <a:spLocks noRot="1" noChangeAspect="1" noMove="1" noResize="1" noEditPoints="1" noAdjustHandles="1" noChangeArrowheads="1" noChangeShapeType="1" noTextEdit="1"/>
              </p:cNvSpPr>
              <p:nvPr/>
            </p:nvSpPr>
            <p:spPr>
              <a:xfrm>
                <a:off x="1361257" y="1090771"/>
                <a:ext cx="6744539" cy="461665"/>
              </a:xfrm>
              <a:prstGeom prst="rect">
                <a:avLst/>
              </a:prstGeom>
              <a:blipFill rotWithShape="0">
                <a:blip r:embed="rId3"/>
                <a:stretch>
                  <a:fillRect l="-723"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57405" y="1556792"/>
                <a:ext cx="6553782" cy="461665"/>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a:t>2</a:t>
                </a:r>
                <a:r>
                  <a:rPr lang="zh-CN" altLang="en-US" b="1"/>
                  <a:t>：飞船的位置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𝟐</m:t>
                            </m:r>
                          </m:sub>
                        </m:sSub>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zh-CN" altLang="en-US" b="1" i="1">
                        <a:latin typeface="Cambria Math" panose="02040503050406030204" pitchFamily="18" charset="0"/>
                      </a:rPr>
                      <m:t>任意</m:t>
                    </m:r>
                    <m:r>
                      <a:rPr lang="en-US" altLang="zh-CN" b="1" i="1" smtClean="0">
                        <a:latin typeface="Cambria Math" panose="02040503050406030204" pitchFamily="18" charset="0"/>
                      </a:rPr>
                      <m:t>)</m:t>
                    </m:r>
                  </m:oMath>
                </a14:m>
                <a:endParaRPr lang="zh-CN" altLang="en-US" b="1"/>
              </a:p>
            </p:txBody>
          </p:sp>
        </mc:Choice>
        <mc:Fallback xmlns="">
          <p:sp>
            <p:nvSpPr>
              <p:cNvPr id="4" name="文本框 3"/>
              <p:cNvSpPr txBox="1">
                <a:spLocks noRot="1" noChangeAspect="1" noMove="1" noResize="1" noEditPoints="1" noAdjustHandles="1" noChangeArrowheads="1" noChangeShapeType="1" noTextEdit="1"/>
              </p:cNvSpPr>
              <p:nvPr/>
            </p:nvSpPr>
            <p:spPr>
              <a:xfrm>
                <a:off x="1357405" y="1556792"/>
                <a:ext cx="6553782" cy="461665"/>
              </a:xfrm>
              <a:prstGeom prst="rect">
                <a:avLst/>
              </a:prstGeom>
              <a:blipFill rotWithShape="0">
                <a:blip r:embed="rId4"/>
                <a:stretch>
                  <a:fillRect l="-837" t="-14474" b="-30263"/>
                </a:stretch>
              </a:blipFill>
            </p:spPr>
            <p:txBody>
              <a:bodyPr/>
              <a:lstStyle/>
              <a:p>
                <a:r>
                  <a:rPr lang="zh-CN" altLang="en-US">
                    <a:noFill/>
                  </a:rPr>
                  <a:t> </a:t>
                </a:r>
              </a:p>
            </p:txBody>
          </p:sp>
        </mc:Fallback>
      </mc:AlternateContent>
      <p:grpSp>
        <p:nvGrpSpPr>
          <p:cNvPr id="5" name="组合 4"/>
          <p:cNvGrpSpPr/>
          <p:nvPr/>
        </p:nvGrpSpPr>
        <p:grpSpPr>
          <a:xfrm>
            <a:off x="849125" y="1082353"/>
            <a:ext cx="7709080" cy="1512168"/>
            <a:chOff x="823360" y="4466729"/>
            <a:chExt cx="7709080" cy="1512168"/>
          </a:xfrm>
        </p:grpSpPr>
        <p:sp>
          <p:nvSpPr>
            <p:cNvPr id="6" name="圆角矩形标注 5"/>
            <p:cNvSpPr/>
            <p:nvPr/>
          </p:nvSpPr>
          <p:spPr>
            <a:xfrm>
              <a:off x="4838335" y="4466729"/>
              <a:ext cx="1830262" cy="974275"/>
            </a:xfrm>
            <a:prstGeom prst="wedgeRoundRectCallou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23360" y="5517232"/>
              <a:ext cx="7709080" cy="461665"/>
            </a:xfrm>
            <a:prstGeom prst="rect">
              <a:avLst/>
            </a:prstGeom>
            <a:noFill/>
          </p:spPr>
          <p:txBody>
            <a:bodyPr wrap="square" rtlCol="0">
              <a:spAutoFit/>
            </a:bodyPr>
            <a:lstStyle/>
            <a:p>
              <a:r>
                <a:rPr lang="en-US" altLang="zh-CN" b="1">
                  <a:solidFill>
                    <a:srgbClr val="C00000"/>
                  </a:solidFill>
                </a:rPr>
                <a:t>S </a:t>
              </a:r>
              <a:r>
                <a:rPr lang="zh-CN" altLang="en-US" b="1">
                  <a:solidFill>
                    <a:srgbClr val="C00000"/>
                  </a:solidFill>
                </a:rPr>
                <a:t>系中两事件必须同时，是运动长度</a:t>
              </a:r>
            </a:p>
          </p:txBody>
        </p:sp>
      </p:grpSp>
      <p:grpSp>
        <p:nvGrpSpPr>
          <p:cNvPr id="8" name="组合 7"/>
          <p:cNvGrpSpPr/>
          <p:nvPr/>
        </p:nvGrpSpPr>
        <p:grpSpPr>
          <a:xfrm>
            <a:off x="3529191" y="1098109"/>
            <a:ext cx="5411609" cy="2106532"/>
            <a:chOff x="2779526" y="4471837"/>
            <a:chExt cx="5411609" cy="2106532"/>
          </a:xfrm>
        </p:grpSpPr>
        <p:sp>
          <p:nvSpPr>
            <p:cNvPr id="9" name="矩形 8"/>
            <p:cNvSpPr/>
            <p:nvPr/>
          </p:nvSpPr>
          <p:spPr>
            <a:xfrm>
              <a:off x="2779526" y="6116704"/>
              <a:ext cx="5230819" cy="461665"/>
            </a:xfrm>
            <a:prstGeom prst="rect">
              <a:avLst/>
            </a:prstGeom>
          </p:spPr>
          <p:txBody>
            <a:bodyPr wrap="square">
              <a:spAutoFit/>
            </a:bodyPr>
            <a:lstStyle/>
            <a:p>
              <a:r>
                <a:rPr lang="en-US" altLang="zh-CN" b="1" dirty="0">
                  <a:solidFill>
                    <a:schemeClr val="accent2"/>
                  </a:solidFill>
                </a:rPr>
                <a:t>S’ </a:t>
              </a:r>
              <a:r>
                <a:rPr lang="zh-CN" altLang="en-US" b="1" dirty="0">
                  <a:solidFill>
                    <a:schemeClr val="accent2"/>
                  </a:solidFill>
                </a:rPr>
                <a:t>系中两事件不必同时，是固有长度</a:t>
              </a:r>
              <a:endParaRPr lang="zh-CN" altLang="en-US" dirty="0">
                <a:solidFill>
                  <a:schemeClr val="accent2"/>
                </a:solidFill>
              </a:endParaRPr>
            </a:p>
          </p:txBody>
        </p:sp>
        <p:sp>
          <p:nvSpPr>
            <p:cNvPr id="10" name="圆角矩形标注 9"/>
            <p:cNvSpPr/>
            <p:nvPr/>
          </p:nvSpPr>
          <p:spPr>
            <a:xfrm>
              <a:off x="6144601" y="4471837"/>
              <a:ext cx="2046534" cy="974275"/>
            </a:xfrm>
            <a:prstGeom prst="wedgeRoundRectCallout">
              <a:avLst>
                <a:gd name="adj1" fmla="val -46979"/>
                <a:gd name="adj2" fmla="val 114773"/>
                <a:gd name="adj3" fmla="val 16667"/>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mc:AlternateContent xmlns:mc="http://schemas.openxmlformats.org/markup-compatibility/2006" xmlns:a14="http://schemas.microsoft.com/office/drawing/2010/main">
        <mc:Choice Requires="a14">
          <p:sp>
            <p:nvSpPr>
              <p:cNvPr id="11" name="文本框 10"/>
              <p:cNvSpPr txBox="1"/>
              <p:nvPr/>
            </p:nvSpPr>
            <p:spPr>
              <a:xfrm>
                <a:off x="575391" y="3933056"/>
                <a:ext cx="6402587" cy="461665"/>
              </a:xfrm>
              <a:prstGeom prst="rect">
                <a:avLst/>
              </a:prstGeom>
              <a:noFill/>
            </p:spPr>
            <p:txBody>
              <a:bodyPr wrap="non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r>
                  <a:rPr lang="en-US" altLang="zh-CN" b="1"/>
                  <a:t>: </a:t>
                </a:r>
                <a:r>
                  <a:rPr lang="zh-CN" altLang="en-US" b="1"/>
                  <a:t>飞船接收到信号时飞船和地球间的距离</a:t>
                </a:r>
              </a:p>
            </p:txBody>
          </p:sp>
        </mc:Choice>
        <mc:Fallback xmlns="">
          <p:sp>
            <p:nvSpPr>
              <p:cNvPr id="11" name="文本框 10"/>
              <p:cNvSpPr txBox="1">
                <a:spLocks noRot="1" noChangeAspect="1" noMove="1" noResize="1" noEditPoints="1" noAdjustHandles="1" noChangeArrowheads="1" noChangeShapeType="1" noTextEdit="1"/>
              </p:cNvSpPr>
              <p:nvPr/>
            </p:nvSpPr>
            <p:spPr>
              <a:xfrm>
                <a:off x="575391" y="3933056"/>
                <a:ext cx="6402587" cy="461665"/>
              </a:xfrm>
              <a:prstGeom prst="rect">
                <a:avLst/>
              </a:prstGeom>
              <a:blipFill rotWithShape="0">
                <a:blip r:embed="rId5"/>
                <a:stretch>
                  <a:fillRect l="-285" t="-14474" r="-85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335492" y="4475147"/>
                <a:ext cx="6284413" cy="461665"/>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dirty="0"/>
                  <a:t>1</a:t>
                </a:r>
                <a:r>
                  <a:rPr lang="zh-CN" altLang="en-US" b="1" dirty="0"/>
                  <a:t>：飞船收到信号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𝟑</m:t>
                            </m:r>
                          </m:sub>
                        </m:sSub>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endParaRPr lang="zh-CN" altLang="en-US"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335492" y="4475147"/>
                <a:ext cx="6284413" cy="461665"/>
              </a:xfrm>
              <a:prstGeom prst="rect">
                <a:avLst/>
              </a:prstGeom>
              <a:blipFill rotWithShape="0">
                <a:blip r:embed="rId6"/>
                <a:stretch>
                  <a:fillRect l="-776"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331640" y="4941168"/>
                <a:ext cx="6581032" cy="463268"/>
              </a:xfrm>
              <a:prstGeom prst="rect">
                <a:avLst/>
              </a:prstGeom>
              <a:noFill/>
            </p:spPr>
            <p:txBody>
              <a:bodyPr wrap="none" rtlCol="0">
                <a:spAutoFit/>
              </a:bodyPr>
              <a:lstStyle/>
              <a:p>
                <a14:m>
                  <m:oMath xmlns:m="http://schemas.openxmlformats.org/officeDocument/2006/math">
                    <m:r>
                      <a:rPr lang="zh-CN" altLang="en-US" b="1" i="1" smtClean="0">
                        <a:latin typeface="Cambria Math" panose="02040503050406030204" pitchFamily="18" charset="0"/>
                      </a:rPr>
                      <m:t>事件</m:t>
                    </m:r>
                  </m:oMath>
                </a14:m>
                <a:r>
                  <a:rPr lang="en-US" altLang="zh-CN" b="1"/>
                  <a:t>2</a:t>
                </a:r>
                <a:r>
                  <a:rPr lang="zh-CN" altLang="en-US" b="1"/>
                  <a:t>：地球的位置       </a:t>
                </a:r>
                <a14:m>
                  <m:oMath xmlns:m="http://schemas.openxmlformats.org/officeDocument/2006/math">
                    <m:r>
                      <a:rPr lang="en-US" altLang="zh-CN" b="1" i="1">
                        <a:latin typeface="Cambria Math" panose="02040503050406030204" pitchFamily="18" charset="0"/>
                      </a:rPr>
                      <m:t>𝑺</m:t>
                    </m:r>
                    <m:r>
                      <a:rPr lang="en-US" altLang="zh-CN" b="1" i="0"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zh-CN" altLang="en-US" b="1" i="1">
                            <a:latin typeface="Cambria Math" panose="02040503050406030204" pitchFamily="18" charset="0"/>
                          </a:rPr>
                          <m:t>任意</m:t>
                        </m:r>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𝑺</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oMath>
                </a14:m>
                <a:endParaRPr lang="zh-CN" altLang="en-US" b="1"/>
              </a:p>
            </p:txBody>
          </p:sp>
        </mc:Choice>
        <mc:Fallback xmlns="">
          <p:sp>
            <p:nvSpPr>
              <p:cNvPr id="13" name="文本框 12"/>
              <p:cNvSpPr txBox="1">
                <a:spLocks noRot="1" noChangeAspect="1" noMove="1" noResize="1" noEditPoints="1" noAdjustHandles="1" noChangeArrowheads="1" noChangeShapeType="1" noTextEdit="1"/>
              </p:cNvSpPr>
              <p:nvPr/>
            </p:nvSpPr>
            <p:spPr>
              <a:xfrm>
                <a:off x="1331640" y="4941168"/>
                <a:ext cx="6581032" cy="463268"/>
              </a:xfrm>
              <a:prstGeom prst="rect">
                <a:avLst/>
              </a:prstGeom>
              <a:blipFill rotWithShape="0">
                <a:blip r:embed="rId7"/>
                <a:stretch>
                  <a:fillRect l="-741" t="-14474" b="-30263"/>
                </a:stretch>
              </a:blipFill>
            </p:spPr>
            <p:txBody>
              <a:bodyPr/>
              <a:lstStyle/>
              <a:p>
                <a:r>
                  <a:rPr lang="zh-CN" altLang="en-US">
                    <a:noFill/>
                  </a:rPr>
                  <a:t> </a:t>
                </a:r>
              </a:p>
            </p:txBody>
          </p:sp>
        </mc:Fallback>
      </mc:AlternateContent>
      <p:grpSp>
        <p:nvGrpSpPr>
          <p:cNvPr id="14" name="组合 13"/>
          <p:cNvGrpSpPr/>
          <p:nvPr/>
        </p:nvGrpSpPr>
        <p:grpSpPr>
          <a:xfrm>
            <a:off x="806249" y="4507957"/>
            <a:ext cx="5988251" cy="1626157"/>
            <a:chOff x="297969" y="4466729"/>
            <a:chExt cx="5988251" cy="1626157"/>
          </a:xfrm>
        </p:grpSpPr>
        <p:sp>
          <p:nvSpPr>
            <p:cNvPr id="15" name="圆角矩形标注 14"/>
            <p:cNvSpPr/>
            <p:nvPr/>
          </p:nvSpPr>
          <p:spPr>
            <a:xfrm>
              <a:off x="4504449" y="4466729"/>
              <a:ext cx="1781771" cy="974275"/>
            </a:xfrm>
            <a:prstGeom prst="wedgeRoundRectCallou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97969" y="5569666"/>
              <a:ext cx="5940870" cy="523220"/>
            </a:xfrm>
            <a:prstGeom prst="rect">
              <a:avLst/>
            </a:prstGeom>
            <a:noFill/>
          </p:spPr>
          <p:txBody>
            <a:bodyPr wrap="square" rtlCol="0">
              <a:spAutoFit/>
            </a:bodyPr>
            <a:lstStyle/>
            <a:p>
              <a:r>
                <a:rPr lang="en-US" altLang="zh-CN" b="1" dirty="0">
                  <a:solidFill>
                    <a:schemeClr val="accent2"/>
                  </a:solidFill>
                </a:rPr>
                <a:t>S </a:t>
              </a:r>
              <a:r>
                <a:rPr lang="zh-CN" altLang="en-US" b="1" dirty="0">
                  <a:solidFill>
                    <a:schemeClr val="accent2"/>
                  </a:solidFill>
                </a:rPr>
                <a:t>系中两事件不必同时，是固有长度</a:t>
              </a:r>
            </a:p>
          </p:txBody>
        </p:sp>
      </p:grpSp>
      <p:grpSp>
        <p:nvGrpSpPr>
          <p:cNvPr id="17" name="组合 16"/>
          <p:cNvGrpSpPr/>
          <p:nvPr/>
        </p:nvGrpSpPr>
        <p:grpSpPr>
          <a:xfrm>
            <a:off x="3046009" y="4507957"/>
            <a:ext cx="6097991" cy="2200243"/>
            <a:chOff x="3046009" y="4507957"/>
            <a:chExt cx="6097991" cy="2200243"/>
          </a:xfrm>
        </p:grpSpPr>
        <p:sp>
          <p:nvSpPr>
            <p:cNvPr id="18" name="矩形 17"/>
            <p:cNvSpPr/>
            <p:nvPr/>
          </p:nvSpPr>
          <p:spPr>
            <a:xfrm>
              <a:off x="3046009" y="6184980"/>
              <a:ext cx="6097991" cy="523220"/>
            </a:xfrm>
            <a:prstGeom prst="rect">
              <a:avLst/>
            </a:prstGeom>
          </p:spPr>
          <p:txBody>
            <a:bodyPr wrap="square">
              <a:spAutoFit/>
            </a:bodyPr>
            <a:lstStyle/>
            <a:p>
              <a:r>
                <a:rPr lang="en-US" altLang="zh-CN" b="1" dirty="0">
                  <a:solidFill>
                    <a:srgbClr val="C00000"/>
                  </a:solidFill>
                </a:rPr>
                <a:t>S’ </a:t>
              </a:r>
              <a:r>
                <a:rPr lang="zh-CN" altLang="en-US" b="1" dirty="0">
                  <a:solidFill>
                    <a:srgbClr val="C00000"/>
                  </a:solidFill>
                </a:rPr>
                <a:t>系中两事件必须同时，是运动长度</a:t>
              </a:r>
              <a:endParaRPr lang="zh-CN" altLang="en-US" dirty="0">
                <a:solidFill>
                  <a:srgbClr val="C00000"/>
                </a:solidFill>
              </a:endParaRPr>
            </a:p>
          </p:txBody>
        </p:sp>
        <p:sp>
          <p:nvSpPr>
            <p:cNvPr id="19" name="圆角矩形标注 18"/>
            <p:cNvSpPr/>
            <p:nvPr/>
          </p:nvSpPr>
          <p:spPr>
            <a:xfrm>
              <a:off x="6977978" y="4507957"/>
              <a:ext cx="1962822" cy="974275"/>
            </a:xfrm>
            <a:prstGeom prst="wedgeRoundRectCallout">
              <a:avLst>
                <a:gd name="adj1" fmla="val -41475"/>
                <a:gd name="adj2" fmla="val 108833"/>
                <a:gd name="adj3" fmla="val 16667"/>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305570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0" y="928571"/>
            <a:ext cx="4823660" cy="646331"/>
          </a:xfrm>
          <a:prstGeom prst="rect">
            <a:avLst/>
          </a:prstGeom>
          <a:noFill/>
        </p:spPr>
        <p:txBody>
          <a:bodyPr wrap="square" rtlCol="0">
            <a:spAutoFit/>
          </a:bodyPr>
          <a:lstStyle/>
          <a:p>
            <a:r>
              <a:rPr lang="zh-CN" altLang="en-US" sz="3600" dirty="0">
                <a:ea typeface="微软雅黑" panose="020B0503020204020204" pitchFamily="34" charset="-122"/>
              </a:rPr>
              <a:t>第十七、十八次作业：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0" y="2007746"/>
            <a:ext cx="9144000" cy="646331"/>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第一章 习题 </a:t>
            </a:r>
            <a:r>
              <a:rPr lang="en-US" altLang="zh-CN" sz="3600" b="0" dirty="0">
                <a:solidFill>
                  <a:srgbClr val="FF0000"/>
                </a:solidFill>
                <a:ea typeface="微软雅黑" panose="020B0503020204020204" pitchFamily="34" charset="-122"/>
              </a:rPr>
              <a:t>from 1-1 to</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1-14</a:t>
            </a: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第九周单元测试和作业，参与讨论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24</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40" y="3587300"/>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28</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0"/>
          <p:cNvGrpSpPr>
            <a:grpSpLocks/>
          </p:cNvGrpSpPr>
          <p:nvPr/>
        </p:nvGrpSpPr>
        <p:grpSpPr bwMode="auto">
          <a:xfrm>
            <a:off x="395536" y="304800"/>
            <a:ext cx="1905000" cy="1295400"/>
            <a:chOff x="240" y="144"/>
            <a:chExt cx="1200" cy="816"/>
          </a:xfrm>
        </p:grpSpPr>
        <p:sp>
          <p:nvSpPr>
            <p:cNvPr id="23567" name="AutoShape 11"/>
            <p:cNvSpPr>
              <a:spLocks noChangeArrowheads="1"/>
            </p:cNvSpPr>
            <p:nvPr/>
          </p:nvSpPr>
          <p:spPr bwMode="auto">
            <a:xfrm>
              <a:off x="240" y="144"/>
              <a:ext cx="1200" cy="816"/>
            </a:xfrm>
            <a:prstGeom prst="irregularSeal1">
              <a:avLst/>
            </a:prstGeom>
            <a:gradFill rotWithShape="1">
              <a:gsLst>
                <a:gs pos="0">
                  <a:srgbClr val="CCFF33"/>
                </a:gs>
                <a:gs pos="50000">
                  <a:srgbClr val="FFFFFF"/>
                </a:gs>
                <a:gs pos="100000">
                  <a:srgbClr val="CCFF33"/>
                </a:gs>
              </a:gsLst>
              <a:lin ang="5400000" scaled="1"/>
            </a:gra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8" name="Text Box 12"/>
            <p:cNvSpPr txBox="1">
              <a:spLocks noChangeArrowheads="1"/>
            </p:cNvSpPr>
            <p:nvPr/>
          </p:nvSpPr>
          <p:spPr bwMode="auto">
            <a:xfrm>
              <a:off x="480" y="336"/>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3200" b="1">
                  <a:solidFill>
                    <a:srgbClr val="CC0066"/>
                  </a:solidFill>
                </a:rPr>
                <a:t>总结</a:t>
              </a:r>
            </a:p>
          </p:txBody>
        </p:sp>
      </p:grpSp>
      <p:grpSp>
        <p:nvGrpSpPr>
          <p:cNvPr id="3" name="Group 16"/>
          <p:cNvGrpSpPr>
            <a:grpSpLocks/>
          </p:cNvGrpSpPr>
          <p:nvPr/>
        </p:nvGrpSpPr>
        <p:grpSpPr bwMode="auto">
          <a:xfrm>
            <a:off x="745512" y="4077072"/>
            <a:ext cx="5410664" cy="2016127"/>
            <a:chOff x="3136" y="737"/>
            <a:chExt cx="4860" cy="1270"/>
          </a:xfrm>
        </p:grpSpPr>
        <p:grpSp>
          <p:nvGrpSpPr>
            <p:cNvPr id="23562" name="Group 15"/>
            <p:cNvGrpSpPr>
              <a:grpSpLocks/>
            </p:cNvGrpSpPr>
            <p:nvPr/>
          </p:nvGrpSpPr>
          <p:grpSpPr bwMode="auto">
            <a:xfrm>
              <a:off x="3136" y="737"/>
              <a:ext cx="3696" cy="816"/>
              <a:chOff x="3136" y="737"/>
              <a:chExt cx="3696" cy="816"/>
            </a:xfrm>
          </p:grpSpPr>
          <p:sp>
            <p:nvSpPr>
              <p:cNvPr id="23564" name="Text Box 4"/>
              <p:cNvSpPr txBox="1">
                <a:spLocks noChangeArrowheads="1"/>
              </p:cNvSpPr>
              <p:nvPr/>
            </p:nvSpPr>
            <p:spPr bwMode="auto">
              <a:xfrm>
                <a:off x="3199" y="737"/>
                <a:ext cx="28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质量与运动无关</a:t>
                </a:r>
              </a:p>
            </p:txBody>
          </p:sp>
          <p:sp>
            <p:nvSpPr>
              <p:cNvPr id="23565" name="Text Box 5"/>
              <p:cNvSpPr txBox="1">
                <a:spLocks noChangeArrowheads="1"/>
              </p:cNvSpPr>
              <p:nvPr/>
            </p:nvSpPr>
            <p:spPr bwMode="auto">
              <a:xfrm>
                <a:off x="3136" y="1223"/>
                <a:ext cx="36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力与惯性参照系无关</a:t>
                </a:r>
              </a:p>
            </p:txBody>
          </p:sp>
        </p:grpSp>
        <p:sp>
          <p:nvSpPr>
            <p:cNvPr id="23563" name="Text Box 5"/>
            <p:cNvSpPr txBox="1">
              <a:spLocks noChangeArrowheads="1"/>
            </p:cNvSpPr>
            <p:nvPr/>
          </p:nvSpPr>
          <p:spPr bwMode="auto">
            <a:xfrm>
              <a:off x="3136" y="1677"/>
              <a:ext cx="48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0000CC"/>
                  </a:solidFill>
                  <a:latin typeface="宋体" panose="02010600030101010101" pitchFamily="2" charset="-122"/>
                </a:rPr>
                <a:t>力学规律也与惯性参照系无关</a:t>
              </a:r>
            </a:p>
          </p:txBody>
        </p:sp>
      </p:grpSp>
      <p:grpSp>
        <p:nvGrpSpPr>
          <p:cNvPr id="5" name="Group 19"/>
          <p:cNvGrpSpPr>
            <a:grpSpLocks/>
          </p:cNvGrpSpPr>
          <p:nvPr/>
        </p:nvGrpSpPr>
        <p:grpSpPr bwMode="auto">
          <a:xfrm>
            <a:off x="385727" y="2540699"/>
            <a:ext cx="5694365" cy="1268414"/>
            <a:chOff x="528" y="2496"/>
            <a:chExt cx="3587" cy="799"/>
          </a:xfrm>
        </p:grpSpPr>
        <p:sp>
          <p:nvSpPr>
            <p:cNvPr id="23558" name="Text Box 8"/>
            <p:cNvSpPr txBox="1">
              <a:spLocks noChangeArrowheads="1"/>
            </p:cNvSpPr>
            <p:nvPr/>
          </p:nvSpPr>
          <p:spPr bwMode="auto">
            <a:xfrm>
              <a:off x="528" y="2496"/>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在牛顿力学中：</a:t>
              </a:r>
              <a:endParaRPr kumimoji="1" lang="en-US" altLang="zh-CN" sz="2800" b="1">
                <a:solidFill>
                  <a:schemeClr val="accent2"/>
                </a:solidFill>
              </a:endParaRPr>
            </a:p>
          </p:txBody>
        </p:sp>
        <p:sp>
          <p:nvSpPr>
            <p:cNvPr id="23559" name="Text Box 9"/>
            <p:cNvSpPr txBox="1">
              <a:spLocks noChangeArrowheads="1"/>
            </p:cNvSpPr>
            <p:nvPr/>
          </p:nvSpPr>
          <p:spPr bwMode="auto">
            <a:xfrm>
              <a:off x="818" y="2965"/>
              <a:ext cx="32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时间是绝对的，长度是绝对的，</a:t>
              </a:r>
            </a:p>
          </p:txBody>
        </p:sp>
      </p:grpSp>
      <p:grpSp>
        <p:nvGrpSpPr>
          <p:cNvPr id="17" name="Group 16"/>
          <p:cNvGrpSpPr>
            <a:grpSpLocks/>
          </p:cNvGrpSpPr>
          <p:nvPr/>
        </p:nvGrpSpPr>
        <p:grpSpPr bwMode="auto">
          <a:xfrm>
            <a:off x="1331640" y="236240"/>
            <a:ext cx="7345363" cy="1752600"/>
            <a:chOff x="2722" y="960"/>
            <a:chExt cx="4627" cy="1104"/>
          </a:xfrm>
        </p:grpSpPr>
        <p:sp>
          <p:nvSpPr>
            <p:cNvPr id="18" name="Text Box 3"/>
            <p:cNvSpPr txBox="1">
              <a:spLocks noChangeArrowheads="1"/>
            </p:cNvSpPr>
            <p:nvPr/>
          </p:nvSpPr>
          <p:spPr bwMode="auto">
            <a:xfrm>
              <a:off x="5262" y="1214"/>
              <a:ext cx="208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solidFill>
                    <a:srgbClr val="0000CC"/>
                  </a:solidFill>
                  <a:latin typeface="宋体" panose="02010600030101010101" pitchFamily="2" charset="-122"/>
                  <a:sym typeface="Monotype Sorts"/>
                </a:rPr>
                <a:t>相辅相成不可分割牛顿力学的基础</a:t>
              </a:r>
              <a:endParaRPr kumimoji="1" lang="en-US" altLang="zh-CN" sz="2800" b="1">
                <a:solidFill>
                  <a:srgbClr val="0000CC"/>
                </a:solidFill>
                <a:latin typeface="宋体" panose="02010600030101010101" pitchFamily="2" charset="-122"/>
                <a:sym typeface="Monotype Sorts"/>
              </a:endParaRPr>
            </a:p>
          </p:txBody>
        </p:sp>
        <p:grpSp>
          <p:nvGrpSpPr>
            <p:cNvPr id="19" name="Group 15"/>
            <p:cNvGrpSpPr>
              <a:grpSpLocks/>
            </p:cNvGrpSpPr>
            <p:nvPr/>
          </p:nvGrpSpPr>
          <p:grpSpPr bwMode="auto">
            <a:xfrm>
              <a:off x="3251" y="960"/>
              <a:ext cx="2013" cy="1008"/>
              <a:chOff x="3251" y="960"/>
              <a:chExt cx="2013" cy="1008"/>
            </a:xfrm>
          </p:grpSpPr>
          <p:sp>
            <p:nvSpPr>
              <p:cNvPr id="21" name="Text Box 4"/>
              <p:cNvSpPr txBox="1">
                <a:spLocks noChangeArrowheads="1"/>
              </p:cNvSpPr>
              <p:nvPr/>
            </p:nvSpPr>
            <p:spPr bwMode="auto">
              <a:xfrm>
                <a:off x="3302" y="960"/>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kumimoji="1" lang="zh-CN" altLang="en-US" sz="2800" b="1">
                    <a:solidFill>
                      <a:srgbClr val="0000CC"/>
                    </a:solidFill>
                    <a:latin typeface="宋体" panose="02010600030101010101" pitchFamily="2" charset="-122"/>
                  </a:rPr>
                  <a:t>绝对时空观</a:t>
                </a:r>
              </a:p>
            </p:txBody>
          </p:sp>
          <p:sp>
            <p:nvSpPr>
              <p:cNvPr id="22" name="Text Box 5"/>
              <p:cNvSpPr txBox="1">
                <a:spLocks noChangeArrowheads="1"/>
              </p:cNvSpPr>
              <p:nvPr/>
            </p:nvSpPr>
            <p:spPr bwMode="auto">
              <a:xfrm>
                <a:off x="3251" y="1344"/>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kumimoji="1" lang="zh-CN" altLang="en-US" sz="2800" b="1">
                    <a:solidFill>
                      <a:srgbClr val="0000CC"/>
                    </a:solidFill>
                    <a:latin typeface="宋体" panose="02010600030101010101" pitchFamily="2" charset="-122"/>
                  </a:rPr>
                  <a:t>伽利略变换</a:t>
                </a:r>
              </a:p>
            </p:txBody>
          </p:sp>
          <p:sp>
            <p:nvSpPr>
              <p:cNvPr id="23" name="AutoShape 6"/>
              <p:cNvSpPr>
                <a:spLocks/>
              </p:cNvSpPr>
              <p:nvPr/>
            </p:nvSpPr>
            <p:spPr bwMode="auto">
              <a:xfrm flipH="1">
                <a:off x="5216" y="1104"/>
                <a:ext cx="48" cy="864"/>
              </a:xfrm>
              <a:prstGeom prst="leftBrace">
                <a:avLst>
                  <a:gd name="adj1" fmla="val 150000"/>
                  <a:gd name="adj2" fmla="val 50000"/>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0" name="Text Box 5"/>
            <p:cNvSpPr txBox="1">
              <a:spLocks noChangeArrowheads="1"/>
            </p:cNvSpPr>
            <p:nvPr/>
          </p:nvSpPr>
          <p:spPr bwMode="auto">
            <a:xfrm>
              <a:off x="2722" y="1737"/>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kumimoji="1" lang="zh-CN" altLang="en-US" sz="2800" b="1">
                  <a:solidFill>
                    <a:srgbClr val="0000CC"/>
                  </a:solidFill>
                  <a:latin typeface="宋体" panose="02010600030101010101" pitchFamily="2" charset="-122"/>
                </a:rPr>
                <a:t>伽利略相对性原理</a:t>
              </a:r>
            </a:p>
          </p:txBody>
        </p:sp>
      </p:grpSp>
      <p:sp>
        <p:nvSpPr>
          <p:cNvPr id="2" name="矩形标注 1"/>
          <p:cNvSpPr/>
          <p:nvPr/>
        </p:nvSpPr>
        <p:spPr>
          <a:xfrm>
            <a:off x="5959724" y="4509120"/>
            <a:ext cx="2356692" cy="1190215"/>
          </a:xfrm>
          <a:prstGeom prst="wedgeRectCallout">
            <a:avLst>
              <a:gd name="adj1" fmla="val -23077"/>
              <a:gd name="adj2" fmla="val -1075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kumimoji="1" lang="zh-CN" altLang="en-US" sz="2800" b="1">
                <a:solidFill>
                  <a:srgbClr val="CC3300"/>
                </a:solidFill>
              </a:rPr>
              <a:t>从而认为光速也是如此</a:t>
            </a:r>
            <a:endParaRPr kumimoji="1" lang="en-US" altLang="zh-CN" sz="2800" b="1">
              <a:solidFill>
                <a:srgbClr val="CC3300"/>
              </a:solidFill>
            </a:endParaRPr>
          </a:p>
        </p:txBody>
      </p:sp>
      <p:sp>
        <p:nvSpPr>
          <p:cNvPr id="4" name="矩形 3"/>
          <p:cNvSpPr/>
          <p:nvPr/>
        </p:nvSpPr>
        <p:spPr>
          <a:xfrm>
            <a:off x="6256363" y="5805264"/>
            <a:ext cx="1988045" cy="523220"/>
          </a:xfrm>
          <a:prstGeom prst="rect">
            <a:avLst/>
          </a:prstGeom>
        </p:spPr>
        <p:txBody>
          <a:bodyPr wrap="none">
            <a:spAutoFit/>
          </a:bodyPr>
          <a:lstStyle/>
          <a:p>
            <a:pPr algn="ctr" eaLnBrk="1" hangingPunct="1"/>
            <a:r>
              <a:rPr kumimoji="1" lang="zh-CN" altLang="en-US" sz="2800" b="1">
                <a:solidFill>
                  <a:srgbClr val="CC3300"/>
                </a:solidFill>
              </a:rPr>
              <a:t>引出问题！</a:t>
            </a:r>
            <a:endParaRPr kumimoji="1" lang="en-US" altLang="zh-CN" sz="2800" b="1">
              <a:solidFill>
                <a:srgbClr val="CC3300"/>
              </a:solidFill>
            </a:endParaRPr>
          </a:p>
        </p:txBody>
      </p:sp>
      <p:sp>
        <p:nvSpPr>
          <p:cNvPr id="6" name="矩形 5"/>
          <p:cNvSpPr/>
          <p:nvPr/>
        </p:nvSpPr>
        <p:spPr>
          <a:xfrm>
            <a:off x="5895688" y="3284984"/>
            <a:ext cx="2348720" cy="523220"/>
          </a:xfrm>
          <a:prstGeom prst="rect">
            <a:avLst/>
          </a:prstGeom>
        </p:spPr>
        <p:txBody>
          <a:bodyPr wrap="none">
            <a:spAutoFit/>
          </a:bodyPr>
          <a:lstStyle/>
          <a:p>
            <a:pPr eaLnBrk="1" hangingPunct="1"/>
            <a:r>
              <a:rPr kumimoji="1" lang="zh-CN" altLang="en-US" sz="2800" b="1">
                <a:solidFill>
                  <a:srgbClr val="CC3300"/>
                </a:solidFill>
              </a:rPr>
              <a:t>速度是相对的</a:t>
            </a:r>
            <a:endParaRPr kumimoji="1" lang="zh-CN" altLang="en-US" sz="2800" b="1">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 grpId="0" animBg="1"/>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3"/>
          <p:cNvSpPr txBox="1">
            <a:spLocks noChangeArrowheads="1"/>
          </p:cNvSpPr>
          <p:nvPr/>
        </p:nvSpPr>
        <p:spPr bwMode="auto">
          <a:xfrm>
            <a:off x="111932" y="44624"/>
            <a:ext cx="856065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chemeClr val="accent2"/>
                </a:solidFill>
                <a:ea typeface="华文中宋" panose="02010600040101010101" pitchFamily="2" charset="-122"/>
              </a:rPr>
              <a:t>迈克耳逊</a:t>
            </a:r>
            <a:r>
              <a:rPr kumimoji="1" lang="en-US" altLang="zh-CN" sz="2800">
                <a:solidFill>
                  <a:schemeClr val="accent2"/>
                </a:solidFill>
                <a:ea typeface="华文中宋" panose="02010600040101010101" pitchFamily="2" charset="-122"/>
              </a:rPr>
              <a:t>-</a:t>
            </a:r>
            <a:r>
              <a:rPr kumimoji="1" lang="zh-CN" altLang="en-US" sz="2800">
                <a:solidFill>
                  <a:schemeClr val="accent2"/>
                </a:solidFill>
                <a:ea typeface="华文中宋" panose="02010600040101010101" pitchFamily="2" charset="-122"/>
              </a:rPr>
              <a:t>莫雷实验：想验证以太存在，结果事与愿违</a:t>
            </a:r>
          </a:p>
        </p:txBody>
      </p:sp>
      <p:sp>
        <p:nvSpPr>
          <p:cNvPr id="331780" name="Text Box 52"/>
          <p:cNvSpPr txBox="1">
            <a:spLocks noChangeArrowheads="1"/>
          </p:cNvSpPr>
          <p:nvPr/>
        </p:nvSpPr>
        <p:spPr bwMode="auto">
          <a:xfrm>
            <a:off x="107504" y="692696"/>
            <a:ext cx="76485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a:ea typeface="华文中宋" panose="02010600040101010101" pitchFamily="2" charset="-122"/>
              </a:rPr>
              <a:t>装置，光源，一块半反射镜片，两块全反射镜片</a:t>
            </a:r>
          </a:p>
        </p:txBody>
      </p:sp>
      <p:graphicFrame>
        <p:nvGraphicFramePr>
          <p:cNvPr id="17483" name="Object 75"/>
          <p:cNvGraphicFramePr>
            <a:graphicFrameLocks noChangeAspect="1"/>
          </p:cNvGraphicFramePr>
          <p:nvPr/>
        </p:nvGraphicFramePr>
        <p:xfrm>
          <a:off x="1316360" y="2778373"/>
          <a:ext cx="2895600" cy="1082675"/>
        </p:xfrm>
        <a:graphic>
          <a:graphicData uri="http://schemas.openxmlformats.org/presentationml/2006/ole">
            <mc:AlternateContent xmlns:mc="http://schemas.openxmlformats.org/markup-compatibility/2006">
              <mc:Choice xmlns:v="urn:schemas-microsoft-com:vml" Requires="v">
                <p:oleObj name="Equation" r:id="rId3" imgW="1257120" imgH="469800" progId="Equation.DSMT4">
                  <p:embed/>
                </p:oleObj>
              </mc:Choice>
              <mc:Fallback>
                <p:oleObj name="Equation" r:id="rId3" imgW="1257120" imgH="469800" progId="Equation.DSMT4">
                  <p:embed/>
                  <p:pic>
                    <p:nvPicPr>
                      <p:cNvPr id="17483"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360" y="2778373"/>
                        <a:ext cx="289560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93" name="Text Box 85"/>
          <p:cNvSpPr txBox="1">
            <a:spLocks noChangeArrowheads="1"/>
          </p:cNvSpPr>
          <p:nvPr/>
        </p:nvSpPr>
        <p:spPr bwMode="auto">
          <a:xfrm>
            <a:off x="179512" y="5157192"/>
            <a:ext cx="252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ea typeface="华文中宋" panose="02010600040101010101" pitchFamily="2" charset="-122"/>
              </a:rPr>
              <a:t>光程差 </a:t>
            </a:r>
            <a:r>
              <a:rPr kumimoji="1" lang="en-US" altLang="zh-CN" sz="2800" i="1">
                <a:ea typeface="华文中宋" panose="02010600040101010101" pitchFamily="2" charset="-122"/>
              </a:rPr>
              <a:t>c</a:t>
            </a:r>
            <a:r>
              <a:rPr kumimoji="1" lang="en-US" altLang="zh-CN" sz="2800">
                <a:ea typeface="华文中宋" panose="02010600040101010101" pitchFamily="2" charset="-122"/>
              </a:rPr>
              <a:t>(</a:t>
            </a:r>
            <a:r>
              <a:rPr kumimoji="1" lang="en-US" altLang="zh-CN" sz="2800" i="1">
                <a:ea typeface="华文中宋" panose="02010600040101010101" pitchFamily="2" charset="-122"/>
              </a:rPr>
              <a:t>t</a:t>
            </a:r>
            <a:r>
              <a:rPr kumimoji="1" lang="en-US" altLang="zh-CN" sz="2800" baseline="-25000">
                <a:ea typeface="华文中宋" panose="02010600040101010101" pitchFamily="2" charset="-122"/>
              </a:rPr>
              <a:t>2</a:t>
            </a:r>
            <a:r>
              <a:rPr kumimoji="1" lang="en-US" altLang="zh-CN" sz="2800">
                <a:ea typeface="华文中宋" panose="02010600040101010101" pitchFamily="2" charset="-122"/>
              </a:rPr>
              <a:t> – </a:t>
            </a:r>
            <a:r>
              <a:rPr kumimoji="1" lang="en-US" altLang="zh-CN" sz="2800" i="1">
                <a:ea typeface="华文中宋" panose="02010600040101010101" pitchFamily="2" charset="-122"/>
              </a:rPr>
              <a:t>t</a:t>
            </a:r>
            <a:r>
              <a:rPr kumimoji="1" lang="en-US" altLang="zh-CN" sz="2800" baseline="-25000">
                <a:ea typeface="华文中宋" panose="02010600040101010101" pitchFamily="2" charset="-122"/>
              </a:rPr>
              <a:t>1</a:t>
            </a:r>
            <a:r>
              <a:rPr kumimoji="1" lang="en-US" altLang="zh-CN" sz="2800">
                <a:ea typeface="华文中宋" panose="02010600040101010101" pitchFamily="2" charset="-122"/>
              </a:rPr>
              <a:t>)</a:t>
            </a:r>
          </a:p>
        </p:txBody>
      </p:sp>
      <p:sp>
        <p:nvSpPr>
          <p:cNvPr id="331856" name="Text Box 80"/>
          <p:cNvSpPr txBox="1">
            <a:spLocks noChangeArrowheads="1"/>
          </p:cNvSpPr>
          <p:nvPr/>
        </p:nvSpPr>
        <p:spPr bwMode="auto">
          <a:xfrm>
            <a:off x="471413" y="5805264"/>
            <a:ext cx="8493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地球公转速度 </a:t>
            </a:r>
            <a:r>
              <a:rPr lang="en-US" altLang="zh-CN" b="1"/>
              <a:t>30km/s，</a:t>
            </a:r>
            <a:r>
              <a:rPr lang="zh-CN" altLang="en-US" b="1"/>
              <a:t>仪器理应观测到却没有观测到时间差引起的光程差，</a:t>
            </a:r>
            <a:r>
              <a:rPr lang="zh-CN" altLang="en-US" b="1">
                <a:solidFill>
                  <a:srgbClr val="FF0000"/>
                </a:solidFill>
              </a:rPr>
              <a:t>以太（绝对参考系）不存在</a:t>
            </a:r>
          </a:p>
        </p:txBody>
      </p:sp>
      <p:pic>
        <p:nvPicPr>
          <p:cNvPr id="6155"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410542"/>
            <a:ext cx="4876800"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2214" y="1556792"/>
            <a:ext cx="4191069" cy="1481250"/>
            <a:chOff x="2214" y="1556792"/>
            <a:chExt cx="4191069" cy="1481250"/>
          </a:xfrm>
        </p:grpSpPr>
        <p:graphicFrame>
          <p:nvGraphicFramePr>
            <p:cNvPr id="331781" name="Object 53"/>
            <p:cNvGraphicFramePr>
              <a:graphicFrameLocks noChangeAspect="1"/>
            </p:cNvGraphicFramePr>
            <p:nvPr/>
          </p:nvGraphicFramePr>
          <p:xfrm>
            <a:off x="251520" y="1556792"/>
            <a:ext cx="3941763" cy="979488"/>
          </p:xfrm>
          <a:graphic>
            <a:graphicData uri="http://schemas.openxmlformats.org/presentationml/2006/ole">
              <mc:AlternateContent xmlns:mc="http://schemas.openxmlformats.org/markup-compatibility/2006">
                <mc:Choice xmlns:v="urn:schemas-microsoft-com:vml" Requires="v">
                  <p:oleObj name="Equation" r:id="rId6" imgW="1765080" imgH="393480" progId="Equation.DSMT4">
                    <p:embed/>
                  </p:oleObj>
                </mc:Choice>
                <mc:Fallback>
                  <p:oleObj name="Equation" r:id="rId6" imgW="1765080" imgH="393480" progId="Equation.DSMT4">
                    <p:embed/>
                    <p:pic>
                      <p:nvPicPr>
                        <p:cNvPr id="331781"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1556792"/>
                          <a:ext cx="3941763"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85"/>
            <p:cNvSpPr txBox="1">
              <a:spLocks noChangeArrowheads="1"/>
            </p:cNvSpPr>
            <p:nvPr/>
          </p:nvSpPr>
          <p:spPr bwMode="auto">
            <a:xfrm>
              <a:off x="2214" y="2204864"/>
              <a:ext cx="97210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chemeClr val="bg1">
                      <a:lumMod val="50000"/>
                    </a:schemeClr>
                  </a:solidFill>
                  <a:ea typeface="华文中宋" panose="02010600040101010101" pitchFamily="2" charset="-122"/>
                </a:rPr>
                <a:t>左右来回</a:t>
              </a:r>
              <a:endParaRPr kumimoji="1" lang="en-US" altLang="zh-CN">
                <a:solidFill>
                  <a:schemeClr val="bg1">
                    <a:lumMod val="50000"/>
                  </a:schemeClr>
                </a:solidFill>
                <a:ea typeface="华文中宋" panose="02010600040101010101" pitchFamily="2" charset="-122"/>
              </a:endParaRPr>
            </a:p>
          </p:txBody>
        </p:sp>
      </p:grpSp>
      <p:grpSp>
        <p:nvGrpSpPr>
          <p:cNvPr id="5" name="组合 4"/>
          <p:cNvGrpSpPr/>
          <p:nvPr/>
        </p:nvGrpSpPr>
        <p:grpSpPr>
          <a:xfrm>
            <a:off x="290984" y="3933105"/>
            <a:ext cx="3632943" cy="1008063"/>
            <a:chOff x="290984" y="3933105"/>
            <a:chExt cx="3632943" cy="1008063"/>
          </a:xfrm>
        </p:grpSpPr>
        <p:graphicFrame>
          <p:nvGraphicFramePr>
            <p:cNvPr id="6148" name="Object 76"/>
            <p:cNvGraphicFramePr>
              <a:graphicFrameLocks noChangeAspect="1"/>
            </p:cNvGraphicFramePr>
            <p:nvPr/>
          </p:nvGraphicFramePr>
          <p:xfrm>
            <a:off x="290984" y="3933105"/>
            <a:ext cx="2336800" cy="1008063"/>
          </p:xfrm>
          <a:graphic>
            <a:graphicData uri="http://schemas.openxmlformats.org/presentationml/2006/ole">
              <mc:AlternateContent xmlns:mc="http://schemas.openxmlformats.org/markup-compatibility/2006">
                <mc:Choice xmlns:v="urn:schemas-microsoft-com:vml" Requires="v">
                  <p:oleObj name="公式" r:id="rId8" imgW="1002960" imgH="431640" progId="Equation.3">
                    <p:embed/>
                  </p:oleObj>
                </mc:Choice>
                <mc:Fallback>
                  <p:oleObj name="公式" r:id="rId8" imgW="1002960" imgH="431640" progId="Equation.3">
                    <p:embed/>
                    <p:pic>
                      <p:nvPicPr>
                        <p:cNvPr id="6148"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984" y="3933105"/>
                          <a:ext cx="23368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85"/>
            <p:cNvSpPr txBox="1">
              <a:spLocks noChangeArrowheads="1"/>
            </p:cNvSpPr>
            <p:nvPr/>
          </p:nvSpPr>
          <p:spPr bwMode="auto">
            <a:xfrm>
              <a:off x="2987824" y="4047507"/>
              <a:ext cx="93610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chemeClr val="bg1">
                      <a:lumMod val="50000"/>
                    </a:schemeClr>
                  </a:solidFill>
                  <a:ea typeface="华文中宋" panose="02010600040101010101" pitchFamily="2" charset="-122"/>
                </a:rPr>
                <a:t>上下来回</a:t>
              </a:r>
              <a:endParaRPr kumimoji="1" lang="en-US" altLang="zh-CN">
                <a:solidFill>
                  <a:schemeClr val="bg1">
                    <a:lumMod val="50000"/>
                  </a:schemeClr>
                </a:solidFill>
                <a:ea typeface="华文中宋" panose="02010600040101010101" pitchFamily="2" charset="-122"/>
              </a:endParaRPr>
            </a:p>
          </p:txBody>
        </p:sp>
      </p:grpSp>
      <p:sp>
        <p:nvSpPr>
          <p:cNvPr id="3" name="下箭头 2"/>
          <p:cNvSpPr/>
          <p:nvPr/>
        </p:nvSpPr>
        <p:spPr>
          <a:xfrm rot="1433892">
            <a:off x="2486828" y="3672230"/>
            <a:ext cx="216023" cy="38610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7483"/>
                                        </p:tgtEl>
                                        <p:attrNameLst>
                                          <p:attrName>style.visibility</p:attrName>
                                        </p:attrNameLst>
                                      </p:cBhvr>
                                      <p:to>
                                        <p:strVal val="visible"/>
                                      </p:to>
                                    </p:set>
                                    <p:animEffect transition="in" filter="wipe(up)">
                                      <p:cBhvr>
                                        <p:cTn id="18" dur="500"/>
                                        <p:tgtEl>
                                          <p:spTgt spid="174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93"/>
                                        </p:tgtEl>
                                        <p:attrNameLst>
                                          <p:attrName>style.visibility</p:attrName>
                                        </p:attrNameLst>
                                      </p:cBhvr>
                                      <p:to>
                                        <p:strVal val="visible"/>
                                      </p:to>
                                    </p:set>
                                    <p:animEffect transition="in" filter="wipe(left)">
                                      <p:cBhvr>
                                        <p:cTn id="33" dur="500"/>
                                        <p:tgtEl>
                                          <p:spTgt spid="1749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31856"/>
                                        </p:tgtEl>
                                        <p:attrNameLst>
                                          <p:attrName>style.visibility</p:attrName>
                                        </p:attrNameLst>
                                      </p:cBhvr>
                                      <p:to>
                                        <p:strVal val="visible"/>
                                      </p:to>
                                    </p:set>
                                    <p:anim calcmode="lin" valueType="num">
                                      <p:cBhvr additive="base">
                                        <p:cTn id="38" dur="500" fill="hold"/>
                                        <p:tgtEl>
                                          <p:spTgt spid="331856"/>
                                        </p:tgtEl>
                                        <p:attrNameLst>
                                          <p:attrName>ppt_x</p:attrName>
                                        </p:attrNameLst>
                                      </p:cBhvr>
                                      <p:tavLst>
                                        <p:tav tm="0">
                                          <p:val>
                                            <p:strVal val="0-#ppt_w/2"/>
                                          </p:val>
                                        </p:tav>
                                        <p:tav tm="100000">
                                          <p:val>
                                            <p:strVal val="#ppt_x"/>
                                          </p:val>
                                        </p:tav>
                                      </p:tavLst>
                                    </p:anim>
                                    <p:anim calcmode="lin" valueType="num">
                                      <p:cBhvr additive="base">
                                        <p:cTn id="39" dur="500" fill="hold"/>
                                        <p:tgtEl>
                                          <p:spTgt spid="331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utoUpdateAnimBg="0"/>
      <p:bldP spid="17493" grpId="0" autoUpdateAnimBg="0"/>
      <p:bldP spid="331856" grpId="0" autoUpdateAnimBg="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88752" y="4365104"/>
            <a:ext cx="8352928" cy="98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ea typeface="华文中宋" panose="02010600040101010101" pitchFamily="2" charset="-122"/>
              </a:rPr>
              <a:t>        </a:t>
            </a:r>
            <a:r>
              <a:rPr kumimoji="1" lang="zh-CN" altLang="en-US">
                <a:ea typeface="华文中宋" panose="02010600040101010101" pitchFamily="2" charset="-122"/>
              </a:rPr>
              <a:t>这意味着经典物理学出了问题，意味着绝对时间、绝对空间、伽利略变换等等都有问题。</a:t>
            </a:r>
          </a:p>
        </p:txBody>
      </p:sp>
      <p:sp>
        <p:nvSpPr>
          <p:cNvPr id="19489" name="Text Box 33"/>
          <p:cNvSpPr txBox="1">
            <a:spLocks noChangeArrowheads="1"/>
          </p:cNvSpPr>
          <p:nvPr/>
        </p:nvSpPr>
        <p:spPr bwMode="auto">
          <a:xfrm>
            <a:off x="488752" y="3384193"/>
            <a:ext cx="8281032" cy="98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ea typeface="华文中宋" panose="02010600040101010101" pitchFamily="2" charset="-122"/>
              </a:rPr>
              <a:t>        </a:t>
            </a:r>
            <a:r>
              <a:rPr kumimoji="1" lang="zh-CN" altLang="en-US">
                <a:ea typeface="华文中宋" panose="02010600040101010101" pitchFamily="2" charset="-122"/>
              </a:rPr>
              <a:t>爱因斯坦：“我们发现不了以太是因为以太根本就不存在。”只能得出 “没有绝对参考系 </a:t>
            </a:r>
            <a:r>
              <a:rPr kumimoji="1" lang="en-US" altLang="zh-CN">
                <a:ea typeface="华文中宋" panose="02010600040101010101" pitchFamily="2" charset="-122"/>
              </a:rPr>
              <a:t>(</a:t>
            </a:r>
            <a:r>
              <a:rPr kumimoji="1" lang="zh-CN" altLang="en-US">
                <a:ea typeface="华文中宋" panose="02010600040101010101" pitchFamily="2" charset="-122"/>
              </a:rPr>
              <a:t>以太</a:t>
            </a:r>
            <a:r>
              <a:rPr kumimoji="1" lang="en-US" altLang="zh-CN">
                <a:ea typeface="华文中宋" panose="02010600040101010101" pitchFamily="2" charset="-122"/>
              </a:rPr>
              <a:t>)” </a:t>
            </a:r>
            <a:r>
              <a:rPr kumimoji="1" lang="zh-CN" altLang="en-US">
                <a:ea typeface="华文中宋" panose="02010600040101010101" pitchFamily="2" charset="-122"/>
              </a:rPr>
              <a:t>的结论。</a:t>
            </a:r>
          </a:p>
        </p:txBody>
      </p:sp>
      <p:sp>
        <p:nvSpPr>
          <p:cNvPr id="19490" name="Text Box 34"/>
          <p:cNvSpPr txBox="1">
            <a:spLocks noChangeArrowheads="1"/>
          </p:cNvSpPr>
          <p:nvPr/>
        </p:nvSpPr>
        <p:spPr bwMode="auto">
          <a:xfrm>
            <a:off x="467544" y="5317259"/>
            <a:ext cx="8302240" cy="142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ea typeface="华文中宋" panose="02010600040101010101" pitchFamily="2" charset="-122"/>
              </a:rPr>
              <a:t>        1905</a:t>
            </a:r>
            <a:r>
              <a:rPr kumimoji="1" lang="zh-CN" altLang="en-US">
                <a:ea typeface="华文中宋" panose="02010600040101010101" pitchFamily="2" charset="-122"/>
              </a:rPr>
              <a:t>年，爱因斯坦发表了具有划时代意义的论文</a:t>
            </a:r>
            <a:r>
              <a:rPr kumimoji="1" lang="en-US" altLang="zh-CN">
                <a:ea typeface="华文中宋" panose="02010600040101010101" pitchFamily="2" charset="-122"/>
              </a:rPr>
              <a:t>《</a:t>
            </a:r>
            <a:r>
              <a:rPr kumimoji="1" lang="zh-CN" altLang="en-US">
                <a:ea typeface="华文中宋" panose="02010600040101010101" pitchFamily="2" charset="-122"/>
              </a:rPr>
              <a:t>论动体的电动力学</a:t>
            </a:r>
            <a:r>
              <a:rPr kumimoji="1" lang="en-US" altLang="zh-CN">
                <a:ea typeface="华文中宋" panose="02010600040101010101" pitchFamily="2" charset="-122"/>
              </a:rPr>
              <a:t>》</a:t>
            </a:r>
            <a:r>
              <a:rPr kumimoji="1" lang="zh-CN" altLang="en-US">
                <a:ea typeface="华文中宋" panose="02010600040101010101" pitchFamily="2" charset="-122"/>
              </a:rPr>
              <a:t>，提出了 </a:t>
            </a:r>
            <a:r>
              <a:rPr kumimoji="1" lang="zh-CN" altLang="en-US">
                <a:solidFill>
                  <a:schemeClr val="accent2"/>
                </a:solidFill>
                <a:ea typeface="华文中宋" panose="02010600040101010101" pitchFamily="2" charset="-122"/>
              </a:rPr>
              <a:t>爱因斯坦相对性原理 </a:t>
            </a:r>
            <a:r>
              <a:rPr kumimoji="1" lang="zh-CN" altLang="en-US">
                <a:ea typeface="华文中宋" panose="02010600040101010101" pitchFamily="2" charset="-122"/>
              </a:rPr>
              <a:t>和 </a:t>
            </a:r>
            <a:r>
              <a:rPr kumimoji="1" lang="zh-CN" altLang="en-US">
                <a:solidFill>
                  <a:schemeClr val="accent2"/>
                </a:solidFill>
                <a:ea typeface="华文中宋" panose="02010600040101010101" pitchFamily="2" charset="-122"/>
              </a:rPr>
              <a:t>光速不变原理</a:t>
            </a:r>
            <a:r>
              <a:rPr kumimoji="1" lang="zh-CN" altLang="en-US">
                <a:ea typeface="华文中宋" panose="02010600040101010101" pitchFamily="2" charset="-122"/>
              </a:rPr>
              <a:t>，作为狭义相对论的两条基本假设。 </a:t>
            </a:r>
          </a:p>
        </p:txBody>
      </p:sp>
      <p:sp>
        <p:nvSpPr>
          <p:cNvPr id="6" name="Text Box 4"/>
          <p:cNvSpPr txBox="1">
            <a:spLocks noChangeArrowheads="1"/>
          </p:cNvSpPr>
          <p:nvPr/>
        </p:nvSpPr>
        <p:spPr bwMode="auto">
          <a:xfrm>
            <a:off x="360718" y="116632"/>
            <a:ext cx="3491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rgbClr val="C00000"/>
                </a:solidFill>
                <a:latin typeface="宋体" panose="02010600030101010101" pitchFamily="2" charset="-122"/>
              </a:rPr>
              <a:t>伽利略变换的困难：</a:t>
            </a:r>
            <a:endParaRPr kumimoji="1" lang="zh-CN" altLang="en-US" sz="2800" b="1"/>
          </a:p>
        </p:txBody>
      </p:sp>
      <p:sp>
        <p:nvSpPr>
          <p:cNvPr id="11" name="Text Box 5"/>
          <p:cNvSpPr txBox="1">
            <a:spLocks noChangeArrowheads="1"/>
          </p:cNvSpPr>
          <p:nvPr/>
        </p:nvSpPr>
        <p:spPr bwMode="auto">
          <a:xfrm>
            <a:off x="1835696" y="2734054"/>
            <a:ext cx="46805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00000"/>
                </a:solidFill>
              </a:rPr>
              <a:t>洛伦兹变换</a:t>
            </a:r>
            <a:r>
              <a:rPr kumimoji="1" lang="zh-CN" altLang="en-US" sz="2800" b="1">
                <a:solidFill>
                  <a:schemeClr val="accent2"/>
                </a:solidFill>
              </a:rPr>
              <a:t> 可解决问题</a:t>
            </a:r>
            <a:r>
              <a:rPr kumimoji="1" lang="en-US" altLang="zh-CN" sz="2800" b="1">
                <a:solidFill>
                  <a:schemeClr val="accent2"/>
                </a:solidFill>
              </a:rPr>
              <a:t>!</a:t>
            </a:r>
            <a:endParaRPr kumimoji="1" lang="zh-CN" altLang="en-US" sz="2800" b="1">
              <a:solidFill>
                <a:schemeClr val="accent2"/>
              </a:solidFill>
            </a:endParaRPr>
          </a:p>
        </p:txBody>
      </p:sp>
      <mc:AlternateContent xmlns:mc="http://schemas.openxmlformats.org/markup-compatibility/2006" xmlns:a14="http://schemas.microsoft.com/office/drawing/2010/main">
        <mc:Choice Requires="a14">
          <p:sp>
            <p:nvSpPr>
              <p:cNvPr id="2" name="矩形 1"/>
              <p:cNvSpPr/>
              <p:nvPr/>
            </p:nvSpPr>
            <p:spPr>
              <a:xfrm>
                <a:off x="1115616" y="673532"/>
                <a:ext cx="7654168" cy="523220"/>
              </a:xfrm>
              <a:prstGeom prst="rect">
                <a:avLst/>
              </a:prstGeom>
            </p:spPr>
            <p:txBody>
              <a:bodyPr wrap="square">
                <a:spAutoFit/>
              </a:bodyPr>
              <a:lstStyle/>
              <a:p>
                <a:pPr>
                  <a:spcBef>
                    <a:spcPct val="50000"/>
                  </a:spcBef>
                </a:pPr>
                <a:r>
                  <a:rPr kumimoji="1" lang="zh-CN" altLang="en-US" sz="2800" b="1">
                    <a:solidFill>
                      <a:schemeClr val="accent2"/>
                    </a:solidFill>
                    <a:latin typeface="宋体" panose="02010600030101010101" pitchFamily="2" charset="-122"/>
                  </a:rPr>
                  <a:t>伽利略变换的必然结果： </a:t>
                </a:r>
                <a14:m>
                  <m:oMath xmlns:m="http://schemas.openxmlformats.org/officeDocument/2006/math">
                    <m:sSup>
                      <m:sSupPr>
                        <m:ctrlPr>
                          <a:rPr kumimoji="1" lang="en-US" altLang="zh-CN" sz="2800" b="1" i="1">
                            <a:solidFill>
                              <a:schemeClr val="accent2"/>
                            </a:solidFill>
                            <a:latin typeface="Cambria Math" panose="02040503050406030204" pitchFamily="18" charset="0"/>
                          </a:rPr>
                        </m:ctrlPr>
                      </m:sSupPr>
                      <m:e>
                        <m:r>
                          <a:rPr kumimoji="1" lang="en-US" altLang="zh-CN" sz="2800" b="1" i="1">
                            <a:solidFill>
                              <a:schemeClr val="accent2"/>
                            </a:solidFill>
                            <a:latin typeface="Cambria Math" panose="02040503050406030204" pitchFamily="18" charset="0"/>
                          </a:rPr>
                          <m:t>𝒄</m:t>
                        </m:r>
                      </m:e>
                      <m:sup>
                        <m:r>
                          <a:rPr kumimoji="1" lang="en-US" altLang="zh-CN" sz="2800" b="1" i="1">
                            <a:solidFill>
                              <a:schemeClr val="accent2"/>
                            </a:solidFill>
                            <a:latin typeface="Cambria Math" panose="02040503050406030204" pitchFamily="18" charset="0"/>
                          </a:rPr>
                          <m:t>′</m:t>
                        </m:r>
                      </m:sup>
                    </m:sSup>
                    <m:r>
                      <a:rPr kumimoji="1" lang="en-US" altLang="zh-CN" sz="2800" b="1" i="1" smtClean="0">
                        <a:solidFill>
                          <a:schemeClr val="accent2"/>
                        </a:solidFill>
                        <a:latin typeface="Cambria Math" panose="02040503050406030204" pitchFamily="18" charset="0"/>
                      </a:rPr>
                      <m:t>=</m:t>
                    </m:r>
                    <m:r>
                      <a:rPr kumimoji="1" lang="en-US" altLang="zh-CN" sz="2800" b="1" i="1">
                        <a:solidFill>
                          <a:schemeClr val="accent2"/>
                        </a:solidFill>
                        <a:latin typeface="Cambria Math" panose="02040503050406030204" pitchFamily="18" charset="0"/>
                      </a:rPr>
                      <m:t>𝒄</m:t>
                    </m:r>
                    <m:r>
                      <a:rPr kumimoji="1" lang="en-US" altLang="zh-CN" sz="2800" b="1" i="1">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𝒖</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𝒄</m:t>
                    </m:r>
                  </m:oMath>
                </a14:m>
                <a:endParaRPr kumimoji="1" lang="en-US" altLang="zh-CN" sz="2800" b="1">
                  <a:solidFill>
                    <a:schemeClr val="accent2"/>
                  </a:solidFill>
                  <a:latin typeface="宋体" panose="02010600030101010101"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115616" y="673532"/>
                <a:ext cx="7654168" cy="523220"/>
              </a:xfrm>
              <a:prstGeom prst="rect">
                <a:avLst/>
              </a:prstGeom>
              <a:blipFill rotWithShape="0">
                <a:blip r:embed="rId2"/>
                <a:stretch>
                  <a:fillRect l="-1592" t="-13953" b="-29070"/>
                </a:stretch>
              </a:blipFill>
            </p:spPr>
            <p:txBody>
              <a:bodyPr/>
              <a:lstStyle/>
              <a:p>
                <a:r>
                  <a:rPr lang="zh-CN" altLang="en-US">
                    <a:noFill/>
                  </a:rPr>
                  <a:t> </a:t>
                </a:r>
              </a:p>
            </p:txBody>
          </p:sp>
        </mc:Fallback>
      </mc:AlternateContent>
      <p:sp>
        <p:nvSpPr>
          <p:cNvPr id="3" name="矩形 2"/>
          <p:cNvSpPr/>
          <p:nvPr/>
        </p:nvSpPr>
        <p:spPr>
          <a:xfrm>
            <a:off x="1115616" y="2204864"/>
            <a:ext cx="6984776" cy="523220"/>
          </a:xfrm>
          <a:prstGeom prst="rect">
            <a:avLst/>
          </a:prstGeom>
        </p:spPr>
        <p:txBody>
          <a:bodyPr wrap="square">
            <a:spAutoFit/>
          </a:bodyPr>
          <a:lstStyle/>
          <a:p>
            <a:pPr>
              <a:spcBef>
                <a:spcPct val="50000"/>
              </a:spcBef>
            </a:pPr>
            <a:r>
              <a:rPr kumimoji="1" lang="en-US" altLang="zh-CN" sz="2800" b="1">
                <a:solidFill>
                  <a:srgbClr val="C00000"/>
                </a:solidFill>
                <a:latin typeface="宋体" panose="02010600030101010101" pitchFamily="2" charset="-122"/>
                <a:sym typeface="Wingdings" panose="05000000000000000000" pitchFamily="2" charset="2"/>
              </a:rPr>
              <a:t>  </a:t>
            </a:r>
            <a:r>
              <a:rPr kumimoji="1" lang="zh-CN" altLang="en-US" sz="2800" b="1">
                <a:solidFill>
                  <a:srgbClr val="C00000"/>
                </a:solidFill>
                <a:latin typeface="宋体" panose="02010600030101010101" pitchFamily="2" charset="-122"/>
              </a:rPr>
              <a:t>伽利略变换不适用于电磁学基本规律！</a:t>
            </a:r>
            <a:endParaRPr kumimoji="1" lang="zh-CN" altLang="en-US" sz="2800" b="1">
              <a:solidFill>
                <a:srgbClr val="C00000"/>
              </a:solidFill>
            </a:endParaRPr>
          </a:p>
        </p:txBody>
      </p:sp>
      <mc:AlternateContent xmlns:mc="http://schemas.openxmlformats.org/markup-compatibility/2006" xmlns:a14="http://schemas.microsoft.com/office/drawing/2010/main">
        <mc:Choice Requires="a14">
          <p:sp>
            <p:nvSpPr>
              <p:cNvPr id="14" name="矩形 13"/>
              <p:cNvSpPr/>
              <p:nvPr/>
            </p:nvSpPr>
            <p:spPr>
              <a:xfrm>
                <a:off x="1835696" y="1168546"/>
                <a:ext cx="5976664" cy="532262"/>
              </a:xfrm>
              <a:prstGeom prst="rect">
                <a:avLst/>
              </a:prstGeom>
            </p:spPr>
            <p:txBody>
              <a:bodyPr wrap="square">
                <a:spAutoFit/>
              </a:bodyPr>
              <a:lstStyle/>
              <a:p>
                <a:pPr>
                  <a:spcBef>
                    <a:spcPct val="50000"/>
                  </a:spcBef>
                </a:pPr>
                <a:r>
                  <a:rPr kumimoji="1" lang="zh-CN" altLang="en-US" sz="2800" b="1">
                    <a:solidFill>
                      <a:schemeClr val="accent2"/>
                    </a:solidFill>
                    <a:latin typeface="宋体" panose="02010600030101010101" pitchFamily="2" charset="-122"/>
                  </a:rPr>
                  <a:t>麦克斯韦电磁理论： </a:t>
                </a:r>
                <a14:m>
                  <m:oMath xmlns:m="http://schemas.openxmlformats.org/officeDocument/2006/math">
                    <m:r>
                      <a:rPr kumimoji="1" lang="en-US" altLang="zh-CN" sz="2800" b="1" i="1" smtClean="0">
                        <a:solidFill>
                          <a:schemeClr val="accent2"/>
                        </a:solidFill>
                        <a:latin typeface="Cambria Math" panose="02040503050406030204" pitchFamily="18" charset="0"/>
                      </a:rPr>
                      <m:t>𝒄</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𝟏</m:t>
                    </m:r>
                    <m:r>
                      <a:rPr kumimoji="1" lang="en-US" altLang="zh-CN" sz="2800" b="1" i="1" smtClean="0">
                        <a:solidFill>
                          <a:schemeClr val="accent2"/>
                        </a:solidFill>
                        <a:latin typeface="Cambria Math" panose="02040503050406030204" pitchFamily="18" charset="0"/>
                      </a:rPr>
                      <m:t>/</m:t>
                    </m:r>
                    <m:rad>
                      <m:radPr>
                        <m:degHide m:val="on"/>
                        <m:ctrlPr>
                          <a:rPr kumimoji="1" lang="en-US" altLang="zh-CN" sz="2800" b="1" i="1" smtClean="0">
                            <a:solidFill>
                              <a:schemeClr val="accent2"/>
                            </a:solidFill>
                            <a:latin typeface="Cambria Math" panose="02040503050406030204" pitchFamily="18" charset="0"/>
                          </a:rPr>
                        </m:ctrlPr>
                      </m:radPr>
                      <m:deg/>
                      <m:e>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𝝁</m:t>
                            </m:r>
                          </m:e>
                          <m:sub>
                            <m:r>
                              <a:rPr kumimoji="1" lang="en-US" altLang="zh-CN" sz="2800" b="1" i="1" smtClean="0">
                                <a:solidFill>
                                  <a:schemeClr val="accent2"/>
                                </a:solidFill>
                                <a:latin typeface="Cambria Math" panose="02040503050406030204" pitchFamily="18" charset="0"/>
                              </a:rPr>
                              <m:t>𝟎</m:t>
                            </m:r>
                          </m:sub>
                        </m:sSub>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𝜺</m:t>
                            </m:r>
                          </m:e>
                          <m:sub>
                            <m:r>
                              <a:rPr kumimoji="1" lang="en-US" altLang="zh-CN" sz="2800" b="1" i="1" smtClean="0">
                                <a:solidFill>
                                  <a:schemeClr val="accent2"/>
                                </a:solidFill>
                                <a:latin typeface="Cambria Math" panose="02040503050406030204" pitchFamily="18" charset="0"/>
                              </a:rPr>
                              <m:t>𝟎</m:t>
                            </m:r>
                          </m:sub>
                        </m:sSub>
                      </m:e>
                    </m:rad>
                  </m:oMath>
                </a14:m>
                <a:endParaRPr kumimoji="1" lang="zh-CN" altLang="en-US" sz="2800" b="1"/>
              </a:p>
            </p:txBody>
          </p:sp>
        </mc:Choice>
        <mc:Fallback xmlns="">
          <p:sp>
            <p:nvSpPr>
              <p:cNvPr id="14" name="矩形 13"/>
              <p:cNvSpPr>
                <a:spLocks noRot="1" noChangeAspect="1" noMove="1" noResize="1" noEditPoints="1" noAdjustHandles="1" noChangeArrowheads="1" noChangeShapeType="1" noTextEdit="1"/>
              </p:cNvSpPr>
              <p:nvPr/>
            </p:nvSpPr>
            <p:spPr>
              <a:xfrm>
                <a:off x="1835696" y="1168546"/>
                <a:ext cx="5976664" cy="532262"/>
              </a:xfrm>
              <a:prstGeom prst="rect">
                <a:avLst/>
              </a:prstGeom>
              <a:blipFill rotWithShape="0">
                <a:blip r:embed="rId3"/>
                <a:stretch>
                  <a:fillRect l="-2039" t="-17241" b="-252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 Box 6"/>
              <p:cNvSpPr txBox="1">
                <a:spLocks noChangeArrowheads="1"/>
              </p:cNvSpPr>
              <p:nvPr/>
            </p:nvSpPr>
            <p:spPr bwMode="auto">
              <a:xfrm>
                <a:off x="1733245" y="1700808"/>
                <a:ext cx="4667881"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迈克尔逊</a:t>
                </a:r>
                <a:r>
                  <a:rPr kumimoji="1" lang="en-US" altLang="zh-CN" sz="2800" b="1">
                    <a:solidFill>
                      <a:schemeClr val="accent2"/>
                    </a:solidFill>
                  </a:rPr>
                  <a:t>-</a:t>
                </a:r>
                <a:r>
                  <a:rPr kumimoji="1" lang="zh-CN" altLang="en-US" sz="2800" b="1">
                    <a:solidFill>
                      <a:schemeClr val="accent2"/>
                    </a:solidFill>
                  </a:rPr>
                  <a:t>莫雷实验：  </a:t>
                </a:r>
                <a14:m>
                  <m:oMath xmlns:m="http://schemas.openxmlformats.org/officeDocument/2006/math">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𝒄</m:t>
                        </m:r>
                      </m:e>
                      <m:sup>
                        <m:r>
                          <a:rPr kumimoji="1" lang="en-US" altLang="zh-CN" sz="2800" b="1" i="1" smtClean="0">
                            <a:solidFill>
                              <a:schemeClr val="accent2"/>
                            </a:solidFill>
                            <a:latin typeface="Cambria Math" panose="02040503050406030204" pitchFamily="18" charset="0"/>
                          </a:rPr>
                          <m:t>′</m:t>
                        </m:r>
                      </m:sup>
                    </m:sSup>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𝒄</m:t>
                    </m:r>
                  </m:oMath>
                </a14:m>
                <a:endParaRPr kumimoji="1" lang="zh-CN" altLang="en-US" sz="2800" b="1">
                  <a:solidFill>
                    <a:schemeClr val="accent2"/>
                  </a:solidFill>
                </a:endParaRPr>
              </a:p>
            </p:txBody>
          </p:sp>
        </mc:Choice>
        <mc:Fallback xmlns="">
          <p:sp>
            <p:nvSpPr>
              <p:cNvPr id="15" name="Text Box 6"/>
              <p:cNvSpPr txBox="1">
                <a:spLocks noRot="1" noChangeAspect="1" noMove="1" noResize="1" noEditPoints="1" noAdjustHandles="1" noChangeArrowheads="1" noChangeShapeType="1" noTextEdit="1"/>
              </p:cNvSpPr>
              <p:nvPr/>
            </p:nvSpPr>
            <p:spPr bwMode="auto">
              <a:xfrm>
                <a:off x="1733245" y="1700808"/>
                <a:ext cx="4667881" cy="523220"/>
              </a:xfrm>
              <a:prstGeom prst="rect">
                <a:avLst/>
              </a:prstGeom>
              <a:blipFill rotWithShape="0">
                <a:blip r:embed="rId4"/>
                <a:stretch>
                  <a:fillRect l="-2611" t="-15116"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489"/>
                                        </p:tgtEl>
                                        <p:attrNameLst>
                                          <p:attrName>style.visibility</p:attrName>
                                        </p:attrNameLst>
                                      </p:cBhvr>
                                      <p:to>
                                        <p:strVal val="visible"/>
                                      </p:to>
                                    </p:set>
                                    <p:animEffect transition="in" filter="wipe(up)">
                                      <p:cBhvr>
                                        <p:cTn id="37" dur="500"/>
                                        <p:tgtEl>
                                          <p:spTgt spid="194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460"/>
                                        </p:tgtEl>
                                        <p:attrNameLst>
                                          <p:attrName>style.visibility</p:attrName>
                                        </p:attrNameLst>
                                      </p:cBhvr>
                                      <p:to>
                                        <p:strVal val="visible"/>
                                      </p:to>
                                    </p:set>
                                    <p:animEffect transition="in" filter="wipe(up)">
                                      <p:cBhvr>
                                        <p:cTn id="42" dur="500"/>
                                        <p:tgtEl>
                                          <p:spTgt spid="194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490"/>
                                        </p:tgtEl>
                                        <p:attrNameLst>
                                          <p:attrName>style.visibility</p:attrName>
                                        </p:attrNameLst>
                                      </p:cBhvr>
                                      <p:to>
                                        <p:strVal val="visible"/>
                                      </p:to>
                                    </p:set>
                                    <p:animEffect transition="in" filter="wipe(up)">
                                      <p:cBhvr>
                                        <p:cTn id="47" dur="500"/>
                                        <p:tgtEl>
                                          <p:spTgt spid="19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89" grpId="0" autoUpdateAnimBg="0"/>
      <p:bldP spid="19490" grpId="0" autoUpdateAnimBg="0"/>
      <p:bldP spid="2" grpId="0"/>
      <p:bldP spid="3" grpId="0"/>
      <p:bldP spid="14" grpId="0"/>
      <p:bldP spid="15"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1191</TotalTime>
  <Words>5105</Words>
  <Application>Microsoft Office PowerPoint</Application>
  <PresentationFormat>全屏显示(4:3)</PresentationFormat>
  <Paragraphs>642</Paragraphs>
  <Slides>66</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81" baseType="lpstr">
      <vt:lpstr>Monotype Sorts</vt:lpstr>
      <vt:lpstr>等线</vt:lpstr>
      <vt:lpstr>黑体</vt:lpstr>
      <vt:lpstr>华文中宋</vt:lpstr>
      <vt:lpstr>宋体</vt:lpstr>
      <vt:lpstr>微软雅黑</vt:lpstr>
      <vt:lpstr>Arial</vt:lpstr>
      <vt:lpstr>Cambria Math</vt:lpstr>
      <vt:lpstr>Franklin Gothic Medium</vt:lpstr>
      <vt:lpstr>Symbol</vt:lpstr>
      <vt:lpstr>Times New Roman</vt:lpstr>
      <vt:lpstr>Wingdings</vt:lpstr>
      <vt:lpstr>Default Design</vt:lpstr>
      <vt:lpstr>Equation</vt:lpstr>
      <vt:lpstr>公式</vt:lpstr>
      <vt:lpstr>PowerPoint 演示文稿</vt:lpstr>
      <vt:lpstr>1.1 狭义相对论的基本原理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洛伦兹变换、速度合成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时间延缓和长度收缩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71</cp:revision>
  <dcterms:created xsi:type="dcterms:W3CDTF">2024-09-10T06:08:35Z</dcterms:created>
  <dcterms:modified xsi:type="dcterms:W3CDTF">2024-11-20T12:45:24Z</dcterms:modified>
</cp:coreProperties>
</file>