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751" r:id="rId2"/>
    <p:sldId id="752" r:id="rId3"/>
    <p:sldId id="756" r:id="rId4"/>
    <p:sldId id="758" r:id="rId5"/>
    <p:sldId id="759" r:id="rId6"/>
    <p:sldId id="760" r:id="rId7"/>
    <p:sldId id="761" r:id="rId8"/>
    <p:sldId id="813" r:id="rId9"/>
    <p:sldId id="814" r:id="rId10"/>
    <p:sldId id="815" r:id="rId11"/>
    <p:sldId id="805" r:id="rId12"/>
    <p:sldId id="807" r:id="rId13"/>
    <p:sldId id="638" r:id="rId14"/>
    <p:sldId id="640" r:id="rId15"/>
    <p:sldId id="641" r:id="rId16"/>
    <p:sldId id="642" r:id="rId17"/>
    <p:sldId id="643" r:id="rId18"/>
    <p:sldId id="646" r:id="rId19"/>
    <p:sldId id="647" r:id="rId20"/>
    <p:sldId id="648" r:id="rId21"/>
    <p:sldId id="649" r:id="rId22"/>
    <p:sldId id="650" r:id="rId23"/>
    <p:sldId id="825" r:id="rId24"/>
    <p:sldId id="652" r:id="rId25"/>
    <p:sldId id="653" r:id="rId26"/>
    <p:sldId id="654" r:id="rId27"/>
    <p:sldId id="655" r:id="rId28"/>
    <p:sldId id="657" r:id="rId29"/>
    <p:sldId id="656" r:id="rId30"/>
    <p:sldId id="658" r:id="rId31"/>
    <p:sldId id="659" r:id="rId32"/>
    <p:sldId id="674" r:id="rId33"/>
    <p:sldId id="675" r:id="rId34"/>
    <p:sldId id="676" r:id="rId35"/>
    <p:sldId id="677" r:id="rId36"/>
    <p:sldId id="678" r:id="rId37"/>
    <p:sldId id="679" r:id="rId38"/>
    <p:sldId id="680" r:id="rId39"/>
    <p:sldId id="681" r:id="rId40"/>
    <p:sldId id="682" r:id="rId41"/>
    <p:sldId id="683" r:id="rId42"/>
    <p:sldId id="684" r:id="rId43"/>
    <p:sldId id="685" r:id="rId44"/>
    <p:sldId id="686" r:id="rId45"/>
    <p:sldId id="688" r:id="rId46"/>
    <p:sldId id="690" r:id="rId47"/>
    <p:sldId id="691" r:id="rId48"/>
    <p:sldId id="692" r:id="rId49"/>
    <p:sldId id="694" r:id="rId50"/>
    <p:sldId id="696" r:id="rId51"/>
    <p:sldId id="697" r:id="rId52"/>
    <p:sldId id="698" r:id="rId53"/>
    <p:sldId id="699" r:id="rId54"/>
    <p:sldId id="700" r:id="rId55"/>
    <p:sldId id="701" r:id="rId56"/>
    <p:sldId id="702" r:id="rId57"/>
    <p:sldId id="703" r:id="rId58"/>
    <p:sldId id="704" r:id="rId59"/>
    <p:sldId id="705" r:id="rId60"/>
    <p:sldId id="706" r:id="rId61"/>
    <p:sldId id="707" r:id="rId62"/>
    <p:sldId id="708" r:id="rId63"/>
    <p:sldId id="709" r:id="rId64"/>
    <p:sldId id="710" r:id="rId65"/>
    <p:sldId id="711" r:id="rId66"/>
    <p:sldId id="712" r:id="rId67"/>
    <p:sldId id="713" r:id="rId68"/>
    <p:sldId id="714" r:id="rId69"/>
    <p:sldId id="715" r:id="rId70"/>
    <p:sldId id="716" r:id="rId71"/>
    <p:sldId id="717" r:id="rId72"/>
    <p:sldId id="718" r:id="rId73"/>
    <p:sldId id="719" r:id="rId74"/>
    <p:sldId id="720" r:id="rId75"/>
    <p:sldId id="721" r:id="rId76"/>
    <p:sldId id="722" r:id="rId77"/>
    <p:sldId id="723" r:id="rId78"/>
    <p:sldId id="724" r:id="rId79"/>
    <p:sldId id="725" r:id="rId80"/>
    <p:sldId id="726" r:id="rId81"/>
    <p:sldId id="727" r:id="rId82"/>
    <p:sldId id="728" r:id="rId83"/>
    <p:sldId id="729" r:id="rId84"/>
    <p:sldId id="730" r:id="rId85"/>
    <p:sldId id="731" r:id="rId86"/>
    <p:sldId id="732" r:id="rId87"/>
    <p:sldId id="733" r:id="rId88"/>
    <p:sldId id="734" r:id="rId89"/>
    <p:sldId id="735" r:id="rId90"/>
    <p:sldId id="736" r:id="rId91"/>
    <p:sldId id="737" r:id="rId92"/>
    <p:sldId id="738" r:id="rId93"/>
    <p:sldId id="739" r:id="rId94"/>
    <p:sldId id="740" r:id="rId95"/>
    <p:sldId id="741" r:id="rId96"/>
    <p:sldId id="742" r:id="rId97"/>
    <p:sldId id="743" r:id="rId98"/>
    <p:sldId id="744" r:id="rId99"/>
    <p:sldId id="745" r:id="rId100"/>
    <p:sldId id="746" r:id="rId101"/>
  </p:sldIdLst>
  <p:sldSz cx="9144000" cy="5143500" type="screen16x9"/>
  <p:notesSz cx="7099300" cy="10234613"/>
  <p:custDataLst>
    <p:tags r:id="rId10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5"/>
    <a:srgbClr val="FAFAF4"/>
    <a:srgbClr val="FDFCF9"/>
    <a:srgbClr val="FEFEFA"/>
    <a:srgbClr val="FF6900"/>
    <a:srgbClr val="0070C0"/>
    <a:srgbClr val="D98431"/>
    <a:srgbClr val="1C86EF"/>
    <a:srgbClr val="1C86EE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96536" autoAdjust="0"/>
  </p:normalViewPr>
  <p:slideViewPr>
    <p:cSldViewPr>
      <p:cViewPr varScale="1">
        <p:scale>
          <a:sx n="148" d="100"/>
          <a:sy n="148" d="100"/>
        </p:scale>
        <p:origin x="57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07DD4-1E5F-43FE-B085-20478A840B6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775836-59A4-4B4F-A11E-5F9D141B228F}">
      <dgm:prSet phldrT="[文本]"/>
      <dgm:spPr/>
      <dgm:t>
        <a:bodyPr/>
        <a:lstStyle/>
        <a:p>
          <a:r>
            <a: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在线课程</a:t>
          </a:r>
        </a:p>
      </dgm:t>
    </dgm:pt>
    <dgm:pt modelId="{19586A28-F419-4F63-AD5D-A844278AE61F}" type="parTrans" cxnId="{C90079F2-11CB-4BC1-AE48-C8C885E46BCE}">
      <dgm:prSet/>
      <dgm:spPr/>
      <dgm:t>
        <a:bodyPr/>
        <a:lstStyle/>
        <a:p>
          <a:endParaRPr lang="zh-CN" altLang="en-US"/>
        </a:p>
      </dgm:t>
    </dgm:pt>
    <dgm:pt modelId="{776BB62D-327F-4696-99D3-30A6578E8F82}" type="sibTrans" cxnId="{C90079F2-11CB-4BC1-AE48-C8C885E46BCE}">
      <dgm:prSet/>
      <dgm:spPr/>
      <dgm:t>
        <a:bodyPr/>
        <a:lstStyle/>
        <a:p>
          <a:endParaRPr lang="zh-CN" altLang="en-US"/>
        </a:p>
      </dgm:t>
    </dgm:pt>
    <dgm:pt modelId="{B643481D-3B34-4D28-8921-A81A9B7F3914}">
      <dgm:prSet phldrT="[文本]"/>
      <dgm:spPr/>
      <dgm:t>
        <a:bodyPr/>
        <a:lstStyle/>
        <a:p>
          <a:r>
            <a: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课程讲授</a:t>
          </a:r>
        </a:p>
      </dgm:t>
    </dgm:pt>
    <dgm:pt modelId="{D6762FC6-1D10-4250-9523-40938FB18236}" type="parTrans" cxnId="{EFC2519C-EDA0-4E65-B260-8DFBCF508B6D}">
      <dgm:prSet/>
      <dgm:spPr/>
      <dgm:t>
        <a:bodyPr/>
        <a:lstStyle/>
        <a:p>
          <a:endParaRPr lang="zh-CN" altLang="en-US"/>
        </a:p>
      </dgm:t>
    </dgm:pt>
    <dgm:pt modelId="{D626F903-C875-4D0E-B509-E8DEF6E098A5}" type="sibTrans" cxnId="{EFC2519C-EDA0-4E65-B260-8DFBCF508B6D}">
      <dgm:prSet/>
      <dgm:spPr/>
      <dgm:t>
        <a:bodyPr/>
        <a:lstStyle/>
        <a:p>
          <a:endParaRPr lang="zh-CN" altLang="en-US"/>
        </a:p>
      </dgm:t>
    </dgm:pt>
    <dgm:pt modelId="{EFAEDCF5-5890-4F9B-9A17-6C5D0025199D}">
      <dgm:prSet phldrT="[文本]"/>
      <dgm:spPr/>
      <dgm:t>
        <a:bodyPr/>
        <a:lstStyle/>
        <a:p>
          <a:r>
            <a: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在线实践</a:t>
          </a:r>
        </a:p>
      </dgm:t>
    </dgm:pt>
    <dgm:pt modelId="{9964B1B2-D448-49D7-89CF-B3A2FB3DC0E9}" type="parTrans" cxnId="{BFF511B1-EA79-4782-9EE2-BDF755D2AEED}">
      <dgm:prSet/>
      <dgm:spPr/>
      <dgm:t>
        <a:bodyPr/>
        <a:lstStyle/>
        <a:p>
          <a:endParaRPr lang="zh-CN" altLang="en-US"/>
        </a:p>
      </dgm:t>
    </dgm:pt>
    <dgm:pt modelId="{170186F3-0E38-4534-83E5-EB159ADCB691}" type="sibTrans" cxnId="{BFF511B1-EA79-4782-9EE2-BDF755D2AEED}">
      <dgm:prSet/>
      <dgm:spPr/>
      <dgm:t>
        <a:bodyPr/>
        <a:lstStyle/>
        <a:p>
          <a:endParaRPr lang="zh-CN" altLang="en-US"/>
        </a:p>
      </dgm:t>
    </dgm:pt>
    <dgm:pt modelId="{270F4568-70B2-4FB8-B127-7B85C599FC21}">
      <dgm:prSet phldrT="[文本]"/>
      <dgm:spPr/>
      <dgm:t>
        <a:bodyPr/>
        <a:lstStyle/>
        <a:p>
          <a:r>
            <a:rPr lang="en-US" altLang="zh-CN" b="1" dirty="0" err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北理群</a:t>
          </a:r>
        </a:p>
      </dgm:t>
    </dgm:pt>
    <dgm:pt modelId="{71293954-0750-4027-B77F-7BFDEFC90E3F}" type="parTrans" cxnId="{777C0980-891E-4F02-A7EA-233AB5BEB40E}">
      <dgm:prSet/>
      <dgm:spPr/>
      <dgm:t>
        <a:bodyPr/>
        <a:lstStyle/>
        <a:p>
          <a:endParaRPr lang="zh-CN" altLang="en-US"/>
        </a:p>
      </dgm:t>
    </dgm:pt>
    <dgm:pt modelId="{CF35A7A8-9EA8-4062-A3AE-FF677DA0F61F}" type="sibTrans" cxnId="{777C0980-891E-4F02-A7EA-233AB5BEB40E}">
      <dgm:prSet/>
      <dgm:spPr/>
      <dgm:t>
        <a:bodyPr/>
        <a:lstStyle/>
        <a:p>
          <a:endParaRPr lang="zh-CN" altLang="en-US"/>
        </a:p>
      </dgm:t>
    </dgm:pt>
    <dgm:pt modelId="{18AFBD5B-1A07-4BA5-AD18-277E5E675646}" type="pres">
      <dgm:prSet presAssocID="{05407DD4-1E5F-43FE-B085-20478A840B6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81EC75-75F3-44DD-8761-13CA84C6C8E7}" type="pres">
      <dgm:prSet presAssocID="{B8775836-59A4-4B4F-A11E-5F9D141B228F}" presName="dummy" presStyleCnt="0"/>
      <dgm:spPr/>
    </dgm:pt>
    <dgm:pt modelId="{27F2A382-2602-45D9-B350-A3E78E24FC01}" type="pres">
      <dgm:prSet presAssocID="{B8775836-59A4-4B4F-A11E-5F9D141B228F}" presName="node" presStyleLbl="revTx" presStyleIdx="0" presStyleCnt="4" custScaleX="127061" custScaleY="506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0131DC-4220-40E7-8FD1-06CC3EA57B89}" type="pres">
      <dgm:prSet presAssocID="{776BB62D-327F-4696-99D3-30A6578E8F82}" presName="sibTrans" presStyleLbl="node1" presStyleIdx="0" presStyleCnt="4" custLinFactNeighborY="-122"/>
      <dgm:spPr/>
      <dgm:t>
        <a:bodyPr/>
        <a:lstStyle/>
        <a:p>
          <a:endParaRPr lang="zh-CN" altLang="en-US"/>
        </a:p>
      </dgm:t>
    </dgm:pt>
    <dgm:pt modelId="{0A8714FA-365B-452E-BE74-DAA9F99901C3}" type="pres">
      <dgm:prSet presAssocID="{B643481D-3B34-4D28-8921-A81A9B7F3914}" presName="dummy" presStyleCnt="0"/>
      <dgm:spPr/>
    </dgm:pt>
    <dgm:pt modelId="{4A64B903-0B0A-487D-9860-4B7B34E57A74}" type="pres">
      <dgm:prSet presAssocID="{B643481D-3B34-4D28-8921-A81A9B7F3914}" presName="node" presStyleLbl="revTx" presStyleIdx="1" presStyleCnt="4" custScaleY="756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ED4FF8-E61F-49E9-8BE3-8002C4108EEC}" type="pres">
      <dgm:prSet presAssocID="{D626F903-C875-4D0E-B509-E8DEF6E098A5}" presName="sibTrans" presStyleLbl="node1" presStyleIdx="1" presStyleCnt="4"/>
      <dgm:spPr/>
      <dgm:t>
        <a:bodyPr/>
        <a:lstStyle/>
        <a:p>
          <a:endParaRPr lang="zh-CN" altLang="en-US"/>
        </a:p>
      </dgm:t>
    </dgm:pt>
    <dgm:pt modelId="{12982B23-985D-4CA6-BD52-22D9C178A81C}" type="pres">
      <dgm:prSet presAssocID="{EFAEDCF5-5890-4F9B-9A17-6C5D0025199D}" presName="dummy" presStyleCnt="0"/>
      <dgm:spPr/>
    </dgm:pt>
    <dgm:pt modelId="{E4754927-2B07-4AF4-8A6E-477A46AF4682}" type="pres">
      <dgm:prSet presAssocID="{EFAEDCF5-5890-4F9B-9A17-6C5D0025199D}" presName="node" presStyleLbl="revTx" presStyleIdx="2" presStyleCnt="4" custScaleX="131374" custScaleY="506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ADA278-7539-4538-8281-78E7E29954A7}" type="pres">
      <dgm:prSet presAssocID="{170186F3-0E38-4534-83E5-EB159ADCB691}" presName="sibTrans" presStyleLbl="node1" presStyleIdx="2" presStyleCnt="4"/>
      <dgm:spPr/>
      <dgm:t>
        <a:bodyPr/>
        <a:lstStyle/>
        <a:p>
          <a:endParaRPr lang="zh-CN" altLang="en-US"/>
        </a:p>
      </dgm:t>
    </dgm:pt>
    <dgm:pt modelId="{47EA1819-E170-458D-B081-276B355CC25C}" type="pres">
      <dgm:prSet presAssocID="{270F4568-70B2-4FB8-B127-7B85C599FC21}" presName="dummy" presStyleCnt="0"/>
      <dgm:spPr/>
    </dgm:pt>
    <dgm:pt modelId="{BCF1419A-7A7C-4CC9-9483-0BE01C52B86A}" type="pres">
      <dgm:prSet presAssocID="{270F4568-70B2-4FB8-B127-7B85C599FC21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7464C-F428-4BF6-97A3-035988535E97}" type="pres">
      <dgm:prSet presAssocID="{CF35A7A8-9EA8-4062-A3AE-FF677DA0F61F}" presName="sibTrans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F535458-5050-45A8-B4F7-525458039C56}" type="presOf" srcId="{05407DD4-1E5F-43FE-B085-20478A840B66}" destId="{18AFBD5B-1A07-4BA5-AD18-277E5E675646}" srcOrd="0" destOrd="0" presId="urn:microsoft.com/office/officeart/2005/8/layout/cycle1"/>
    <dgm:cxn modelId="{3BBE2EC4-1869-47B5-8706-9616AE125C7A}" type="presOf" srcId="{270F4568-70B2-4FB8-B127-7B85C599FC21}" destId="{BCF1419A-7A7C-4CC9-9483-0BE01C52B86A}" srcOrd="0" destOrd="0" presId="urn:microsoft.com/office/officeart/2005/8/layout/cycle1"/>
    <dgm:cxn modelId="{54011678-EE7B-482D-9DC8-0EAEC32D894A}" type="presOf" srcId="{EFAEDCF5-5890-4F9B-9A17-6C5D0025199D}" destId="{E4754927-2B07-4AF4-8A6E-477A46AF4682}" srcOrd="0" destOrd="0" presId="urn:microsoft.com/office/officeart/2005/8/layout/cycle1"/>
    <dgm:cxn modelId="{EAA4AD43-33E3-4F1A-A1FD-0ED38FA325D0}" type="presOf" srcId="{170186F3-0E38-4534-83E5-EB159ADCB691}" destId="{6DADA278-7539-4538-8281-78E7E29954A7}" srcOrd="0" destOrd="0" presId="urn:microsoft.com/office/officeart/2005/8/layout/cycle1"/>
    <dgm:cxn modelId="{365B8860-EAFC-4878-B096-E07B917E4B5E}" type="presOf" srcId="{D626F903-C875-4D0E-B509-E8DEF6E098A5}" destId="{FBED4FF8-E61F-49E9-8BE3-8002C4108EEC}" srcOrd="0" destOrd="0" presId="urn:microsoft.com/office/officeart/2005/8/layout/cycle1"/>
    <dgm:cxn modelId="{81B3E592-479F-4B8C-ABB5-CA208E650DF6}" type="presOf" srcId="{776BB62D-327F-4696-99D3-30A6578E8F82}" destId="{580131DC-4220-40E7-8FD1-06CC3EA57B89}" srcOrd="0" destOrd="0" presId="urn:microsoft.com/office/officeart/2005/8/layout/cycle1"/>
    <dgm:cxn modelId="{EFC2519C-EDA0-4E65-B260-8DFBCF508B6D}" srcId="{05407DD4-1E5F-43FE-B085-20478A840B66}" destId="{B643481D-3B34-4D28-8921-A81A9B7F3914}" srcOrd="1" destOrd="0" parTransId="{D6762FC6-1D10-4250-9523-40938FB18236}" sibTransId="{D626F903-C875-4D0E-B509-E8DEF6E098A5}"/>
    <dgm:cxn modelId="{F2773277-90D1-4FE0-AC10-D16F6C1F5A37}" type="presOf" srcId="{B8775836-59A4-4B4F-A11E-5F9D141B228F}" destId="{27F2A382-2602-45D9-B350-A3E78E24FC01}" srcOrd="0" destOrd="0" presId="urn:microsoft.com/office/officeart/2005/8/layout/cycle1"/>
    <dgm:cxn modelId="{BFF511B1-EA79-4782-9EE2-BDF755D2AEED}" srcId="{05407DD4-1E5F-43FE-B085-20478A840B66}" destId="{EFAEDCF5-5890-4F9B-9A17-6C5D0025199D}" srcOrd="2" destOrd="0" parTransId="{9964B1B2-D448-49D7-89CF-B3A2FB3DC0E9}" sibTransId="{170186F3-0E38-4534-83E5-EB159ADCB691}"/>
    <dgm:cxn modelId="{C90079F2-11CB-4BC1-AE48-C8C885E46BCE}" srcId="{05407DD4-1E5F-43FE-B085-20478A840B66}" destId="{B8775836-59A4-4B4F-A11E-5F9D141B228F}" srcOrd="0" destOrd="0" parTransId="{19586A28-F419-4F63-AD5D-A844278AE61F}" sibTransId="{776BB62D-327F-4696-99D3-30A6578E8F82}"/>
    <dgm:cxn modelId="{DD0AD9FF-9688-4485-AB89-719C0906B215}" type="presOf" srcId="{CF35A7A8-9EA8-4062-A3AE-FF677DA0F61F}" destId="{8D87464C-F428-4BF6-97A3-035988535E97}" srcOrd="0" destOrd="0" presId="urn:microsoft.com/office/officeart/2005/8/layout/cycle1"/>
    <dgm:cxn modelId="{CC8204A8-922E-41E3-8EAC-F06094E555FF}" type="presOf" srcId="{B643481D-3B34-4D28-8921-A81A9B7F3914}" destId="{4A64B903-0B0A-487D-9860-4B7B34E57A74}" srcOrd="0" destOrd="0" presId="urn:microsoft.com/office/officeart/2005/8/layout/cycle1"/>
    <dgm:cxn modelId="{777C0980-891E-4F02-A7EA-233AB5BEB40E}" srcId="{05407DD4-1E5F-43FE-B085-20478A840B66}" destId="{270F4568-70B2-4FB8-B127-7B85C599FC21}" srcOrd="3" destOrd="0" parTransId="{71293954-0750-4027-B77F-7BFDEFC90E3F}" sibTransId="{CF35A7A8-9EA8-4062-A3AE-FF677DA0F61F}"/>
    <dgm:cxn modelId="{FDA45E97-477A-4727-9197-0C58170F7153}" type="presParOf" srcId="{18AFBD5B-1A07-4BA5-AD18-277E5E675646}" destId="{D381EC75-75F3-44DD-8761-13CA84C6C8E7}" srcOrd="0" destOrd="0" presId="urn:microsoft.com/office/officeart/2005/8/layout/cycle1"/>
    <dgm:cxn modelId="{1E4321F8-1BB7-4F6C-88EF-B6B6316C9D8F}" type="presParOf" srcId="{18AFBD5B-1A07-4BA5-AD18-277E5E675646}" destId="{27F2A382-2602-45D9-B350-A3E78E24FC01}" srcOrd="1" destOrd="0" presId="urn:microsoft.com/office/officeart/2005/8/layout/cycle1"/>
    <dgm:cxn modelId="{2603B133-BEF2-467E-A9D5-C15AAE18A7B1}" type="presParOf" srcId="{18AFBD5B-1A07-4BA5-AD18-277E5E675646}" destId="{580131DC-4220-40E7-8FD1-06CC3EA57B89}" srcOrd="2" destOrd="0" presId="urn:microsoft.com/office/officeart/2005/8/layout/cycle1"/>
    <dgm:cxn modelId="{4338F56A-C96C-4D82-9467-3E687309BA8E}" type="presParOf" srcId="{18AFBD5B-1A07-4BA5-AD18-277E5E675646}" destId="{0A8714FA-365B-452E-BE74-DAA9F99901C3}" srcOrd="3" destOrd="0" presId="urn:microsoft.com/office/officeart/2005/8/layout/cycle1"/>
    <dgm:cxn modelId="{2922CD5E-4FEA-448D-8809-E29AF83E9D93}" type="presParOf" srcId="{18AFBD5B-1A07-4BA5-AD18-277E5E675646}" destId="{4A64B903-0B0A-487D-9860-4B7B34E57A74}" srcOrd="4" destOrd="0" presId="urn:microsoft.com/office/officeart/2005/8/layout/cycle1"/>
    <dgm:cxn modelId="{877F2751-4D9A-4463-9C28-00D556931D2B}" type="presParOf" srcId="{18AFBD5B-1A07-4BA5-AD18-277E5E675646}" destId="{FBED4FF8-E61F-49E9-8BE3-8002C4108EEC}" srcOrd="5" destOrd="0" presId="urn:microsoft.com/office/officeart/2005/8/layout/cycle1"/>
    <dgm:cxn modelId="{13ACF460-3425-4201-972C-212E4754C40C}" type="presParOf" srcId="{18AFBD5B-1A07-4BA5-AD18-277E5E675646}" destId="{12982B23-985D-4CA6-BD52-22D9C178A81C}" srcOrd="6" destOrd="0" presId="urn:microsoft.com/office/officeart/2005/8/layout/cycle1"/>
    <dgm:cxn modelId="{D154C6BB-B607-4309-AD48-A08F1B7849D5}" type="presParOf" srcId="{18AFBD5B-1A07-4BA5-AD18-277E5E675646}" destId="{E4754927-2B07-4AF4-8A6E-477A46AF4682}" srcOrd="7" destOrd="0" presId="urn:microsoft.com/office/officeart/2005/8/layout/cycle1"/>
    <dgm:cxn modelId="{36AB7DB1-8F7A-4886-A7DF-D2BABDA9274C}" type="presParOf" srcId="{18AFBD5B-1A07-4BA5-AD18-277E5E675646}" destId="{6DADA278-7539-4538-8281-78E7E29954A7}" srcOrd="8" destOrd="0" presId="urn:microsoft.com/office/officeart/2005/8/layout/cycle1"/>
    <dgm:cxn modelId="{C91DBBD0-3745-4BDD-9CCC-DCCFBFA24A7A}" type="presParOf" srcId="{18AFBD5B-1A07-4BA5-AD18-277E5E675646}" destId="{47EA1819-E170-458D-B081-276B355CC25C}" srcOrd="9" destOrd="0" presId="urn:microsoft.com/office/officeart/2005/8/layout/cycle1"/>
    <dgm:cxn modelId="{05011B9C-814E-4500-9374-EA40E6ADF89A}" type="presParOf" srcId="{18AFBD5B-1A07-4BA5-AD18-277E5E675646}" destId="{BCF1419A-7A7C-4CC9-9483-0BE01C52B86A}" srcOrd="10" destOrd="0" presId="urn:microsoft.com/office/officeart/2005/8/layout/cycle1"/>
    <dgm:cxn modelId="{1B162D2B-1BB9-4BC1-BC78-27E745FE30C5}" type="presParOf" srcId="{18AFBD5B-1A07-4BA5-AD18-277E5E675646}" destId="{8D87464C-F428-4BF6-97A3-035988535E97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2A382-2602-45D9-B350-A3E78E24FC01}">
      <dsp:nvSpPr>
        <dsp:cNvPr id="0" name=""/>
        <dsp:cNvSpPr/>
      </dsp:nvSpPr>
      <dsp:spPr>
        <a:xfrm>
          <a:off x="2156961" y="321013"/>
          <a:ext cx="1315567" cy="523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在线课程</a:t>
          </a:r>
        </a:p>
      </dsp:txBody>
      <dsp:txXfrm>
        <a:off x="2156961" y="321013"/>
        <a:ext cx="1315567" cy="523965"/>
      </dsp:txXfrm>
    </dsp:sp>
    <dsp:sp modelId="{580131DC-4220-40E7-8FD1-06CC3EA57B89}">
      <dsp:nvSpPr>
        <dsp:cNvPr id="0" name=""/>
        <dsp:cNvSpPr/>
      </dsp:nvSpPr>
      <dsp:spPr>
        <a:xfrm>
          <a:off x="472995" y="-3550"/>
          <a:ext cx="2924727" cy="2924727"/>
        </a:xfrm>
        <a:prstGeom prst="circularArrow">
          <a:avLst>
            <a:gd name="adj1" fmla="val 6903"/>
            <a:gd name="adj2" fmla="val 465442"/>
            <a:gd name="adj3" fmla="val 919523"/>
            <a:gd name="adj4" fmla="val 1981408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4B903-0B0A-487D-9860-4B7B34E57A74}">
      <dsp:nvSpPr>
        <dsp:cNvPr id="0" name=""/>
        <dsp:cNvSpPr/>
      </dsp:nvSpPr>
      <dsp:spPr>
        <a:xfrm>
          <a:off x="2297053" y="1949962"/>
          <a:ext cx="1035382" cy="78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课程讲授</a:t>
          </a:r>
        </a:p>
      </dsp:txBody>
      <dsp:txXfrm>
        <a:off x="2297053" y="1949962"/>
        <a:ext cx="1035382" cy="783608"/>
      </dsp:txXfrm>
    </dsp:sp>
    <dsp:sp modelId="{FBED4FF8-E61F-49E9-8BE3-8002C4108EEC}">
      <dsp:nvSpPr>
        <dsp:cNvPr id="0" name=""/>
        <dsp:cNvSpPr/>
      </dsp:nvSpPr>
      <dsp:spPr>
        <a:xfrm>
          <a:off x="472995" y="17"/>
          <a:ext cx="2924727" cy="2924727"/>
        </a:xfrm>
        <a:prstGeom prst="circularArrow">
          <a:avLst>
            <a:gd name="adj1" fmla="val 6903"/>
            <a:gd name="adj2" fmla="val 465442"/>
            <a:gd name="adj3" fmla="val 6338468"/>
            <a:gd name="adj4" fmla="val 438552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54927-2B07-4AF4-8A6E-477A46AF4682}">
      <dsp:nvSpPr>
        <dsp:cNvPr id="0" name=""/>
        <dsp:cNvSpPr/>
      </dsp:nvSpPr>
      <dsp:spPr>
        <a:xfrm>
          <a:off x="375862" y="2079784"/>
          <a:ext cx="1360223" cy="523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在线实践</a:t>
          </a:r>
        </a:p>
      </dsp:txBody>
      <dsp:txXfrm>
        <a:off x="375862" y="2079784"/>
        <a:ext cx="1360223" cy="523965"/>
      </dsp:txXfrm>
    </dsp:sp>
    <dsp:sp modelId="{6DADA278-7539-4538-8281-78E7E29954A7}">
      <dsp:nvSpPr>
        <dsp:cNvPr id="0" name=""/>
        <dsp:cNvSpPr/>
      </dsp:nvSpPr>
      <dsp:spPr>
        <a:xfrm>
          <a:off x="472995" y="17"/>
          <a:ext cx="2924727" cy="2924727"/>
        </a:xfrm>
        <a:prstGeom prst="circularArrow">
          <a:avLst>
            <a:gd name="adj1" fmla="val 6903"/>
            <a:gd name="adj2" fmla="val 465442"/>
            <a:gd name="adj3" fmla="val 11349037"/>
            <a:gd name="adj4" fmla="val 901408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1419A-7A7C-4CC9-9483-0BE01C52B86A}">
      <dsp:nvSpPr>
        <dsp:cNvPr id="0" name=""/>
        <dsp:cNvSpPr/>
      </dsp:nvSpPr>
      <dsp:spPr>
        <a:xfrm>
          <a:off x="538282" y="65304"/>
          <a:ext cx="1035382" cy="103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err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sz="19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北理群</a:t>
          </a:r>
        </a:p>
      </dsp:txBody>
      <dsp:txXfrm>
        <a:off x="538282" y="65304"/>
        <a:ext cx="1035382" cy="1035382"/>
      </dsp:txXfrm>
    </dsp:sp>
    <dsp:sp modelId="{8D87464C-F428-4BF6-97A3-035988535E97}">
      <dsp:nvSpPr>
        <dsp:cNvPr id="0" name=""/>
        <dsp:cNvSpPr/>
      </dsp:nvSpPr>
      <dsp:spPr>
        <a:xfrm>
          <a:off x="472995" y="17"/>
          <a:ext cx="2924727" cy="2924727"/>
        </a:xfrm>
        <a:prstGeom prst="circularArrow">
          <a:avLst>
            <a:gd name="adj1" fmla="val 6903"/>
            <a:gd name="adj2" fmla="val 465442"/>
            <a:gd name="adj3" fmla="val 17138468"/>
            <a:gd name="adj4" fmla="val 1518552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7137" cy="513858"/>
          </a:xfrm>
          <a:prstGeom prst="rect">
            <a:avLst/>
          </a:prstGeom>
        </p:spPr>
        <p:txBody>
          <a:bodyPr vert="horz" lIns="94728" tIns="47364" rIns="94728" bIns="4736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06" y="3"/>
            <a:ext cx="3077137" cy="513858"/>
          </a:xfrm>
          <a:prstGeom prst="rect">
            <a:avLst/>
          </a:prstGeom>
        </p:spPr>
        <p:txBody>
          <a:bodyPr vert="horz" lIns="94728" tIns="47364" rIns="94728" bIns="47364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720758"/>
            <a:ext cx="3077137" cy="513858"/>
          </a:xfrm>
          <a:prstGeom prst="rect">
            <a:avLst/>
          </a:prstGeom>
        </p:spPr>
        <p:txBody>
          <a:bodyPr vert="horz" lIns="94728" tIns="47364" rIns="94728" bIns="4736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06" y="9720758"/>
            <a:ext cx="3077137" cy="513858"/>
          </a:xfrm>
          <a:prstGeom prst="rect">
            <a:avLst/>
          </a:prstGeom>
        </p:spPr>
        <p:txBody>
          <a:bodyPr vert="horz" lIns="94728" tIns="47364" rIns="94728" bIns="47364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6363" cy="511730"/>
          </a:xfrm>
          <a:prstGeom prst="rect">
            <a:avLst/>
          </a:prstGeom>
        </p:spPr>
        <p:txBody>
          <a:bodyPr vert="horz" lIns="94728" tIns="47364" rIns="94728" bIns="473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1"/>
            <a:ext cx="3076363" cy="511730"/>
          </a:xfrm>
          <a:prstGeom prst="rect">
            <a:avLst/>
          </a:prstGeom>
        </p:spPr>
        <p:txBody>
          <a:bodyPr vert="horz" lIns="94728" tIns="47364" rIns="94728" bIns="47364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28" tIns="47364" rIns="94728" bIns="4736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4"/>
            <a:ext cx="5679440" cy="4605576"/>
          </a:xfrm>
          <a:prstGeom prst="rect">
            <a:avLst/>
          </a:prstGeom>
        </p:spPr>
        <p:txBody>
          <a:bodyPr vert="horz" lIns="94728" tIns="47364" rIns="94728" bIns="4736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28" tIns="47364" rIns="94728" bIns="473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08"/>
            <a:ext cx="3076363" cy="511730"/>
          </a:xfrm>
          <a:prstGeom prst="rect">
            <a:avLst/>
          </a:prstGeom>
        </p:spPr>
        <p:txBody>
          <a:bodyPr vert="horz" lIns="94728" tIns="47364" rIns="94728" bIns="47364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6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5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674">
              <a:defRPr/>
            </a:pPr>
            <a:fld id="{BFA35223-E47F-1946-8A6D-4B121950ACDE}" type="slidenum">
              <a:rPr lang="en-US"/>
              <a:pPr defTabSz="914674"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9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674">
              <a:defRPr/>
            </a:pPr>
            <a:fld id="{BFA35223-E47F-1946-8A6D-4B121950ACDE}" type="slidenum">
              <a:rPr lang="en-US"/>
              <a:pPr defTabSz="914674"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1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674">
              <a:defRPr/>
            </a:pPr>
            <a:fld id="{BFA35223-E47F-1946-8A6D-4B121950ACDE}" type="slidenum">
              <a:rPr lang="en-US"/>
              <a:pPr defTabSz="914674"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674">
              <a:defRPr/>
            </a:pPr>
            <a:fld id="{BFA35223-E47F-1946-8A6D-4B121950ACDE}" type="slidenum">
              <a:rPr lang="en-US"/>
              <a:pPr defTabSz="914674"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674">
              <a:defRPr/>
            </a:pPr>
            <a:fld id="{BFA35223-E47F-1946-8A6D-4B121950ACDE}" type="slidenum">
              <a:rPr lang="en-US"/>
              <a:pPr defTabSz="914674"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862012"/>
            <a:ext cx="7839075" cy="1738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2647950"/>
            <a:ext cx="7839075" cy="595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862012"/>
            <a:ext cx="7839075" cy="1738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3" y="2647950"/>
            <a:ext cx="7839075" cy="595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862012"/>
            <a:ext cx="7839075" cy="1738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862012"/>
            <a:ext cx="7839075" cy="1738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  <a:prstGeom prst="rect">
            <a:avLst/>
          </a:prstGeo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DEB7D-BAFC-41C9-8B4E-DFDF158065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 sz="5600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3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课程基本情况</a:t>
            </a:r>
            <a:endParaRPr lang="en-US" sz="4400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1"/>
            <a:ext cx="3312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377">
              <a:defRPr/>
            </a:pPr>
            <a:r>
              <a:rPr lang="en-US" altLang="zh-CN" sz="2400" b="1" dirty="0">
                <a:solidFill>
                  <a:srgbClr val="1C86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lang="zh-CN" altLang="en-US" sz="2400" b="1" dirty="0">
                <a:solidFill>
                  <a:srgbClr val="1C86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lang="zh-CN" altLang="en-US" sz="2400" b="1" dirty="0">
              <a:solidFill>
                <a:srgbClr val="1C86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FD980086-A4DB-4957-B681-0B88A7FCA77E}"/>
              </a:ext>
            </a:extLst>
          </p:cNvPr>
          <p:cNvSpPr txBox="1"/>
          <p:nvPr/>
        </p:nvSpPr>
        <p:spPr>
          <a:xfrm>
            <a:off x="3635896" y="3446450"/>
            <a:ext cx="2016224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ts val="35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唐明湘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377">
              <a:lnSpc>
                <a:spcPts val="35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北京理工大学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5" y="3579862"/>
            <a:ext cx="1538091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30" y="3632173"/>
            <a:ext cx="1839671" cy="57958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9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defTabSz="914377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学习方法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-36512" y="11372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紧跟进度不掉队、课后实践多训练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A6828AE-CE74-4283-A3A0-AF288883EC76}"/>
              </a:ext>
            </a:extLst>
          </p:cNvPr>
          <p:cNvSpPr/>
          <p:nvPr/>
        </p:nvSpPr>
        <p:spPr>
          <a:xfrm>
            <a:off x="179512" y="4481710"/>
            <a:ext cx="2016224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教材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DF38BBA-A827-41AA-BE3A-1421CB01B3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2283716"/>
            <a:ext cx="1584176" cy="20636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10678F-7028-487B-B456-DA4BF6202736}"/>
              </a:ext>
            </a:extLst>
          </p:cNvPr>
          <p:cNvSpPr/>
          <p:nvPr/>
        </p:nvSpPr>
        <p:spPr>
          <a:xfrm>
            <a:off x="1209767" y="4476734"/>
            <a:ext cx="4429624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在线实践平台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F52EB3E-58CC-4506-8203-795B6F7786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5379" y="2291160"/>
            <a:ext cx="1728192" cy="20636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C39345E-FFEC-44CB-BBFD-BA63B1782791}"/>
              </a:ext>
            </a:extLst>
          </p:cNvPr>
          <p:cNvSpPr/>
          <p:nvPr/>
        </p:nvSpPr>
        <p:spPr>
          <a:xfrm>
            <a:off x="2507142" y="3174149"/>
            <a:ext cx="1728192" cy="325858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python123.io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310678F-7028-487B-B456-DA4BF6202736}"/>
              </a:ext>
            </a:extLst>
          </p:cNvPr>
          <p:cNvSpPr/>
          <p:nvPr/>
        </p:nvSpPr>
        <p:spPr>
          <a:xfrm>
            <a:off x="3264051" y="4444484"/>
            <a:ext cx="4429624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MOOC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课程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>
          <a:xfrm>
            <a:off x="5580328" y="4767263"/>
            <a:ext cx="2057400" cy="274637"/>
          </a:xfrm>
        </p:spPr>
        <p:txBody>
          <a:bodyPr/>
          <a:lstStyle/>
          <a:p>
            <a:fld id="{8B0DEB7D-BAFC-41C9-8B4E-DFDF1580658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C9D287C2-0F66-4F72-9045-98EE12EC6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081276"/>
            <a:ext cx="1525694" cy="22874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0958BF07-198A-4D64-A7E4-2BF182556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859" y="2231222"/>
            <a:ext cx="1748589" cy="221287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FD0183B-0E47-41D5-8442-C383C19A1F8C}"/>
              </a:ext>
            </a:extLst>
          </p:cNvPr>
          <p:cNvSpPr/>
          <p:nvPr/>
        </p:nvSpPr>
        <p:spPr>
          <a:xfrm>
            <a:off x="5478863" y="4395569"/>
            <a:ext cx="4429624" cy="5810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北理群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6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555526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- 32)/1.8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44395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"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温度转换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"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实例代码逐行分析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5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</a:t>
            </a:r>
            <a:r>
              <a:rPr lang="zh-CN" altLang="en-US" sz="44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基本语法元素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基本语法元素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2271220" y="1615169"/>
            <a:ext cx="5595391" cy="199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- 1.1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开发环境配置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- 1.2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温度转换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- 1.3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程序语法元素分析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40999" y="4225756"/>
            <a:ext cx="808374" cy="730939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5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1.1 Python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开发环境配置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开发环境配置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2234265" y="1632332"/>
            <a:ext cx="5688263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语言概述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基本开发环境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IDLE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程序编写与运行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40999" y="4225756"/>
            <a:ext cx="808374" cy="730939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语言概述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5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017" y1="43860" x2="9326" y2="43860"/>
                        <a14:foregroundMark x1="42660" y1="49123" x2="42660" y2="49123"/>
                        <a14:foregroundMark x1="46459" y1="49708" x2="46459" y2="49708"/>
                        <a14:foregroundMark x1="46459" y1="43275" x2="46459" y2="43275"/>
                        <a14:foregroundMark x1="46459" y1="43275" x2="46459" y2="43275"/>
                        <a14:foregroundMark x1="46114" y1="58480" x2="46114" y2="58480"/>
                        <a14:foregroundMark x1="46114" y1="58480" x2="46114" y2="58480"/>
                        <a14:foregroundMark x1="54577" y1="62573" x2="54577" y2="62573"/>
                        <a14:foregroundMark x1="54577" y1="62573" x2="54577" y2="62573"/>
                        <a14:foregroundMark x1="34542" y1="60819" x2="34542" y2="60819"/>
                        <a14:foregroundMark x1="34542" y1="60819" x2="34542" y2="60819"/>
                        <a14:foregroundMark x1="15544" y1="33333" x2="15544" y2="33333"/>
                        <a14:foregroundMark x1="15544" y1="33333" x2="15544" y2="33333"/>
                        <a14:foregroundMark x1="7945" y1="30409" x2="7945" y2="30409"/>
                        <a14:foregroundMark x1="7945" y1="30409" x2="7945" y2="30409"/>
                        <a14:foregroundMark x1="20725" y1="21637" x2="20725" y2="21637"/>
                        <a14:foregroundMark x1="20725" y1="21637" x2="20725" y2="21637"/>
                        <a14:foregroundMark x1="15544" y1="12865" x2="15544" y2="12865"/>
                        <a14:foregroundMark x1="15544" y1="12865" x2="15544" y2="12865"/>
                        <a14:foregroundMark x1="59585" y1="45029" x2="59585" y2="45029"/>
                        <a14:foregroundMark x1="59585" y1="45029" x2="59585" y2="45029"/>
                        <a14:foregroundMark x1="17271" y1="33918" x2="17271" y2="33918"/>
                        <a14:foregroundMark x1="17271" y1="33918" x2="17271" y2="33918"/>
                        <a14:foregroundMark x1="34715" y1="47953" x2="34715" y2="47953"/>
                        <a14:foregroundMark x1="34715" y1="47953" x2="34715" y2="47953"/>
                        <a14:foregroundMark x1="66839" y1="46784" x2="66839" y2="46784"/>
                        <a14:foregroundMark x1="66839" y1="46784" x2="66839" y2="46784"/>
                        <a14:foregroundMark x1="77547" y1="47953" x2="77547" y2="47953"/>
                        <a14:foregroundMark x1="77547" y1="47953" x2="77547" y2="47953"/>
                        <a14:foregroundMark x1="90328" y1="50292" x2="90328" y2="50292"/>
                        <a14:foregroundMark x1="90328" y1="50292" x2="90328" y2="50292"/>
                        <a14:foregroundMark x1="97064" y1="35088" x2="97064" y2="35088"/>
                        <a14:foregroundMark x1="97064" y1="35088" x2="97064" y2="35088"/>
                        <a14:foregroundMark x1="85492" y1="42690" x2="85492" y2="42690"/>
                        <a14:foregroundMark x1="85492" y1="42690" x2="85492" y2="42690"/>
                        <a14:foregroundMark x1="85838" y1="40351" x2="85838" y2="40351"/>
                        <a14:foregroundMark x1="85838" y1="40351" x2="85838" y2="40351"/>
                        <a14:foregroundMark x1="73057" y1="42105" x2="73057" y2="42105"/>
                        <a14:foregroundMark x1="73057" y1="42105" x2="73057" y2="42105"/>
                        <a14:foregroundMark x1="74266" y1="40351" x2="74266" y2="40936"/>
                        <a14:foregroundMark x1="74266" y1="40936" x2="74266" y2="40936"/>
                        <a14:foregroundMark x1="18826" y1="15789" x2="18826" y2="15205"/>
                        <a14:foregroundMark x1="18998" y1="14620" x2="18998" y2="14620"/>
                        <a14:foregroundMark x1="2245" y1="42105" x2="2245" y2="42105"/>
                        <a14:foregroundMark x1="3800" y1="52632" x2="3800" y2="5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43558"/>
            <a:ext cx="4608512" cy="136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5930" y="2571750"/>
            <a:ext cx="914400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1" indent="45720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Python  [`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pai</a:t>
            </a:r>
            <a:r>
              <a:rPr kumimoji="0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θ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ən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，译为“蟒蛇”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1" indent="45720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语言拥有者是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Python Software Foundation(PSF)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1" indent="45720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PSF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是非盈利组织，致力于保护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语言开放、开源和发展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语言的诞生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27584" y="1491630"/>
            <a:ext cx="8064500" cy="30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rPr>
              <a:t>Guido van Rossum</a:t>
            </a:r>
          </a:p>
          <a:p>
            <a:pPr marL="171450" marR="0" lvl="1" indent="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rPr>
              <a:t>语言创立者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  <a:p>
            <a:pPr marL="171450" marR="0" lvl="1" indent="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rPr>
              <a:t>2002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rPr>
              <a:t>年，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rPr>
              <a:t>Python 2.x</a:t>
            </a:r>
          </a:p>
          <a:p>
            <a:pPr marL="171450" marR="0" lvl="1" indent="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rPr>
              <a:t>2008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rPr>
              <a:t>年，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rPr>
              <a:t>Python 3.x</a:t>
            </a:r>
          </a:p>
        </p:txBody>
      </p:sp>
      <p:pic>
        <p:nvPicPr>
          <p:cNvPr id="7" name="Picture 7" descr="c:\users\tian\appdata\roaming\360se6\User Data\temp\DO6GvRl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56232"/>
            <a:ext cx="3240885" cy="350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8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123478"/>
            <a:ext cx="6480720" cy="486054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43558"/>
            <a:ext cx="4608512" cy="136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267319" y="2643758"/>
            <a:ext cx="9390606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1" indent="45720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语言是一个由编程牛人领导设计并开发的编程语言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1" indent="45720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语言是一个有开放、开源精神的编程语言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1" indent="457200" algn="just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语言应用于火星探测、搜索引擎、引力波分析等众多领域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2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1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3" y="3287228"/>
            <a:ext cx="0" cy="2559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9" y="3287228"/>
            <a:ext cx="1588" cy="2559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课程目标</a:t>
            </a:r>
            <a:endParaRPr lang="en-US" sz="4000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基本开发环境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IDLE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基本开发环境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IDLE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官方提供  适用于小规模程序开发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0" y="221171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官方环境：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解释器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 IDLE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开发环境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轻量级：只有几十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MB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大小，使用灵活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功能丰富：编辑器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交互环境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标准库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库安装工具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…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基本开发环境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IDLE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官方提供  适用于小规模程序开发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-252536" y="249974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下载地址：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	www.python.org/downloads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或者：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	www.python123.io/downloads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4294967295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0" y="430144"/>
            <a:ext cx="6631459" cy="4068038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 bwMode="auto">
          <a:xfrm>
            <a:off x="2627784" y="1632394"/>
            <a:ext cx="5112568" cy="1227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843808" y="4136286"/>
            <a:ext cx="2485950" cy="28748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859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程序编写与运行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的两种编程方式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交互式和文件式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-252536" y="249974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交互式：对每个输入语句即时运行结果，适合语法练习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文件式：批量执行一组语句并运行结果，编程的主要方式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1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1: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圆面积的计算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根据半径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计算圆面积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7668344" y="453279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交互式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39752" y="2146919"/>
            <a:ext cx="4176464" cy="238587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25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area = 3.1415 * r * 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area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1963.4375000000002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area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1963.44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2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1: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圆面积的计算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根据半径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计算圆面积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104" y="2543419"/>
            <a:ext cx="30963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输出结果如下：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1963.4375000000002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1963.44</a:t>
            </a:r>
          </a:p>
        </p:txBody>
      </p:sp>
      <p:sp>
        <p:nvSpPr>
          <p:cNvPr id="7" name="矩形 6"/>
          <p:cNvSpPr/>
          <p:nvPr/>
        </p:nvSpPr>
        <p:spPr>
          <a:xfrm>
            <a:off x="2546593" y="4429715"/>
            <a:ext cx="4050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保存为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CalCircle.py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文件并运行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7668344" y="453279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2139702"/>
            <a:ext cx="4176464" cy="185218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25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area = 3.1415 * r * 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area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area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8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2: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同切圆绘制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绘制多个同切圆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7668344" y="453279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交互式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8539" y="2283718"/>
            <a:ext cx="2160240" cy="1976264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43608" y="2136827"/>
            <a:ext cx="3240360" cy="228934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turtle.pensize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(80)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(160)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2: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同切圆绘制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绘制多个同切圆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0569" y="4578959"/>
            <a:ext cx="4482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保存为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TangentCirclesDraw.py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文件并运行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7668344" y="453279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8539" y="2283718"/>
            <a:ext cx="2160240" cy="1976264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87624" y="2067694"/>
            <a:ext cx="3240360" cy="228934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turtle.pensize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(80)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(160)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9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defTabSz="914377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教学目标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2355726"/>
            <a:ext cx="9036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抽象并求解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基本计算问题的初步能力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defTabSz="914377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了解产业界解决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复杂计算问题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的基本方法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享受编程求解和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科技创新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带来的高阶乐趣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73085BD-72F8-4D20-AFAD-F9F09B03F589}"/>
              </a:ext>
            </a:extLst>
          </p:cNvPr>
          <p:cNvSpPr/>
          <p:nvPr/>
        </p:nvSpPr>
        <p:spPr>
          <a:xfrm>
            <a:off x="0" y="15290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编写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100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行左右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程序，掌握一门可用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20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年以上的编程语言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3: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五角星绘制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21656" y="1303099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绘制一个五角星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7668344" y="453279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交互式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15489"/>
            <a:ext cx="2232248" cy="2032046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87624" y="1995686"/>
            <a:ext cx="2718556" cy="269170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rom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color(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'red', 'red'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begin_fill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or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(5)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(144)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end_fill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3: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五角星绘制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7208" y="1311649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绘制一个五角星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5816" y="4659982"/>
            <a:ext cx="4482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保存为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StarDraw.py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文件并运行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7668344" y="453279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250712"/>
            <a:ext cx="2232248" cy="2032046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59632" y="1920881"/>
            <a:ext cx="2718556" cy="269170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rom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color(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'red', 'red'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begin_fill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or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(5)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(144)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end_fill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done()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1.2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1: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温度转换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温度转换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问题分析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温度转换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温度刻画的两种不同体系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395536" y="1995686"/>
            <a:ext cx="85679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摄氏度：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中国等世界大多数国家使用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标准大气压下水的结冰点为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度，沸点为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100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度，将温度进行等分刻画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华氏度：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美国、英国等国家使用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标准大气压下水的结冰点为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度，沸点为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212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度，将温度进行等分刻画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需求分析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3476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两种温度体系的转换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2915816" y="2355726"/>
            <a:ext cx="4320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摄氏度转换为华氏度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华氏度转换为摄氏度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9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该问题中计算部分的理解和确定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228371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：直接将温度值进行转换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：将温度信息发布的声音或图像形式进行理解和转换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：监控温度信息发布渠道，实时获取并转换温度值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3476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分析问题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2211710"/>
            <a:ext cx="83529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采用 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：直接将温度值进行转换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温度数值需要标明温度体系，即摄氏度或华氏度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转换后也需要给出温度体系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28347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划分边界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251520" y="2211710"/>
            <a:ext cx="770485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输入：带华氏或摄氏标志的温度值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处理：根据温度标志选择适当的温度转换算法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输出：带摄氏或华氏标志的温度值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0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输入输出格式设计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1187624" y="2427734"/>
            <a:ext cx="6768752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标识放在温度最后，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表示华氏度，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表示摄氏度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82F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表示华氏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82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度，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28C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表示摄氏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4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3" y="3287228"/>
            <a:ext cx="0" cy="2559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9" y="3287228"/>
            <a:ext cx="1588" cy="2559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en-US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14377"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教学安排</a:t>
            </a:r>
            <a:endParaRPr lang="en-US" sz="4000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设计算法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1043608" y="2008260"/>
            <a:ext cx="76328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根据华氏和摄氏温度定义，利用转换公式如下：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1028700" marR="0" lvl="6" indent="0" algn="l" defTabSz="1714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sym typeface="Gill Sans" charset="0"/>
              </a:rPr>
              <a:t>	C = ( F – 32 ) / 1.8</a:t>
            </a:r>
          </a:p>
          <a:p>
            <a:pPr marL="1200150" marR="0" lvl="7" indent="0" algn="l" defTabSz="1714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sym typeface="Gill Sans" charset="0"/>
              </a:rPr>
              <a:t>F = C * 1.8 + 32</a:t>
            </a:r>
          </a:p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其中，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sym typeface="Gill Sans" charset="0"/>
              </a:rPr>
              <a:t> 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表示摄氏温度，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微软雅黑" panose="020B0503020204020204" pitchFamily="34" charset="-122"/>
                <a:sym typeface="Gill Sans" charset="0"/>
              </a:rPr>
              <a:t> 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表示华氏温度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问题分析清楚，可以开始编程啦！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6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温度转换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实例编写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9672" y="4443958"/>
            <a:ext cx="5643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编写上述代码，并保存为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TempConvert.py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555526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- 32)/1.8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运行效果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IDLE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打开文件，按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F5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运行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11231"/>
            <a:ext cx="3848100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911231"/>
            <a:ext cx="3790950" cy="121920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8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温度转换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6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语法元素理解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温度转换程序共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行代码，但包含很多语法元素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清楚理解这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行代码能够快速入门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语言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参考框架结构、逐行分析、逐词理解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输入输出的改变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温度数值与温度标识之间关系的设计可以改变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标识改变放在温度数值之前：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C82, F28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标识字符改变为多个字符：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82Ce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28Fa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5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计算问题的扩展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395536" y="221171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温度转换问题是各类转换问题的代表性问题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货币转换、长度转换、重量转换、面积转换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	  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问题不同，但程序代码相似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1.3 Python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程序语法元素分析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DF5A5EDF-23EF-4B8F-9757-EA093DEE67B9}"/>
              </a:ext>
            </a:extLst>
          </p:cNvPr>
          <p:cNvSpPr>
            <a:spLocks/>
          </p:cNvSpPr>
          <p:nvPr/>
        </p:nvSpPr>
        <p:spPr bwMode="auto">
          <a:xfrm>
            <a:off x="0" y="483519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defTabSz="914377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课程学时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426B240-632D-45C6-AED2-C96ACE56C238}"/>
              </a:ext>
            </a:extLst>
          </p:cNvPr>
          <p:cNvSpPr/>
          <p:nvPr/>
        </p:nvSpPr>
        <p:spPr>
          <a:xfrm>
            <a:off x="1043608" y="1635646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377">
              <a:lnSpc>
                <a:spcPct val="200000"/>
              </a:lnSpc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总学时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学时，第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4-14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   间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：每周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学时，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周二上午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-5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914377">
              <a:lnSpc>
                <a:spcPct val="200000"/>
              </a:lnSpc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   点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：快速学习，大量训练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3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程序语法元素分析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2517119" y="1131590"/>
            <a:ext cx="4544250" cy="334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程序的格式框架</a:t>
            </a:r>
            <a:endParaRPr lang="en-US" altLang="zh-CN" sz="20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命名与保留字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数据类型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语句与函数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程序的输入输出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温度转换</a:t>
            </a:r>
            <a:r>
              <a:rPr lang="zh-CN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代码分析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67298" y="206769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40999" y="4225756"/>
            <a:ext cx="808374" cy="730939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程序的格式框架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696" y="4443958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代码高亮：编程的色彩辅助体系，不是语法要求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4000" y="41040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- 32)/1.8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41151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(eval(TempStr[0:-1])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1.8*eval(TempStr[0:-1])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缩进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：一行代码开始前的空白区域，表达程序的格式框架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21256404">
            <a:off x="1639015" y="1680116"/>
            <a:ext cx="309600" cy="403200"/>
          </a:xfrm>
          <a:custGeom>
            <a:avLst/>
            <a:gdLst>
              <a:gd name="connsiteX0" fmla="*/ 0 w 309600"/>
              <a:gd name="connsiteY0" fmla="*/ 0 h 403200"/>
              <a:gd name="connsiteX1" fmla="*/ 72000 w 309600"/>
              <a:gd name="connsiteY1" fmla="*/ 280800 h 403200"/>
              <a:gd name="connsiteX2" fmla="*/ 309600 w 309600"/>
              <a:gd name="connsiteY2" fmla="*/ 403200 h 4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00" h="403200">
                <a:moveTo>
                  <a:pt x="0" y="0"/>
                </a:moveTo>
                <a:cubicBezTo>
                  <a:pt x="10200" y="106800"/>
                  <a:pt x="20400" y="213600"/>
                  <a:pt x="72000" y="280800"/>
                </a:cubicBezTo>
                <a:cubicBezTo>
                  <a:pt x="123600" y="348000"/>
                  <a:pt x="216600" y="375600"/>
                  <a:pt x="309600" y="403200"/>
                </a:cubicBezTo>
              </a:path>
            </a:pathLst>
          </a:custGeom>
          <a:noFill/>
          <a:ln w="25400" cap="flat" cmpd="sng" algn="ctr">
            <a:solidFill>
              <a:srgbClr val="D9843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 rot="21256404">
            <a:off x="1639013" y="2730206"/>
            <a:ext cx="309600" cy="403200"/>
          </a:xfrm>
          <a:custGeom>
            <a:avLst/>
            <a:gdLst>
              <a:gd name="connsiteX0" fmla="*/ 0 w 309600"/>
              <a:gd name="connsiteY0" fmla="*/ 0 h 403200"/>
              <a:gd name="connsiteX1" fmla="*/ 72000 w 309600"/>
              <a:gd name="connsiteY1" fmla="*/ 280800 h 403200"/>
              <a:gd name="connsiteX2" fmla="*/ 309600 w 309600"/>
              <a:gd name="connsiteY2" fmla="*/ 403200 h 4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00" h="403200">
                <a:moveTo>
                  <a:pt x="0" y="0"/>
                </a:moveTo>
                <a:cubicBezTo>
                  <a:pt x="10200" y="106800"/>
                  <a:pt x="20400" y="213600"/>
                  <a:pt x="72000" y="280800"/>
                </a:cubicBezTo>
                <a:cubicBezTo>
                  <a:pt x="123600" y="348000"/>
                  <a:pt x="216600" y="375600"/>
                  <a:pt x="309600" y="403200"/>
                </a:cubicBezTo>
              </a:path>
            </a:pathLst>
          </a:custGeom>
          <a:noFill/>
          <a:ln w="25400" cap="flat" cmpd="sng" algn="ctr">
            <a:solidFill>
              <a:srgbClr val="D9843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1619669" y="3781757"/>
            <a:ext cx="309600" cy="208417"/>
          </a:xfrm>
          <a:custGeom>
            <a:avLst/>
            <a:gdLst>
              <a:gd name="connsiteX0" fmla="*/ 0 w 309600"/>
              <a:gd name="connsiteY0" fmla="*/ 0 h 403200"/>
              <a:gd name="connsiteX1" fmla="*/ 72000 w 309600"/>
              <a:gd name="connsiteY1" fmla="*/ 280800 h 403200"/>
              <a:gd name="connsiteX2" fmla="*/ 309600 w 309600"/>
              <a:gd name="connsiteY2" fmla="*/ 403200 h 4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00" h="403200">
                <a:moveTo>
                  <a:pt x="0" y="0"/>
                </a:moveTo>
                <a:cubicBezTo>
                  <a:pt x="10200" y="106800"/>
                  <a:pt x="20400" y="213600"/>
                  <a:pt x="72000" y="280800"/>
                </a:cubicBezTo>
                <a:cubicBezTo>
                  <a:pt x="123600" y="348000"/>
                  <a:pt x="216600" y="375600"/>
                  <a:pt x="309600" y="403200"/>
                </a:cubicBezTo>
              </a:path>
            </a:pathLst>
          </a:custGeom>
          <a:noFill/>
          <a:ln w="25400" cap="flat" cmpd="sng" algn="ctr">
            <a:solidFill>
              <a:srgbClr val="D9843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1689" y="916891"/>
            <a:ext cx="4371611" cy="2736304"/>
            <a:chOff x="1403648" y="411510"/>
            <a:chExt cx="6480720" cy="3744416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1403648" y="411510"/>
              <a:ext cx="6480720" cy="3744416"/>
            </a:xfrm>
            <a:prstGeom prst="rect">
              <a:avLst/>
            </a:prstGeom>
            <a:solidFill>
              <a:srgbClr val="FEFEFA"/>
            </a:solidFill>
            <a:ln w="6350" cmpd="thickThin">
              <a:solidFill>
                <a:schemeClr val="bg2">
                  <a:lumMod val="20000"/>
                  <a:lumOff val="80000"/>
                </a:schemeClr>
              </a:solidFill>
            </a:ln>
            <a:effectLst/>
            <a:ex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#TempConvert.py</a:t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TempStr = input("</a:t>
              </a:r>
              <a:r>
                <a:rPr kumimoji="0" lang="zh-CN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请输入带有符号的温度值: 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")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/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if</a:t>
              </a: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TempStr[-1] </a:t>
              </a: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in</a:t>
              </a: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[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'F'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, 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'f'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]: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/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C = (eval(TempStr[0:-1]) - 32)/1.8</a:t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print("</a:t>
              </a:r>
              <a:r>
                <a:rPr kumimoji="0" lang="zh-CN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转换后的温度是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{:.2f}C".format(C))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/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elif</a:t>
              </a: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TempStr[-1]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in</a:t>
              </a: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[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'C'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,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C783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'c'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]: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/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F = 1.8*eval(TempStr[0:-1]) + 32</a:t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print("</a:t>
              </a:r>
              <a:r>
                <a:rPr kumimoji="0" lang="zh-CN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转换后的温度是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{:.2f}F".format(F))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/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else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: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/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print("</a:t>
              </a:r>
              <a:r>
                <a:rPr kumimoji="0" lang="zh-CN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输入格式错误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")</a:t>
              </a:r>
              <a:endPara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 rot="21256404">
              <a:off x="1639015" y="1680116"/>
              <a:ext cx="309600" cy="403200"/>
            </a:xfrm>
            <a:custGeom>
              <a:avLst/>
              <a:gdLst>
                <a:gd name="connsiteX0" fmla="*/ 0 w 309600"/>
                <a:gd name="connsiteY0" fmla="*/ 0 h 403200"/>
                <a:gd name="connsiteX1" fmla="*/ 72000 w 309600"/>
                <a:gd name="connsiteY1" fmla="*/ 280800 h 403200"/>
                <a:gd name="connsiteX2" fmla="*/ 309600 w 309600"/>
                <a:gd name="connsiteY2" fmla="*/ 40320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600" h="403200">
                  <a:moveTo>
                    <a:pt x="0" y="0"/>
                  </a:moveTo>
                  <a:cubicBezTo>
                    <a:pt x="10200" y="106800"/>
                    <a:pt x="20400" y="213600"/>
                    <a:pt x="72000" y="280800"/>
                  </a:cubicBezTo>
                  <a:cubicBezTo>
                    <a:pt x="123600" y="348000"/>
                    <a:pt x="216600" y="375600"/>
                    <a:pt x="309600" y="403200"/>
                  </a:cubicBezTo>
                </a:path>
              </a:pathLst>
            </a:custGeom>
            <a:noFill/>
            <a:ln w="25400" cap="flat" cmpd="sng" algn="ctr">
              <a:solidFill>
                <a:srgbClr val="D9843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 rot="21256404">
              <a:off x="1639013" y="2730206"/>
              <a:ext cx="309600" cy="403200"/>
            </a:xfrm>
            <a:custGeom>
              <a:avLst/>
              <a:gdLst>
                <a:gd name="connsiteX0" fmla="*/ 0 w 309600"/>
                <a:gd name="connsiteY0" fmla="*/ 0 h 403200"/>
                <a:gd name="connsiteX1" fmla="*/ 72000 w 309600"/>
                <a:gd name="connsiteY1" fmla="*/ 280800 h 403200"/>
                <a:gd name="connsiteX2" fmla="*/ 309600 w 309600"/>
                <a:gd name="connsiteY2" fmla="*/ 40320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600" h="403200">
                  <a:moveTo>
                    <a:pt x="0" y="0"/>
                  </a:moveTo>
                  <a:cubicBezTo>
                    <a:pt x="10200" y="106800"/>
                    <a:pt x="20400" y="213600"/>
                    <a:pt x="72000" y="280800"/>
                  </a:cubicBezTo>
                  <a:cubicBezTo>
                    <a:pt x="123600" y="348000"/>
                    <a:pt x="216600" y="375600"/>
                    <a:pt x="309600" y="403200"/>
                  </a:cubicBezTo>
                </a:path>
              </a:pathLst>
            </a:custGeom>
            <a:noFill/>
            <a:ln w="25400" cap="flat" cmpd="sng" algn="ctr">
              <a:solidFill>
                <a:srgbClr val="D9843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1619669" y="3781757"/>
              <a:ext cx="309600" cy="208417"/>
            </a:xfrm>
            <a:custGeom>
              <a:avLst/>
              <a:gdLst>
                <a:gd name="connsiteX0" fmla="*/ 0 w 309600"/>
                <a:gd name="connsiteY0" fmla="*/ 0 h 403200"/>
                <a:gd name="connsiteX1" fmla="*/ 72000 w 309600"/>
                <a:gd name="connsiteY1" fmla="*/ 280800 h 403200"/>
                <a:gd name="connsiteX2" fmla="*/ 309600 w 309600"/>
                <a:gd name="connsiteY2" fmla="*/ 40320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600" h="403200">
                  <a:moveTo>
                    <a:pt x="0" y="0"/>
                  </a:moveTo>
                  <a:cubicBezTo>
                    <a:pt x="10200" y="106800"/>
                    <a:pt x="20400" y="213600"/>
                    <a:pt x="72000" y="280800"/>
                  </a:cubicBezTo>
                  <a:cubicBezTo>
                    <a:pt x="123600" y="348000"/>
                    <a:pt x="216600" y="375600"/>
                    <a:pt x="309600" y="403200"/>
                  </a:cubicBezTo>
                </a:path>
              </a:pathLst>
            </a:custGeom>
            <a:noFill/>
            <a:ln w="25400" cap="flat" cmpd="sng" algn="ctr">
              <a:solidFill>
                <a:srgbClr val="D9843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32040" y="916892"/>
            <a:ext cx="3980747" cy="2736304"/>
            <a:chOff x="1403648" y="411510"/>
            <a:chExt cx="6480720" cy="3744416"/>
          </a:xfrm>
        </p:grpSpPr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>
              <a:off x="1403648" y="411510"/>
              <a:ext cx="6480720" cy="3744416"/>
            </a:xfrm>
            <a:prstGeom prst="rect">
              <a:avLst/>
            </a:prstGeom>
            <a:solidFill>
              <a:srgbClr val="FEFEFA"/>
            </a:solidFill>
            <a:ln w="6350" cmpd="thickThin">
              <a:solidFill>
                <a:schemeClr val="bg2">
                  <a:lumMod val="20000"/>
                  <a:lumOff val="80000"/>
                </a:schemeClr>
              </a:solidFill>
            </a:ln>
            <a:effectLst/>
            <a:ex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DARTS = 1000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/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hits = 0.0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clock()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for</a:t>
              </a: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lang="en-US" altLang="zh-CN" sz="1400" b="1" dirty="0" err="1">
                  <a:latin typeface="Consolas" panose="020B0609020204030204" pitchFamily="49" charset="0"/>
                </a:rPr>
                <a:t>i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in</a:t>
              </a: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range(1, DARTS)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: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/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x, y 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=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random(), random()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/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dist</a:t>
              </a:r>
              <a:r>
                <a:rPr kumimoji="0" lang="en-US" altLang="zh-CN" sz="1400" b="1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= </a:t>
              </a:r>
              <a:r>
                <a:rPr kumimoji="0" lang="en-US" altLang="zh-CN" sz="1400" b="1" i="0" u="none" strike="noStrike" kern="1200" cap="none" spc="0" normalizeH="0" noProof="0" dirty="0" err="1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sqrt</a:t>
              </a:r>
              <a:r>
                <a:rPr kumimoji="0" lang="en-US" altLang="zh-CN" sz="1400" b="1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(x**2 + y**2)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    </a:t>
              </a: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if</a:t>
              </a:r>
              <a:r>
                <a:rPr kumimoji="0" lang="zh-CN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lang="en-US" altLang="zh-CN" sz="1400" b="1" dirty="0" err="1">
                  <a:latin typeface="Consolas" panose="020B0609020204030204" pitchFamily="49" charset="0"/>
                </a:rPr>
                <a:t>dist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&lt;=</a:t>
              </a:r>
              <a:r>
                <a:rPr kumimoji="0" lang="en-US" altLang="zh-CN" sz="1400" b="1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1.0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: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/>
              </a:r>
              <a:b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</a:t>
              </a:r>
              <a:r>
                <a:rPr lang="en-US" altLang="zh-CN" sz="1400" b="1" dirty="0">
                  <a:solidFill>
                    <a:srgbClr val="FFFFFF">
                      <a:lumMod val="65000"/>
                    </a:srgbClr>
                  </a:solidFill>
                  <a:latin typeface="Consolas" panose="020B0609020204030204" pitchFamily="49" charset="0"/>
                </a:rPr>
                <a:t>   </a:t>
              </a:r>
              <a:r>
                <a:rPr lang="en-US" altLang="zh-CN" sz="1400" b="1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hits 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=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hits + 1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pi = 4 * (hits/DARTS)</a:t>
              </a:r>
            </a:p>
            <a:p>
              <a:pPr lvl="0" algn="l" eaLnBrk="0" hangingPunct="0">
                <a:lnSpc>
                  <a:spcPct val="120000"/>
                </a:lnSpc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p</a:t>
              </a:r>
              <a:r>
                <a:rPr lang="zh-CN" altLang="zh-CN" sz="1400" b="1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rint("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Pi</a:t>
              </a:r>
              <a:r>
                <a:rPr kumimoji="0" lang="zh-CN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的</a:t>
              </a:r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值是</a:t>
              </a:r>
              <a:r>
                <a:rPr kumimoji="0" lang="zh-CN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 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{:.2f}F".format(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pi</a:t>
              </a:r>
              <a:r>
                <a:rPr kumimoji="0" lang="zh-CN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))</a:t>
              </a:r>
              <a:endPara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256404">
              <a:off x="1668269" y="2082117"/>
              <a:ext cx="309601" cy="403200"/>
            </a:xfrm>
            <a:custGeom>
              <a:avLst/>
              <a:gdLst>
                <a:gd name="connsiteX0" fmla="*/ 0 w 309600"/>
                <a:gd name="connsiteY0" fmla="*/ 0 h 403200"/>
                <a:gd name="connsiteX1" fmla="*/ 72000 w 309600"/>
                <a:gd name="connsiteY1" fmla="*/ 280800 h 403200"/>
                <a:gd name="connsiteX2" fmla="*/ 309600 w 309600"/>
                <a:gd name="connsiteY2" fmla="*/ 40320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600" h="403200">
                  <a:moveTo>
                    <a:pt x="0" y="0"/>
                  </a:moveTo>
                  <a:cubicBezTo>
                    <a:pt x="10200" y="106800"/>
                    <a:pt x="20400" y="213600"/>
                    <a:pt x="72000" y="280800"/>
                  </a:cubicBezTo>
                  <a:cubicBezTo>
                    <a:pt x="123600" y="348000"/>
                    <a:pt x="216600" y="375600"/>
                    <a:pt x="309600" y="403200"/>
                  </a:cubicBezTo>
                </a:path>
              </a:pathLst>
            </a:custGeom>
            <a:noFill/>
            <a:ln w="25400" cap="flat" cmpd="sng" algn="ctr">
              <a:solidFill>
                <a:srgbClr val="D9843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2180993" y="3003037"/>
              <a:ext cx="320246" cy="214853"/>
            </a:xfrm>
            <a:custGeom>
              <a:avLst/>
              <a:gdLst>
                <a:gd name="connsiteX0" fmla="*/ 0 w 309600"/>
                <a:gd name="connsiteY0" fmla="*/ 0 h 403200"/>
                <a:gd name="connsiteX1" fmla="*/ 72000 w 309600"/>
                <a:gd name="connsiteY1" fmla="*/ 280800 h 403200"/>
                <a:gd name="connsiteX2" fmla="*/ 309600 w 309600"/>
                <a:gd name="connsiteY2" fmla="*/ 40320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600" h="403200">
                  <a:moveTo>
                    <a:pt x="0" y="0"/>
                  </a:moveTo>
                  <a:cubicBezTo>
                    <a:pt x="10200" y="106800"/>
                    <a:pt x="20400" y="213600"/>
                    <a:pt x="72000" y="280800"/>
                  </a:cubicBezTo>
                  <a:cubicBezTo>
                    <a:pt x="123600" y="348000"/>
                    <a:pt x="216600" y="375600"/>
                    <a:pt x="309600" y="403200"/>
                  </a:cubicBezTo>
                </a:path>
              </a:pathLst>
            </a:custGeom>
            <a:noFill/>
            <a:ln w="25400" cap="flat" cmpd="sng" algn="ctr">
              <a:solidFill>
                <a:srgbClr val="D9843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688014" y="39399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单层缩进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68144" y="39399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多层缩进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缩进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缩进表达程序的格式框架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严格明确：缩进是语法的一部分，缩进不正确程序运行错误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所属关系：表达代码间包含和层次关系的唯一手段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长度一致：程序内一致即可，一般用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个空格或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TAB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0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41151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(eval(TempStr[0:-1])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1.8*eval(TempStr[0:-1])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75556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注释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：用于提高代码可读性的辅助性文字，不被执行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注释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不被程序执行的辅助性说明信息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1930411"/>
            <a:ext cx="8567936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单行注释：以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#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开头，其后内容为注释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8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这里是单行注释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8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多行注释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：以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'''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开头和结尾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'''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这是多行注释第一行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这是多行注释第二行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'''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41151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(eval(TempStr[0:-1])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1.8*eval(TempStr[0:-1])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4129029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缩进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注释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21256404">
            <a:off x="1639015" y="1680116"/>
            <a:ext cx="309600" cy="403200"/>
          </a:xfrm>
          <a:custGeom>
            <a:avLst/>
            <a:gdLst>
              <a:gd name="connsiteX0" fmla="*/ 0 w 309600"/>
              <a:gd name="connsiteY0" fmla="*/ 0 h 403200"/>
              <a:gd name="connsiteX1" fmla="*/ 72000 w 309600"/>
              <a:gd name="connsiteY1" fmla="*/ 280800 h 403200"/>
              <a:gd name="connsiteX2" fmla="*/ 309600 w 309600"/>
              <a:gd name="connsiteY2" fmla="*/ 403200 h 4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00" h="403200">
                <a:moveTo>
                  <a:pt x="0" y="0"/>
                </a:moveTo>
                <a:cubicBezTo>
                  <a:pt x="10200" y="106800"/>
                  <a:pt x="20400" y="213600"/>
                  <a:pt x="72000" y="280800"/>
                </a:cubicBezTo>
                <a:cubicBezTo>
                  <a:pt x="123600" y="348000"/>
                  <a:pt x="216600" y="375600"/>
                  <a:pt x="309600" y="403200"/>
                </a:cubicBezTo>
              </a:path>
            </a:pathLst>
          </a:custGeom>
          <a:noFill/>
          <a:ln w="25400" cap="flat" cmpd="sng" algn="ctr">
            <a:solidFill>
              <a:srgbClr val="D9843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 rot="21256404">
            <a:off x="1639013" y="2730206"/>
            <a:ext cx="309600" cy="403200"/>
          </a:xfrm>
          <a:custGeom>
            <a:avLst/>
            <a:gdLst>
              <a:gd name="connsiteX0" fmla="*/ 0 w 309600"/>
              <a:gd name="connsiteY0" fmla="*/ 0 h 403200"/>
              <a:gd name="connsiteX1" fmla="*/ 72000 w 309600"/>
              <a:gd name="connsiteY1" fmla="*/ 280800 h 403200"/>
              <a:gd name="connsiteX2" fmla="*/ 309600 w 309600"/>
              <a:gd name="connsiteY2" fmla="*/ 403200 h 4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00" h="403200">
                <a:moveTo>
                  <a:pt x="0" y="0"/>
                </a:moveTo>
                <a:cubicBezTo>
                  <a:pt x="10200" y="106800"/>
                  <a:pt x="20400" y="213600"/>
                  <a:pt x="72000" y="280800"/>
                </a:cubicBezTo>
                <a:cubicBezTo>
                  <a:pt x="123600" y="348000"/>
                  <a:pt x="216600" y="375600"/>
                  <a:pt x="309600" y="403200"/>
                </a:cubicBezTo>
              </a:path>
            </a:pathLst>
          </a:custGeom>
          <a:noFill/>
          <a:ln w="25400" cap="flat" cmpd="sng" algn="ctr">
            <a:solidFill>
              <a:srgbClr val="D9843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1619669" y="3781757"/>
            <a:ext cx="309600" cy="208417"/>
          </a:xfrm>
          <a:custGeom>
            <a:avLst/>
            <a:gdLst>
              <a:gd name="connsiteX0" fmla="*/ 0 w 309600"/>
              <a:gd name="connsiteY0" fmla="*/ 0 h 403200"/>
              <a:gd name="connsiteX1" fmla="*/ 72000 w 309600"/>
              <a:gd name="connsiteY1" fmla="*/ 280800 h 403200"/>
              <a:gd name="connsiteX2" fmla="*/ 309600 w 309600"/>
              <a:gd name="connsiteY2" fmla="*/ 403200 h 4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00" h="403200">
                <a:moveTo>
                  <a:pt x="0" y="0"/>
                </a:moveTo>
                <a:cubicBezTo>
                  <a:pt x="10200" y="106800"/>
                  <a:pt x="20400" y="213600"/>
                  <a:pt x="72000" y="280800"/>
                </a:cubicBezTo>
                <a:cubicBezTo>
                  <a:pt x="123600" y="348000"/>
                  <a:pt x="216600" y="375600"/>
                  <a:pt x="309600" y="403200"/>
                </a:cubicBezTo>
              </a:path>
            </a:pathLst>
          </a:custGeom>
          <a:noFill/>
          <a:ln w="25400" cap="flat" cmpd="sng" algn="ctr">
            <a:solidFill>
              <a:srgbClr val="D98431"/>
            </a:solidFill>
            <a:prstDash val="solid"/>
            <a:round/>
            <a:headEnd type="none" w="med" len="med"/>
            <a:tailEnd type="arrow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0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命名与保留字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DF5A5EDF-23EF-4B8F-9757-EA093DEE67B9}"/>
              </a:ext>
            </a:extLst>
          </p:cNvPr>
          <p:cNvSpPr>
            <a:spLocks/>
          </p:cNvSpPr>
          <p:nvPr/>
        </p:nvSpPr>
        <p:spPr bwMode="auto">
          <a:xfrm>
            <a:off x="0" y="483519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defTabSz="914377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课程形式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xmlns="" id="{36E9D000-39E1-44AA-84AA-737390280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286025"/>
              </p:ext>
            </p:extLst>
          </p:nvPr>
        </p:nvGraphicFramePr>
        <p:xfrm>
          <a:off x="2616690" y="1591203"/>
          <a:ext cx="3848391" cy="292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2F0C7ED-CC2B-4EBC-B81F-C7E7AF388E00}"/>
              </a:ext>
            </a:extLst>
          </p:cNvPr>
          <p:cNvGrpSpPr/>
          <p:nvPr/>
        </p:nvGrpSpPr>
        <p:grpSpPr>
          <a:xfrm>
            <a:off x="827584" y="2927458"/>
            <a:ext cx="1847977" cy="1732523"/>
            <a:chOff x="659238" y="1585194"/>
            <a:chExt cx="2274789" cy="227051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9A1BDCD1-A022-48C5-B078-83181073C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3" b="100000" l="21771" r="78906">
                          <a14:foregroundMark x1="42448" y1="43148" x2="42448" y2="43148"/>
                          <a14:foregroundMark x1="56563" y1="16296" x2="56563" y2="162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1052" r="19196"/>
            <a:stretch/>
          </p:blipFill>
          <p:spPr>
            <a:xfrm>
              <a:off x="1259633" y="1585194"/>
              <a:ext cx="1152128" cy="107764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144FEE79-0CFE-40C1-ABB9-6E700DF510EB}"/>
                </a:ext>
              </a:extLst>
            </p:cNvPr>
            <p:cNvSpPr/>
            <p:nvPr/>
          </p:nvSpPr>
          <p:spPr>
            <a:xfrm>
              <a:off x="1055084" y="2910295"/>
              <a:ext cx="1483098" cy="32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Stencil" panose="040409050D0802020404" pitchFamily="82" charset="0"/>
                  <a:ea typeface="仿宋_GB2312" pitchFamily="49" charset="-122"/>
                </a:rPr>
                <a:t>python123</a:t>
              </a:r>
              <a:endParaRPr lang="zh-CN" altLang="en-US" sz="1400" dirty="0">
                <a:latin typeface="Stencil" panose="040409050D0802020404" pitchFamily="8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144FEE79-0CFE-40C1-ABB9-6E700DF510EB}"/>
                </a:ext>
              </a:extLst>
            </p:cNvPr>
            <p:cNvSpPr/>
            <p:nvPr/>
          </p:nvSpPr>
          <p:spPr>
            <a:xfrm>
              <a:off x="659238" y="3527083"/>
              <a:ext cx="2274789" cy="32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Franklin Gothic Medium" panose="020B0603020102020204" pitchFamily="34" charset="0"/>
                  <a:ea typeface="仿宋_GB2312" pitchFamily="49" charset="-122"/>
                </a:rPr>
                <a:t>https://python123.io</a:t>
              </a:r>
              <a:endParaRPr lang="zh-CN" altLang="en-US" sz="1400" dirty="0"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82F21BB-5D76-4AA5-8BDA-3A41FBCEC70B}"/>
              </a:ext>
            </a:extLst>
          </p:cNvPr>
          <p:cNvGrpSpPr/>
          <p:nvPr/>
        </p:nvGrpSpPr>
        <p:grpSpPr>
          <a:xfrm>
            <a:off x="6233371" y="968430"/>
            <a:ext cx="2281979" cy="1959028"/>
            <a:chOff x="6250462" y="1585194"/>
            <a:chExt cx="2366289" cy="224966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0225" y="1585194"/>
              <a:ext cx="1921971" cy="107764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227" y="2973894"/>
              <a:ext cx="1921971" cy="271149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144FEE79-0CFE-40C1-ABB9-6E700DF510EB}"/>
                </a:ext>
              </a:extLst>
            </p:cNvPr>
            <p:cNvSpPr/>
            <p:nvPr/>
          </p:nvSpPr>
          <p:spPr>
            <a:xfrm>
              <a:off x="6250462" y="3527083"/>
              <a:ext cx="23662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Franklin Gothic Medium" panose="020B0603020102020204" pitchFamily="34" charset="0"/>
                  <a:ea typeface="仿宋_GB2312" pitchFamily="49" charset="-122"/>
                </a:rPr>
                <a:t>https://www.icourse163.org</a:t>
              </a:r>
              <a:endParaRPr lang="zh-CN" altLang="en-US" sz="1400" dirty="0"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7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41151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input("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(eval(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1.8*eval(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变量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程序中用于保存和表示数据的占位符号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5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变量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用来保存和表示数据的占位符号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变量采用标识符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名字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来表示，关联标识符的过程叫命名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TempStr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是变量名字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可以使用等号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(=)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向变量赋值或修改值，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=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被称为赋值符号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TempStr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82F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#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向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TempStr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赋值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82F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9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命名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关联标识符的过程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命名规则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大小写字母、数字、下划线和中文等字符及组合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如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empStr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Python_Great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这是门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好课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注意事项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大小写敏感、首字符不能是数字、不与保留字相同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Python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python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是不同变量，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123Python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是不合法的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保留字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被编程语言内部定义并保留使用的标识符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语言有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个保留字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也叫关键字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n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保留字是编程语言的基本单词，大小写敏感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是保留字，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If 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是变量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6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保留字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03547" y="1410198"/>
          <a:ext cx="8136905" cy="332247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273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xmlns="" val="1323307698"/>
                    </a:ext>
                  </a:extLst>
                </a:gridCol>
              </a:tblGrid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and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 err="1">
                          <a:latin typeface="Consolas" panose="020B0609020204030204" pitchFamily="49" charset="0"/>
                        </a:rPr>
                        <a:t>elif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import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raise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endParaRPr lang="zh-CN" altLang="en-US" sz="2400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as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else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in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return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nonlocal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assert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except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try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break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finally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lambda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while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for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not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with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None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continue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from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or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yield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async</a:t>
                      </a:r>
                      <a:endParaRPr lang="zh-CN" altLang="en-US" sz="2400" b="1" i="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def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pass 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</a:t>
                      </a:r>
                      <a:endParaRPr lang="zh-CN" altLang="en-US" sz="2400" b="1" i="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await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380312" y="946726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(26/35)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41151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input("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(eval(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1.8*eval(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变量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命名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数据类型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4000" y="41040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input(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(eval(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-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)/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*eval(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+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数据类型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：字符串、整数、浮点数、列表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4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10,011,101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该如何解释呢？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这是一个二进制数字 或者 十进制数字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作为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二进制数字，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10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,011,101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的值是十进制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157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这是一段文本 或者 用逗号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分隔的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个数字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作为一段文本，逗号是文本中的一部分，一共包含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个字符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供计算机程序理解的数据形式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程序设计语言不允许存在语法歧义，需要定义数据的形式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需要给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10,011,101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关联一种计算机可以理解的形式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程序设计语言通过一定方式向计算机表达数据的形式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表示文本字符串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123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123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则表示数字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123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1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69071"/>
            <a:ext cx="3960440" cy="43331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4534"/>
            <a:ext cx="343900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65940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10,011,101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1835696" y="2139702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整数类型：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10011101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字符串类型：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10,011,101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1DB41D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列表类型：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     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[10, 011, 101]</a:t>
            </a:r>
            <a:endParaRPr lang="zh-CN" altLang="en-US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4000" y="41040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(eval(TempStr[0:-1])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1.8*eval(TempStr[0:-1])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个或多个字符组成的有序字符序列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个或多个字符组成的有序字符序列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字符串由一对单引号或一对双引号表示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请输入带有符号的温度值: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000" b="1" dirty="0">
                <a:latin typeface="Consolas" panose="020B0609020204030204" pitchFamily="49" charset="0"/>
              </a:rPr>
              <a:t> 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'C'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字符串是字符的有序序列，可以对其中的字符进行索引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是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请输入带有符号的温度值: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的第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个字符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字符串的序号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正向递增序号</a:t>
            </a: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和 反向递减序号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1403649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03648" y="3183814"/>
            <a:ext cx="6264696" cy="648072"/>
          </a:xfrm>
          <a:prstGeom prst="rect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648" y="3215462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dirty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943712" y="3183814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2483768" y="3183814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300942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3542288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406794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4600808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511926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5644920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618498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6710640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7214696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1950912" y="383188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2483759" y="3831884"/>
            <a:ext cx="51846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3009432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3527775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075038" y="383188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07885" y="3831884"/>
            <a:ext cx="51846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126400" y="3831884"/>
            <a:ext cx="53292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7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637864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8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6185127" y="383188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9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6665740" y="3831884"/>
            <a:ext cx="62816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10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7194532" y="3831884"/>
            <a:ext cx="57488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11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1271561" y="2527265"/>
            <a:ext cx="780159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-12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1799309" y="2527265"/>
            <a:ext cx="81418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-11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2327057" y="2527265"/>
            <a:ext cx="80478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-10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2957196" y="2520065"/>
            <a:ext cx="585091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-9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3475540" y="2520065"/>
            <a:ext cx="59949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-8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022802" y="2520065"/>
            <a:ext cx="57800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-7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541250" y="2520065"/>
            <a:ext cx="594392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066964" y="2520065"/>
            <a:ext cx="58516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585628" y="2520065"/>
            <a:ext cx="592291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6112968" y="2520065"/>
            <a:ext cx="58508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6613505" y="2520065"/>
            <a:ext cx="62816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7142297" y="2520065"/>
            <a:ext cx="627120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noProof="0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2690952" y="4515966"/>
            <a:ext cx="377649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矩形 68"/>
          <p:cNvSpPr/>
          <p:nvPr/>
        </p:nvSpPr>
        <p:spPr>
          <a:xfrm>
            <a:off x="3820758" y="4602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正向递增序号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 bwMode="auto">
          <a:xfrm flipH="1">
            <a:off x="2602922" y="2528838"/>
            <a:ext cx="375250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>
          <a:xfrm>
            <a:off x="3760407" y="208708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反向递减序号</a:t>
            </a:r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1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字符串的使用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[ ]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获取字符串中一个或多个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352928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索引：返回字符串中单个字符    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[M]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[0]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   </a:t>
            </a:r>
            <a:r>
              <a:rPr lang="zh-CN" altLang="zh-CN" sz="2000" b="1" dirty="0">
                <a:latin typeface="Consolas" panose="020B0609020204030204" pitchFamily="49" charset="0"/>
              </a:rPr>
              <a:t>TempStr[-1]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切片：返回字符串中一段字符子串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&gt;[M: N]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带有符号的温度值: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[1:3]</a:t>
            </a:r>
            <a:r>
              <a:rPr lang="zh-CN" altLang="en-US" sz="2000" b="1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   </a:t>
            </a:r>
            <a:r>
              <a:rPr lang="zh-CN" altLang="zh-CN" sz="2000" b="1" dirty="0">
                <a:latin typeface="Consolas" panose="020B0609020204030204" pitchFamily="49" charset="0"/>
              </a:rPr>
              <a:t>TempStr[</a:t>
            </a:r>
            <a:r>
              <a:rPr lang="en-US" altLang="zh-CN" sz="2000" b="1" dirty="0">
                <a:latin typeface="Consolas" panose="020B0609020204030204" pitchFamily="49" charset="0"/>
              </a:rPr>
              <a:t>0:</a:t>
            </a:r>
            <a:r>
              <a:rPr lang="zh-CN" altLang="zh-CN" sz="2000" b="1" dirty="0">
                <a:latin typeface="Consolas" panose="020B0609020204030204" pitchFamily="49" charset="0"/>
              </a:rPr>
              <a:t>-1]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4000" y="41040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(eval(TempStr[0:-1]) -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)/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*eval(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TempStr[0:-1])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+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数字类型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整数和浮点数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整数和浮点数都是数字类型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整数：数学中的整数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-89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浮点数：数学中的实数，带有小数部分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1.8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000" b="1" dirty="0">
                <a:latin typeface="Consolas" panose="020B0609020204030204" pitchFamily="49" charset="0"/>
              </a:rPr>
              <a:t> -1.8  </a:t>
            </a:r>
            <a:r>
              <a:rPr lang="zh-CN" altLang="en-US" sz="2000" b="1" dirty="0">
                <a:latin typeface="Consolas" panose="020B0609020204030204" pitchFamily="49" charset="0"/>
              </a:rPr>
              <a:t>或者  </a:t>
            </a:r>
            <a:r>
              <a:rPr lang="en-US" altLang="zh-CN" sz="2000" b="1" dirty="0">
                <a:latin typeface="Consolas" panose="020B0609020204030204" pitchFamily="49" charset="0"/>
              </a:rPr>
              <a:t>-1.0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2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4000" y="41040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eval(TempStr[0:-1])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1.8*eval(TempStr[0:-1])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列表类型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个或多个数据组成的有序序列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个或多个数据组成的有序序列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[ 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表示，采用逗号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zh-CN" sz="2400" b="1" dirty="0"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分隔各元素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lang="zh-CN" altLang="zh-CN" sz="2000" b="1" dirty="0">
                <a:latin typeface="Consolas" panose="020B0609020204030204" pitchFamily="49" charset="0"/>
              </a:rPr>
              <a:t>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'F'</a:t>
            </a:r>
            <a:r>
              <a:rPr lang="zh-CN" altLang="zh-CN" sz="2000" b="1" dirty="0"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'f'</a:t>
            </a:r>
            <a:r>
              <a:rPr lang="zh-CN" altLang="zh-CN" sz="2000" b="1" dirty="0">
                <a:latin typeface="Consolas" panose="020B0609020204030204" pitchFamily="49" charset="0"/>
              </a:rPr>
              <a:t>]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表示两个元素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'F'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'f'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使用保留字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判断一个元素是否在列表中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zh-CN" sz="2000" b="1" dirty="0">
                <a:latin typeface="Consolas" panose="020B0609020204030204" pitchFamily="49" charset="0"/>
              </a:rPr>
              <a:t>TempStr[-1]</a:t>
            </a:r>
            <a:r>
              <a:rPr lang="zh-CN" altLang="zh-CN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zh-CN" altLang="zh-CN" sz="20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latin typeface="Consolas" panose="020B0609020204030204" pitchFamily="49" charset="0"/>
              </a:rPr>
              <a:t>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'C'</a:t>
            </a:r>
            <a:r>
              <a:rPr lang="zh-CN" altLang="zh-CN" sz="2000" b="1" dirty="0"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'c'</a:t>
            </a:r>
            <a:r>
              <a:rPr lang="zh-CN" altLang="zh-CN" sz="2000" b="1" dirty="0">
                <a:latin typeface="Consolas" panose="020B0609020204030204" pitchFamily="49" charset="0"/>
              </a:rPr>
              <a:t>]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判断前者是否与列表中某个元素相同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4000" y="41040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input(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(eval(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-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)/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*eval(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+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  整数  浮点数  列表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9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DF5A5EDF-23EF-4B8F-9757-EA093DEE67B9}"/>
              </a:ext>
            </a:extLst>
          </p:cNvPr>
          <p:cNvSpPr>
            <a:spLocks/>
          </p:cNvSpPr>
          <p:nvPr/>
        </p:nvSpPr>
        <p:spPr bwMode="auto">
          <a:xfrm>
            <a:off x="0" y="483519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defTabSz="914377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课程内容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0" y="2355726"/>
            <a:ext cx="9144000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基础语法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全体系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914377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常用的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程序设计模块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914377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优秀的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程序实践案例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73085BD-72F8-4D20-AFAD-F9F09B03F589}"/>
              </a:ext>
            </a:extLst>
          </p:cNvPr>
          <p:cNvSpPr/>
          <p:nvPr/>
        </p:nvSpPr>
        <p:spPr>
          <a:xfrm>
            <a:off x="0" y="15290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完整讲解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基础语法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并适度扩展讲解若干常用模块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语句与函数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555526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- 32)/1.8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赋值语句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：由赋值符号构成的一行代码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赋值语句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由赋值符号构成的一行代码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赋值语句用来给变量赋予新的数据值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</a:t>
            </a:r>
            <a:r>
              <a:rPr lang="zh-CN" altLang="zh-CN" sz="2000" b="1" dirty="0">
                <a:latin typeface="Consolas" panose="020B0609020204030204" pitchFamily="49" charset="0"/>
              </a:rPr>
              <a:t>C=(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DDDDDD"/>
                </a:solidFill>
                <a:latin typeface="Consolas" panose="020B0609020204030204" pitchFamily="49" charset="0"/>
              </a:rPr>
              <a:t>TempStr[0:-1]</a:t>
            </a:r>
            <a:r>
              <a:rPr lang="zh-CN" altLang="zh-CN" sz="2000" b="1" dirty="0">
                <a:latin typeface="Consolas" panose="020B0609020204030204" pitchFamily="49" charset="0"/>
              </a:rPr>
              <a:t>)-32)/1.8 </a:t>
            </a:r>
            <a:r>
              <a:rPr lang="en-US" altLang="zh-CN" sz="2000" b="1" dirty="0">
                <a:latin typeface="Consolas" panose="020B0609020204030204" pitchFamily="49" charset="0"/>
              </a:rPr>
              <a:t>#</a:t>
            </a:r>
            <a:r>
              <a:rPr lang="zh-CN" altLang="en-US" sz="2000" b="1" dirty="0">
                <a:latin typeface="Consolas" panose="020B0609020204030204" pitchFamily="49" charset="0"/>
              </a:rPr>
              <a:t>右侧运算结果赋给变量</a:t>
            </a:r>
            <a:r>
              <a:rPr lang="en-US" altLang="zh-CN" sz="2000" b="1" dirty="0">
                <a:latin typeface="Consolas" panose="020B0609020204030204" pitchFamily="49" charset="0"/>
              </a:rPr>
              <a:t>C</a:t>
            </a: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赋值语句右侧的数据类型同时作用于变量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b="1" dirty="0">
                <a:latin typeface="Consolas" panose="020B0609020204030204" pitchFamily="49" charset="0"/>
              </a:rPr>
              <a:t>TempStr=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DDDDDD"/>
                </a:solidFill>
                <a:latin typeface="Consolas" panose="020B0609020204030204" pitchFamily="49" charset="0"/>
              </a:rPr>
              <a:t>""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zh-CN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#input()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返回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一个</a:t>
            </a:r>
            <a:r>
              <a:rPr lang="zh-CN" altLang="en-US" sz="2000" b="1" dirty="0">
                <a:latin typeface="Consolas" panose="020B0609020204030204" pitchFamily="49" charset="0"/>
              </a:rPr>
              <a:t>字符串，</a:t>
            </a:r>
            <a:r>
              <a:rPr lang="en-US" altLang="zh-CN" sz="2000" b="1" dirty="0" err="1">
                <a:latin typeface="Consolas" panose="020B0609020204030204" pitchFamily="49" charset="0"/>
              </a:rPr>
              <a:t>TempStr</a:t>
            </a:r>
            <a:r>
              <a:rPr lang="zh-CN" altLang="en-US" sz="2000" b="1" dirty="0">
                <a:latin typeface="Consolas" panose="020B0609020204030204" pitchFamily="49" charset="0"/>
              </a:rPr>
              <a:t>也是字符串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5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555526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(eval(TempStr[0:-1])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1.8*eval(TempStr[0:-1])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分支语句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：由判断条件决定程序运行方向的语句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分支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语句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由判断条件决定程序运行方向的语句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使用保留字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构成条件判断的分支结构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</a:t>
            </a:r>
            <a:r>
              <a:rPr lang="zh-CN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20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DDDDDD"/>
                </a:solidFill>
                <a:latin typeface="Consolas" panose="020B0609020204030204" pitchFamily="49" charset="0"/>
              </a:rPr>
              <a:t>TempStr[-1] </a:t>
            </a:r>
            <a:r>
              <a:rPr lang="zh-CN" altLang="zh-CN" sz="2000" b="1" i="1" dirty="0">
                <a:solidFill>
                  <a:srgbClr val="DDDDDD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2000" b="1" dirty="0">
                <a:solidFill>
                  <a:srgbClr val="DDDDDD"/>
                </a:solidFill>
                <a:latin typeface="Consolas" panose="020B0609020204030204" pitchFamily="49" charset="0"/>
              </a:rPr>
              <a:t>['F','f']</a:t>
            </a:r>
            <a:r>
              <a:rPr lang="zh-CN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#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如果条件为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zh-CN" altLang="en-US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则执行冒号后语句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保留字所在行最后存在一个冒号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(:)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，语法的一部分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冒号及后续缩进用来表示后续语句与条件的所属关系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3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555526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+ 32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根据输入参数产生不同输出的功能过程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2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根据输入参数产生不同输出的功能过程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类似数学中的函数，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y = f(x)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输入格式错误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r>
              <a:rPr lang="en-US" altLang="zh-CN" sz="2000" b="1" dirty="0">
                <a:latin typeface="Consolas" panose="020B0609020204030204" pitchFamily="49" charset="0"/>
              </a:rPr>
              <a:t> #</a:t>
            </a:r>
            <a:r>
              <a:rPr lang="zh-CN" altLang="en-US" sz="2000" b="1" dirty="0">
                <a:latin typeface="Consolas" panose="020B0609020204030204" pitchFamily="49" charset="0"/>
              </a:rPr>
              <a:t>打印输出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输入格式错误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函数采用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&gt;(&lt;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参数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方式使用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zh-CN" altLang="zh-CN" sz="2000" b="1" dirty="0">
                <a:latin typeface="Consolas" panose="020B0609020204030204" pitchFamily="49" charset="0"/>
              </a:rPr>
              <a:t>(TempStr[0:-1])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</a:rPr>
              <a:t># </a:t>
            </a:r>
            <a:r>
              <a:rPr lang="zh-CN" altLang="zh-CN" sz="2000" b="1" dirty="0">
                <a:latin typeface="Consolas" panose="020B0609020204030204" pitchFamily="49" charset="0"/>
              </a:rPr>
              <a:t>TempStr[0:-1]</a:t>
            </a:r>
            <a:r>
              <a:rPr lang="zh-CN" altLang="en-US" sz="2000" b="1" dirty="0">
                <a:latin typeface="Consolas" panose="020B0609020204030204" pitchFamily="49" charset="0"/>
              </a:rPr>
              <a:t>是参数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555526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TempStr[0:-1]) - 32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)/1.8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赋值语句  分支语句  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4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程序的输入输出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555526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(eval(TempStr[0:-1])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1.8*eval(TempStr[0:-1])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input()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：从控制台获得用户输入的函数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9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216F312B-0CC2-49F3-88E7-5158E28994CE}"/>
              </a:ext>
            </a:extLst>
          </p:cNvPr>
          <p:cNvSpPr>
            <a:spLocks/>
          </p:cNvSpPr>
          <p:nvPr/>
        </p:nvSpPr>
        <p:spPr bwMode="auto">
          <a:xfrm>
            <a:off x="0" y="483519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课程考核</a:t>
            </a:r>
            <a:endParaRPr 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F994685-6BFF-45C3-9749-ABE388A93293}"/>
              </a:ext>
            </a:extLst>
          </p:cNvPr>
          <p:cNvSpPr/>
          <p:nvPr/>
        </p:nvSpPr>
        <p:spPr>
          <a:xfrm>
            <a:off x="324544" y="1634021"/>
            <a:ext cx="8495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课堂测试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课后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作业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+ </a:t>
            </a:r>
            <a:r>
              <a:rPr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大作业   </a:t>
            </a:r>
            <a:r>
              <a:rPr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  </a:t>
            </a:r>
            <a:r>
              <a:rPr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小组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项目   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  </a:t>
            </a:r>
            <a:r>
              <a:rPr lang="en-US" altLang="zh-CN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期末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考试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7CFC00C-1CB9-4464-BF1F-FBCF492C8D9F}"/>
              </a:ext>
            </a:extLst>
          </p:cNvPr>
          <p:cNvSpPr/>
          <p:nvPr/>
        </p:nvSpPr>
        <p:spPr>
          <a:xfrm>
            <a:off x="827584" y="3435846"/>
            <a:ext cx="784887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期末考试：考核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基本语法，开卷有监考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4A0F777-E255-41D7-83B6-0EEE00F9A00B}"/>
              </a:ext>
            </a:extLst>
          </p:cNvPr>
          <p:cNvSpPr/>
          <p:nvPr/>
        </p:nvSpPr>
        <p:spPr>
          <a:xfrm>
            <a:off x="533202" y="2687390"/>
            <a:ext cx="2517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每周各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xmlns="" id="{B79EED1F-EFD8-4AEA-AE96-7D5D81C0BDE9}"/>
              </a:ext>
            </a:extLst>
          </p:cNvPr>
          <p:cNvSpPr/>
          <p:nvPr/>
        </p:nvSpPr>
        <p:spPr bwMode="auto">
          <a:xfrm>
            <a:off x="1726366" y="2263918"/>
            <a:ext cx="360040" cy="360040"/>
          </a:xfrm>
          <a:prstGeom prst="down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560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xmlns="" id="{5D361C5F-8690-4F7D-B96C-D63E6C931B9E}"/>
              </a:ext>
            </a:extLst>
          </p:cNvPr>
          <p:cNvSpPr/>
          <p:nvPr/>
        </p:nvSpPr>
        <p:spPr bwMode="auto">
          <a:xfrm>
            <a:off x="7596336" y="2211710"/>
            <a:ext cx="360040" cy="360040"/>
          </a:xfrm>
          <a:prstGeom prst="down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56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05EEE0C-8D05-4DEF-9FB8-6DB54A813FB2}"/>
              </a:ext>
            </a:extLst>
          </p:cNvPr>
          <p:cNvSpPr/>
          <p:nvPr/>
        </p:nvSpPr>
        <p:spPr>
          <a:xfrm>
            <a:off x="6889575" y="2639765"/>
            <a:ext cx="172038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50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D9CDF47A-A8D6-4C95-9CA8-B1EF7F12B381}"/>
              </a:ext>
            </a:extLst>
          </p:cNvPr>
          <p:cNvSpPr/>
          <p:nvPr/>
        </p:nvSpPr>
        <p:spPr>
          <a:xfrm>
            <a:off x="3059832" y="2687390"/>
            <a:ext cx="1850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次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(18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下 18">
            <a:extLst>
              <a:ext uri="{FF2B5EF4-FFF2-40B4-BE49-F238E27FC236}">
                <a16:creationId xmlns:a16="http://schemas.microsoft.com/office/drawing/2014/main" xmlns="" id="{7340EB1B-7FB1-436A-A5F4-7599D06C81B6}"/>
              </a:ext>
            </a:extLst>
          </p:cNvPr>
          <p:cNvSpPr/>
          <p:nvPr/>
        </p:nvSpPr>
        <p:spPr bwMode="auto">
          <a:xfrm>
            <a:off x="3851920" y="2231550"/>
            <a:ext cx="360040" cy="360040"/>
          </a:xfrm>
          <a:prstGeom prst="down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56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9CDF47A-A8D6-4C95-9CA8-B1EF7F12B381}"/>
              </a:ext>
            </a:extLst>
          </p:cNvPr>
          <p:cNvSpPr/>
          <p:nvPr/>
        </p:nvSpPr>
        <p:spPr>
          <a:xfrm>
            <a:off x="4863488" y="2639765"/>
            <a:ext cx="1850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次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(12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8">
            <a:extLst>
              <a:ext uri="{FF2B5EF4-FFF2-40B4-BE49-F238E27FC236}">
                <a16:creationId xmlns:a16="http://schemas.microsoft.com/office/drawing/2014/main" xmlns="" id="{7340EB1B-7FB1-436A-A5F4-7599D06C81B6}"/>
              </a:ext>
            </a:extLst>
          </p:cNvPr>
          <p:cNvSpPr/>
          <p:nvPr/>
        </p:nvSpPr>
        <p:spPr bwMode="auto">
          <a:xfrm>
            <a:off x="5580112" y="2211710"/>
            <a:ext cx="360040" cy="360040"/>
          </a:xfrm>
          <a:prstGeom prst="down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 sz="5600"/>
          </a:p>
        </p:txBody>
      </p:sp>
    </p:spTree>
    <p:extLst>
      <p:ext uri="{BB962C8B-B14F-4D97-AF65-F5344CB8AC3E}">
        <p14:creationId xmlns:p14="http://schemas.microsoft.com/office/powerpoint/2010/main" val="13558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 animBg="1"/>
      <p:bldP spid="20" grpId="0"/>
      <p:bldP spid="14" grpId="0"/>
      <p:bldP spid="15" grpId="0" animBg="1"/>
      <p:bldP spid="17" grpId="0"/>
      <p:bldP spid="1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输入函数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input()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从控制台获得用户输入的函数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input()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函数的使用格式：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         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 =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提示信息字符串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用户输入的信息以字符串类型保存在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变量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TempStr =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b="1" dirty="0">
                <a:latin typeface="Consolas" panose="020B0609020204030204" pitchFamily="49" charset="0"/>
              </a:rPr>
              <a:t>)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保存</a:t>
            </a:r>
            <a:r>
              <a:rPr lang="zh-CN" altLang="en-US" sz="2000" b="1" noProof="0" dirty="0">
                <a:latin typeface="Consolas" panose="020B0609020204030204" pitchFamily="49" charset="0"/>
              </a:rPr>
              <a:t>用户输入的信息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555526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(eval(TempStr[0:-1])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1.8*eval(TempStr[0:-1])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print()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：以字符形式向控制台输出结果的函数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0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输出函数 </a:t>
            </a:r>
            <a:r>
              <a:rPr lang="en-US" altLang="zh-CN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print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以字符形式向控制台输出结果的函数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函数的基本使用格式：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 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拟输出字符串或字符串变量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字符串类型的一对引号仅在程序内部使用，输出无引号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输入格式错误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r>
              <a:rPr lang="en-US" altLang="zh-CN" sz="2000" b="1" dirty="0">
                <a:latin typeface="Arial" panose="020B0604020202020204" pitchFamily="34" charset="0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向控制台输出</a:t>
            </a:r>
            <a:r>
              <a:rPr lang="en-US" altLang="zh-CN" sz="2000" b="1" noProof="0" dirty="0">
                <a:latin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输入格式错误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输出函数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print()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以字符形式向控制台输出结果的函数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print()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格式化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       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转换后的温度是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{:.2f}C"</a:t>
            </a:r>
            <a:r>
              <a:rPr lang="zh-CN" altLang="zh-CN" sz="2000" b="1" dirty="0">
                <a:latin typeface="Consolas" panose="020B0609020204030204" pitchFamily="49" charset="0"/>
              </a:rPr>
              <a:t>.format(</a:t>
            </a:r>
            <a:r>
              <a:rPr lang="zh-CN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2000" b="1" dirty="0">
                <a:latin typeface="Consolas" panose="020B0609020204030204" pitchFamily="49" charset="0"/>
              </a:rPr>
              <a:t>))</a:t>
            </a:r>
            <a:br>
              <a:rPr lang="zh-CN" altLang="zh-CN" sz="2000" b="1" dirty="0">
                <a:latin typeface="Consolas" panose="020B0609020204030204" pitchFamily="49" charset="0"/>
              </a:rPr>
            </a:b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499992" y="3363838"/>
            <a:ext cx="72008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矩形 6"/>
          <p:cNvSpPr/>
          <p:nvPr/>
        </p:nvSpPr>
        <p:spPr>
          <a:xfrm>
            <a:off x="3779912" y="3961748"/>
            <a:ext cx="3794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{ 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表示槽，后续变量填充到槽中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 bwMode="auto">
          <a:xfrm flipV="1">
            <a:off x="6740624" y="3361326"/>
            <a:ext cx="0" cy="4090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 flipH="1" flipV="1">
            <a:off x="4855841" y="3755278"/>
            <a:ext cx="1884783" cy="150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4860032" y="3363838"/>
            <a:ext cx="0" cy="39646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1415722" y="4515966"/>
            <a:ext cx="6330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:.2f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表示将变量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填充到这个位置时取小数点后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位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输出函数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print()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以字符形式向控制台输出结果的函数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1475656" y="2187757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1475656" y="3004703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如果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</a:t>
            </a:r>
            <a:r>
              <a:rPr lang="zh-CN" altLang="en-US" sz="2000" b="1" dirty="0">
                <a:latin typeface="Consolas" panose="020B0609020204030204" pitchFamily="49" charset="0"/>
              </a:rPr>
              <a:t>的值是 </a:t>
            </a:r>
            <a:r>
              <a:rPr lang="en-US" altLang="zh-CN" sz="2000" b="1" dirty="0">
                <a:latin typeface="Consolas" panose="020B0609020204030204" pitchFamily="49" charset="0"/>
              </a:rPr>
              <a:t>123.456789</a:t>
            </a:r>
            <a:r>
              <a:rPr lang="zh-CN" altLang="en-US" sz="2000" b="1" dirty="0">
                <a:latin typeface="Consolas" panose="020B0609020204030204" pitchFamily="49" charset="0"/>
              </a:rPr>
              <a:t>，则输出结果为：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1511660" y="3820098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80000"/>
              </a:lnSpc>
              <a:defRPr/>
            </a:pP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转换后的温度是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123.45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555526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- 32)/1.8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+ 32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539552" y="415592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：去掉参数最外侧引号并执行余下语句的函数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函数的基本使用格式：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</a:t>
            </a:r>
            <a:r>
              <a:rPr lang="en-US" altLang="zh-CN" sz="2000" b="1" dirty="0" err="1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字符串或字符串变量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评估函数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 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eval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去掉参数最外侧引号并执行余下语句的函数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51512" y="3594793"/>
            <a:ext cx="3857926" cy="1215291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1+2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'1+2'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'print(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Hello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)'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Hello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331640" y="3594793"/>
            <a:ext cx="2808312" cy="1353239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1+2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评估函数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 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eval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去掉参数最外侧引号并执行余下语句的函数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9851" y="242561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zh-CN" altLang="zh-CN" sz="2000" b="1" dirty="0">
                <a:latin typeface="Consolas" panose="020B0609020204030204" pitchFamily="49" charset="0"/>
              </a:rPr>
              <a:t>(TempStr[0:-1])</a:t>
            </a:r>
            <a:r>
              <a:rPr lang="zh-CN" altLang="zh-CN" sz="2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2051720" y="3075806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如果</a:t>
            </a:r>
            <a:r>
              <a:rPr lang="zh-CN" altLang="zh-CN" sz="2000" b="1" dirty="0">
                <a:latin typeface="Consolas" panose="020B0609020204030204" pitchFamily="49" charset="0"/>
              </a:rPr>
              <a:t>TempStr[0:-1]</a:t>
            </a:r>
            <a:r>
              <a:rPr lang="zh-CN" altLang="en-US" sz="2000" b="1" dirty="0">
                <a:latin typeface="Consolas" panose="020B0609020204030204" pitchFamily="49" charset="0"/>
              </a:rPr>
              <a:t>值是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12.3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latin typeface="Consolas" panose="020B0609020204030204" pitchFamily="49" charset="0"/>
              </a:rPr>
              <a:t>，输出是</a:t>
            </a:r>
            <a:r>
              <a:rPr lang="en-US" altLang="zh-CN" sz="2000" b="1" dirty="0">
                <a:latin typeface="Consolas" panose="020B0609020204030204" pitchFamily="49" charset="0"/>
              </a:rPr>
              <a:t>: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511215CD-CC6E-4487-9C83-0F756AA52EAF}"/>
              </a:ext>
            </a:extLst>
          </p:cNvPr>
          <p:cNvSpPr/>
          <p:nvPr/>
        </p:nvSpPr>
        <p:spPr>
          <a:xfrm>
            <a:off x="4211958" y="3795886"/>
            <a:ext cx="106173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12.3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4395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nput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  print()  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555526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- 32)/1.8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+ 32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/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温度转换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代码分析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EB7D-BAFC-41C9-8B4E-DFDF15806585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56979</TotalTime>
  <Pages>0</Pages>
  <Words>2783</Words>
  <Characters>0</Characters>
  <Application>Microsoft Office PowerPoint</Application>
  <PresentationFormat>全屏显示(16:9)</PresentationFormat>
  <Lines>0</Lines>
  <Paragraphs>562</Paragraphs>
  <Slides>100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4" baseType="lpstr">
      <vt:lpstr>Bebas Neue</vt:lpstr>
      <vt:lpstr>Gill Sans</vt:lpstr>
      <vt:lpstr>ヒラギノ角ゴ ProN W3</vt:lpstr>
      <vt:lpstr>仿宋_GB2312</vt:lpstr>
      <vt:lpstr>宋体</vt:lpstr>
      <vt:lpstr>微软雅黑</vt:lpstr>
      <vt:lpstr>Arial</vt:lpstr>
      <vt:lpstr>Calibri</vt:lpstr>
      <vt:lpstr>Consolas</vt:lpstr>
      <vt:lpstr>Franklin Gothic Medium</vt:lpstr>
      <vt:lpstr>Georgia</vt:lpstr>
      <vt:lpstr>Stencil</vt:lpstr>
      <vt:lpstr>Times New Roman</vt:lpstr>
      <vt:lpstr>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糖糖</cp:lastModifiedBy>
  <cp:revision>4557</cp:revision>
  <cp:lastPrinted>2021-03-04T03:46:48Z</cp:lastPrinted>
  <dcterms:modified xsi:type="dcterms:W3CDTF">2024-09-08T15:41:21Z</dcterms:modified>
</cp:coreProperties>
</file>