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771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96" r:id="rId11"/>
    <p:sldId id="797" r:id="rId12"/>
    <p:sldId id="798" r:id="rId13"/>
    <p:sldId id="781" r:id="rId14"/>
    <p:sldId id="782" r:id="rId15"/>
    <p:sldId id="783" r:id="rId16"/>
    <p:sldId id="784" r:id="rId17"/>
    <p:sldId id="788" r:id="rId18"/>
    <p:sldId id="789" r:id="rId19"/>
    <p:sldId id="790" r:id="rId20"/>
    <p:sldId id="791" r:id="rId21"/>
    <p:sldId id="490" r:id="rId22"/>
    <p:sldId id="492" r:id="rId23"/>
    <p:sldId id="584" r:id="rId24"/>
    <p:sldId id="599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27" r:id="rId52"/>
    <p:sldId id="633" r:id="rId53"/>
    <p:sldId id="634" r:id="rId54"/>
    <p:sldId id="635" r:id="rId55"/>
    <p:sldId id="636" r:id="rId56"/>
    <p:sldId id="637" r:id="rId57"/>
    <p:sldId id="638" r:id="rId58"/>
    <p:sldId id="639" r:id="rId59"/>
    <p:sldId id="640" r:id="rId60"/>
    <p:sldId id="641" r:id="rId61"/>
    <p:sldId id="642" r:id="rId62"/>
    <p:sldId id="643" r:id="rId63"/>
    <p:sldId id="644" r:id="rId64"/>
    <p:sldId id="645" r:id="rId65"/>
    <p:sldId id="646" r:id="rId66"/>
    <p:sldId id="647" r:id="rId67"/>
    <p:sldId id="648" r:id="rId68"/>
    <p:sldId id="649" r:id="rId69"/>
    <p:sldId id="650" r:id="rId70"/>
    <p:sldId id="651" r:id="rId71"/>
    <p:sldId id="652" r:id="rId72"/>
    <p:sldId id="654" r:id="rId73"/>
    <p:sldId id="762" r:id="rId74"/>
    <p:sldId id="656" r:id="rId75"/>
    <p:sldId id="659" r:id="rId76"/>
    <p:sldId id="657" r:id="rId77"/>
    <p:sldId id="658" r:id="rId78"/>
    <p:sldId id="660" r:id="rId79"/>
    <p:sldId id="661" r:id="rId80"/>
    <p:sldId id="767" r:id="rId81"/>
    <p:sldId id="800" r:id="rId82"/>
    <p:sldId id="801" r:id="rId83"/>
    <p:sldId id="802" r:id="rId84"/>
  </p:sldIdLst>
  <p:sldSz cx="9144000" cy="5143500" type="screen16x9"/>
  <p:notesSz cx="7096125" cy="10231438"/>
  <p:custDataLst>
    <p:tags r:id="rId8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5"/>
    <a:srgbClr val="FEFEFA"/>
    <a:srgbClr val="0070C0"/>
    <a:srgbClr val="D98431"/>
    <a:srgbClr val="1C86EF"/>
    <a:srgbClr val="1C86EE"/>
    <a:srgbClr val="CECECE"/>
    <a:srgbClr val="338DCC"/>
    <a:srgbClr val="007FDE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96536" autoAdjust="0"/>
  </p:normalViewPr>
  <p:slideViewPr>
    <p:cSldViewPr>
      <p:cViewPr varScale="1">
        <p:scale>
          <a:sx n="163" d="100"/>
          <a:sy n="163" d="100"/>
        </p:scale>
        <p:origin x="156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E57B-EA08-4F11-8B08-CDA30C04E7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51470"/>
            <a:ext cx="3874040" cy="493661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mport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turtle</a:t>
            </a:r>
            <a:b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en-US" altLang="zh-CN" sz="1600" b="1" dirty="0" err="1">
                <a:latin typeface="Consolas" panose="020B0609020204030204" pitchFamily="49" charset="0"/>
              </a:rPr>
              <a:t>turtle.setup</a:t>
            </a:r>
            <a:r>
              <a:rPr lang="en-US" altLang="zh-CN" sz="1600" b="1" dirty="0">
                <a:latin typeface="Consolas" panose="020B0609020204030204" pitchFamily="49" charset="0"/>
              </a:rPr>
              <a:t>(650, 350, 200, 200)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turtle.penup</a:t>
            </a:r>
            <a:r>
              <a:rPr lang="en-US" altLang="zh-CN" sz="16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600" b="1" dirty="0">
                <a:latin typeface="Consolas" panose="020B0609020204030204" pitchFamily="49" charset="0"/>
              </a:rPr>
              <a:t>(-250)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turtle.pendown</a:t>
            </a:r>
            <a:r>
              <a:rPr lang="en-US" altLang="zh-CN" sz="16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turtle.pensize</a:t>
            </a:r>
            <a:r>
              <a:rPr lang="en-US" altLang="zh-CN" sz="1600" b="1" dirty="0">
                <a:latin typeface="Consolas" panose="020B0609020204030204" pitchFamily="49" charset="0"/>
              </a:rPr>
              <a:t>(25)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turtle.pencolor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"purple"</a:t>
            </a:r>
            <a:r>
              <a:rPr lang="en-US" altLang="zh-CN" sz="16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turtle.seth</a:t>
            </a:r>
            <a:r>
              <a:rPr lang="en-US" altLang="zh-CN" sz="1600" b="1" dirty="0">
                <a:latin typeface="Consolas" panose="020B0609020204030204" pitchFamily="49" charset="0"/>
              </a:rPr>
              <a:t>(-40)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600" b="1" dirty="0">
                <a:latin typeface="Consolas" panose="020B0609020204030204" pitchFamily="49" charset="0"/>
              </a:rPr>
              <a:t>(4):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turtle.circle</a:t>
            </a:r>
            <a:r>
              <a:rPr lang="en-US" altLang="zh-CN" sz="1600" b="1" dirty="0">
                <a:latin typeface="Consolas" panose="020B0609020204030204" pitchFamily="49" charset="0"/>
              </a:rPr>
              <a:t>(40, 80)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turtle.circle</a:t>
            </a:r>
            <a:r>
              <a:rPr lang="en-US" altLang="zh-CN" sz="1600" b="1" dirty="0">
                <a:latin typeface="Consolas" panose="020B0609020204030204" pitchFamily="49" charset="0"/>
              </a:rPr>
              <a:t>(-40, 80)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turtle.circle</a:t>
            </a:r>
            <a:r>
              <a:rPr lang="en-US" altLang="zh-CN" sz="1600" b="1" dirty="0">
                <a:latin typeface="Consolas" panose="020B0609020204030204" pitchFamily="49" charset="0"/>
              </a:rPr>
              <a:t>(40, 80/2)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600" b="1" dirty="0">
                <a:latin typeface="Consolas" panose="020B0609020204030204" pitchFamily="49" charset="0"/>
              </a:rPr>
              <a:t>(40)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turtle.circle</a:t>
            </a:r>
            <a:r>
              <a:rPr lang="en-US" altLang="zh-CN" sz="1600" b="1" dirty="0">
                <a:latin typeface="Consolas" panose="020B0609020204030204" pitchFamily="49" charset="0"/>
              </a:rPr>
              <a:t>(16, 180)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600" b="1" dirty="0">
                <a:latin typeface="Consolas" panose="020B0609020204030204" pitchFamily="49" charset="0"/>
              </a:rPr>
              <a:t>(40 * 2/3)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turtle.done</a:t>
            </a:r>
            <a:r>
              <a:rPr lang="en-US" altLang="zh-CN" sz="1600" b="1" dirty="0">
                <a:latin typeface="Consolas" panose="020B0609020204030204" pitchFamily="49" charset="0"/>
              </a:rPr>
              <a:t>()</a:t>
            </a:r>
            <a:endParaRPr lang="zh-CN" altLang="zh-CN" sz="1600" b="1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0" y="1562400"/>
            <a:ext cx="3960000" cy="231507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BD3F9-1EFC-4235-BECD-CB85412DF5C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9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10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绘制任意正多边形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9" y="1131590"/>
            <a:ext cx="7812869" cy="29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11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绘制任意正多边形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113159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0112" y="1962586"/>
            <a:ext cx="2124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能否让用户输入多边形的边数？</a:t>
            </a:r>
          </a:p>
        </p:txBody>
      </p:sp>
    </p:spTree>
    <p:extLst>
      <p:ext uri="{BB962C8B-B14F-4D97-AF65-F5344CB8AC3E}">
        <p14:creationId xmlns:p14="http://schemas.microsoft.com/office/powerpoint/2010/main" val="41555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12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用户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输入正多边形的边数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2887"/>
            <a:ext cx="3664475" cy="34560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02490" y="955245"/>
            <a:ext cx="43340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请输入正多边形的边数：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4442588"/>
            <a:ext cx="564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编写上述代码，并保存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DrawPolygon.py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正方形螺旋线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31590"/>
            <a:ext cx="3456384" cy="32628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83968" y="163564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4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14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更多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的正方形螺旋线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34761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100,130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347614"/>
            <a:ext cx="2304256" cy="24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15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更多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的正方形螺旋线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34761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5,200,5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363300"/>
            <a:ext cx="2162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旋转的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正方形螺旋线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34761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419622"/>
            <a:ext cx="2448272" cy="22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17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正多边形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螺旋线（两个变量）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982887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请输入正多边形的边数：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offset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float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请输入偏移的角度值：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offset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2C5BD3F9-1EFC-4235-BECD-CB85412DF5C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3478"/>
            <a:ext cx="6624736" cy="474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5428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正多边形螺旋线（从键盘输入参数）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982887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请输入正多边形的边数：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offset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float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请输入偏移的角度值：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offset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2160" y="3291830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代码有什么问题吗？</a:t>
            </a:r>
          </a:p>
        </p:txBody>
      </p:sp>
    </p:spTree>
    <p:extLst>
      <p:ext uri="{BB962C8B-B14F-4D97-AF65-F5344CB8AC3E}">
        <p14:creationId xmlns:p14="http://schemas.microsoft.com/office/powerpoint/2010/main" val="7508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372076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库引用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import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from…import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import…as…</a:t>
            </a:r>
          </a:p>
          <a:p>
            <a:pPr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penup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pendown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pensize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pencolor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circle()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seth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循环语句：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range()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turtle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程序语法元素分析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949030" y="4144555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BD3F9-1EFC-4235-BECD-CB85412DF5C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正多边形螺旋线（加入注释）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982887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导入海龟绘图库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设置形状为海龟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请输入正多边形的边数：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offset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float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请输入偏移的角度值：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offset    </a:t>
            </a:r>
            <a:r>
              <a:rPr lang="en-US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右转角度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循环绘制螺旋曲线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前进，长度递增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右转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8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基本数据类型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基本数据类型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66589" y="1171819"/>
            <a:ext cx="5595391" cy="305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- 3.1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数字类型及操作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- 3.2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天天向上的力量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- 3.3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- 3.4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模块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2: time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- 3.5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文本进度条</a:t>
            </a: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数字类型及操作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63635" y="1074414"/>
            <a:ext cx="4544250" cy="314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整数类型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浮点数类型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复数类型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数值运算操作符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数值运算函数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67298" y="206769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整数类型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整数类型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与数学中整数的概念一致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可正可负，没有取值范围限制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pow(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x,y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函数：计算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x</a:t>
            </a:r>
            <a:r>
              <a:rPr lang="en-US" altLang="zh-CN" sz="2400" b="1" baseline="30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，想算多大算多大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3939902"/>
            <a:ext cx="3600400" cy="57606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8B0087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(2,100)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100FF"/>
                </a:solidFill>
                <a:latin typeface="Consolas" panose="020B0609020204030204" pitchFamily="49" charset="0"/>
              </a:rPr>
              <a:t>1267650600228229401496703205376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60032" y="3939902"/>
            <a:ext cx="3600400" cy="57606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8B0087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(2,pow(2,15))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100FF"/>
                </a:solidFill>
                <a:latin typeface="Consolas" panose="020B0609020204030204" pitchFamily="49" charset="0"/>
              </a:rPr>
              <a:t>1415461031044954789001553……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整数类型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种进制表示形式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83568" y="1995686"/>
            <a:ext cx="72008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十进制：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1010, 99, -217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二进制，以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开头：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0b010, -0B101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八进制，以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开头：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0o123, -0O456</a:t>
            </a: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十六进制，以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开头：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0x9a, -0X89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3085BD-72F8-4D20-AFAD-F9F09B03F589}"/>
              </a:ext>
            </a:extLst>
          </p:cNvPr>
          <p:cNvSpPr/>
          <p:nvPr/>
        </p:nvSpPr>
        <p:spPr>
          <a:xfrm>
            <a:off x="1691680" y="1275606"/>
            <a:ext cx="6192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关于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整数，就需要知道这些。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314450" lvl="5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整数无限制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pow()</a:t>
            </a:r>
          </a:p>
          <a:p>
            <a:pPr marL="1314450" lvl="5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8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种进制表示形式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	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1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Turtle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绘图练习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CECECE"/>
                  </a:solidFill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CC BY-NC-SA 4.0 </a:t>
              </a:r>
              <a:r>
                <a:rPr lang="en-US" altLang="zh-CN" sz="1400" dirty="0">
                  <a:solidFill>
                    <a:srgbClr val="CECECE"/>
                  </a:solidFill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solidFill>
                  <a:srgbClr val="CECECE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浮点数类型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与数学中实数的概念一致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带有小数点及小数的数字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浮点数取值范围和小数精度都存在限制，但常规计算可忽略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取值范围数量级约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-10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307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308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，精度数量级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-16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2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浮点数间运算存在不确定尾数，不是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bug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9832" y="2169804"/>
            <a:ext cx="3960440" cy="201622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0.1 + 0.3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0.4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0.1 + 0.2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0.30000000000000004</a:t>
            </a:r>
          </a:p>
        </p:txBody>
      </p:sp>
      <p:sp>
        <p:nvSpPr>
          <p:cNvPr id="3" name="矩形 2"/>
          <p:cNvSpPr/>
          <p:nvPr/>
        </p:nvSpPr>
        <p:spPr>
          <a:xfrm>
            <a:off x="4329068" y="4036338"/>
            <a:ext cx="146706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不确定尾数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608904" y="4011910"/>
            <a:ext cx="218723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浮点数间运算存在不确定尾数，不是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bug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187624" y="2176287"/>
            <a:ext cx="604600" cy="486307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1640" y="2633736"/>
            <a:ext cx="70567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0.00011001100110011001100110011001100110011001100110011010  (</a:t>
            </a:r>
            <a:r>
              <a:rPr lang="zh-CN" altLang="en-US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二进制表示</a:t>
            </a:r>
            <a:r>
              <a:rPr lang="en-US" altLang="zh-CN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5" name="矩形 14"/>
          <p:cNvSpPr/>
          <p:nvPr/>
        </p:nvSpPr>
        <p:spPr>
          <a:xfrm>
            <a:off x="3851920" y="2166963"/>
            <a:ext cx="3781805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53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位二进制表示小数部分，约</a:t>
            </a: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en-US" altLang="zh-CN" sz="1800" b="1" baseline="30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-16</a:t>
            </a:r>
            <a:endParaRPr lang="en-US" altLang="zh-CN" sz="1800" baseline="30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1640" y="3126521"/>
            <a:ext cx="68407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Arial Narrow" panose="020B0606020202030204" pitchFamily="34" charset="0"/>
              </a:rPr>
              <a:t>0.1000000000000000</a:t>
            </a:r>
            <a:r>
              <a:rPr lang="en-US" altLang="zh-CN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055511151231257827021181583404541015625  (</a:t>
            </a:r>
            <a:r>
              <a:rPr lang="zh-CN" altLang="en-US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十进制表示</a:t>
            </a:r>
            <a:r>
              <a:rPr lang="en-US" altLang="zh-CN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187624" y="4084185"/>
            <a:ext cx="1773762" cy="486307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0.1 + 0.2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9712" y="3612648"/>
            <a:ext cx="503214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二进制表示小数，可以无限接近，但不完全相同</a:t>
            </a:r>
            <a:endParaRPr lang="en-US" altLang="zh-CN" sz="1800" baseline="30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97323" y="4443958"/>
            <a:ext cx="376737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结果无限接近</a:t>
            </a: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0.3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，但可能存在尾数</a:t>
            </a:r>
            <a:endParaRPr lang="en-US" altLang="zh-CN" sz="1800" baseline="30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浮点数间运算存在不确定尾数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7744" y="2139702"/>
            <a:ext cx="3960440" cy="2148262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0.1 + 0.2 == 0.3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B008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round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(0.1+0.2, 1) == 0.3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浮点数间运算存在不确定尾数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11710"/>
            <a:ext cx="842392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round(x, d)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四舍五入，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是小数截取位数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间运算与比较用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round()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函数辅助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不确定尾数一般发生在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en-US" altLang="zh-CN" sz="2400" b="1" baseline="30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左右，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round()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十分有效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3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浮点数可以采用科学计数法表示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5848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使用字母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作为幂的符号，以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为基数，格式如下：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&lt;a&gt;e&lt;b&gt;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a*10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例如：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4.3e-3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值为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0.0043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9.6E5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值为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960000.0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3085BD-72F8-4D20-AFAD-F9F09B03F589}"/>
              </a:ext>
            </a:extLst>
          </p:cNvPr>
          <p:cNvSpPr/>
          <p:nvPr/>
        </p:nvSpPr>
        <p:spPr>
          <a:xfrm>
            <a:off x="1115616" y="915566"/>
            <a:ext cx="72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关于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浮点数，需要知道这些。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1314450" marR="0" lvl="5" indent="-457200" algn="l" defTabSz="17145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取值范围和精度基本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无限制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1314450" marR="0" lvl="5" indent="-457200" algn="l" defTabSz="17145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运算存在不确定尾数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round()</a:t>
            </a:r>
          </a:p>
          <a:p>
            <a:pPr marL="1314450" marR="0" lvl="5" indent="-457200" algn="l" defTabSz="17145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科学计数法表示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复数类型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复数类型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与数学中复数的概念一致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11215CD-CC6E-4487-9C83-0F756AA52EAF}"/>
                  </a:ext>
                </a:extLst>
              </p:cNvPr>
              <p:cNvSpPr/>
              <p:nvPr/>
            </p:nvSpPr>
            <p:spPr>
              <a:xfrm>
                <a:off x="1043608" y="2139702"/>
                <a:ext cx="7200800" cy="2380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如果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x</a:t>
                </a:r>
                <a:r>
                  <a:rPr kumimoji="0" lang="en-US" altLang="zh-CN" sz="24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2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 = -1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，那么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x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的值是什么？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Gill Sans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FD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-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定义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 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  ，以此为基础，构建数学体系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Gill Sans" charset="0"/>
                </a:endParaRPr>
              </a:p>
              <a:p>
                <a:pPr lvl="0" algn="l">
                  <a:lnSpc>
                    <a:spcPct val="200000"/>
                  </a:lnSpc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FD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-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 </a:t>
                </a:r>
                <a:r>
                  <a:rPr lang="en-US" altLang="zh-CN" sz="2400" b="1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a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+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b</a:t>
                </a:r>
                <a:r>
                  <a:rPr lang="en-US" altLang="zh-CN" sz="24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被称为复数，其中，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a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是实部，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b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是虚部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11215CD-CC6E-4487-9C83-0F756AA52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9702"/>
                <a:ext cx="7200800" cy="2380267"/>
              </a:xfrm>
              <a:prstGeom prst="rect">
                <a:avLst/>
              </a:prstGeom>
              <a:blipFill>
                <a:blip r:embed="rId2"/>
                <a:stretch>
                  <a:fillRect l="-1270" b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2" y="483518"/>
            <a:ext cx="8475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显示海龟（理解字符串常量）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4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139702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复数类型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复数实例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43608" y="2139702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z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= 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.23e-4+5.6e+89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实部是什么？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z.real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获得实部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虚部是什么？     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z.imag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获得虚部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635896" y="2859782"/>
            <a:ext cx="115212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5004048" y="2859782"/>
            <a:ext cx="115212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数值运算操作符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操作符是完成运算的一种符号体系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360" y="2168502"/>
          <a:ext cx="7848872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加，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之和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减，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之差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乘，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之积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除，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之商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10/3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3.3333333333333335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64513888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整数除，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之整数商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10//3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55943408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操作符是完成运算的一种符号体系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800" y="2139702"/>
          <a:ext cx="7848872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本身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的负值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余数，模运算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10%3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442467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幂运算，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次幂，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30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800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645138882"/>
                  </a:ext>
                </a:extLst>
              </a:tr>
              <a:tr h="442467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当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是小数时，开方运算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10**0.5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结果是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06380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20272" y="4327115"/>
                <a:ext cx="731418" cy="436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327115"/>
                <a:ext cx="731418" cy="436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二元操作符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有对应的增强赋值操作符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6576" y="1995686"/>
          <a:ext cx="7848872" cy="30419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增强操作符及使用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i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y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即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= x </a:t>
                      </a:r>
                      <a:r>
                        <a:rPr lang="en-US" altLang="zh-CN" sz="1800" b="1" i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，其中，</a:t>
                      </a:r>
                      <a:r>
                        <a:rPr lang="en-US" altLang="zh-CN" sz="1800" b="1" i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为二元操作符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 vMerge="1">
                  <a:txBody>
                    <a:bodyPr/>
                    <a:lstStyle/>
                    <a:p>
                      <a:pPr marL="342900" indent="-342900" algn="ctr">
                        <a:lnSpc>
                          <a:spcPct val="100000"/>
                        </a:lnSpc>
                        <a:buFontTx/>
                        <a:buChar char="-"/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i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1327401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0D17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x = 3.1415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0D17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x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**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 3   #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与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x = x **3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等价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1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31.006276662836743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2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数字类型的关系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类型间可进行混合运算，生成结果为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最宽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5848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三种类型存在一种逐渐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或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变宽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的关系：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-&gt;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-&gt;  </a:t>
            </a: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复数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例如：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123 + 4.0 = 127.0 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=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0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数值运算函数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4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一些以函数形式提供的数值运算功能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995686"/>
          <a:ext cx="8165704" cy="2983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21337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绝对值，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的绝对值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abs(-10.01)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10.01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divmod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商余，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(x//y,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x%y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，同时输出商和余数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divmod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(10, 3) 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 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(3,</a:t>
                      </a:r>
                      <a:r>
                        <a:rPr lang="en-US" altLang="zh-CN" sz="180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1)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pow(x, y[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z])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幂余，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(x**y)%z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[..]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表示参数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可省略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pow(3, pow(3, 99),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10000)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4587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962745"/>
          <a:ext cx="8165704" cy="2983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21337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round(x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d])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四舍五入，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是保留小数位数，默认值为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(-10.123,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-10.12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最大值，返回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中的最大值，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max(1, 9, 5, 4,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最小值，返回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中的最小值，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min(1, 9, 5, 4, 3)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一些以函数形式提供的数值运算功能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962745"/>
          <a:ext cx="8165704" cy="2983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21337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将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变成整数，舍弃小数部分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(123.45)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zh-CN" sz="18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123</a:t>
                      </a:r>
                      <a:r>
                        <a:rPr lang="zh-CN" altLang="zh-CN" sz="18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123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变成浮点数，增加小数部分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(12)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float(</a:t>
                      </a:r>
                      <a:r>
                        <a:rPr lang="zh-CN" altLang="zh-CN" sz="18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1.23</a:t>
                      </a:r>
                      <a:r>
                        <a:rPr lang="zh-CN" altLang="zh-CN" sz="18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1.23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变成复数，增加虚数部分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complex(4)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+ 0j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一些以函数形式提供的数值运算功能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2" y="483518"/>
            <a:ext cx="8475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海龟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前进（理解整数常量）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70765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3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6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48418" y="1155821"/>
            <a:ext cx="8556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整数类型的无限范围及</a:t>
            </a: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种进制表示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浮点数类型的近似无限范围、小尾数及科学计数法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、*、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、**、二元增强赋值操作符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abs()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divmod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pow()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round()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max()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min()</a:t>
            </a: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float()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complex()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3.2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天天向上的力量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9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基本问题：持续的价值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1995686"/>
            <a:ext cx="7848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一年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天，每天进步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，累计进步多少呢？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天，每天退步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，累计剩下多少呢？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2850858"/>
            <a:ext cx="266590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1.01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365</a:t>
            </a:r>
            <a:endParaRPr lang="zh-CN" altLang="zh-CN" sz="9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3848" y="4227934"/>
            <a:ext cx="172819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0.99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365</a:t>
            </a:r>
            <a:endParaRPr lang="zh-CN" altLang="zh-CN" sz="9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需求分析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476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天天向上的力量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55776" y="2139702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数学公式可以求解，似乎没必要用程序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如果是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三天打鱼两天晒网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如果是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双休日又不退步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1890380" cy="27363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一问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1‰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的力量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1995686"/>
            <a:ext cx="85679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天，每天进步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，累计进步多少呢？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天，每天退步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，累计剩下多少呢？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7" y="2850858"/>
            <a:ext cx="19442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5856" y="4254548"/>
            <a:ext cx="18002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4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1‰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4228657"/>
            <a:ext cx="5647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编写上述代码，并保存为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DayDayUpQ1.py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11560" y="2283718"/>
            <a:ext cx="8208912" cy="1601662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dayup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1.001, 365)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daydown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0.999, 365)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{:.2f}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，向下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daydown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1‰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3344468"/>
            <a:ext cx="309795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0.69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99942"/>
            <a:ext cx="9153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的力量，接近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倍，不可小觑哦</a:t>
            </a:r>
          </a:p>
        </p:txBody>
      </p:sp>
      <p:sp>
        <p:nvSpPr>
          <p:cNvPr id="10" name="矩形 9"/>
          <p:cNvSpPr/>
          <p:nvPr/>
        </p:nvSpPr>
        <p:spPr>
          <a:xfrm>
            <a:off x="899592" y="3344468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1.44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15816" y="2083045"/>
            <a:ext cx="4176464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运行结果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向上：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1.44</a:t>
            </a: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，向下：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0.69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6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3768" y="120359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2" y="483518"/>
            <a:ext cx="8475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绘制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正方形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5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第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5‰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1995686"/>
            <a:ext cx="85679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天，每天进步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，累计进步多少呢？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天，每天退步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，累计剩下多少呢？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6" y="2859782"/>
            <a:ext cx="194421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0339" y="4302370"/>
            <a:ext cx="18002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9436" y="2859782"/>
            <a:ext cx="194421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999" y="4302370"/>
            <a:ext cx="18002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4228657"/>
            <a:ext cx="5647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编写上述代码，并保存为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DayDayUpQ2.py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11560" y="2011826"/>
            <a:ext cx="8208912" cy="2033710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2000" b="1" dirty="0">
                <a:latin typeface="Consolas" panose="020B0609020204030204" pitchFamily="49" charset="0"/>
              </a:rPr>
              <a:t> = 0.005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pow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+dayfactor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365)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daydown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pow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1-dayfactor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365)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向上：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，向下：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daydown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5‰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6056" y="24277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使用变量的好处：一处修改即可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604" y="3665626"/>
            <a:ext cx="309795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0.16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99942"/>
            <a:ext cx="9153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，惊讶！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的力量，惊人！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604" y="3141779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.17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64588" y="2084175"/>
            <a:ext cx="3447372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向上：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6.17</a:t>
            </a: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，向下：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0.16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5‰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3621118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0.03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2040" y="3097271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noProof="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788024" y="2039667"/>
            <a:ext cx="3447372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向上：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37.78</a:t>
            </a: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，向下：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0.03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第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193034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天，一周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个工作日，每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天进步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1%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天，一周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个休息日，每天退步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这种工作日的力量，如何呢？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4299942"/>
            <a:ext cx="29523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1.01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365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数学思维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283968" y="4424621"/>
            <a:ext cx="216024" cy="360040"/>
          </a:xfrm>
          <a:prstGeom prst="rightArrow">
            <a:avLst/>
          </a:prstGeom>
          <a:solidFill>
            <a:srgbClr val="FF77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0032" y="4299942"/>
            <a:ext cx="29523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for..in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计算思维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3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43608" y="1419622"/>
            <a:ext cx="7560840" cy="3512252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day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factor = 0.01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latin typeface="Consolas" panose="020B0609020204030204" pitchFamily="49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 % 7 </a:t>
            </a:r>
            <a:r>
              <a:rPr lang="en-US" altLang="zh-CN" sz="20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lang="en-US" altLang="zh-CN" sz="2000" b="1" dirty="0">
                <a:latin typeface="Consolas" panose="020B0609020204030204" pitchFamily="49" charset="0"/>
              </a:rPr>
              <a:t>*(1-dayfactor)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000" b="1" dirty="0">
                <a:latin typeface="Consolas" panose="020B0609020204030204" pitchFamily="49" charset="0"/>
              </a:rPr>
              <a:t>*(1+dayfactor)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工作日的力量：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0072" y="1923678"/>
            <a:ext cx="2920992" cy="87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采用循环模拟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天的过程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抽象 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自动化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3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99942"/>
            <a:ext cx="9153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尽管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工作日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提高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，但总体效果介于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的力量之间</a:t>
            </a:r>
          </a:p>
        </p:txBody>
      </p:sp>
      <p:sp>
        <p:nvSpPr>
          <p:cNvPr id="10" name="矩形 9"/>
          <p:cNvSpPr/>
          <p:nvPr/>
        </p:nvSpPr>
        <p:spPr>
          <a:xfrm>
            <a:off x="3131840" y="3514782"/>
            <a:ext cx="295641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6.17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347864" y="2061630"/>
            <a:ext cx="3447372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工作日的力量：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4.63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999" y="3515606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1.44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00" y="3514782"/>
            <a:ext cx="27718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noProof="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第四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工作日的努力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2167879"/>
            <a:ext cx="8523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工作日模式要努力到什么水平，才能与每天努力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一样？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天，每天进步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，不停歇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天，每周工作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天休息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天，休息日下降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，要多努力呢？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3959932" y="4424621"/>
            <a:ext cx="216024" cy="360040"/>
          </a:xfrm>
          <a:prstGeom prst="rightArrow">
            <a:avLst/>
          </a:prstGeom>
          <a:solidFill>
            <a:srgbClr val="FF77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9992" y="4299942"/>
            <a:ext cx="396044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def..while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笨办法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试错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4301572"/>
            <a:ext cx="29523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for..in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计算思维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5776" y="100149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5" y="267494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修改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正方形边长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5861" y="2283718"/>
            <a:ext cx="200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有没有更简洁的方法？</a:t>
            </a:r>
          </a:p>
        </p:txBody>
      </p:sp>
    </p:spTree>
    <p:extLst>
      <p:ext uri="{BB962C8B-B14F-4D97-AF65-F5344CB8AC3E}">
        <p14:creationId xmlns:p14="http://schemas.microsoft.com/office/powerpoint/2010/main" val="26977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工作日的努力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78988" y="2211710"/>
            <a:ext cx="1787974" cy="425246"/>
            <a:chOff x="5664346" y="3244320"/>
            <a:chExt cx="1787974" cy="425246"/>
          </a:xfrm>
        </p:grpSpPr>
        <p:sp>
          <p:nvSpPr>
            <p:cNvPr id="3" name="矩形 2"/>
            <p:cNvSpPr/>
            <p:nvPr/>
          </p:nvSpPr>
          <p:spPr bwMode="auto">
            <a:xfrm>
              <a:off x="5664346" y="3244320"/>
              <a:ext cx="1787973" cy="425246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64348" y="3251520"/>
              <a:ext cx="17879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君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(365,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1%)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2078890" y="2212506"/>
            <a:ext cx="2046115" cy="425246"/>
          </a:xfrm>
          <a:prstGeom prst="rect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8888" y="2225074"/>
            <a:ext cx="20461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x%)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stCxn id="11" idx="2"/>
          </p:cNvCxnSpPr>
          <p:nvPr/>
        </p:nvCxnSpPr>
        <p:spPr bwMode="auto">
          <a:xfrm flipH="1">
            <a:off x="3101946" y="2637752"/>
            <a:ext cx="2" cy="39102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流程图: 决策 14"/>
          <p:cNvSpPr/>
          <p:nvPr/>
        </p:nvSpPr>
        <p:spPr bwMode="auto">
          <a:xfrm>
            <a:off x="3851920" y="3395588"/>
            <a:ext cx="1728192" cy="594729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" name="直接连接符 20"/>
          <p:cNvCxnSpPr>
            <a:stCxn id="3" idx="2"/>
          </p:cNvCxnSpPr>
          <p:nvPr/>
        </p:nvCxnSpPr>
        <p:spPr bwMode="auto">
          <a:xfrm flipH="1">
            <a:off x="6272974" y="2636956"/>
            <a:ext cx="1" cy="38033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 flipH="1">
            <a:off x="3101946" y="3018084"/>
            <a:ext cx="317102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endCxn id="15" idx="0"/>
          </p:cNvCxnSpPr>
          <p:nvPr/>
        </p:nvCxnSpPr>
        <p:spPr bwMode="auto">
          <a:xfrm>
            <a:off x="4716016" y="3017288"/>
            <a:ext cx="0" cy="378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>
          <a:xfrm>
            <a:off x="4103948" y="347543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比较一下</a:t>
            </a:r>
          </a:p>
        </p:txBody>
      </p:sp>
      <p:cxnSp>
        <p:nvCxnSpPr>
          <p:cNvPr id="27" name="直接连接符 26"/>
          <p:cNvCxnSpPr>
            <a:stCxn id="15" idx="1"/>
          </p:cNvCxnSpPr>
          <p:nvPr/>
        </p:nvCxnSpPr>
        <p:spPr bwMode="auto">
          <a:xfrm flipH="1">
            <a:off x="1763686" y="3692953"/>
            <a:ext cx="2088234" cy="242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flipH="1" flipV="1">
            <a:off x="1763688" y="2526618"/>
            <a:ext cx="315202" cy="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1763686" y="2516256"/>
            <a:ext cx="1864" cy="37057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/>
          <p:nvPr/>
        </p:nvCxnSpPr>
        <p:spPr bwMode="auto">
          <a:xfrm flipH="1">
            <a:off x="1763686" y="3258761"/>
            <a:ext cx="2385" cy="44932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矩形 50"/>
          <p:cNvSpPr/>
          <p:nvPr/>
        </p:nvSpPr>
        <p:spPr>
          <a:xfrm>
            <a:off x="1105728" y="2910118"/>
            <a:ext cx="13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再加点儿</a:t>
            </a:r>
            <a:endParaRPr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3051701" y="334901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比不过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57" name="直接连接符 56"/>
          <p:cNvCxnSpPr>
            <a:endCxn id="67" idx="0"/>
          </p:cNvCxnSpPr>
          <p:nvPr/>
        </p:nvCxnSpPr>
        <p:spPr bwMode="auto">
          <a:xfrm>
            <a:off x="4728716" y="3995381"/>
            <a:ext cx="0" cy="41515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矩形 57"/>
          <p:cNvSpPr/>
          <p:nvPr/>
        </p:nvSpPr>
        <p:spPr>
          <a:xfrm>
            <a:off x="3883858" y="403368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比上了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58386" y="4402103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6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1115616" y="2909055"/>
            <a:ext cx="1299868" cy="356517"/>
          </a:xfrm>
          <a:prstGeom prst="rect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224660" y="4410535"/>
            <a:ext cx="1008112" cy="321690"/>
          </a:xfrm>
          <a:prstGeom prst="rect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456908" y="3882870"/>
            <a:ext cx="19442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def..while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笨办法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试错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27584" y="1131590"/>
            <a:ext cx="7776864" cy="3839428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DayDayUpQ4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*(1 - 0.01)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+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dayup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600" b="1" dirty="0">
                <a:latin typeface="Consolas" panose="020B0609020204030204" pitchFamily="49" charset="0"/>
              </a:rPr>
              <a:t> = 0.01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90009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600" b="1" dirty="0">
                <a:latin typeface="Consolas" panose="020B0609020204030204" pitchFamily="49" charset="0"/>
              </a:rPr>
              <a:t>) &lt; 37.78: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600" b="1" dirty="0">
                <a:latin typeface="Consolas" panose="020B0609020204030204" pitchFamily="49" charset="0"/>
              </a:rPr>
              <a:t> += 0.001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工作日的努力参数是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1779662"/>
            <a:ext cx="32768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df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参数计算工作日力量的函数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参数不同，这段代码可共用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ef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保留字用于定义函数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056" y="3867894"/>
            <a:ext cx="29915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while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保留字判断条件是否成立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条件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成立时循环执行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99942"/>
            <a:ext cx="9153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工作日模式，每天要努力到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1.9%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，相当于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模式每天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的效果！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15816" y="2094610"/>
            <a:ext cx="3447372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工作日的努力参数是：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0.019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工作日的努力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5656" y="3410943"/>
            <a:ext cx="27718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noProof="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4048" y="3429057"/>
            <a:ext cx="331236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962.89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GRIT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sz="2400" b="1" dirty="0">
                <a:solidFill>
                  <a:srgbClr val="0070C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charset="0"/>
              </a:rPr>
              <a:t>perseverance and passion for long-term goals</a:t>
            </a:r>
          </a:p>
        </p:txBody>
      </p:sp>
      <p:sp>
        <p:nvSpPr>
          <p:cNvPr id="18" name="矩形 17"/>
          <p:cNvSpPr/>
          <p:nvPr/>
        </p:nvSpPr>
        <p:spPr>
          <a:xfrm>
            <a:off x="1331640" y="2193596"/>
            <a:ext cx="27718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60032" y="2211710"/>
            <a:ext cx="331236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962.89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715766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GRIT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，坚毅，对长期目标的持续激情及持久耐力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342900" lvl="0" indent="-342900" algn="l">
              <a:lnSpc>
                <a:spcPct val="200000"/>
              </a:lnSpc>
              <a:buFontTx/>
              <a:buChar char="-"/>
              <a:defRPr/>
            </a:pPr>
            <a:r>
              <a:rPr lang="en-US" altLang="zh-CN" sz="2400" b="1" dirty="0"/>
              <a:t>It's not what we do once in a while that shapes our lives. It's what we do consistently.  </a:t>
            </a: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46DCE2BA-C97A-43B1-BAE2-9044D3F0CB4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7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天天向上的力量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388424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实例虽然仅包含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行代码，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但包含很多语法元素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条件循环、计数循环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、分支、函数、计算思维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清楚理解这些代码能够快速入门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55576" y="474168"/>
            <a:ext cx="7560840" cy="4109006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 = 0.01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*(1-dayfactor)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*(1+dayfactor)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工作日的力量：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197029" y="987574"/>
            <a:ext cx="29523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for..in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计算思维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267494"/>
            <a:ext cx="7632848" cy="4336752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DayDayUpQ4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*(1 - 0.01)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+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</a:t>
            </a:r>
            <a:r>
              <a:rPr lang="en-US" altLang="zh-CN" sz="18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dayup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800" b="1" dirty="0">
                <a:latin typeface="Consolas" panose="020B0609020204030204" pitchFamily="49" charset="0"/>
              </a:rPr>
              <a:t> = 0.01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0009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800" b="1" dirty="0">
                <a:latin typeface="Consolas" panose="020B0609020204030204" pitchFamily="49" charset="0"/>
              </a:rPr>
              <a:t>) &lt; 37.78: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800" b="1" dirty="0">
                <a:latin typeface="Consolas" panose="020B0609020204030204" pitchFamily="49" charset="0"/>
              </a:rPr>
              <a:t> += 0.001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工作日的努力参数是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182080" y="567175"/>
            <a:ext cx="19442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def..while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笨办法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试错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问题的变化和扩展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工作日模式中，如果休息日不下降呢？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如果努力每天提高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，休息时每天下降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如果工作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天休息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问题的变化和扩展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303822" y="1984093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工作日模式中，如果休息日不下降呢？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三天打鱼，两天晒网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多一份努力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努力比下降多一点儿）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多一点懈怠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呢？（下降比努力多一点儿）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93564"/>
            <a:ext cx="1689566" cy="244562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24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8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5" y="267494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修改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正方形边长（使用变量）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744" y="88691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96137" y="228371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代码还能简化吗？</a:t>
            </a:r>
          </a:p>
        </p:txBody>
      </p:sp>
    </p:spTree>
    <p:extLst>
      <p:ext uri="{BB962C8B-B14F-4D97-AF65-F5344CB8AC3E}">
        <p14:creationId xmlns:p14="http://schemas.microsoft.com/office/powerpoint/2010/main" val="39700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81EDE57B-EA08-4F11-8B08-CDA30C04E7B2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03648" y="1123400"/>
            <a:ext cx="6912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请输入正多边形的边数：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27584" y="319060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函数练习：使用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函数改写</a:t>
            </a:r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DrawPolygon.py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20359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请输入正多边形的边数：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23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2" y="483518"/>
            <a:ext cx="876521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函数，实现一系列多边形的绘制（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3~8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81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9622"/>
            <a:ext cx="3038899" cy="29150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83968" y="133391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2" y="483518"/>
            <a:ext cx="8475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为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多边形绘制函数添加颜色参数，绘制指定颜色的多边形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7262" y="4803998"/>
            <a:ext cx="522290" cy="274637"/>
          </a:xfrm>
          <a:prstGeom prst="rect">
            <a:avLst/>
          </a:prstGeom>
        </p:spPr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82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2" y="2211710"/>
            <a:ext cx="446449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n,_color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,’red’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03087"/>
            <a:ext cx="291505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9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2" y="483518"/>
            <a:ext cx="8475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指定的两种颜色交替绘制多边形。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7262" y="4803998"/>
            <a:ext cx="522290" cy="274637"/>
          </a:xfrm>
          <a:prstGeom prst="rect">
            <a:avLst/>
          </a:prstGeom>
        </p:spPr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83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63638"/>
            <a:ext cx="2648320" cy="26006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07904" y="199681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'red'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'green'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42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绘制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正方形（使用循环）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263" y="902482"/>
            <a:ext cx="41764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3851921" y="2395110"/>
            <a:ext cx="504056" cy="325418"/>
          </a:xfrm>
          <a:prstGeom prst="rightArrow">
            <a:avLst/>
          </a:prstGeom>
          <a:solidFill>
            <a:srgbClr val="00206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1727" y="173061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52602</TotalTime>
  <Pages>0</Pages>
  <Words>3875</Words>
  <Characters>0</Characters>
  <Application>Microsoft Office PowerPoint</Application>
  <PresentationFormat>全屏显示(16:9)</PresentationFormat>
  <Lines>0</Lines>
  <Paragraphs>640</Paragraphs>
  <Slides>83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9" baseType="lpstr">
      <vt:lpstr>Bebas Neue</vt:lpstr>
      <vt:lpstr>Gill Sans</vt:lpstr>
      <vt:lpstr>ヒラギノ角ゴ ProN W3</vt:lpstr>
      <vt:lpstr>等线</vt:lpstr>
      <vt:lpstr>宋体</vt:lpstr>
      <vt:lpstr>微软雅黑</vt:lpstr>
      <vt:lpstr>Arial</vt:lpstr>
      <vt:lpstr>Arial Narrow</vt:lpstr>
      <vt:lpstr>Britannic Bold</vt:lpstr>
      <vt:lpstr>Calibri</vt:lpstr>
      <vt:lpstr>Cambria Math</vt:lpstr>
      <vt:lpstr>Consolas</vt:lpstr>
      <vt:lpstr>Courier New</vt:lpstr>
      <vt:lpstr>Palatino Linotype</vt:lpstr>
      <vt:lpstr>Times New Roman</vt:lpstr>
      <vt:lpstr>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86136</cp:lastModifiedBy>
  <cp:revision>4524</cp:revision>
  <cp:lastPrinted>2017-02-27T11:23:14Z</cp:lastPrinted>
  <dcterms:modified xsi:type="dcterms:W3CDTF">2024-09-24T06:48:49Z</dcterms:modified>
</cp:coreProperties>
</file>