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584" r:id="rId2"/>
    <p:sldId id="667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763" r:id="rId14"/>
    <p:sldId id="780" r:id="rId15"/>
    <p:sldId id="679" r:id="rId16"/>
    <p:sldId id="680" r:id="rId17"/>
    <p:sldId id="781" r:id="rId18"/>
    <p:sldId id="764" r:id="rId19"/>
    <p:sldId id="681" r:id="rId20"/>
    <p:sldId id="682" r:id="rId21"/>
    <p:sldId id="683" r:id="rId22"/>
    <p:sldId id="684" r:id="rId23"/>
    <p:sldId id="685" r:id="rId24"/>
    <p:sldId id="686" r:id="rId25"/>
    <p:sldId id="687" r:id="rId26"/>
    <p:sldId id="688" r:id="rId27"/>
    <p:sldId id="767" r:id="rId28"/>
    <p:sldId id="689" r:id="rId29"/>
    <p:sldId id="690" r:id="rId30"/>
    <p:sldId id="691" r:id="rId31"/>
    <p:sldId id="692" r:id="rId32"/>
    <p:sldId id="693" r:id="rId33"/>
    <p:sldId id="769" r:id="rId34"/>
    <p:sldId id="694" r:id="rId35"/>
    <p:sldId id="695" r:id="rId36"/>
    <p:sldId id="696" r:id="rId37"/>
    <p:sldId id="697" r:id="rId38"/>
    <p:sldId id="698" r:id="rId39"/>
    <p:sldId id="699" r:id="rId40"/>
    <p:sldId id="700" r:id="rId41"/>
    <p:sldId id="782" r:id="rId42"/>
    <p:sldId id="772" r:id="rId43"/>
    <p:sldId id="783" r:id="rId44"/>
    <p:sldId id="784" r:id="rId45"/>
    <p:sldId id="785" r:id="rId46"/>
    <p:sldId id="786" r:id="rId47"/>
    <p:sldId id="787" r:id="rId48"/>
    <p:sldId id="701" r:id="rId49"/>
    <p:sldId id="702" r:id="rId50"/>
    <p:sldId id="707" r:id="rId51"/>
    <p:sldId id="708" r:id="rId52"/>
    <p:sldId id="709" r:id="rId53"/>
    <p:sldId id="710" r:id="rId54"/>
    <p:sldId id="711" r:id="rId55"/>
    <p:sldId id="712" r:id="rId56"/>
    <p:sldId id="713" r:id="rId57"/>
    <p:sldId id="714" r:id="rId58"/>
    <p:sldId id="715" r:id="rId59"/>
    <p:sldId id="716" r:id="rId60"/>
    <p:sldId id="717" r:id="rId61"/>
    <p:sldId id="718" r:id="rId62"/>
    <p:sldId id="719" r:id="rId63"/>
    <p:sldId id="720" r:id="rId64"/>
    <p:sldId id="721" r:id="rId65"/>
    <p:sldId id="722" r:id="rId66"/>
    <p:sldId id="723" r:id="rId67"/>
    <p:sldId id="724" r:id="rId68"/>
    <p:sldId id="729" r:id="rId69"/>
    <p:sldId id="730" r:id="rId70"/>
    <p:sldId id="731" r:id="rId71"/>
    <p:sldId id="732" r:id="rId72"/>
    <p:sldId id="733" r:id="rId73"/>
    <p:sldId id="734" r:id="rId74"/>
    <p:sldId id="788" r:id="rId75"/>
    <p:sldId id="735" r:id="rId76"/>
    <p:sldId id="736" r:id="rId77"/>
    <p:sldId id="737" r:id="rId78"/>
    <p:sldId id="738" r:id="rId79"/>
    <p:sldId id="739" r:id="rId80"/>
    <p:sldId id="740" r:id="rId81"/>
    <p:sldId id="744" r:id="rId82"/>
    <p:sldId id="743" r:id="rId83"/>
    <p:sldId id="745" r:id="rId84"/>
    <p:sldId id="746" r:id="rId85"/>
    <p:sldId id="747" r:id="rId86"/>
    <p:sldId id="748" r:id="rId87"/>
    <p:sldId id="749" r:id="rId88"/>
  </p:sldIdLst>
  <p:sldSz cx="9144000" cy="5143500" type="screen16x9"/>
  <p:notesSz cx="7096125" cy="10231438"/>
  <p:custDataLst>
    <p:tags r:id="rId9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FDD"/>
    <a:srgbClr val="CECECE"/>
    <a:srgbClr val="FBFBF5"/>
    <a:srgbClr val="FEFEFA"/>
    <a:srgbClr val="0070C0"/>
    <a:srgbClr val="D98431"/>
    <a:srgbClr val="1C86EF"/>
    <a:srgbClr val="1C86EE"/>
    <a:srgbClr val="338DCC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6536" autoAdjust="0"/>
  </p:normalViewPr>
  <p:slideViewPr>
    <p:cSldViewPr>
      <p:cViewPr varScale="1">
        <p:scale>
          <a:sx n="145" d="100"/>
          <a:sy n="145" d="100"/>
        </p:scale>
        <p:origin x="114" y="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6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E57B-EA08-4F11-8B08-CDA30C04E7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66589" y="1171819"/>
            <a:ext cx="5595391" cy="305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- 3.1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数字类型及操作（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math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- 3.2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天天向上的力量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- 3.3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- 3.4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3: time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- 3.5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文本进度条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[ 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获取字符串中一个或多个字符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35292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索引：返回字符串中单个字符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&gt;[M]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切片：返回字符串中一段字符子串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&gt;[M: N]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带有符号的温度值: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[1:3]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-1]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字符串切片高级用法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[M: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N: 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根据步长对字符串切片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4548" y="2001948"/>
            <a:ext cx="835292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&gt;[M: N]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缺失表示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至开头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缺失表示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至结尾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[:3]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&gt;[M: N: K]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，根据步长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对字符串切片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[1:8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一三五七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1800" b="1" dirty="0">
              <a:solidFill>
                <a:srgbClr val="1DB41D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       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[::-1]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十九八七六五四三二一〇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的特殊字符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转义符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\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35292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转义符表达特定字符的本意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(\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结果为    </a:t>
            </a:r>
            <a:r>
              <a:rPr lang="zh-CN" altLang="en-US" sz="180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180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转义符形成一些组合，表达一些不可打印的含义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noProof="0" dirty="0">
                <a:solidFill>
                  <a:srgbClr val="1DB41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\b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光标移动到下行首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\r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回车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光标移动到本行首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117607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转义字符小练习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988421"/>
            <a:ext cx="3222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en-US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打印如下内容：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人</a:t>
            </a:r>
            <a:endParaRPr lang="en-US" altLang="zh-CN" sz="24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生</a:t>
            </a:r>
            <a:endParaRPr lang="en-US" altLang="zh-CN" sz="2400" kern="0" dirty="0">
              <a:solidFill>
                <a:srgbClr val="FF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苦</a:t>
            </a:r>
            <a:endParaRPr lang="en-US" altLang="zh-CN" sz="24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短</a:t>
            </a:r>
            <a:endParaRPr lang="en-US" altLang="zh-CN" sz="24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endParaRPr lang="en-US" altLang="zh-CN" sz="24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endParaRPr lang="en-US" altLang="zh-CN" sz="24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编</a:t>
            </a:r>
            <a:endParaRPr lang="en-US" altLang="zh-CN" sz="24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程</a:t>
            </a:r>
            <a:endParaRPr lang="en-US" altLang="zh-CN" sz="2400" kern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A5D7C5-6FDB-4560-8A67-9A9AFC3891F7}"/>
              </a:ext>
            </a:extLst>
          </p:cNvPr>
          <p:cNvSpPr/>
          <p:nvPr/>
        </p:nvSpPr>
        <p:spPr>
          <a:xfrm>
            <a:off x="1985523" y="2499742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88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人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生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苦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短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学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编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程</a:t>
            </a:r>
            <a:r>
              <a:rPr lang="en-US" altLang="zh-CN" sz="2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81EDE57B-EA08-4F11-8B08-CDA30C04E7B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283718"/>
            <a:ext cx="3528392" cy="1637275"/>
          </a:xfrm>
          <a:prstGeom prst="rect">
            <a:avLst/>
          </a:prstGeom>
        </p:spPr>
      </p:pic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原始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不转义的原始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152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字符串操作符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个或多个字符组成的有序字符序列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7564" y="2489053"/>
          <a:ext cx="7848872" cy="17388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连接两个字符串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  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复制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的子串，返回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比较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字符串比较的是每个字符的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Unicode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值。可以通过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&gt;, &gt;=,</a:t>
            </a:r>
            <a:b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&lt; , &lt;= , == , !=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比较两个字符串。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59782"/>
            <a:ext cx="2743583" cy="933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831203"/>
            <a:ext cx="280074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117607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字符串操作符小练习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1071582"/>
            <a:ext cx="35118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定义字符串</a:t>
            </a:r>
            <a:r>
              <a:rPr lang="en-US" altLang="zh-CN" sz="1800" kern="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s"Python</a:t>
            </a:r>
            <a:r>
              <a:rPr lang="zh-CN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是一门语言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获得字符“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zh-CN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获得字符串“语言”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zh-CN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判断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与字符串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“Python”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是否相等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重复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判断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“Python” 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是否包含在字符串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zh-CN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zh-CN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6197" y="1071582"/>
            <a:ext cx="3960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"Python</a:t>
            </a:r>
            <a:r>
              <a:rPr lang="zh-CN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是一门语言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rgbClr val="ED9366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s[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:]</a:t>
            </a: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"Python"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'python’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rgbClr val="4CBF99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</a:p>
          <a:p>
            <a:pPr algn="just">
              <a:spcAft>
                <a:spcPts val="0"/>
              </a:spcAft>
            </a:pPr>
            <a:endParaRPr lang="en-US" altLang="zh-CN" sz="1800" kern="0" dirty="0">
              <a:solidFill>
                <a:srgbClr val="A37ACC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"Python"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FF6A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获取星期字符串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91680" y="2139702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输入：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的整数，表示星期几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输出：输入整数对应的星期字符串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例如：输入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，输出 星期三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获取星期字符串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139702"/>
            <a:ext cx="7272808" cy="230425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WeekNamePrintV1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solidFill>
                  <a:schemeClr val="tx1"/>
                </a:solidFill>
                <a:latin typeface="Consolas" panose="020B0609020204030204" pitchFamily="49" charset="0"/>
              </a:rPr>
              <a:t>weekStr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星期一星期二星期三星期四星期五星期六星期日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weekId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请输入星期数字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(1-7)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–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1 ) * 3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weekStr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pos+3]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获取星期字符串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139702"/>
            <a:ext cx="7272808" cy="2304256"/>
          </a:xfrm>
          <a:prstGeom prst="rect">
            <a:avLst/>
          </a:prstGeom>
          <a:solidFill>
            <a:srgbClr val="FEFEFA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WeekNamePrintV2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一二三四五六日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请输入星期数字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(1-7)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lang="en-US" altLang="zh-CN" sz="2000" b="1" dirty="0">
                <a:latin typeface="Consolas" panose="020B0609020204030204" pitchFamily="49" charset="0"/>
              </a:rPr>
              <a:t>-1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字符串处理函数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一些以函数形式提供的字符串处理功能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89222"/>
              </p:ext>
            </p:extLst>
          </p:nvPr>
        </p:nvGraphicFramePr>
        <p:xfrm>
          <a:off x="489148" y="1923678"/>
          <a:ext cx="8165704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700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5100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长度，返回字符串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一二三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456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任意类型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所对应的字符串形式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(1.23)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1.23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([1,2])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[1,2]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hex(x)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oct(x)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的十六进制、八进制或二进制小写形式字符串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0x1a9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0o651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一些以函数形式提供的字符串处理功能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067694"/>
          <a:ext cx="8165704" cy="12964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700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5100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编码，返回其对应的字符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为字符，返回其对应的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E833CF38-49E1-4CE8-8188-2F0F05A6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35" y="3518079"/>
            <a:ext cx="1656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buClr>
                <a:srgbClr val="0066FF"/>
              </a:buClr>
              <a:defRPr/>
            </a:pPr>
            <a:r>
              <a:rPr lang="en-US" altLang="zh-CN" sz="2400" b="1" dirty="0" err="1">
                <a:latin typeface="Consolas" panose="020B0609020204030204" pitchFamily="49" charset="0"/>
                <a:ea typeface="微软雅黑" pitchFamily="34" charset="-122"/>
              </a:rPr>
              <a:t>chr</a:t>
            </a:r>
            <a:r>
              <a:rPr lang="en-US" altLang="zh-CN" sz="2400" b="1" dirty="0">
                <a:latin typeface="Consolas" panose="020B0609020204030204" pitchFamily="49" charset="0"/>
                <a:ea typeface="微软雅黑" pitchFamily="34" charset="-122"/>
              </a:rPr>
              <a:t>(u)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EA7802E-C9B3-4504-9C9F-A761B7495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35" y="4515966"/>
            <a:ext cx="1656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buClr>
                <a:srgbClr val="0066FF"/>
              </a:buClr>
              <a:defRPr/>
            </a:pPr>
            <a:r>
              <a:rPr lang="en-US" altLang="zh-CN" sz="2400" b="1" dirty="0" err="1">
                <a:latin typeface="Consolas" panose="020B0609020204030204" pitchFamily="49" charset="0"/>
                <a:ea typeface="微软雅黑" pitchFamily="34" charset="-122"/>
              </a:rPr>
              <a:t>ord</a:t>
            </a:r>
            <a:r>
              <a:rPr lang="en-US" altLang="zh-CN" sz="2400" b="1" dirty="0">
                <a:latin typeface="Consolas" panose="020B0609020204030204" pitchFamily="49" charset="0"/>
                <a:ea typeface="微软雅黑" pitchFamily="34" charset="-122"/>
              </a:rPr>
              <a:t>(x)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9826CC7-76BB-488B-8484-30C1C0180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3721158"/>
            <a:ext cx="22682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lvl="1" indent="0" algn="just" eaLnBrk="1" hangingPunct="1">
              <a:lnSpc>
                <a:spcPct val="200000"/>
              </a:lnSpc>
              <a:buClr>
                <a:srgbClr val="0066FF"/>
              </a:buCl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en-US" altLang="zh-CN" dirty="0">
                <a:solidFill>
                  <a:srgbClr val="0070C0"/>
                </a:solidFill>
              </a:rPr>
              <a:t>Unicode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3C29240-2E0A-40E9-9FE5-FFF825E3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748911"/>
            <a:ext cx="1368152" cy="71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单字符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79C706-F395-4338-8FDA-B289CDF9B2D6}"/>
              </a:ext>
            </a:extLst>
          </p:cNvPr>
          <p:cNvCxnSpPr/>
          <p:nvPr/>
        </p:nvCxnSpPr>
        <p:spPr bwMode="auto">
          <a:xfrm>
            <a:off x="3707904" y="4083918"/>
            <a:ext cx="140475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184186-755E-4737-ABEB-A589C7FB03E2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7904" y="4390883"/>
            <a:ext cx="136815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字符串的编码方式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Unicode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编码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统一字符编码，即覆盖几乎所有字符的编码方式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1114111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(0x10FFFF)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空间，每个编码对应一个字符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字符串中每个字符都是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Unicode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编码字符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-108520" y="11088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一些有趣的例子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Unicode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编码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1790931"/>
            <a:ext cx="6696744" cy="2808312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 + 1 = 2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(10004)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'1 + 1 = 2 ✔'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这个字符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值是：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这个字符♉的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值是： 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9801'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(12):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(9800 +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♈♉♊♋♌♍♎♏♐♑♒♓</a:t>
            </a:r>
            <a:endParaRPr lang="zh-CN" altLang="zh-CN" sz="20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117607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字符串函数小练习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0511" y="1038629"/>
            <a:ext cx="35118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&gt;&gt;&gt;“PYPY123”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包含的字符数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将浮点数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123.456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转换成字符串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获得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Unicode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编码为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65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的字符</a:t>
            </a:r>
            <a:endParaRPr lang="en-US" altLang="zh-CN" sz="1800" kern="0" dirty="0"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获得中文“好”的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Unicode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编码</a:t>
            </a:r>
            <a:endParaRPr lang="en-US" altLang="zh-CN" sz="1800" kern="0" dirty="0"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1234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转换成二进制整数字符串</a:t>
            </a:r>
            <a:endParaRPr lang="en-US" altLang="zh-CN" sz="1800" kern="0" dirty="0"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逐行打印字符串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中的字符</a:t>
            </a:r>
            <a:endParaRPr lang="en-US" altLang="zh-CN" sz="1800" kern="0" dirty="0"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4008" y="987574"/>
            <a:ext cx="3744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"PYPY123"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endParaRPr lang="en-US" altLang="zh-CN" sz="1800" kern="0" dirty="0"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123.456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‘123.456'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chr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65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‘A'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好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22909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bin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1234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'0b10011010010’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 </a:t>
            </a:r>
            <a:r>
              <a:rPr lang="en-US" altLang="zh-CN" sz="1800" kern="0" dirty="0">
                <a:solidFill>
                  <a:srgbClr val="FF6A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 </a:t>
            </a:r>
            <a:r>
              <a:rPr lang="en-US" altLang="zh-CN" sz="1800" kern="0" dirty="0">
                <a:solidFill>
                  <a:srgbClr val="FF6A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kern="0" dirty="0">
                <a:solidFill>
                  <a:srgbClr val="FF6A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>
              <a:spcAft>
                <a:spcPts val="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字符串处理方法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在编程中是一个专有名词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&lt;a&gt;.&lt;b&gt;()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风格中的函数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&lt;b&gt;()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方法本身也是函数，但与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有关，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&lt;a&gt;.&lt;b&gt;()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风格使用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字符串或字符串变量是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，存在一些可用方法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82121" y="1196616"/>
            <a:ext cx="4544250" cy="2893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字符串类型的表示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字符串操作符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字符串处理函数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字符串处理方法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字符串类型的格式化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67298" y="206769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923678"/>
          <a:ext cx="8165704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str.lower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str.upper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返回字符串的副本，全部字符小写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.lower()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str.split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=None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返回一个列表，由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被分隔的部分组成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A,B,C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.split(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['A','B','C']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str.count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(sub)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返回子串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中出现的次数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an apple a day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.count(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a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-22841" y="110868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一些以方法形式提供的字符串处理功能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8152"/>
              </p:ext>
            </p:extLst>
          </p:nvPr>
        </p:nvGraphicFramePr>
        <p:xfrm>
          <a:off x="467544" y="1747535"/>
          <a:ext cx="8165704" cy="326694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2732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16297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str.replace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(old, new)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副本，所有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子串被替换为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.replace(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str.center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(width[,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fillchar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返回字符串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副本，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根据宽度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居中，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fillchar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</a:t>
                      </a:r>
                      <a:r>
                        <a:rPr kumimoji="0" lang="en-US" altLang="zh-CN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.center(20,"=")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b="0" kern="1200" dirty="0">
                          <a:solidFill>
                            <a:srgbClr val="3EBF3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'=======python======='</a:t>
                      </a:r>
                      <a:endParaRPr lang="zh-CN" altLang="en-US" sz="1800" b="0" kern="1200" dirty="0">
                        <a:solidFill>
                          <a:srgbClr val="3EBF3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5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-57100" y="105396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一些以方法形式提供的字符串处理功能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81556"/>
              </p:ext>
            </p:extLst>
          </p:nvPr>
        </p:nvGraphicFramePr>
        <p:xfrm>
          <a:off x="539552" y="1681480"/>
          <a:ext cx="8547348" cy="32703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1545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31890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str.strip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(chars)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返回字符串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副本，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中去掉在其左侧和右侧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中列出的字符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python=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.strip(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=np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ytho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str.join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除最后元素外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元素后增加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.join(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EBF3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"12345"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1,2,3,4,5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#</a:t>
                      </a:r>
                      <a:r>
                        <a:rPr lang="zh-CN" altLang="en-US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主要用于字符串分隔等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117607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字符串方法小练习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552" y="771550"/>
            <a:ext cx="35118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&gt;&gt;&gt;a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为字符串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"PYPY123</a:t>
            </a:r>
            <a:r>
              <a:rPr lang="zh-CN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&gt;&gt;&gt;a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转换成小写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用“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”分隔字符串获得的列表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&gt;&gt;&gt;“PY”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中出现了几次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“123”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替换成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"456"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&gt;&gt;&gt;a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的格式：长度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，居中显示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转换成列表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</a:p>
          <a:p>
            <a:pPr algn="l">
              <a:spcAft>
                <a:spcPts val="0"/>
              </a:spcAft>
            </a:pP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“,”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连接列表中各字符</a:t>
            </a: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F47CD0-E0AD-4933-84FA-EC7C95C158BB}"/>
              </a:ext>
            </a:extLst>
          </p:cNvPr>
          <p:cNvSpPr/>
          <p:nvPr/>
        </p:nvSpPr>
        <p:spPr>
          <a:xfrm>
            <a:off x="4499992" y="699542"/>
            <a:ext cx="35118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 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"PYPY123</a:t>
            </a:r>
            <a:r>
              <a:rPr lang="zh-CN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 err="1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lower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'pypy123</a:t>
            </a:r>
            <a:r>
              <a:rPr lang="zh-CN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’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 err="1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split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'PYPY'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'23</a:t>
            </a:r>
            <a:r>
              <a:rPr lang="zh-CN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 err="1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count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"PY"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 err="1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replace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"123"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"456"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'PYPY456</a:t>
            </a:r>
            <a:r>
              <a:rPr lang="zh-CN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语言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’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 err="1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center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     PYPY123</a:t>
            </a:r>
            <a:r>
              <a:rPr lang="zh-CN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平台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'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 </a:t>
            </a: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list(a)</a:t>
            </a: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","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join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6363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‘P,Y,P,Y,1,2,3'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字符串类型的格式化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字符串类型的格式化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格式化是对字符串进行格式表达的方式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字符串格式化使用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.format()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方法，用法如下：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3147814"/>
            <a:ext cx="856895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&gt;.format(&lt;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逗号分隔的参数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字符串类型的格式化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87524" y="2139702"/>
            <a:ext cx="856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占用率为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%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.format(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2018-10-10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,10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711735" y="2850833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2051720" y="2850833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4233560" y="2850833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711735" y="4011910"/>
            <a:ext cx="352182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524825" y="343584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64810" y="343584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046650" y="3435845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8645" y="4273123"/>
            <a:ext cx="2948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的默认顺序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6689346" y="2840754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7913482" y="2840754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8388110" y="2840754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5724128" y="4011910"/>
            <a:ext cx="2808312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6502436" y="3425767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26572" y="3425767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01200" y="3425766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24128" y="4263044"/>
            <a:ext cx="284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中参数的顺序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字符串类型的格式化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88032" y="2675114"/>
            <a:ext cx="856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计算机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CPU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占用率为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%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2018-10-10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"C"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,10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8388424" y="3321445"/>
            <a:ext cx="0" cy="47444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711735" y="2158683"/>
            <a:ext cx="7194857" cy="1578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6689346" y="2444286"/>
            <a:ext cx="0" cy="3964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/>
          <p:nvPr/>
        </p:nvCxnSpPr>
        <p:spPr bwMode="auto">
          <a:xfrm flipH="1">
            <a:off x="7914164" y="2141233"/>
            <a:ext cx="6089" cy="7096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 flipV="1">
            <a:off x="716508" y="2174466"/>
            <a:ext cx="1" cy="67417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2057662" y="2434943"/>
            <a:ext cx="1529" cy="4299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2058343" y="2431352"/>
            <a:ext cx="4640271" cy="1293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V="1">
            <a:off x="4238019" y="3347502"/>
            <a:ext cx="1529" cy="4299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4233560" y="3770440"/>
            <a:ext cx="4154864" cy="705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f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ormat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()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方法的格式控制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槽内部对格式化的配置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1749654"/>
            <a:ext cx="85689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参数序号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格式控制标记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&gt;}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539552" y="3314924"/>
            <a:ext cx="7704856" cy="1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788024" y="2911361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353913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491880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6091368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7308304" y="2954884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43" y="3527736"/>
            <a:ext cx="74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引导符号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30" y="3530199"/>
            <a:ext cx="1333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用于填充的单个字符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973" y="3535125"/>
            <a:ext cx="133333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居中对齐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3535125"/>
            <a:ext cx="1368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槽设定的输出宽度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1048930" y="2954884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623" y="3527736"/>
            <a:ext cx="1368152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012" y="3542694"/>
            <a:ext cx="1199962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780" y="3542694"/>
            <a:ext cx="17037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14" y="2682876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32" y="2879540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36" y="2889619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952" y="2887192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711" y="2885563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32" y="2791851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148" y="2885562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f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ormat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()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方法的格式控制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539552" y="2051670"/>
            <a:ext cx="7704856" cy="1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788024" y="1648107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353913" y="1691630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491880" y="1691630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43" y="2264482"/>
            <a:ext cx="74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引导符号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30" y="2266945"/>
            <a:ext cx="1333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用于填充的单个字符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973" y="2271871"/>
            <a:ext cx="133333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左对齐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右对齐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^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居中对齐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2271871"/>
            <a:ext cx="1368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槽设定的输出宽度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1048930" y="1691630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14" y="1419622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32" y="1616286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填充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36" y="1626365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952" y="1623938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宽度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711" y="1622309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32" y="1528597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精度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148" y="1622308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类型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13452" y="2264482"/>
            <a:ext cx="40230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0:=^20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'=======PYTHON======='</a:t>
            </a: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0:</a:t>
            </a:r>
            <a:r>
              <a:rPr lang="zh-CN" altLang="en-US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&gt;20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1800" b="1" dirty="0">
                <a:latin typeface="Consolas" panose="020B0609020204030204" pitchFamily="49" charset="0"/>
              </a:rPr>
              <a:t>.format(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>
                <a:solidFill>
                  <a:srgbClr val="0010FF"/>
                </a:solidFill>
                <a:latin typeface="Consolas" panose="020B0609020204030204" pitchFamily="49" charset="0"/>
              </a:rPr>
              <a:t>'*****************BIT'</a:t>
            </a:r>
            <a:endParaRPr lang="en-US" altLang="zh-CN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:10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1800" b="1" dirty="0">
                <a:latin typeface="Consolas" panose="020B0609020204030204" pitchFamily="49" charset="0"/>
              </a:rPr>
              <a:t>.format(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'BIT       '</a:t>
            </a:r>
            <a:endParaRPr lang="zh-CN" altLang="en-US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字符串类型的表示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f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ormat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()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方法的格式控制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4984" y="2378764"/>
            <a:ext cx="7159565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0:,</a:t>
            </a:r>
            <a:r>
              <a:rPr lang="en-US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.2f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}"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12345.6789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'12,345.68'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{0:b},{0:c},{0:d},{0:o},{0:x},{0:X}</a:t>
            </a:r>
            <a:r>
              <a:rPr lang="zh-CN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format(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425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'110101001,Ʃ,425,651,1a9,1A9'</a:t>
            </a:r>
          </a:p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{0:e},{0:E},{0:f},{0:%}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format(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3.14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'3.140000e+00,3.140000E+00,3.140000,314.000000%'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 flipV="1">
            <a:off x="539552" y="2050703"/>
            <a:ext cx="7704856" cy="13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 flipV="1">
            <a:off x="4788024" y="1647140"/>
            <a:ext cx="0" cy="15120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 flipV="1">
            <a:off x="6091368" y="1690663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 flipV="1">
            <a:off x="7308304" y="1690663"/>
            <a:ext cx="0" cy="10920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623" y="2263515"/>
            <a:ext cx="1368152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012" y="2278473"/>
            <a:ext cx="1199962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64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780" y="2278473"/>
            <a:ext cx="17037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32" y="1615319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36" y="1625398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7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952" y="1622971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5711" y="1621342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9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432" y="1527630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70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148" y="1621341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A601499C-C356-4C74-92ED-AB77954F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14" y="1419622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f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字符串是字符串格式化的简化方法，使用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作为字符串前缀，字符串中使用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标识出替换区域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03798"/>
            <a:ext cx="4296375" cy="9621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31790"/>
            <a:ext cx="323895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2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117607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字符串格式化小练习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383" y="952277"/>
            <a:ext cx="4320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&gt;&gt;&gt;s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的宽度为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，居中显示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&gt;&gt;&gt;s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的宽度为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，“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”填充，靠右显示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浮点数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12345.6789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保留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位小数，使用千位分隔符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输出字符串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个字符</a:t>
            </a: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输出整数</a:t>
            </a:r>
            <a:r>
              <a:rPr lang="en-US" altLang="zh-CN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12345</a:t>
            </a:r>
            <a:r>
              <a:rPr lang="zh-CN" altLang="en-US" sz="18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的二进制形式</a:t>
            </a:r>
            <a:endParaRPr lang="zh-CN" altLang="zh-CN" sz="1800" kern="1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8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7545B2-D9B0-438A-BAC5-3BE0D693867E}"/>
              </a:ext>
            </a:extLst>
          </p:cNvPr>
          <p:cNvSpPr/>
          <p:nvPr/>
        </p:nvSpPr>
        <p:spPr>
          <a:xfrm>
            <a:off x="4595863" y="887132"/>
            <a:ext cx="4320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f"{s:^20}“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    Python</a:t>
            </a:r>
            <a:r>
              <a:rPr lang="zh-CN" altLang="en-US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是一门语言     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f"{s:=&gt;20}“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'=========Python</a:t>
            </a:r>
            <a:r>
              <a:rPr lang="zh-CN" altLang="en-US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是一门语言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"{:,.2f}"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format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12345.6789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'12,345.68’</a:t>
            </a: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f"{s:.2}"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0" dirty="0" err="1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Py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"{:b}"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format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7AC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12345</a:t>
            </a:r>
            <a:r>
              <a:rPr lang="en-US" altLang="zh-CN" sz="1800" kern="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'11000000111001’</a:t>
            </a:r>
          </a:p>
          <a:p>
            <a:pPr algn="l">
              <a:spcAft>
                <a:spcPts val="0"/>
              </a:spcAft>
            </a:pP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C6D130-9A07-4AEC-989D-38618D829D5E}"/>
              </a:ext>
            </a:extLst>
          </p:cNvPr>
          <p:cNvSpPr/>
          <p:nvPr/>
        </p:nvSpPr>
        <p:spPr>
          <a:xfrm>
            <a:off x="275383" y="3758253"/>
            <a:ext cx="36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再次输出字符串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的值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96CFCD-4029-4672-85C5-456E11BC07FA}"/>
              </a:ext>
            </a:extLst>
          </p:cNvPr>
          <p:cNvSpPr/>
          <p:nvPr/>
        </p:nvSpPr>
        <p:spPr>
          <a:xfrm>
            <a:off x="4572000" y="364566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kern="0" dirty="0">
                <a:solidFill>
                  <a:srgbClr val="ED936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'Python</a:t>
            </a:r>
            <a:r>
              <a:rPr lang="zh-CN" altLang="en-US" sz="24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是一门语言</a:t>
            </a:r>
            <a:r>
              <a:rPr lang="en-US" altLang="zh-CN" sz="2400" kern="0" dirty="0">
                <a:solidFill>
                  <a:srgbClr val="4CBF99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5772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allAtOnce"/>
      <p:bldP spid="7" grpId="0" build="p"/>
      <p:bldP spid="7" grpId="1" build="allAtOnce"/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字符串的不变性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67165"/>
            <a:ext cx="936104" cy="9225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435846"/>
            <a:ext cx="1010601" cy="1002124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 bwMode="auto">
          <a:xfrm>
            <a:off x="3635896" y="1369136"/>
            <a:ext cx="2520280" cy="928236"/>
          </a:xfrm>
          <a:prstGeom prst="wedgeRectCallout">
            <a:avLst>
              <a:gd name="adj1" fmla="val -103361"/>
              <a:gd name="adj2" fmla="val 63888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79912" y="144298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怎么修改一个字符串的值呢？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5580112" y="2836812"/>
            <a:ext cx="2520280" cy="928236"/>
          </a:xfrm>
          <a:prstGeom prst="wedgeRectCallout">
            <a:avLst>
              <a:gd name="adj1" fmla="val -103361"/>
              <a:gd name="adj2" fmla="val 63888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4128" y="2910661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字符串一旦创建就无法修改了</a:t>
            </a:r>
          </a:p>
        </p:txBody>
      </p:sp>
    </p:spTree>
    <p:extLst>
      <p:ext uri="{BB962C8B-B14F-4D97-AF65-F5344CB8AC3E}">
        <p14:creationId xmlns:p14="http://schemas.microsoft.com/office/powerpoint/2010/main" val="31836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81EDE57B-EA08-4F11-8B08-CDA30C04E7B2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58" y="1241748"/>
            <a:ext cx="5120684" cy="11833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58" y="2859781"/>
            <a:ext cx="5107842" cy="1203447"/>
          </a:xfrm>
          <a:prstGeom prst="rect">
            <a:avLst/>
          </a:prstGeom>
        </p:spPr>
      </p:pic>
      <p:sp>
        <p:nvSpPr>
          <p:cNvPr id="7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字符串的不变性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6748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字符串的不变性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删除字符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79" y="2571750"/>
            <a:ext cx="5385168" cy="12961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E62970-253E-4DB6-B80E-AAF0380BB027}"/>
              </a:ext>
            </a:extLst>
          </p:cNvPr>
          <p:cNvSpPr/>
          <p:nvPr/>
        </p:nvSpPr>
        <p:spPr>
          <a:xfrm>
            <a:off x="2123728" y="1854425"/>
            <a:ext cx="7159565" cy="527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从字符串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123456789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”</a:t>
            </a:r>
            <a:r>
              <a:rPr lang="zh-CN" altLang="en-US" sz="2000" b="1" dirty="0">
                <a:latin typeface="Consolas" panose="020B0609020204030204" pitchFamily="49" charset="0"/>
              </a:rPr>
              <a:t>中删除字符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9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字符串的不变性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替换字符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43758"/>
            <a:ext cx="5360181" cy="10913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6CEBFC-2B08-4133-8AD4-0FABAE68E073}"/>
              </a:ext>
            </a:extLst>
          </p:cNvPr>
          <p:cNvSpPr/>
          <p:nvPr/>
        </p:nvSpPr>
        <p:spPr>
          <a:xfrm>
            <a:off x="2123728" y="1854425"/>
            <a:ext cx="7159565" cy="527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字符串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123456789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”</a:t>
            </a:r>
            <a:r>
              <a:rPr lang="zh-CN" altLang="en-US" sz="2000" b="1" dirty="0">
                <a:latin typeface="Consolas" panose="020B0609020204030204" pitchFamily="49" charset="0"/>
              </a:rPr>
              <a:t>中的字符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2000" b="1" dirty="0">
                <a:latin typeface="Consolas" panose="020B0609020204030204" pitchFamily="49" charset="0"/>
              </a:rPr>
              <a:t>替换为字符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字符串的不变性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20359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转换成列表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8930"/>
            <a:ext cx="3828209" cy="1152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4" y="2498930"/>
            <a:ext cx="3497532" cy="15121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426576-D616-41E2-9E7B-2D2514D3928C}"/>
              </a:ext>
            </a:extLst>
          </p:cNvPr>
          <p:cNvSpPr/>
          <p:nvPr/>
        </p:nvSpPr>
        <p:spPr>
          <a:xfrm>
            <a:off x="1547664" y="1784655"/>
            <a:ext cx="7159565" cy="527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字符串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123456789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”</a:t>
            </a:r>
            <a:r>
              <a:rPr lang="zh-CN" altLang="en-US" sz="2000" b="1" dirty="0">
                <a:latin typeface="Consolas" panose="020B0609020204030204" pitchFamily="49" charset="0"/>
              </a:rPr>
              <a:t>中的字符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2000" b="1" dirty="0">
                <a:latin typeface="Consolas" panose="020B0609020204030204" pitchFamily="49" charset="0"/>
              </a:rPr>
              <a:t>替换为字符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48642" y="1244131"/>
            <a:ext cx="8144479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正向递增序号、反向递减序号、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&lt;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&gt;[M:N:K]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*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in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len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hex()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oct()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ord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chr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.lower()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.upper()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.split()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.count()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replace()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.center()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.strip()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.join(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.format()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个或多个字符组成的有序字符序列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067694"/>
            <a:ext cx="8567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字符串由一对单引号或一对双引号表示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字符串是字符的有序序列，可以对其中的字符进行索引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 是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的第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个字符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3.4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</a:t>
            </a: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3: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time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库基本介绍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time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库是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中处理时间的标准库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时间的表达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提供获取系统时间并格式化输出功能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提供系统级精确计时功能，用于程序性能分析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18573" y="2427734"/>
            <a:ext cx="227390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i="1" dirty="0">
                <a:solidFill>
                  <a:srgbClr val="FF931A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time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.&lt;b&gt;()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time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库包括三类函数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237397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时间获取：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time()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gmtime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时间格式化：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strftime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strptime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程序计时：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sleep(),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perf_counter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时间获取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时间获取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563638"/>
          <a:ext cx="816570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获取当前时间戳，即计算机内部时间值，浮点数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1516939876.6022282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获取当前时间并以易读方式表示，返回字符串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time.ctime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'Fri Jan 26 12:11:16 2018'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时间获取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563638"/>
          <a:ext cx="8165704" cy="25922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32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215984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获取当前时间，表示为计算机可处理的时间格式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time.gmtime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tm_year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=2018,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tm_mon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=1, 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tm_hour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tm_min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tm_sec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=16,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tm_wday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tm_isdst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=0)</a:t>
                      </a:r>
                      <a:endParaRPr lang="zh-CN" altLang="en-US" sz="18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时间格式化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将时间以合理的方式展示出来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格式化：类似字符串格式化，需要有展示模板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展示模板由特定的格式化控制符组成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strftime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707654"/>
          <a:ext cx="8165704" cy="25335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strftime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是格式化模板字符串，用来定义输出效果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是计算机内部时间类型变量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time.gmtime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time.strftime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%Y-%m-%d %H:%M:%S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,t)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'2018-01-26</a:t>
                      </a: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12:55:20'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字符串有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类共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种 表示方法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1995686"/>
            <a:ext cx="8567936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由一对单引号或双引号表示，仅表示单行字符串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由一对三单引号或三双引号表示，可表示多行字符串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Python</a:t>
            </a: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          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语言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1512" y="4371950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Q: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老师老师，三引号不是多行注释吗？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格式化控制符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491630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859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48469384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格式化字符串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时间说明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值范围和实例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0000~9999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01~12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32378273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月份名称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January~December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April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233621607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月份名称缩写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Jan~Dec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55792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01~31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5328936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Monday~Sunday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Wednesday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934277438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格式化控制符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9148" y="1491630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859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48469384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格式化字符串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时间说明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值范围和实例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星期缩写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Mon~Sun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Wed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00~23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32378273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%I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01~12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233621607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%p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AM,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55792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00~59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5328936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00~59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934277438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3571" y="1880636"/>
            <a:ext cx="70567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%Y-%m-%d %H:%M:%S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,t)</a:t>
            </a:r>
          </a:p>
        </p:txBody>
      </p:sp>
      <p:sp>
        <p:nvSpPr>
          <p:cNvPr id="3" name="矩形 2"/>
          <p:cNvSpPr/>
          <p:nvPr/>
        </p:nvSpPr>
        <p:spPr>
          <a:xfrm>
            <a:off x="3749158" y="2657389"/>
            <a:ext cx="3922869" cy="613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 '2018-01-26 12:55:20'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571" y="1390005"/>
            <a:ext cx="3583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time.gmtime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3571" y="3435846"/>
            <a:ext cx="822690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timeStr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'2018-01-26 12:55:20'</a:t>
            </a:r>
          </a:p>
          <a:p>
            <a:pPr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strptime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timeStr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%Y-%m-%d %H:%M:%S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右箭头 4"/>
          <p:cNvSpPr/>
          <p:nvPr/>
        </p:nvSpPr>
        <p:spPr bwMode="auto">
          <a:xfrm rot="2439879">
            <a:off x="3662250" y="2539321"/>
            <a:ext cx="311099" cy="288032"/>
          </a:xfrm>
          <a:prstGeom prst="rightArrow">
            <a:avLst/>
          </a:prstGeom>
          <a:solidFill>
            <a:srgbClr val="FF66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 rot="8080734">
            <a:off x="3662191" y="3291830"/>
            <a:ext cx="311099" cy="288032"/>
          </a:xfrm>
          <a:prstGeom prst="rightArrow">
            <a:avLst/>
          </a:prstGeom>
          <a:solidFill>
            <a:srgbClr val="FF66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338" y="1419622"/>
          <a:ext cx="8331324" cy="33849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strptime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是字符串形式的时间值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是格式化模板字符串，用来定义输入效果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timeStr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zh-CN" sz="1800" b="1" dirty="0">
                          <a:solidFill>
                            <a:srgbClr val="00AA03"/>
                          </a:solidFill>
                          <a:latin typeface="Consolas" panose="020B0609020204030204" pitchFamily="49" charset="0"/>
                        </a:rPr>
                        <a:t>'2018-01-26 12:55:20'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time.strptime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timeStr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%Y-%m-%d %H:%M:%S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tm_year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=2018,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tm_mon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=1, 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tm_hour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tm_min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tm_sec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=16,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tm_wday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tm_isdst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=0)</a:t>
                      </a:r>
                      <a:endParaRPr lang="zh-CN" altLang="en-US" sz="20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程序计时应用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程序计时应用广泛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程序计时指测量起止动作所经历时间的过程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测量时间：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perf_counter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产生时间：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sleep()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338" y="1390814"/>
          <a:ext cx="8331324" cy="35358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perf_counter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级别的精确时间计数值，单位为秒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由于这个计数值起点不确定，连续调用差值才有意义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start =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time.perf_counter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318.66599499718114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end 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time.perf_counter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341.3905185375658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end - start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22.724523540384666</a:t>
                      </a:r>
                      <a:endParaRPr lang="zh-CN" altLang="en-US" sz="20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338" y="1635646"/>
          <a:ext cx="8331324" cy="27774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拟休眠的时间，单位是秒，可以是浮点数</a:t>
                      </a:r>
                      <a:endParaRPr lang="en-US" altLang="zh-CN" sz="18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931A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def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wait()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: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      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time.sleep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(3.3)</a:t>
                      </a:r>
                      <a:endParaRPr lang="en-US" altLang="zh-CN" sz="1800" b="1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wait()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zh-CN" alt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程序将等待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zh-CN" alt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秒后再退出</a:t>
                      </a:r>
                      <a:endParaRPr lang="en-US" altLang="zh-CN" sz="2000" b="0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文本进度条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文本进度条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1187624" y="2139702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语言为何提供 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类共</a:t>
            </a:r>
            <a:r>
              <a:rPr lang="en-US" altLang="zh-CN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 字符串表示方式？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文本进度条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用过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计算机的都见过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2347" y="2533579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进度条什么原理呢？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" name="直接连接符 5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10" name="矩形 9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48" y="2314346"/>
            <a:ext cx="3757129" cy="121973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需求分析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476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文本进度条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79612" y="1905904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采用字符串方式打印可以动态变化的文本进度条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进度条需要能在一行中逐渐变化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3AE2B8-BDDC-4051-B3A9-58025296A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17"/>
          <a:stretch/>
        </p:blipFill>
        <p:spPr>
          <a:xfrm>
            <a:off x="1187624" y="3587639"/>
            <a:ext cx="6696744" cy="3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如何获得文本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进度条的变化时间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763688" y="2427734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采用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sleep()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模拟一个持续的进度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似乎不那么难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简单的开始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88FDD-BEA1-455A-9540-5C9B59ACD4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81EDE57B-EA08-4F11-8B08-CDA30C04E7B2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86E59-1A52-49A9-8B81-1F1FA1EC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771550"/>
            <a:ext cx="2448272" cy="3437474"/>
          </a:xfrm>
          <a:prstGeom prst="rect">
            <a:avLst/>
          </a:prstGeom>
          <a:ln>
            <a:solidFill>
              <a:srgbClr val="CCFFCC"/>
            </a:solidFill>
          </a:ln>
        </p:spPr>
      </p:pic>
    </p:spTree>
    <p:extLst>
      <p:ext uri="{BB962C8B-B14F-4D97-AF65-F5344CB8AC3E}">
        <p14:creationId xmlns:p14="http://schemas.microsoft.com/office/powerpoint/2010/main" val="405577831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简单的开始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699542"/>
            <a:ext cx="5760640" cy="41586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xtProBarV1.py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mport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time</a:t>
            </a:r>
            <a:br>
              <a:rPr lang="zh-CN" altLang="zh-CN" sz="20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latin typeface="Consolas" panose="020B0609020204030204" pitchFamily="49" charset="0"/>
              </a:rPr>
              <a:t>scale = 10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------</a:t>
            </a:r>
            <a:r>
              <a:rPr lang="zh-CN" altLang="en-US" sz="20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(scale+1):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a 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b 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* (scale -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c = 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/scale)*100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"{:^3.0f}%[{}-&gt;{}]"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c,a,b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(0.1)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"------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执行结束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------"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627534"/>
            <a:ext cx="2162203" cy="3035821"/>
          </a:xfrm>
          <a:prstGeom prst="rect">
            <a:avLst/>
          </a:prstGeom>
          <a:ln>
            <a:solidFill>
              <a:srgbClr val="CCFFCC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F5A9E4-4D97-4124-84F9-8D5B925B8018}"/>
              </a:ext>
            </a:extLst>
          </p:cNvPr>
          <p:cNvSpPr/>
          <p:nvPr/>
        </p:nvSpPr>
        <p:spPr bwMode="auto">
          <a:xfrm>
            <a:off x="1691680" y="2643758"/>
            <a:ext cx="1152128" cy="28803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BBD85D-1F1F-43F2-9E6E-C4C3F945CBAD}"/>
              </a:ext>
            </a:extLst>
          </p:cNvPr>
          <p:cNvSpPr/>
          <p:nvPr/>
        </p:nvSpPr>
        <p:spPr bwMode="auto">
          <a:xfrm>
            <a:off x="1691680" y="3375323"/>
            <a:ext cx="1944216" cy="28803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46E65D-06CC-4BF8-8686-AAA0CABDDE38}"/>
              </a:ext>
            </a:extLst>
          </p:cNvPr>
          <p:cNvSpPr/>
          <p:nvPr/>
        </p:nvSpPr>
        <p:spPr bwMode="auto">
          <a:xfrm>
            <a:off x="6084168" y="3783261"/>
            <a:ext cx="432048" cy="274637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单行动态刷新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单行动态刷新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刷新的本质是：用之后打印的字符覆盖之前的字符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不能换行：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需要被控制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要能回退：打印后光标退回到之前的位置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\r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刷新的关键是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\r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单行动态刷新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1419622"/>
            <a:ext cx="5760640" cy="19264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xtProBarV2.py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(101):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{:3}%"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), end=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time.sleep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7164"/>
          <a:stretch/>
        </p:blipFill>
        <p:spPr>
          <a:xfrm>
            <a:off x="1187623" y="3507854"/>
            <a:ext cx="6581081" cy="864096"/>
          </a:xfrm>
          <a:prstGeom prst="rect">
            <a:avLst/>
          </a:prstGeom>
          <a:ln>
            <a:solidFill>
              <a:srgbClr val="CCFFCC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884860" y="4150141"/>
            <a:ext cx="3186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IDLE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屏蔽了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\r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单行动态刷新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1419622"/>
            <a:ext cx="5760640" cy="19264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xtProBarV2.py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(101):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"\r{:3}%"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), end=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time.sleep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884860" y="4083918"/>
            <a:ext cx="3186608" cy="85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命令行执行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22" y="3795886"/>
            <a:ext cx="3572346" cy="46741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字符串有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类共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 表示方法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如果希望在字符串中包含双引号或单引号呢？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这里有个单引号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如果希望在字符串中既包括单引号又包括双引号呢？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这里既有单引号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又有双引号 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'''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实例完整效果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226401"/>
            <a:ext cx="8028384" cy="4446706"/>
          </a:xfrm>
          <a:prstGeom prst="rect">
            <a:avLst/>
          </a:prstGeom>
          <a:solidFill>
            <a:srgbClr val="FEFEFA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xtProBarV3.py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mport</a:t>
            </a:r>
            <a:r>
              <a:rPr lang="zh-CN" altLang="zh-CN" sz="18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time</a:t>
            </a:r>
            <a:br>
              <a:rPr lang="zh-CN" altLang="zh-CN" sz="18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en-US" altLang="zh-CN" sz="1800" b="1" dirty="0">
                <a:latin typeface="Consolas" panose="020B0609020204030204" pitchFamily="49" charset="0"/>
              </a:rPr>
              <a:t>scale = 50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.center(scale//2,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time.perf_counter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(scale+1):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a =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b =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'.'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* (scale -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c = (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/scale)*100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dur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time.perf_counter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 - start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"\r{:^3.0f}%[{}-&gt;{}]{:.2f}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s"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.format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c,a,b,dur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),end=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(0.1)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zh-CN" sz="18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执行结束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.center(scale//2,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9AD7D1-A9B9-4551-8B76-9EC36650DD25}"/>
              </a:ext>
            </a:extLst>
          </p:cNvPr>
          <p:cNvSpPr/>
          <p:nvPr/>
        </p:nvSpPr>
        <p:spPr bwMode="auto">
          <a:xfrm>
            <a:off x="1763688" y="1707654"/>
            <a:ext cx="2448272" cy="21602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40C253-CEA6-4EEA-9252-7A005BCB758C}"/>
              </a:ext>
            </a:extLst>
          </p:cNvPr>
          <p:cNvSpPr/>
          <p:nvPr/>
        </p:nvSpPr>
        <p:spPr bwMode="auto">
          <a:xfrm>
            <a:off x="1979712" y="3291830"/>
            <a:ext cx="3456384" cy="28803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0A498D-4D63-4381-8E3B-B8C5ADC73A56}"/>
              </a:ext>
            </a:extLst>
          </p:cNvPr>
          <p:cNvSpPr/>
          <p:nvPr/>
        </p:nvSpPr>
        <p:spPr bwMode="auto">
          <a:xfrm>
            <a:off x="6516216" y="3651870"/>
            <a:ext cx="1152128" cy="28803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C435E-2BFD-4FB0-9FEC-51676831E138}"/>
              </a:ext>
            </a:extLst>
          </p:cNvPr>
          <p:cNvSpPr/>
          <p:nvPr/>
        </p:nvSpPr>
        <p:spPr bwMode="auto">
          <a:xfrm>
            <a:off x="7939286" y="3651870"/>
            <a:ext cx="737170" cy="28803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5DD9BE-6608-4A9F-A9C6-86E83BE4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36" y="2488127"/>
            <a:ext cx="4319960" cy="582718"/>
          </a:xfrm>
          <a:prstGeom prst="rect">
            <a:avLst/>
          </a:prstGeom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id="{33D9C891-0589-4753-9566-9D77B3856937}"/>
              </a:ext>
            </a:extLst>
          </p:cNvPr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完整效果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文本进度条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计算问题扩展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文本进度条程序使用了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perf_counter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计时方法适合各类需要统计时间的计算问题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例如：比较不同算法时间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、统计程序运行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进度条应用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在任何运行时间需要较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长的程序中增加进度条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在任何希望提高用户体验的应用中增加进度条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进度条是人机交互的纽带之一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3478"/>
            <a:ext cx="4752528" cy="4605795"/>
          </a:xfrm>
          <a:prstGeom prst="rect">
            <a:avLst/>
          </a:prstGeom>
          <a:ln>
            <a:solidFill>
              <a:srgbClr val="CCFFCC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51520" y="4794643"/>
            <a:ext cx="878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Harrison C. et al. 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Rethinking the Progress</a:t>
            </a:r>
            <a:r>
              <a:rPr kumimoji="0" lang="en-US" altLang="zh-CN" sz="1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Bar</a:t>
            </a:r>
            <a:r>
              <a:rPr kumimoji="0" lang="en-US" altLang="zh-CN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 In ACM Symposium on User Interface Software and Technology, 2007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anose="02020503060305020303" pitchFamily="18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139702"/>
          <a:ext cx="8165704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3773216">
                  <a:extLst>
                    <a:ext uri="{9D8B030D-6E8A-4147-A177-3AD203B41FA5}">
                      <a16:colId xmlns:a16="http://schemas.microsoft.com/office/drawing/2014/main" val="172066965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设计名称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设计函数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Linear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Constant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x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Early Pause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Speeds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x+(1-sin(x*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*2+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/2)/-8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Late Pause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Slows down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x+(1-sin(x*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*2+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/2)/8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Slow Wavy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Constant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x+sin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*5)/20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1632093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 Wavy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Constant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x+sin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(x*</a:t>
                      </a:r>
                      <a:r>
                        <a:rPr lang="el-GR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*20)/80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48106707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28347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文本进度条的不同设计函数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211710"/>
          <a:ext cx="8165704" cy="21813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3773216">
                  <a:extLst>
                    <a:ext uri="{9D8B030D-6E8A-4147-A177-3AD203B41FA5}">
                      <a16:colId xmlns:a16="http://schemas.microsoft.com/office/drawing/2014/main" val="172066965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设计名称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设计函数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Speeds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(x+(1-x)*0.03)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kern="1200" baseline="30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Inverse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Slows down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=1+(1-x)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Speeds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up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(x+(1-x)/2)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6488773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Inverse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Fast Power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Slows down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f(x) = 1+(1-x)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90163209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28347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文本进度条的不同设计函数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字符串的序号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 和 反向递减序号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9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3648" y="3183814"/>
            <a:ext cx="6264696" cy="648072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3215462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号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温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943712" y="3183814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483768" y="3183814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300942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3542288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406794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4600808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511926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644920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6184984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710640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7214696" y="3183813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950912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483759" y="383188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009432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527775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75038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07885" y="383188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26400" y="3831884"/>
            <a:ext cx="53292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37864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185127" y="383188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65740" y="3831884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194532" y="3831884"/>
            <a:ext cx="57488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71561" y="2527265"/>
            <a:ext cx="780159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799309" y="2527265"/>
            <a:ext cx="81418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27057" y="2527265"/>
            <a:ext cx="80478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957196" y="2520065"/>
            <a:ext cx="5850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75540" y="2520065"/>
            <a:ext cx="59949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22802" y="2520065"/>
            <a:ext cx="57800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41250" y="2520065"/>
            <a:ext cx="594392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66964" y="2520065"/>
            <a:ext cx="58516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585628" y="2520065"/>
            <a:ext cx="5922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112968" y="2520065"/>
            <a:ext cx="58508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13505" y="2520065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142297" y="2520065"/>
            <a:ext cx="627120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2690952" y="4515966"/>
            <a:ext cx="377649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>
          <a:xfrm>
            <a:off x="3820758" y="4602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flipH="1">
            <a:off x="2602922" y="2528838"/>
            <a:ext cx="375250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3760407" y="20870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反向递减序号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53090</TotalTime>
  <Pages>0</Pages>
  <Words>4359</Words>
  <Characters>0</Characters>
  <Application>Microsoft Office PowerPoint</Application>
  <PresentationFormat>全屏显示(16:9)</PresentationFormat>
  <Lines>0</Lines>
  <Paragraphs>731</Paragraphs>
  <Slides>87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Bebas Neue</vt:lpstr>
      <vt:lpstr>Gill Sans</vt:lpstr>
      <vt:lpstr>ヒラギノ角ゴ ProN W3</vt:lpstr>
      <vt:lpstr>等线</vt:lpstr>
      <vt:lpstr>宋体</vt:lpstr>
      <vt:lpstr>微软雅黑</vt:lpstr>
      <vt:lpstr>Arial</vt:lpstr>
      <vt:lpstr>Bell MT</vt:lpstr>
      <vt:lpstr>Calibri</vt:lpstr>
      <vt:lpstr>Consolas</vt:lpstr>
      <vt:lpstr>Courier New</vt:lpstr>
      <vt:lpstr>Times New Roman</vt:lpstr>
      <vt:lpstr>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86136</cp:lastModifiedBy>
  <cp:revision>4551</cp:revision>
  <cp:lastPrinted>2017-02-27T11:23:14Z</cp:lastPrinted>
  <dcterms:modified xsi:type="dcterms:W3CDTF">2024-10-11T11:34:36Z</dcterms:modified>
</cp:coreProperties>
</file>