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88" r:id="rId2"/>
    <p:sldId id="562" r:id="rId3"/>
    <p:sldId id="561" r:id="rId4"/>
    <p:sldId id="559" r:id="rId5"/>
  </p:sldIdLst>
  <p:sldSz cx="9906000" cy="6858000" type="A4"/>
  <p:notesSz cx="6934200" cy="9398000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0268"/>
    <a:srgbClr val="006C39"/>
    <a:srgbClr val="ABDB77"/>
    <a:srgbClr val="CC5D12"/>
    <a:srgbClr val="CC3300"/>
    <a:srgbClr val="000066"/>
    <a:srgbClr val="0000CC"/>
    <a:srgbClr val="3F3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 snapToGrid="0" snapToObjects="1" showGuides="1">
      <p:cViewPr varScale="1">
        <p:scale>
          <a:sx n="107" d="100"/>
          <a:sy n="107" d="100"/>
        </p:scale>
        <p:origin x="84" y="132"/>
      </p:cViewPr>
      <p:guideLst>
        <p:guide orient="horz" pos="214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2874" y="-114"/>
      </p:cViewPr>
      <p:guideLst>
        <p:guide orient="horz" pos="2938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fld id="{6F38E04F-5040-4FCC-AB1C-7AECE730CCEC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81063" y="685800"/>
            <a:ext cx="5172075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fld id="{8627A396-86FD-4B06-B805-D5AF90C5AC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3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0" y="1511904"/>
            <a:ext cx="84201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8263" y="372745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6162B-ED2B-4418-B8A0-868EA42A8D0F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356350"/>
            <a:ext cx="9906000" cy="381866"/>
          </a:xfrm>
          <a:prstGeom prst="rect">
            <a:avLst/>
          </a:prstGeom>
          <a:gradFill>
            <a:gsLst>
              <a:gs pos="0">
                <a:srgbClr val="A13F0B"/>
              </a:gs>
              <a:gs pos="100000">
                <a:srgbClr val="A13F0B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ysClr val="window" lastClr="FFFFFF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25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3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29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1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13" name="组合 12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2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2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1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/>
          <a:srcRect r="25963"/>
          <a:stretch>
            <a:fillRect/>
          </a:stretch>
        </p:blipFill>
        <p:spPr>
          <a:xfrm>
            <a:off x="4855643" y="140149"/>
            <a:ext cx="5028334" cy="6535793"/>
          </a:xfrm>
          <a:prstGeom prst="rect">
            <a:avLst/>
          </a:prstGeom>
        </p:spPr>
      </p:pic>
      <p:pic>
        <p:nvPicPr>
          <p:cNvPr id="35" name="图片 6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08312" y="256661"/>
            <a:ext cx="2286546" cy="297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1E7A38-FBDD-48BA-82C5-A614112E297E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522741" y="6399999"/>
            <a:ext cx="2542613" cy="276499"/>
            <a:chOff x="598941" y="6399999"/>
            <a:chExt cx="2542613" cy="276499"/>
          </a:xfrm>
          <a:solidFill>
            <a:srgbClr val="A2A2A2"/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3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0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1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47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8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9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1" name="组合 30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1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2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39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0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36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8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34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D9DABE-D16F-4266-87BB-C5250BC712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0C6C87-D58D-4C78-B317-ADEA25F68A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6CBCAF-8D1E-4698-B501-8566050D3B1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86CD6C-C93D-4B26-8A31-6683F2CC41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147386-4883-4F30-98B2-0379D030AB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7EDE83-5D00-4A99-A742-6FF0EF3560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spcBef>
                <a:spcPct val="2000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E7CC41B0-DFD2-4175-AF51-2C4AE56E4B74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84666" y="6423435"/>
            <a:ext cx="1915659" cy="208321"/>
            <a:chOff x="598941" y="6399999"/>
            <a:chExt cx="2542613" cy="276499"/>
          </a:xfrm>
          <a:solidFill>
            <a:schemeClr val="accent3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 userDrawn="1"/>
        </p:nvGrpSpPr>
        <p:grpSpPr>
          <a:xfrm>
            <a:off x="522741" y="6399999"/>
            <a:ext cx="2542613" cy="276499"/>
            <a:chOff x="598941" y="6399999"/>
            <a:chExt cx="2542613" cy="276499"/>
          </a:xfrm>
          <a:solidFill>
            <a:srgbClr val="A2A2A2"/>
          </a:solidFill>
        </p:grpSpPr>
        <p:grpSp>
          <p:nvGrpSpPr>
            <p:cNvPr id="57" name="组合 56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71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2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78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9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75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6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7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59" name="组合 58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69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0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67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8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64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5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62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3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strips dir="ru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1852611" y="4405687"/>
            <a:ext cx="6480175" cy="1309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3600" b="0" dirty="0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rPr>
              <a:t>汪隽宁 </a:t>
            </a:r>
            <a:endParaRPr lang="en-US" altLang="zh-CN" sz="3600" b="0" dirty="0">
              <a:solidFill>
                <a:srgbClr val="8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Tx/>
              <a:buNone/>
            </a:pPr>
            <a:r>
              <a:rPr lang="zh-CN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en-US" altLang="zh-CN" sz="3600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7535863" y="0"/>
            <a:ext cx="1958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Fall 2017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0DB6E521-DFB2-422B-B308-E4C595C2898E}" type="slidenum">
              <a:rPr lang="zh-CN" altLang="en-US" sz="1200">
                <a:latin typeface="Times New Roman" panose="02020603050405020304" pitchFamily="18" charset="0"/>
              </a:rPr>
              <a:t>1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360" y="2670740"/>
            <a:ext cx="8411469" cy="129159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>
            <a:bevelT/>
          </a:sp3d>
        </p:spPr>
        <p:txBody>
          <a:bodyPr wrap="square">
            <a:spAutoFit/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5400" u="sng" cap="all" spc="600" dirty="0">
                <a:ln w="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N-85 </a:t>
            </a:r>
            <a:r>
              <a:rPr lang="zh-CN" altLang="en-US" sz="5400" u="sng" cap="all" spc="600" dirty="0">
                <a:ln w="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链表处理</a:t>
            </a:r>
            <a:endParaRPr lang="en-US" altLang="zh-CN" sz="5400" u="sng" cap="all" spc="600" dirty="0">
              <a:ln w="0"/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zh-CN" altLang="en-US" sz="2000" cap="all" spc="600" dirty="0">
              <a:ln w="0"/>
              <a:solidFill>
                <a:srgbClr val="000066"/>
              </a:solidFill>
              <a:latin typeface="Adobe Garamond Pro Bold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680594" y="20"/>
            <a:ext cx="965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2024</a:t>
            </a:r>
          </a:p>
        </p:txBody>
      </p:sp>
    </p:spTree>
  </p:cSld>
  <p:clrMapOvr>
    <a:masterClrMapping/>
  </p:clrMapOvr>
  <p:transition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题目</a:t>
            </a:r>
          </a:p>
        </p:txBody>
      </p:sp>
      <p:sp>
        <p:nvSpPr>
          <p:cNvPr id="8197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A55D5968-9ED5-4E7F-8EF6-015D514023F9}" type="slidenum">
              <a:rPr lang="zh-CN" altLang="en-US" sz="1200">
                <a:latin typeface="Times New Roman" panose="02020603050405020304" pitchFamily="18" charset="0"/>
              </a:rPr>
              <a:t>2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1625" y="1089025"/>
            <a:ext cx="9604375" cy="29129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编写一个函数，给定的带有头结点的单向链表 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head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，给定某结点的数据域值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m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将该结点移到链首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其中：参数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head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是单向链表的头指针；参数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m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是某结点的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num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成员的值。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例如输入结点数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n=7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，则将结点数值域值 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m=5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的结点移动到链首。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输入：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7 5</a:t>
            </a:r>
          </a:p>
          <a:p>
            <a:pPr marL="0" indent="0">
              <a:buNone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输出：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5,1,2,3,4,6,7, </a:t>
            </a:r>
          </a:p>
          <a:p>
            <a:pPr marL="0" indent="0">
              <a:buNone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n = 7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，则原链表输出为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1,2,3,4,5,6,7, </a:t>
            </a:r>
          </a:p>
          <a:p>
            <a:pPr marL="0" indent="0">
              <a:buNone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m = 5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，则将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5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移至第一个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870781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题目分析</a:t>
            </a:r>
          </a:p>
        </p:txBody>
      </p:sp>
      <p:sp>
        <p:nvSpPr>
          <p:cNvPr id="8197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A55D5968-9ED5-4E7F-8EF6-015D514023F9}" type="slidenum">
              <a:rPr lang="zh-CN" altLang="en-US" sz="1200">
                <a:latin typeface="Times New Roman" panose="02020603050405020304" pitchFamily="18" charset="0"/>
              </a:rPr>
              <a:t>3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58EC78-75DA-469A-3B95-AD194E870A35}"/>
              </a:ext>
            </a:extLst>
          </p:cNvPr>
          <p:cNvSpPr txBox="1"/>
          <p:nvPr/>
        </p:nvSpPr>
        <p:spPr>
          <a:xfrm>
            <a:off x="776464" y="2107271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36C6F55-F447-DC38-1F7A-4739B2030AE9}"/>
              </a:ext>
            </a:extLst>
          </p:cNvPr>
          <p:cNvSpPr txBox="1"/>
          <p:nvPr/>
        </p:nvSpPr>
        <p:spPr>
          <a:xfrm>
            <a:off x="1631664" y="2107271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A4724E-1DD3-1CFC-0565-D986F773DF77}"/>
              </a:ext>
            </a:extLst>
          </p:cNvPr>
          <p:cNvSpPr txBox="1"/>
          <p:nvPr/>
        </p:nvSpPr>
        <p:spPr>
          <a:xfrm>
            <a:off x="2486864" y="2107271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333270-B59E-0CF9-3176-265FEEF928DB}"/>
              </a:ext>
            </a:extLst>
          </p:cNvPr>
          <p:cNvSpPr txBox="1"/>
          <p:nvPr/>
        </p:nvSpPr>
        <p:spPr>
          <a:xfrm>
            <a:off x="3342064" y="2107271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B7B13C-217F-94F2-26B2-EDFBF05AE9A9}"/>
              </a:ext>
            </a:extLst>
          </p:cNvPr>
          <p:cNvSpPr txBox="1"/>
          <p:nvPr/>
        </p:nvSpPr>
        <p:spPr>
          <a:xfrm>
            <a:off x="4197264" y="2113208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1499940-B584-F36D-EABD-DBC0BB0B2F67}"/>
              </a:ext>
            </a:extLst>
          </p:cNvPr>
          <p:cNvSpPr txBox="1"/>
          <p:nvPr/>
        </p:nvSpPr>
        <p:spPr>
          <a:xfrm>
            <a:off x="536814" y="1181578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head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3FA026-5EF5-BEBF-7647-BC65D6A8294E}"/>
              </a:ext>
            </a:extLst>
          </p:cNvPr>
          <p:cNvCxnSpPr>
            <a:stCxn id="14" idx="2"/>
            <a:endCxn id="6" idx="0"/>
          </p:cNvCxnSpPr>
          <p:nvPr/>
        </p:nvCxnSpPr>
        <p:spPr bwMode="auto">
          <a:xfrm>
            <a:off x="945741" y="1643243"/>
            <a:ext cx="0" cy="46402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E25ED0D-F8A2-3314-10DD-6943E19D43C2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1115018" y="2338104"/>
            <a:ext cx="516646" cy="0"/>
          </a:xfrm>
          <a:prstGeom prst="straightConnector1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88A8C0F-9FB0-117D-B1DA-D1C5A6F887BA}"/>
              </a:ext>
            </a:extLst>
          </p:cNvPr>
          <p:cNvCxnSpPr>
            <a:stCxn id="7" idx="3"/>
            <a:endCxn id="8" idx="1"/>
          </p:cNvCxnSpPr>
          <p:nvPr/>
        </p:nvCxnSpPr>
        <p:spPr bwMode="auto">
          <a:xfrm>
            <a:off x="1970218" y="2338104"/>
            <a:ext cx="51664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124D34A-2F61-8045-1EE8-64B20CFEF0B0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2825418" y="2338104"/>
            <a:ext cx="516646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71ED373-A1C0-F95F-3B59-A2D68E6C87A9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3680618" y="2338104"/>
            <a:ext cx="516646" cy="59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9754850-D8C2-4700-04FE-60A73032D097}"/>
              </a:ext>
            </a:extLst>
          </p:cNvPr>
          <p:cNvSpPr txBox="1"/>
          <p:nvPr/>
        </p:nvSpPr>
        <p:spPr>
          <a:xfrm>
            <a:off x="2416491" y="1181578"/>
            <a:ext cx="923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m =</a:t>
            </a:r>
            <a:r>
              <a:rPr lang="en-US" altLang="zh-CN" sz="2400" dirty="0"/>
              <a:t> 3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6CE009-0485-64C6-1CAF-D8F72B088B83}"/>
              </a:ext>
            </a:extLst>
          </p:cNvPr>
          <p:cNvSpPr txBox="1"/>
          <p:nvPr/>
        </p:nvSpPr>
        <p:spPr>
          <a:xfrm>
            <a:off x="777501" y="4610998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8F8913D-CD2E-A471-3705-EA2A4EE18070}"/>
              </a:ext>
            </a:extLst>
          </p:cNvPr>
          <p:cNvSpPr txBox="1"/>
          <p:nvPr/>
        </p:nvSpPr>
        <p:spPr>
          <a:xfrm>
            <a:off x="1632701" y="4610998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2898AE0-A559-F867-76FA-1DF75AD7D8DC}"/>
              </a:ext>
            </a:extLst>
          </p:cNvPr>
          <p:cNvSpPr txBox="1"/>
          <p:nvPr/>
        </p:nvSpPr>
        <p:spPr>
          <a:xfrm>
            <a:off x="2487901" y="4610998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3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70B85B6-C03C-A965-7737-37A115C243F2}"/>
              </a:ext>
            </a:extLst>
          </p:cNvPr>
          <p:cNvSpPr txBox="1"/>
          <p:nvPr/>
        </p:nvSpPr>
        <p:spPr>
          <a:xfrm>
            <a:off x="3343101" y="4610998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4B575C4-26EA-CD8B-E897-C555DA0156DB}"/>
              </a:ext>
            </a:extLst>
          </p:cNvPr>
          <p:cNvSpPr txBox="1"/>
          <p:nvPr/>
        </p:nvSpPr>
        <p:spPr>
          <a:xfrm>
            <a:off x="4198301" y="4616935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7C8A127-5B2B-EDE7-44BB-BEC06A45DFC2}"/>
              </a:ext>
            </a:extLst>
          </p:cNvPr>
          <p:cNvSpPr txBox="1"/>
          <p:nvPr/>
        </p:nvSpPr>
        <p:spPr>
          <a:xfrm>
            <a:off x="537851" y="368530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head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CBB0D8-2017-687D-729C-6930E44B057E}"/>
              </a:ext>
            </a:extLst>
          </p:cNvPr>
          <p:cNvCxnSpPr>
            <a:stCxn id="27" idx="3"/>
            <a:endCxn id="28" idx="1"/>
          </p:cNvCxnSpPr>
          <p:nvPr/>
        </p:nvCxnSpPr>
        <p:spPr bwMode="auto">
          <a:xfrm>
            <a:off x="1116055" y="4841831"/>
            <a:ext cx="516646" cy="0"/>
          </a:xfrm>
          <a:prstGeom prst="straightConnector1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136588F-2A13-06E5-052F-8D954BCB321B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 bwMode="auto">
          <a:xfrm>
            <a:off x="3681655" y="4841831"/>
            <a:ext cx="516646" cy="593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434C135-F42F-E2A3-4491-D111BBD733F9}"/>
              </a:ext>
            </a:extLst>
          </p:cNvPr>
          <p:cNvCxnSpPr>
            <a:stCxn id="32" idx="3"/>
            <a:endCxn id="29" idx="0"/>
          </p:cNvCxnSpPr>
          <p:nvPr/>
        </p:nvCxnSpPr>
        <p:spPr bwMode="auto">
          <a:xfrm>
            <a:off x="1355704" y="3916138"/>
            <a:ext cx="1301474" cy="69486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4153060F-92F9-E92E-9821-E5A4E42B88B9}"/>
              </a:ext>
            </a:extLst>
          </p:cNvPr>
          <p:cNvCxnSpPr>
            <a:stCxn id="29" idx="2"/>
            <a:endCxn id="27" idx="2"/>
          </p:cNvCxnSpPr>
          <p:nvPr/>
        </p:nvCxnSpPr>
        <p:spPr bwMode="auto">
          <a:xfrm rot="5400000">
            <a:off x="1801978" y="4217463"/>
            <a:ext cx="12700" cy="1710400"/>
          </a:xfrm>
          <a:prstGeom prst="bentConnector3">
            <a:avLst>
              <a:gd name="adj1" fmla="val 2174024"/>
            </a:avLst>
          </a:prstGeom>
          <a:ln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DB4B84DF-AA92-C25B-22DC-536C94E16705}"/>
              </a:ext>
            </a:extLst>
          </p:cNvPr>
          <p:cNvCxnSpPr>
            <a:stCxn id="28" idx="0"/>
            <a:endCxn id="30" idx="2"/>
          </p:cNvCxnSpPr>
          <p:nvPr/>
        </p:nvCxnSpPr>
        <p:spPr bwMode="auto">
          <a:xfrm rot="16200000" flipH="1">
            <a:off x="2426345" y="3986630"/>
            <a:ext cx="461665" cy="1710400"/>
          </a:xfrm>
          <a:prstGeom prst="bentConnector5">
            <a:avLst>
              <a:gd name="adj1" fmla="val -75238"/>
              <a:gd name="adj2" fmla="val -77751"/>
              <a:gd name="adj3" fmla="val 217681"/>
            </a:avLst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33E5B5E-DD38-3CA4-71A1-CBF9A035FE60}"/>
              </a:ext>
            </a:extLst>
          </p:cNvPr>
          <p:cNvSpPr txBox="1"/>
          <p:nvPr/>
        </p:nvSpPr>
        <p:spPr>
          <a:xfrm>
            <a:off x="2476945" y="27934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p</a:t>
            </a:r>
            <a:endParaRPr lang="zh-CN" altLang="en-US" sz="2400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D067442-8B6B-35A0-E6A3-A6F87994D950}"/>
              </a:ext>
            </a:extLst>
          </p:cNvPr>
          <p:cNvCxnSpPr>
            <a:cxnSpLocks/>
          </p:cNvCxnSpPr>
          <p:nvPr/>
        </p:nvCxnSpPr>
        <p:spPr bwMode="auto">
          <a:xfrm flipV="1">
            <a:off x="2655039" y="2684352"/>
            <a:ext cx="0" cy="2251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C84E4D8-8C8C-DC96-83A1-24DBA17A454C}"/>
              </a:ext>
            </a:extLst>
          </p:cNvPr>
          <p:cNvSpPr txBox="1"/>
          <p:nvPr/>
        </p:nvSpPr>
        <p:spPr>
          <a:xfrm>
            <a:off x="1621745" y="279341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q</a:t>
            </a:r>
            <a:endParaRPr lang="zh-CN" altLang="en-US" sz="2400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C630594-F35A-E38D-7B94-8345CB4FC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1799839" y="2684351"/>
            <a:ext cx="0" cy="22510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53F8357-B2B6-F2D6-4AEB-9F9B6078C580}"/>
              </a:ext>
            </a:extLst>
          </p:cNvPr>
          <p:cNvSpPr txBox="1"/>
          <p:nvPr/>
        </p:nvSpPr>
        <p:spPr>
          <a:xfrm>
            <a:off x="4774366" y="3770020"/>
            <a:ext cx="52822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2-&gt;4:    q-&gt;next = p-&gt;next;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400" b="0" dirty="0">
              <a:solidFill>
                <a:schemeClr val="tx1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3-&gt;1:    p-&gt;next = head-&gt;next;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400" b="0" dirty="0">
              <a:solidFill>
                <a:schemeClr val="tx1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head-&gt;3: head-&gt;next = p;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400" b="0" dirty="0">
              <a:solidFill>
                <a:schemeClr val="tx1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注意操作顺序</a:t>
            </a:r>
            <a:endParaRPr lang="en-US" altLang="zh-CN" sz="2400" b="0" dirty="0">
              <a:solidFill>
                <a:schemeClr val="tx1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409D225-2EC9-A7A1-9B14-766372F30B41}"/>
              </a:ext>
            </a:extLst>
          </p:cNvPr>
          <p:cNvSpPr txBox="1"/>
          <p:nvPr/>
        </p:nvSpPr>
        <p:spPr>
          <a:xfrm>
            <a:off x="5333901" y="1643243"/>
            <a:ext cx="4163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使用指针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遍历链表</a:t>
            </a:r>
            <a:endParaRPr lang="en-US" altLang="zh-CN" sz="24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q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用于指向</a:t>
            </a:r>
            <a:r>
              <a:rPr lang="en-US" altLang="zh-CN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的上一个节点</a:t>
            </a:r>
            <a:endParaRPr lang="en-US" altLang="zh-CN" sz="24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以便连接成新链表</a:t>
            </a:r>
            <a:endParaRPr lang="en-US" altLang="zh-CN" sz="2400" dirty="0">
              <a:solidFill>
                <a:schemeClr val="tx1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9977401"/>
      </p:ext>
    </p:extLst>
  </p:cSld>
  <p:clrMapOvr>
    <a:masterClrMapping/>
  </p:clrMapOvr>
  <p:transition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4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832504"/>
            <a:ext cx="9604375" cy="4940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Node*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movenode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(Node *head, int m)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Node *p, *q;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for (q= NULL, p = head; p; q = p, p = p-&gt;next)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if (p-&gt;num == m){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if (q != NULL) {				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	q-&gt;next = p-&gt;next;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	p-&gt;next = head-&gt;next;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	head-&gt;next = p;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} </a:t>
            </a:r>
            <a:r>
              <a:rPr lang="en-US" altLang="zh-CN" sz="2000" b="1" dirty="0">
                <a:solidFill>
                  <a:schemeClr val="bg2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else { 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chemeClr val="bg2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	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考虑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q=NULL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的情况，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m=1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，不用改变链表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</a:t>
            </a:r>
            <a:r>
              <a:rPr lang="en-US" altLang="zh-CN" sz="2000" b="1" dirty="0">
                <a:solidFill>
                  <a:schemeClr val="bg2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break;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return head;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  <p:tag name="KSO_WPP_MARK_KEY" val="bd8a49fd-86f6-4c23-bfa7-80f5fb14d32a"/>
  <p:tag name="COMMONDATA" val="eyJoZGlkIjoiY2ZjZGY4MmNhNTgxZTViN2I1OWRjOGUzMmJkYmEwMDA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9050" cap="flat" cmpd="sng" algn="ctr">
          <a:solidFill>
            <a:srgbClr val="66FF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9050" cap="flat" cmpd="sng" algn="ctr">
          <a:solidFill>
            <a:srgbClr val="66FF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</TotalTime>
  <Words>343</Words>
  <Application>Microsoft Office PowerPoint</Application>
  <PresentationFormat>A4 纸张(210x297 毫米)</PresentationFormat>
  <Paragraphs>63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Adobe Garamond Pro Bold</vt:lpstr>
      <vt:lpstr>华文仿宋</vt:lpstr>
      <vt:lpstr>隶书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Sanyuan Zhao</dc:creator>
  <cp:lastModifiedBy>隽宁 汪</cp:lastModifiedBy>
  <cp:revision>1094</cp:revision>
  <cp:lastPrinted>1995-12-08T18:33:00Z</cp:lastPrinted>
  <dcterms:created xsi:type="dcterms:W3CDTF">1998-09-27T15:28:00Z</dcterms:created>
  <dcterms:modified xsi:type="dcterms:W3CDTF">2024-06-04T09:28:48Z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A6E56718B2BE4FCD9514C051A044699C_13</vt:lpwstr>
  </property>
</Properties>
</file>