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39938-C7F8-41FD-A095-0962BCB61F46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6E283-7D1A-4D0B-90BC-6640C339F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755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6E283-7D1A-4D0B-90BC-6640C339F5A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456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6E283-7D1A-4D0B-90BC-6640C339F5A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827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65337-11CE-A0AA-7CA7-F032A21A4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54AC6CE-AE1D-23D3-2AC1-EF23C2B610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276605E-942A-C640-E8FE-88487559B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9E1779-B22C-0967-5A20-A94B04F7AE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6E283-7D1A-4D0B-90BC-6640C339F5A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089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0EDF1-0014-BA1F-7CEC-4A6A5A023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BDEF4E-386A-5E8C-ADF5-85CE0EE72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8FBE4-1390-3F8D-FD30-2A884DDE3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750A-379A-4757-9619-2C56873E689A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B8996B-BB65-C9B9-8E75-49B3E9009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237D6-94E3-C650-1F1B-C476E963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FA74-0847-4F48-9C3E-0666A5AAF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26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5DC55-B5AC-EECD-404D-C8F68EDA6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7968F6-CC46-96DF-FCD6-1C058C9D8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24B162-1AF0-1D28-BEF3-3B4B28C29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750A-379A-4757-9619-2C56873E689A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4068A7-4606-26A5-499A-78921543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DFB3B5-19F0-B607-FDAA-C336A10E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FA74-0847-4F48-9C3E-0666A5AAF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9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0E611C-8C84-A5B3-C832-5B6EF5499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F3AAE7-B360-93CD-0A4C-33049567F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23316-44A7-FF76-30BB-B6DD701F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750A-379A-4757-9619-2C56873E689A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6FC0C5-1374-932E-66B6-4A3DB447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F4D7FB-AE18-F420-9DB0-76EDD00DE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FA74-0847-4F48-9C3E-0666A5AAF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7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AC13D-F6AF-BFF2-69FF-3C83EF9E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DC910-9772-FA77-BF5E-75A3B99B6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12E2A2-75E4-91E3-2C4C-EFAFFC7E4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750A-379A-4757-9619-2C56873E689A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6D31E7-98F6-00EC-A656-6D9EF48D2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5223A7-D6BA-F420-AB12-230C20DA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FA74-0847-4F48-9C3E-0666A5AAF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23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03C87-A053-4297-1436-6359B185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7F0C1C-FC3D-73E1-4991-92658597F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B959D-65BA-01D7-2069-8031D241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750A-379A-4757-9619-2C56873E689A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791469-F944-33E9-1D04-227C449B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613DEE-3A41-1670-1CD1-81C44B7B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FA74-0847-4F48-9C3E-0666A5AAF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00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35A49-CC53-62DD-B00A-47E45D5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909079-AF00-B0D9-1E45-244585578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90D19A-57BF-468E-647A-F3A509159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F9EC83-EB47-58EC-4E31-7778A7A2C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750A-379A-4757-9619-2C56873E689A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0BD41F-10F2-1C04-4C00-0F8DA553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F28137-3D27-4B40-8D06-9B4694D1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FA74-0847-4F48-9C3E-0666A5AAF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29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834A1-3CA2-195B-4FCD-C7EF3ADCB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EC80EC-3298-8C3A-6A2A-F1BD158D5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40FDC0-4602-6311-93E8-6F94F1E42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05FF20-C6E0-4455-A40C-534777C13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BF889F-94E6-21FA-3EC4-47FDB12AE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622E09-ABEA-F92F-61CD-41624274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750A-379A-4757-9619-2C56873E689A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BBA7AA-5170-641C-7D82-65F692C51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3090A6-1AB2-F612-6F13-A89EBBD4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FA74-0847-4F48-9C3E-0666A5AAF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86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5C8C4-B7A6-29E4-6B95-403A36A17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9E7389-F438-F187-8615-8E3D40DD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750A-379A-4757-9619-2C56873E689A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C829AC-6AC5-CEFE-7678-EB9C1C60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B8CA1F-54B7-DE47-549E-5BFE7101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FA74-0847-4F48-9C3E-0666A5AAF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05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1F67C9-FC46-3C80-CA4D-E2A60AE9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750A-379A-4757-9619-2C56873E689A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B3C4C2-9D98-3D21-B54B-6AEF84E88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3D1BB9-B2E6-6618-71A8-691F0D24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FA74-0847-4F48-9C3E-0666A5AAF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96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808E9-4454-F916-A283-591E852E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79C26E-D383-2F04-4E31-CFF5C64BE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ADEE99-EE40-29AC-AE61-6BD83FF23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F798CA-D761-12F7-6F94-33518D82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750A-379A-4757-9619-2C56873E689A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382630-922A-CBAC-E153-A89D3A09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89F142-8273-B9D8-A34F-DC91BA28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FA74-0847-4F48-9C3E-0666A5AAF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10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A6D02-FCB9-018F-E3B0-A5BB227F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626EED-0BB4-DBB1-9810-C8E6D6380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B791E2-BF5D-D43A-277C-E6FEA6EA5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A2C7B0-73C8-8BC5-BE5A-428C6795F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750A-379A-4757-9619-2C56873E689A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293A32-7043-BFEA-08E8-6E4B48A42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FC1F80-8EC5-F76F-952B-C0FAB65D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FA74-0847-4F48-9C3E-0666A5AAF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98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E5066B-6C57-78C9-4AD1-15AA0EEDC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8AD4-D54B-0C3A-5728-96E7870B2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7421CF-82AA-953C-6C53-EE504DF03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3750A-379A-4757-9619-2C56873E689A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C146B-FBB0-AFFA-5BB8-A1A9FF3B6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1A07A3-7A56-D0C6-1E67-11120215E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0FA74-0847-4F48-9C3E-0666A5AAF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52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图片">
            <a:extLst>
              <a:ext uri="{FF2B5EF4-FFF2-40B4-BE49-F238E27FC236}">
                <a16:creationId xmlns:a16="http://schemas.microsoft.com/office/drawing/2014/main" id="{27DEF202-512E-BFE7-B062-D6786AE74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98" y="164629"/>
            <a:ext cx="10642600" cy="453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E51B0C9-C1E9-B795-81DA-10BF3818BF8C}"/>
              </a:ext>
            </a:extLst>
          </p:cNvPr>
          <p:cNvSpPr txBox="1"/>
          <p:nvPr/>
        </p:nvSpPr>
        <p:spPr>
          <a:xfrm>
            <a:off x="4207500" y="4935654"/>
            <a:ext cx="377699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Llama 3 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源码解析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zh-CN" alt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文本生成核心逻辑</a:t>
            </a:r>
            <a:endParaRPr lang="en-US" altLang="zh-CN" sz="24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  <a:p>
            <a:pPr algn="ctr"/>
            <a:endParaRPr lang="en-US" altLang="zh-CN" sz="20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汪隽宁</a:t>
            </a:r>
          </a:p>
        </p:txBody>
      </p:sp>
    </p:spTree>
    <p:extLst>
      <p:ext uri="{BB962C8B-B14F-4D97-AF65-F5344CB8AC3E}">
        <p14:creationId xmlns:p14="http://schemas.microsoft.com/office/powerpoint/2010/main" val="9876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4E420-BB52-B709-1209-1D5F8D1D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+mn-ea"/>
                <a:ea typeface="+mn-ea"/>
              </a:rPr>
              <a:t>整体架构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8037F12-CDE4-4C65-EF41-DA2189DA7589}"/>
              </a:ext>
            </a:extLst>
          </p:cNvPr>
          <p:cNvSpPr txBox="1"/>
          <p:nvPr/>
        </p:nvSpPr>
        <p:spPr>
          <a:xfrm>
            <a:off x="540048" y="372809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你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F90B880-0258-D629-81BA-0E028CFD7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361" y="3428999"/>
            <a:ext cx="4312011" cy="96751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2B59EB4-44EC-A13F-8ED7-641B8F86A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455" y="1995510"/>
            <a:ext cx="5625087" cy="104622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BD4A51D-04A6-60B3-4DE9-66E3A6241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455" y="4780048"/>
            <a:ext cx="4893714" cy="1543301"/>
          </a:xfrm>
          <a:prstGeom prst="rect">
            <a:avLst/>
          </a:prstGeom>
        </p:spPr>
      </p:pic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FBE00B52-9505-8E62-6486-FA45BC2E8E89}"/>
              </a:ext>
            </a:extLst>
          </p:cNvPr>
          <p:cNvCxnSpPr>
            <a:stCxn id="16" idx="0"/>
            <a:endCxn id="20" idx="1"/>
          </p:cNvCxnSpPr>
          <p:nvPr/>
        </p:nvCxnSpPr>
        <p:spPr>
          <a:xfrm rot="5400000" flipH="1" flipV="1">
            <a:off x="1417305" y="1861940"/>
            <a:ext cx="1209466" cy="252283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B0E94D50-9AF0-AC28-2775-29232705E6CA}"/>
              </a:ext>
            </a:extLst>
          </p:cNvPr>
          <p:cNvCxnSpPr>
            <a:stCxn id="16" idx="2"/>
            <a:endCxn id="22" idx="1"/>
          </p:cNvCxnSpPr>
          <p:nvPr/>
        </p:nvCxnSpPr>
        <p:spPr>
          <a:xfrm rot="16200000" flipH="1">
            <a:off x="1310289" y="3578532"/>
            <a:ext cx="1423499" cy="252283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630C286A-802D-C251-7C6B-A4D6E7272406}"/>
              </a:ext>
            </a:extLst>
          </p:cNvPr>
          <p:cNvCxnSpPr>
            <a:stCxn id="20" idx="3"/>
            <a:endCxn id="18" idx="0"/>
          </p:cNvCxnSpPr>
          <p:nvPr/>
        </p:nvCxnSpPr>
        <p:spPr>
          <a:xfrm>
            <a:off x="8908542" y="2518624"/>
            <a:ext cx="838825" cy="9103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DEDC0F1A-52E5-988C-0D5C-863CE8B8FEC4}"/>
              </a:ext>
            </a:extLst>
          </p:cNvPr>
          <p:cNvCxnSpPr>
            <a:stCxn id="22" idx="3"/>
            <a:endCxn id="18" idx="2"/>
          </p:cNvCxnSpPr>
          <p:nvPr/>
        </p:nvCxnSpPr>
        <p:spPr>
          <a:xfrm flipV="1">
            <a:off x="8177169" y="4396514"/>
            <a:ext cx="1570198" cy="11551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AB0881E2-61A5-A118-69FA-0DC6E86ECAA6}"/>
              </a:ext>
            </a:extLst>
          </p:cNvPr>
          <p:cNvSpPr txBox="1"/>
          <p:nvPr/>
        </p:nvSpPr>
        <p:spPr>
          <a:xfrm>
            <a:off x="1495291" y="2149293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“知识工”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1A14AD5-3613-216A-8CF0-EBAC00611F83}"/>
              </a:ext>
            </a:extLst>
          </p:cNvPr>
          <p:cNvCxnSpPr>
            <a:stCxn id="20" idx="1"/>
            <a:endCxn id="16" idx="0"/>
          </p:cNvCxnSpPr>
          <p:nvPr/>
        </p:nvCxnSpPr>
        <p:spPr>
          <a:xfrm flipH="1">
            <a:off x="760621" y="2518624"/>
            <a:ext cx="2522834" cy="1209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39F3BCAB-8973-04E1-0B93-0547AD62F5A0}"/>
              </a:ext>
            </a:extLst>
          </p:cNvPr>
          <p:cNvSpPr txBox="1"/>
          <p:nvPr/>
        </p:nvSpPr>
        <p:spPr>
          <a:xfrm>
            <a:off x="1653549" y="3185625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“知识工程”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9BB49D9-A352-081E-03DF-32E257CABC8A}"/>
              </a:ext>
            </a:extLst>
          </p:cNvPr>
          <p:cNvSpPr txBox="1"/>
          <p:nvPr/>
        </p:nvSpPr>
        <p:spPr>
          <a:xfrm>
            <a:off x="1033626" y="564596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“推荐一个大模型”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0048E5FF-2021-7093-1330-276D9D511CC3}"/>
              </a:ext>
            </a:extLst>
          </p:cNvPr>
          <p:cNvCxnSpPr>
            <a:stCxn id="22" idx="1"/>
            <a:endCxn id="16" idx="2"/>
          </p:cNvCxnSpPr>
          <p:nvPr/>
        </p:nvCxnSpPr>
        <p:spPr>
          <a:xfrm flipH="1" flipV="1">
            <a:off x="760621" y="4128200"/>
            <a:ext cx="2522834" cy="1423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AF57DC98-0DC3-8753-DEE3-272A47D55D43}"/>
              </a:ext>
            </a:extLst>
          </p:cNvPr>
          <p:cNvSpPr txBox="1"/>
          <p:nvPr/>
        </p:nvSpPr>
        <p:spPr>
          <a:xfrm>
            <a:off x="1653549" y="4305517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“</a:t>
            </a:r>
            <a:r>
              <a:rPr lang="en-US" altLang="zh-CN" dirty="0">
                <a:solidFill>
                  <a:schemeClr val="accent5"/>
                </a:solidFill>
              </a:rPr>
              <a:t>Llama 3</a:t>
            </a:r>
            <a:r>
              <a:rPr lang="zh-CN" altLang="en-US" dirty="0">
                <a:solidFill>
                  <a:schemeClr val="accent5"/>
                </a:solidFill>
              </a:rPr>
              <a:t>”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54C52F2-F0DF-808A-5A54-6E5D7059D512}"/>
              </a:ext>
            </a:extLst>
          </p:cNvPr>
          <p:cNvCxnSpPr>
            <a:stCxn id="18" idx="1"/>
            <a:endCxn id="20" idx="2"/>
          </p:cNvCxnSpPr>
          <p:nvPr/>
        </p:nvCxnSpPr>
        <p:spPr>
          <a:xfrm flipH="1" flipV="1">
            <a:off x="6095999" y="3041737"/>
            <a:ext cx="1495362" cy="871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6E263A6-C768-B346-672F-912BBDD1F278}"/>
              </a:ext>
            </a:extLst>
          </p:cNvPr>
          <p:cNvCxnSpPr>
            <a:cxnSpLocks/>
            <a:stCxn id="18" idx="1"/>
            <a:endCxn id="22" idx="0"/>
          </p:cNvCxnSpPr>
          <p:nvPr/>
        </p:nvCxnSpPr>
        <p:spPr>
          <a:xfrm flipH="1">
            <a:off x="5730312" y="3912757"/>
            <a:ext cx="1861049" cy="867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6D2DDEBF-F56A-1A92-256D-232B473A0D05}"/>
              </a:ext>
            </a:extLst>
          </p:cNvPr>
          <p:cNvSpPr txBox="1"/>
          <p:nvPr/>
        </p:nvSpPr>
        <p:spPr>
          <a:xfrm>
            <a:off x="9725549" y="2589037"/>
            <a:ext cx="2199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调用</a:t>
            </a:r>
            <a:r>
              <a:rPr lang="en-US" altLang="zh-CN" dirty="0" err="1">
                <a:latin typeface="+mn-ea"/>
              </a:rPr>
              <a:t>genertate</a:t>
            </a:r>
            <a:r>
              <a:rPr lang="en-US" altLang="zh-CN" dirty="0">
                <a:latin typeface="+mn-ea"/>
              </a:rPr>
              <a:t>()</a:t>
            </a:r>
            <a:r>
              <a:rPr lang="zh-CN" altLang="en-US" dirty="0">
                <a:latin typeface="+mn-ea"/>
              </a:rPr>
              <a:t>函数</a:t>
            </a:r>
            <a:endParaRPr lang="en-US" altLang="zh-CN" dirty="0">
              <a:latin typeface="+mn-ea"/>
            </a:endParaRPr>
          </a:p>
          <a:p>
            <a:pPr algn="ctr"/>
            <a:r>
              <a:rPr lang="zh-CN" altLang="en-US" dirty="0">
                <a:latin typeface="+mn-ea"/>
              </a:rPr>
              <a:t>生成输出</a:t>
            </a:r>
            <a:r>
              <a:rPr lang="en-US" altLang="zh-CN" dirty="0">
                <a:latin typeface="+mn-ea"/>
              </a:rPr>
              <a:t>token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923B01A-FF12-5ECB-2F66-F159F0FEDCAB}"/>
              </a:ext>
            </a:extLst>
          </p:cNvPr>
          <p:cNvSpPr txBox="1"/>
          <p:nvPr/>
        </p:nvSpPr>
        <p:spPr>
          <a:xfrm>
            <a:off x="9703731" y="4650940"/>
            <a:ext cx="2199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调用</a:t>
            </a:r>
            <a:r>
              <a:rPr lang="en-US" altLang="zh-CN" dirty="0" err="1">
                <a:latin typeface="+mn-ea"/>
              </a:rPr>
              <a:t>genertate</a:t>
            </a:r>
            <a:r>
              <a:rPr lang="en-US" altLang="zh-CN" dirty="0">
                <a:latin typeface="+mn-ea"/>
              </a:rPr>
              <a:t>()</a:t>
            </a:r>
            <a:r>
              <a:rPr lang="zh-CN" altLang="en-US" dirty="0">
                <a:latin typeface="+mn-ea"/>
              </a:rPr>
              <a:t>函数</a:t>
            </a:r>
            <a:endParaRPr lang="en-US" altLang="zh-CN" dirty="0">
              <a:latin typeface="+mn-ea"/>
            </a:endParaRPr>
          </a:p>
          <a:p>
            <a:pPr algn="ctr"/>
            <a:r>
              <a:rPr lang="zh-CN" altLang="en-US" dirty="0">
                <a:latin typeface="+mn-ea"/>
              </a:rPr>
              <a:t>生成输出</a:t>
            </a:r>
            <a:r>
              <a:rPr lang="en-US" altLang="zh-CN" dirty="0">
                <a:latin typeface="+mn-ea"/>
              </a:rPr>
              <a:t>token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F3A4E54-8EB0-CBC6-3EA6-CF42574DF447}"/>
              </a:ext>
            </a:extLst>
          </p:cNvPr>
          <p:cNvSpPr txBox="1"/>
          <p:nvPr/>
        </p:nvSpPr>
        <p:spPr>
          <a:xfrm>
            <a:off x="5621412" y="368278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返回输出</a:t>
            </a:r>
            <a:r>
              <a:rPr lang="en-US" altLang="zh-CN" dirty="0">
                <a:solidFill>
                  <a:schemeClr val="accent5"/>
                </a:solidFill>
              </a:rPr>
              <a:t>token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701D261-FB42-47DE-B0C8-8932B096CE7D}"/>
              </a:ext>
            </a:extLst>
          </p:cNvPr>
          <p:cNvSpPr txBox="1"/>
          <p:nvPr/>
        </p:nvSpPr>
        <p:spPr>
          <a:xfrm>
            <a:off x="5542000" y="16261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文本补全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5541C5A-893A-3099-6B35-36D8039042DE}"/>
              </a:ext>
            </a:extLst>
          </p:cNvPr>
          <p:cNvSpPr txBox="1"/>
          <p:nvPr/>
        </p:nvSpPr>
        <p:spPr>
          <a:xfrm>
            <a:off x="5176314" y="63336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对话生成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DD564E-FADB-B4B1-F246-199516D2B186}"/>
              </a:ext>
            </a:extLst>
          </p:cNvPr>
          <p:cNvSpPr txBox="1"/>
          <p:nvPr/>
        </p:nvSpPr>
        <p:spPr>
          <a:xfrm>
            <a:off x="2034792" y="37427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生成文本</a:t>
            </a:r>
          </a:p>
        </p:txBody>
      </p:sp>
    </p:spTree>
    <p:extLst>
      <p:ext uri="{BB962C8B-B14F-4D97-AF65-F5344CB8AC3E}">
        <p14:creationId xmlns:p14="http://schemas.microsoft.com/office/powerpoint/2010/main" val="347937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6" grpId="0"/>
      <p:bldP spid="57" grpId="0"/>
      <p:bldP spid="60" grpId="0"/>
      <p:bldP spid="66" grpId="0"/>
      <p:bldP spid="67" grpId="0"/>
      <p:bldP spid="68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DD834-821F-1BBA-B8F3-F5454C1F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>
                <a:latin typeface="+mn-ea"/>
                <a:ea typeface="+mn-ea"/>
              </a:rPr>
              <a:t>文本补全</a:t>
            </a:r>
            <a:r>
              <a:rPr lang="en-US" altLang="zh-CN" sz="3600" b="1" dirty="0">
                <a:latin typeface="+mn-ea"/>
                <a:ea typeface="+mn-ea"/>
              </a:rPr>
              <a:t>&amp;</a:t>
            </a:r>
            <a:r>
              <a:rPr lang="zh-CN" altLang="en-US" sz="3600" b="1" dirty="0">
                <a:latin typeface="+mn-ea"/>
                <a:ea typeface="+mn-ea"/>
              </a:rPr>
              <a:t>对话生成函数（形式相似的接口）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27BD3BA-8931-F0FA-A42C-1A7FC28F4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656" y="1591414"/>
            <a:ext cx="5416355" cy="4618155"/>
          </a:xfr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C53FE62-02AA-7192-B969-E8C898D16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991" y="1509594"/>
            <a:ext cx="5549813" cy="498328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B62505F8-F160-D211-24F3-747974865B2D}"/>
              </a:ext>
            </a:extLst>
          </p:cNvPr>
          <p:cNvSpPr txBox="1"/>
          <p:nvPr/>
        </p:nvSpPr>
        <p:spPr>
          <a:xfrm>
            <a:off x="6136099" y="25014"/>
            <a:ext cx="6097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Tokenizer: https://www.youtube.com/watch?v=fNxaJsNG3-s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ECA23BE-ACB1-6823-3584-A3E2554386DB}"/>
              </a:ext>
            </a:extLst>
          </p:cNvPr>
          <p:cNvSpPr txBox="1"/>
          <p:nvPr/>
        </p:nvSpPr>
        <p:spPr>
          <a:xfrm>
            <a:off x="9285104" y="1825943"/>
            <a:ext cx="2332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主要差异</a:t>
            </a:r>
            <a:r>
              <a:rPr lang="en-US" altLang="zh-CN" sz="1200" dirty="0">
                <a:solidFill>
                  <a:schemeClr val="bg1"/>
                </a:solidFill>
              </a:rPr>
              <a:t>1</a:t>
            </a:r>
            <a:r>
              <a:rPr lang="zh-CN" altLang="en-US" sz="1200" dirty="0">
                <a:solidFill>
                  <a:schemeClr val="bg1"/>
                </a:solidFill>
              </a:rPr>
              <a:t>：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输入为多轮对话内容</a:t>
            </a:r>
            <a:r>
              <a:rPr lang="en-US" altLang="zh-CN" sz="1200" dirty="0">
                <a:solidFill>
                  <a:schemeClr val="bg1"/>
                </a:solidFill>
              </a:rPr>
              <a:t>List[Dialog]</a:t>
            </a:r>
            <a:r>
              <a:rPr lang="zh-CN" altLang="en-US" sz="1200" dirty="0">
                <a:solidFill>
                  <a:schemeClr val="bg1"/>
                </a:solidFill>
              </a:rPr>
              <a:t>，而不是单轮文本输入</a:t>
            </a:r>
            <a:r>
              <a:rPr lang="en-US" altLang="zh-CN" sz="1200" dirty="0">
                <a:solidFill>
                  <a:schemeClr val="bg1"/>
                </a:solidFill>
              </a:rPr>
              <a:t>List[str]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B5407AB-1790-1CAF-6FAB-A24391F30FD0}"/>
              </a:ext>
            </a:extLst>
          </p:cNvPr>
          <p:cNvCxnSpPr/>
          <p:nvPr/>
        </p:nvCxnSpPr>
        <p:spPr>
          <a:xfrm flipH="1" flipV="1">
            <a:off x="8379912" y="2098110"/>
            <a:ext cx="905192" cy="509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3762D8BB-F9D6-3FAD-6B94-C041E792FC1E}"/>
              </a:ext>
            </a:extLst>
          </p:cNvPr>
          <p:cNvSpPr txBox="1"/>
          <p:nvPr/>
        </p:nvSpPr>
        <p:spPr>
          <a:xfrm>
            <a:off x="9029897" y="3954694"/>
            <a:ext cx="2843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主要差异</a:t>
            </a:r>
            <a:r>
              <a:rPr lang="en-US" altLang="zh-CN" sz="1200" dirty="0">
                <a:solidFill>
                  <a:schemeClr val="bg1"/>
                </a:solidFill>
              </a:rPr>
              <a:t>2</a:t>
            </a:r>
            <a:r>
              <a:rPr lang="zh-CN" altLang="en-US" sz="1200" dirty="0">
                <a:solidFill>
                  <a:schemeClr val="bg1"/>
                </a:solidFill>
              </a:rPr>
              <a:t>：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采用</a:t>
            </a:r>
            <a:r>
              <a:rPr lang="en-US" altLang="zh-CN" sz="1200" dirty="0" err="1">
                <a:solidFill>
                  <a:schemeClr val="bg1"/>
                </a:solidFill>
              </a:rPr>
              <a:t>formatter.encode_dialog_prompt</a:t>
            </a:r>
            <a:r>
              <a:rPr lang="en-US" altLang="zh-CN" sz="1200" dirty="0">
                <a:solidFill>
                  <a:schemeClr val="bg1"/>
                </a:solidFill>
              </a:rPr>
              <a:t>()</a:t>
            </a:r>
            <a:r>
              <a:rPr lang="zh-CN" altLang="en-US" sz="1200" dirty="0">
                <a:solidFill>
                  <a:schemeClr val="bg1"/>
                </a:solidFill>
              </a:rPr>
              <a:t>对话分词器来编码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7781358-0866-3D6F-531A-F3035166F419}"/>
              </a:ext>
            </a:extLst>
          </p:cNvPr>
          <p:cNvCxnSpPr/>
          <p:nvPr/>
        </p:nvCxnSpPr>
        <p:spPr>
          <a:xfrm>
            <a:off x="7609562" y="3626285"/>
            <a:ext cx="15753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B0BEA31-29DC-60B3-50A5-5C824E4446E2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8379912" y="3634581"/>
            <a:ext cx="649985" cy="6432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F811354B-3FF9-B89E-30AB-0AF5A6A606C6}"/>
              </a:ext>
            </a:extLst>
          </p:cNvPr>
          <p:cNvSpPr txBox="1"/>
          <p:nvPr/>
        </p:nvSpPr>
        <p:spPr>
          <a:xfrm>
            <a:off x="2567781" y="3129917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确定最大输出长度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F919400-5F81-BA27-38D9-D437FF478029}"/>
              </a:ext>
            </a:extLst>
          </p:cNvPr>
          <p:cNvSpPr txBox="1"/>
          <p:nvPr/>
        </p:nvSpPr>
        <p:spPr>
          <a:xfrm>
            <a:off x="4297543" y="2870810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用分词器</a:t>
            </a:r>
            <a:r>
              <a:rPr lang="en-US" altLang="zh-CN" sz="1200" dirty="0">
                <a:solidFill>
                  <a:schemeClr val="bg1"/>
                </a:solidFill>
              </a:rPr>
              <a:t>tokenizer</a:t>
            </a:r>
          </a:p>
          <a:p>
            <a:r>
              <a:rPr lang="zh-CN" altLang="en-US" sz="1200" dirty="0">
                <a:solidFill>
                  <a:schemeClr val="bg1"/>
                </a:solidFill>
              </a:rPr>
              <a:t>对输入进行编码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en-US" altLang="zh-CN" sz="1200" dirty="0">
                <a:solidFill>
                  <a:schemeClr val="bg1"/>
                </a:solidFill>
              </a:rPr>
              <a:t>str </a:t>
            </a:r>
            <a:r>
              <a:rPr lang="zh-CN" altLang="en-US" sz="1200" dirty="0">
                <a:solidFill>
                  <a:schemeClr val="bg1"/>
                </a:solidFill>
              </a:rPr>
              <a:t>→ </a:t>
            </a:r>
            <a:r>
              <a:rPr lang="en-US" altLang="zh-CN" sz="1200" dirty="0">
                <a:solidFill>
                  <a:schemeClr val="bg1"/>
                </a:solidFill>
              </a:rPr>
              <a:t>List[int]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8279F65-CECC-D7AD-9F39-97ACC49D4384}"/>
              </a:ext>
            </a:extLst>
          </p:cNvPr>
          <p:cNvSpPr txBox="1"/>
          <p:nvPr/>
        </p:nvSpPr>
        <p:spPr>
          <a:xfrm>
            <a:off x="3203370" y="3849152"/>
            <a:ext cx="1481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将编码产生的</a:t>
            </a:r>
            <a:r>
              <a:rPr lang="en-US" altLang="zh-CN" sz="1200" dirty="0">
                <a:solidFill>
                  <a:schemeClr val="bg1"/>
                </a:solidFill>
              </a:rPr>
              <a:t>token</a:t>
            </a:r>
          </a:p>
          <a:p>
            <a:r>
              <a:rPr lang="zh-CN" altLang="en-US" sz="1200" dirty="0">
                <a:solidFill>
                  <a:schemeClr val="bg1"/>
                </a:solidFill>
              </a:rPr>
              <a:t>传入</a:t>
            </a:r>
            <a:r>
              <a:rPr lang="en-US" altLang="zh-CN" sz="1200" dirty="0">
                <a:solidFill>
                  <a:schemeClr val="bg1"/>
                </a:solidFill>
              </a:rPr>
              <a:t>generate()</a:t>
            </a:r>
            <a:r>
              <a:rPr lang="zh-CN" altLang="en-US" sz="1200" dirty="0">
                <a:solidFill>
                  <a:schemeClr val="bg1"/>
                </a:solidFill>
              </a:rPr>
              <a:t>函数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生成输出</a:t>
            </a:r>
            <a:r>
              <a:rPr lang="en-US" altLang="zh-CN" sz="1200" dirty="0">
                <a:solidFill>
                  <a:schemeClr val="bg1"/>
                </a:solidFill>
              </a:rPr>
              <a:t>tokens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281BC30-BB2D-4235-5C47-6897BA1B51EF}"/>
              </a:ext>
            </a:extLst>
          </p:cNvPr>
          <p:cNvSpPr txBox="1"/>
          <p:nvPr/>
        </p:nvSpPr>
        <p:spPr>
          <a:xfrm>
            <a:off x="2277476" y="4846145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将输出</a:t>
            </a:r>
            <a:r>
              <a:rPr lang="en-US" altLang="zh-CN" sz="1200" dirty="0">
                <a:solidFill>
                  <a:schemeClr val="bg1"/>
                </a:solidFill>
              </a:rPr>
              <a:t>tokens</a:t>
            </a:r>
            <a:r>
              <a:rPr lang="zh-CN" altLang="en-US" sz="1200" dirty="0">
                <a:solidFill>
                  <a:schemeClr val="bg1"/>
                </a:solidFill>
              </a:rPr>
              <a:t>解码后输出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33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/>
      <p:bldP spid="35" grpId="0"/>
      <p:bldP spid="36" grpId="0"/>
      <p:bldP spid="37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0F767-FDFF-225E-5D08-4558E99E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+mn-ea"/>
                <a:ea typeface="+mn-ea"/>
              </a:rPr>
              <a:t>Generate()</a:t>
            </a:r>
            <a:r>
              <a:rPr lang="zh-CN" altLang="en-US" sz="3600" b="1" dirty="0">
                <a:latin typeface="+mn-ea"/>
                <a:ea typeface="+mn-ea"/>
              </a:rPr>
              <a:t>函数（文本生成核心）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18239D7-12E1-0D63-A1CB-C7650C201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271" y="1524917"/>
            <a:ext cx="4838444" cy="514017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3E1A30-C794-B8FE-6D24-9298D3DF0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706" y="1972000"/>
            <a:ext cx="5432562" cy="424600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042ED51-A996-F6CE-11DD-AAA04BA55B04}"/>
              </a:ext>
            </a:extLst>
          </p:cNvPr>
          <p:cNvSpPr txBox="1"/>
          <p:nvPr/>
        </p:nvSpPr>
        <p:spPr>
          <a:xfrm>
            <a:off x="2676453" y="3038399"/>
            <a:ext cx="1497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导入</a:t>
            </a:r>
            <a:r>
              <a:rPr lang="en-US" altLang="zh-CN" sz="1200" dirty="0">
                <a:solidFill>
                  <a:schemeClr val="bg1"/>
                </a:solidFill>
              </a:rPr>
              <a:t>Llama</a:t>
            </a:r>
            <a:r>
              <a:rPr lang="zh-CN" altLang="en-US" sz="1200" dirty="0">
                <a:solidFill>
                  <a:schemeClr val="bg1"/>
                </a:solidFill>
              </a:rPr>
              <a:t>模型参数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673F5E-4B9D-677E-35DA-57D6FF3DCB1C}"/>
              </a:ext>
            </a:extLst>
          </p:cNvPr>
          <p:cNvSpPr txBox="1"/>
          <p:nvPr/>
        </p:nvSpPr>
        <p:spPr>
          <a:xfrm>
            <a:off x="4074646" y="353446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计算输入输出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en-US" altLang="zh-CN" sz="1200" dirty="0">
                <a:solidFill>
                  <a:schemeClr val="bg1"/>
                </a:solidFill>
              </a:rPr>
              <a:t>token</a:t>
            </a:r>
            <a:r>
              <a:rPr lang="zh-CN" altLang="en-US" sz="1200" dirty="0">
                <a:solidFill>
                  <a:schemeClr val="bg1"/>
                </a:solidFill>
              </a:rPr>
              <a:t>总长度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963B50-02A8-3548-23A4-A4C878886BA4}"/>
              </a:ext>
            </a:extLst>
          </p:cNvPr>
          <p:cNvSpPr txBox="1"/>
          <p:nvPr/>
        </p:nvSpPr>
        <p:spPr>
          <a:xfrm>
            <a:off x="3249662" y="5003265"/>
            <a:ext cx="220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/>
                </a:solidFill>
              </a:rPr>
              <a:t>初始化存储所有</a:t>
            </a:r>
            <a:r>
              <a:rPr lang="en-US" altLang="zh-CN" sz="1200" dirty="0">
                <a:solidFill>
                  <a:schemeClr val="bg1"/>
                </a:solidFill>
              </a:rPr>
              <a:t>token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tensor</a:t>
            </a:r>
          </a:p>
          <a:p>
            <a:pPr algn="r"/>
            <a:r>
              <a:rPr lang="zh-CN" altLang="en-US" sz="1200" dirty="0">
                <a:solidFill>
                  <a:schemeClr val="bg1"/>
                </a:solidFill>
              </a:rPr>
              <a:t>填输入部分</a:t>
            </a:r>
            <a:r>
              <a:rPr lang="en-US" altLang="zh-CN" sz="1200" dirty="0">
                <a:solidFill>
                  <a:schemeClr val="bg1"/>
                </a:solidFill>
              </a:rPr>
              <a:t>token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41856A-B750-8308-88C3-0E2A28E0AE39}"/>
              </a:ext>
            </a:extLst>
          </p:cNvPr>
          <p:cNvSpPr txBox="1"/>
          <p:nvPr/>
        </p:nvSpPr>
        <p:spPr>
          <a:xfrm>
            <a:off x="10373603" y="3165558"/>
            <a:ext cx="1481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通过“文字接龙”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生成所有输出</a:t>
            </a:r>
            <a:r>
              <a:rPr lang="en-US" altLang="zh-CN" sz="1200" dirty="0">
                <a:solidFill>
                  <a:schemeClr val="bg1"/>
                </a:solidFill>
              </a:rPr>
              <a:t>token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B0A88D1-B880-4539-9893-EF9521989BAB}"/>
              </a:ext>
            </a:extLst>
          </p:cNvPr>
          <p:cNvSpPr txBox="1"/>
          <p:nvPr/>
        </p:nvSpPr>
        <p:spPr>
          <a:xfrm>
            <a:off x="10229034" y="5234098"/>
            <a:ext cx="1481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直到生成停止</a:t>
            </a:r>
            <a:r>
              <a:rPr lang="en-US" altLang="zh-CN" sz="1200" dirty="0">
                <a:solidFill>
                  <a:schemeClr val="bg1"/>
                </a:solidFill>
              </a:rPr>
              <a:t>token</a:t>
            </a:r>
          </a:p>
          <a:p>
            <a:r>
              <a:rPr lang="zh-CN" altLang="en-US" sz="1200" dirty="0">
                <a:solidFill>
                  <a:schemeClr val="bg1"/>
                </a:solidFill>
              </a:rPr>
              <a:t>停止生成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4693A8-EA79-AB25-F161-5A92E4827E37}"/>
              </a:ext>
            </a:extLst>
          </p:cNvPr>
          <p:cNvSpPr txBox="1"/>
          <p:nvPr/>
        </p:nvSpPr>
        <p:spPr>
          <a:xfrm>
            <a:off x="3692624" y="-4207"/>
            <a:ext cx="872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Transformer: </a:t>
            </a:r>
            <a:r>
              <a:rPr lang="en-US" altLang="zh-CN" sz="1200" dirty="0"/>
              <a:t>https://www.youtube.com/watch?v=n9TlOhRjYoc&amp;list=PLJV_el3uVTsMhtt7_Y6sgTHGHp1Vb2P2J&amp;index=13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7659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C632C-E874-B84B-068A-9A6BB214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+mn-ea"/>
                <a:ea typeface="+mn-ea"/>
              </a:rPr>
              <a:t>Generate()</a:t>
            </a:r>
            <a:r>
              <a:rPr lang="zh-CN" altLang="en-US" sz="3600" b="1" dirty="0">
                <a:latin typeface="+mn-ea"/>
                <a:ea typeface="+mn-ea"/>
              </a:rPr>
              <a:t>函数（文本生成核心）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3E6CB-5B7A-204A-BD0A-CE98E27B9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423119-F68A-244A-3A50-160419B9C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30" y="1825625"/>
            <a:ext cx="7592891" cy="436210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BA01416-FC05-45E1-404D-D00F4FC00E73}"/>
              </a:ext>
            </a:extLst>
          </p:cNvPr>
          <p:cNvSpPr txBox="1"/>
          <p:nvPr/>
        </p:nvSpPr>
        <p:spPr>
          <a:xfrm>
            <a:off x="6460133" y="4235096"/>
            <a:ext cx="1481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截取存储</a:t>
            </a:r>
            <a:r>
              <a:rPr lang="en-US" altLang="zh-CN" sz="1200" dirty="0">
                <a:solidFill>
                  <a:schemeClr val="bg1"/>
                </a:solidFill>
              </a:rPr>
              <a:t>tensor</a:t>
            </a:r>
          </a:p>
          <a:p>
            <a:r>
              <a:rPr lang="zh-CN" altLang="en-US" sz="1200" dirty="0">
                <a:solidFill>
                  <a:schemeClr val="bg1"/>
                </a:solidFill>
              </a:rPr>
              <a:t>到第一个停止</a:t>
            </a:r>
            <a:r>
              <a:rPr lang="en-US" altLang="zh-CN" sz="1200">
                <a:solidFill>
                  <a:schemeClr val="bg1"/>
                </a:solidFill>
              </a:rPr>
              <a:t>token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作为返回值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6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E282B-8380-72DD-38F1-C1AD952D9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C881C-C4B2-1226-5A84-136A4A9E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+mn-ea"/>
                <a:ea typeface="+mn-ea"/>
              </a:rPr>
              <a:t>整体架构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4296A4C-F7EB-C304-5D77-4B26E1A05984}"/>
              </a:ext>
            </a:extLst>
          </p:cNvPr>
          <p:cNvSpPr txBox="1"/>
          <p:nvPr/>
        </p:nvSpPr>
        <p:spPr>
          <a:xfrm>
            <a:off x="540048" y="372809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你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45D110D-19C6-F421-A842-DF43A2A7D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361" y="3428999"/>
            <a:ext cx="4312011" cy="96751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0A6378D-3CC9-3B9F-8102-8891F521E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455" y="1995510"/>
            <a:ext cx="5625087" cy="104622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0763876-8B45-04FA-A11D-925C5350F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455" y="4780048"/>
            <a:ext cx="4893714" cy="1543301"/>
          </a:xfrm>
          <a:prstGeom prst="rect">
            <a:avLst/>
          </a:prstGeom>
        </p:spPr>
      </p:pic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767E7A23-D2A2-4147-7338-E722C1F195A1}"/>
              </a:ext>
            </a:extLst>
          </p:cNvPr>
          <p:cNvCxnSpPr>
            <a:stCxn id="16" idx="0"/>
            <a:endCxn id="20" idx="1"/>
          </p:cNvCxnSpPr>
          <p:nvPr/>
        </p:nvCxnSpPr>
        <p:spPr>
          <a:xfrm rot="5400000" flipH="1" flipV="1">
            <a:off x="1417305" y="1861940"/>
            <a:ext cx="1209466" cy="252283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57399D56-C1AC-7EE9-8135-9526C14DED7C}"/>
              </a:ext>
            </a:extLst>
          </p:cNvPr>
          <p:cNvCxnSpPr>
            <a:stCxn id="16" idx="2"/>
            <a:endCxn id="22" idx="1"/>
          </p:cNvCxnSpPr>
          <p:nvPr/>
        </p:nvCxnSpPr>
        <p:spPr>
          <a:xfrm rot="16200000" flipH="1">
            <a:off x="1310289" y="3578532"/>
            <a:ext cx="1423499" cy="252283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21D380EA-5748-2ADD-AC94-3EBFD50AB865}"/>
              </a:ext>
            </a:extLst>
          </p:cNvPr>
          <p:cNvCxnSpPr>
            <a:stCxn id="20" idx="3"/>
            <a:endCxn id="18" idx="0"/>
          </p:cNvCxnSpPr>
          <p:nvPr/>
        </p:nvCxnSpPr>
        <p:spPr>
          <a:xfrm>
            <a:off x="8908542" y="2518624"/>
            <a:ext cx="838825" cy="9103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45647538-0B09-5B1C-E0D4-4141354BAF50}"/>
              </a:ext>
            </a:extLst>
          </p:cNvPr>
          <p:cNvCxnSpPr>
            <a:stCxn id="22" idx="3"/>
            <a:endCxn id="18" idx="2"/>
          </p:cNvCxnSpPr>
          <p:nvPr/>
        </p:nvCxnSpPr>
        <p:spPr>
          <a:xfrm flipV="1">
            <a:off x="8177169" y="4396514"/>
            <a:ext cx="1570198" cy="11551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A3A41FAE-3A64-0EBB-41AE-E54DF383A29E}"/>
              </a:ext>
            </a:extLst>
          </p:cNvPr>
          <p:cNvSpPr txBox="1"/>
          <p:nvPr/>
        </p:nvSpPr>
        <p:spPr>
          <a:xfrm>
            <a:off x="1495291" y="2149293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“知识工”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79FC8C9-B612-1980-0943-92699435A6B7}"/>
              </a:ext>
            </a:extLst>
          </p:cNvPr>
          <p:cNvCxnSpPr>
            <a:stCxn id="20" idx="1"/>
            <a:endCxn id="16" idx="0"/>
          </p:cNvCxnSpPr>
          <p:nvPr/>
        </p:nvCxnSpPr>
        <p:spPr>
          <a:xfrm flipH="1">
            <a:off x="760621" y="2518624"/>
            <a:ext cx="2522834" cy="1209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6492211D-6053-CE2B-CC65-B6FF9D1765E9}"/>
              </a:ext>
            </a:extLst>
          </p:cNvPr>
          <p:cNvSpPr txBox="1"/>
          <p:nvPr/>
        </p:nvSpPr>
        <p:spPr>
          <a:xfrm>
            <a:off x="1653549" y="3185625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“知识工程”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3640A0C-6E05-6218-3070-09F34D02B0D3}"/>
              </a:ext>
            </a:extLst>
          </p:cNvPr>
          <p:cNvSpPr txBox="1"/>
          <p:nvPr/>
        </p:nvSpPr>
        <p:spPr>
          <a:xfrm>
            <a:off x="1033626" y="564596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“推荐一个大模型”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6225648-FFD3-2326-0F8B-A02708B344D9}"/>
              </a:ext>
            </a:extLst>
          </p:cNvPr>
          <p:cNvCxnSpPr>
            <a:stCxn id="22" idx="1"/>
            <a:endCxn id="16" idx="2"/>
          </p:cNvCxnSpPr>
          <p:nvPr/>
        </p:nvCxnSpPr>
        <p:spPr>
          <a:xfrm flipH="1" flipV="1">
            <a:off x="760621" y="4128200"/>
            <a:ext cx="2522834" cy="1423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BA5BD46B-3B5F-E4E2-EEC3-29683A7BD389}"/>
              </a:ext>
            </a:extLst>
          </p:cNvPr>
          <p:cNvSpPr txBox="1"/>
          <p:nvPr/>
        </p:nvSpPr>
        <p:spPr>
          <a:xfrm>
            <a:off x="1653549" y="4305517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“</a:t>
            </a:r>
            <a:r>
              <a:rPr lang="en-US" altLang="zh-CN" dirty="0">
                <a:solidFill>
                  <a:schemeClr val="accent5"/>
                </a:solidFill>
              </a:rPr>
              <a:t>Llama 3</a:t>
            </a:r>
            <a:r>
              <a:rPr lang="zh-CN" altLang="en-US" dirty="0">
                <a:solidFill>
                  <a:schemeClr val="accent5"/>
                </a:solidFill>
              </a:rPr>
              <a:t>”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D22FA9D3-4A49-6CA3-2FE5-2E3840F6EE8A}"/>
              </a:ext>
            </a:extLst>
          </p:cNvPr>
          <p:cNvCxnSpPr>
            <a:stCxn id="18" idx="1"/>
            <a:endCxn id="20" idx="2"/>
          </p:cNvCxnSpPr>
          <p:nvPr/>
        </p:nvCxnSpPr>
        <p:spPr>
          <a:xfrm flipH="1" flipV="1">
            <a:off x="6095999" y="3041737"/>
            <a:ext cx="1495362" cy="871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FCE54D2-5A3C-55EE-DDFC-84D150A77CB5}"/>
              </a:ext>
            </a:extLst>
          </p:cNvPr>
          <p:cNvCxnSpPr>
            <a:cxnSpLocks/>
            <a:stCxn id="18" idx="1"/>
            <a:endCxn id="22" idx="0"/>
          </p:cNvCxnSpPr>
          <p:nvPr/>
        </p:nvCxnSpPr>
        <p:spPr>
          <a:xfrm flipH="1">
            <a:off x="5730312" y="3912757"/>
            <a:ext cx="1861049" cy="867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3E27A47B-04EB-234E-E805-01ECF120F20D}"/>
              </a:ext>
            </a:extLst>
          </p:cNvPr>
          <p:cNvSpPr txBox="1"/>
          <p:nvPr/>
        </p:nvSpPr>
        <p:spPr>
          <a:xfrm>
            <a:off x="9725549" y="2589037"/>
            <a:ext cx="2199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调用</a:t>
            </a:r>
            <a:r>
              <a:rPr lang="en-US" altLang="zh-CN" dirty="0" err="1">
                <a:latin typeface="+mn-ea"/>
              </a:rPr>
              <a:t>genertate</a:t>
            </a:r>
            <a:r>
              <a:rPr lang="en-US" altLang="zh-CN" dirty="0">
                <a:latin typeface="+mn-ea"/>
              </a:rPr>
              <a:t>()</a:t>
            </a:r>
            <a:r>
              <a:rPr lang="zh-CN" altLang="en-US" dirty="0">
                <a:latin typeface="+mn-ea"/>
              </a:rPr>
              <a:t>函数</a:t>
            </a:r>
            <a:endParaRPr lang="en-US" altLang="zh-CN" dirty="0">
              <a:latin typeface="+mn-ea"/>
            </a:endParaRPr>
          </a:p>
          <a:p>
            <a:pPr algn="ctr"/>
            <a:r>
              <a:rPr lang="zh-CN" altLang="en-US" dirty="0">
                <a:latin typeface="+mn-ea"/>
              </a:rPr>
              <a:t>生成输出</a:t>
            </a:r>
            <a:r>
              <a:rPr lang="en-US" altLang="zh-CN" dirty="0">
                <a:latin typeface="+mn-ea"/>
              </a:rPr>
              <a:t>token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E81D540-1F7F-96EB-CA03-3F404FE0E805}"/>
              </a:ext>
            </a:extLst>
          </p:cNvPr>
          <p:cNvSpPr txBox="1"/>
          <p:nvPr/>
        </p:nvSpPr>
        <p:spPr>
          <a:xfrm>
            <a:off x="9703731" y="4650940"/>
            <a:ext cx="2199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调用</a:t>
            </a:r>
            <a:r>
              <a:rPr lang="en-US" altLang="zh-CN" dirty="0" err="1">
                <a:latin typeface="+mn-ea"/>
              </a:rPr>
              <a:t>genertate</a:t>
            </a:r>
            <a:r>
              <a:rPr lang="en-US" altLang="zh-CN" dirty="0">
                <a:latin typeface="+mn-ea"/>
              </a:rPr>
              <a:t>()</a:t>
            </a:r>
            <a:r>
              <a:rPr lang="zh-CN" altLang="en-US" dirty="0">
                <a:latin typeface="+mn-ea"/>
              </a:rPr>
              <a:t>函数</a:t>
            </a:r>
            <a:endParaRPr lang="en-US" altLang="zh-CN" dirty="0">
              <a:latin typeface="+mn-ea"/>
            </a:endParaRPr>
          </a:p>
          <a:p>
            <a:pPr algn="ctr"/>
            <a:r>
              <a:rPr lang="zh-CN" altLang="en-US" dirty="0">
                <a:latin typeface="+mn-ea"/>
              </a:rPr>
              <a:t>生成输出</a:t>
            </a:r>
            <a:r>
              <a:rPr lang="en-US" altLang="zh-CN" dirty="0">
                <a:latin typeface="+mn-ea"/>
              </a:rPr>
              <a:t>token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7C773BFB-BADA-322E-7DA5-C94F72FAD57C}"/>
              </a:ext>
            </a:extLst>
          </p:cNvPr>
          <p:cNvSpPr txBox="1"/>
          <p:nvPr/>
        </p:nvSpPr>
        <p:spPr>
          <a:xfrm>
            <a:off x="5621412" y="368278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返回输出</a:t>
            </a:r>
            <a:r>
              <a:rPr lang="en-US" altLang="zh-CN" dirty="0">
                <a:solidFill>
                  <a:schemeClr val="accent5"/>
                </a:solidFill>
              </a:rPr>
              <a:t>token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291F259-12B0-CC28-F679-A5D818061E13}"/>
              </a:ext>
            </a:extLst>
          </p:cNvPr>
          <p:cNvSpPr txBox="1"/>
          <p:nvPr/>
        </p:nvSpPr>
        <p:spPr>
          <a:xfrm>
            <a:off x="5542000" y="16261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文本补全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894116A3-8968-7005-DC76-410B021EF215}"/>
              </a:ext>
            </a:extLst>
          </p:cNvPr>
          <p:cNvSpPr txBox="1"/>
          <p:nvPr/>
        </p:nvSpPr>
        <p:spPr>
          <a:xfrm>
            <a:off x="5176314" y="63336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对话生成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43C2F6-BE04-745A-DBD1-671436DE58E3}"/>
              </a:ext>
            </a:extLst>
          </p:cNvPr>
          <p:cNvSpPr txBox="1"/>
          <p:nvPr/>
        </p:nvSpPr>
        <p:spPr>
          <a:xfrm>
            <a:off x="2034792" y="374272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解码，完成文本生成</a:t>
            </a:r>
          </a:p>
        </p:txBody>
      </p:sp>
    </p:spTree>
    <p:extLst>
      <p:ext uri="{BB962C8B-B14F-4D97-AF65-F5344CB8AC3E}">
        <p14:creationId xmlns:p14="http://schemas.microsoft.com/office/powerpoint/2010/main" val="329362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0" grpId="0"/>
      <p:bldP spid="68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9E307-E093-F616-9B53-610C87187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图片">
            <a:extLst>
              <a:ext uri="{FF2B5EF4-FFF2-40B4-BE49-F238E27FC236}">
                <a16:creationId xmlns:a16="http://schemas.microsoft.com/office/drawing/2014/main" id="{07EF6BEB-050E-DDF1-2993-281D114E0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98" y="164629"/>
            <a:ext cx="10642600" cy="453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90F057E-2ACE-BD51-D304-D719BC05CE76}"/>
              </a:ext>
            </a:extLst>
          </p:cNvPr>
          <p:cNvSpPr txBox="1"/>
          <p:nvPr/>
        </p:nvSpPr>
        <p:spPr>
          <a:xfrm>
            <a:off x="4849503" y="533648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谢谢观看！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2549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287</Words>
  <Application>Microsoft Office PowerPoint</Application>
  <PresentationFormat>宽屏</PresentationFormat>
  <Paragraphs>65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整体架构</vt:lpstr>
      <vt:lpstr>文本补全&amp;对话生成函数（形式相似的接口）</vt:lpstr>
      <vt:lpstr>Generate()函数（文本生成核心）</vt:lpstr>
      <vt:lpstr>Generate()函数（文本生成核心）</vt:lpstr>
      <vt:lpstr>整体架构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隽宁 汪</dc:creator>
  <cp:lastModifiedBy>隽宁 汪</cp:lastModifiedBy>
  <cp:revision>122</cp:revision>
  <dcterms:created xsi:type="dcterms:W3CDTF">2025-04-09T13:31:05Z</dcterms:created>
  <dcterms:modified xsi:type="dcterms:W3CDTF">2025-04-10T14:31:31Z</dcterms:modified>
</cp:coreProperties>
</file>