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5" r:id="rId6"/>
    <p:sldId id="264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8700-CF60-4F44-9B12-B9817FE15E91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8CA4-536C-4967-8A3C-0D4DC6CCA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A8F3B-B8D8-66F0-8305-FC062135E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8C0115-4033-1E5C-DC74-65FA54D12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91B94-0A4B-DF21-F1CD-0EF707CB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79BDC-E1AA-F8AB-76BE-A6B0599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966BB-6A4B-3E2E-4DCB-5CDE0B64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CC5C2-1FFF-184A-999A-9D78644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6DD5F-245E-81E1-FD04-9513240D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79FA4-0535-5D19-2C34-3BF54D0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78741-4672-A5F8-C45B-6C2B473A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0D57A-4920-F0A9-8306-11196497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5FB1FB-44CF-CEA0-E2FF-D09D5A0BA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811B0-9BF6-F3D4-BDE9-6DE4BD6F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9296A-136A-DFE4-4C2F-20B78582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97FA5-8F60-AD2D-1D3E-9E8D2A20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6CAC6-B0A6-9792-FA21-2090B718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56B97-0E7F-2A66-2720-A1D638E4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732B6-4B74-6B8D-E9C0-410B677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C8F12-A10E-8FE1-31BC-76C935E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78475-2BD4-0B32-26E6-39BAD8B6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709C9-19A2-DFDA-859E-99A3FEDB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6960-D9D9-2CF5-D945-4FDACAC8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DFF76-E8BB-53E7-BA36-A945800C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D39A4-C156-1DA3-8890-5B187A0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84942-071C-A91D-39C1-23E774D4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BCEB3-0ED8-5BD9-8F67-A6A9BB74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4EB4-A4C7-3715-4816-67351134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B5771-1719-6B54-2D5B-4DEB885E1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3DCF21-1D60-8AEA-6D49-79C1D128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B1F40-4283-B3EA-367E-F41F162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2445A-1B96-36A9-4C9E-A399C86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ED5ED-18A9-ABF7-ADBA-A193AAE6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72ADB-372D-A72F-4563-2C365946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4DAD3-C30A-3E84-EDA5-7DD52575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882CB-F31F-A60E-581F-F3CD1EDE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6AD61-643C-B90A-9C7B-FEDB7C8BC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E8326-E65C-1837-1066-910DC466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5F8E-F04D-262B-4D86-6137FC37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77833A-0A53-0C49-7B77-C9D82204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18D83-3482-4A7B-BD84-A6637AAB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3910E-BCB9-566A-82DE-6CCD568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03C172-1020-CA52-809A-FB2CF9FF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1FECF-2715-6FDB-EBC9-FF5DD28C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E4CBB-A67E-A827-A0C2-57C1C1F9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90365F-FF1E-C88D-9AD7-A3436CDB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14788D-0EC3-6881-323D-CF8C35CC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E6E67-796D-4D9D-9DFE-84A9D561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2E2B-0042-1B19-9117-1DC858A7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6511-D4D6-652D-1AC7-620ADE4E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1903E-1563-7CF2-90B3-7A5C2693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AB956-3684-3077-8D49-9B9A064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F27B6-5893-86BF-D68C-2890086C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E66FD-618E-CCA2-2EB6-4A572D87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0FE4F-AA67-C914-0741-3465EB2F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60C44-AF87-A7A2-1509-547D91791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9E372-E556-819D-3DFA-CC25F6CF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B075F-827D-6444-8CE7-765AF495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E2AA9-D6EF-B723-8495-31498E0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01035-D96E-D585-D829-932DB4A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A67C3A-B577-940B-9F16-5D31E21F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846B-EF62-648B-839B-A42789A7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B5A5B-4E45-0221-D4CC-93176D66A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D37B-FD21-4B72-860C-8C39BD3503AB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B639B-5FB0-723D-68E8-510B968DE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6AFF7-FE1E-7573-848A-C82A79006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061B-4D9F-4DBC-9179-8653E0602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image" Target="../media/image11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AB0FC9F-1783-A2D2-58B9-29D2A9B3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12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内存压缩性能不减</a:t>
            </a:r>
            <a:r>
              <a:rPr lang="en-US" altLang="zh-CN" sz="3200" b="1" dirty="0">
                <a:ea typeface="宋体" panose="02010600030101010101" pitchFamily="2" charset="-122"/>
              </a:rPr>
              <a:t>——</a:t>
            </a:r>
            <a:r>
              <a:rPr lang="en-US" altLang="zh-CN" sz="3200" b="1" dirty="0" err="1">
                <a:ea typeface="宋体" panose="02010600030101010101" pitchFamily="2" charset="-122"/>
                <a:cs typeface="Arial" panose="020B0604020202020204" pitchFamily="34" charset="0"/>
              </a:rPr>
              <a:t>MicroAdam</a:t>
            </a:r>
            <a:r>
              <a:rPr lang="zh-CN" altLang="en-US" sz="3200" b="1" dirty="0">
                <a:ea typeface="宋体" panose="02010600030101010101" pitchFamily="2" charset="-122"/>
                <a:cs typeface="Arial" panose="020B0604020202020204" pitchFamily="34" charset="0"/>
              </a:rPr>
              <a:t>优化器</a:t>
            </a:r>
            <a:endParaRPr lang="en-US" altLang="zh-CN" sz="3200" b="1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latin typeface="+mn-ea"/>
              </a:rPr>
              <a:t>汪隽宁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11E66-0660-BF35-FE0F-4421AD33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47" y="691396"/>
            <a:ext cx="8286906" cy="32251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DCCC68-0972-1CCB-AF1D-622083A7F44C}"/>
              </a:ext>
            </a:extLst>
          </p:cNvPr>
          <p:cNvSpPr txBox="1"/>
          <p:nvPr/>
        </p:nvSpPr>
        <p:spPr>
          <a:xfrm>
            <a:off x="7220767" y="6519446"/>
            <a:ext cx="4971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收录于</a:t>
            </a:r>
            <a:r>
              <a:rPr lang="en-US" altLang="zh-CN" sz="1600" dirty="0" err="1">
                <a:latin typeface="+mn-ea"/>
              </a:rPr>
              <a:t>NeurIPS</a:t>
            </a:r>
            <a:r>
              <a:rPr lang="en-US" altLang="zh-CN" sz="1600" dirty="0">
                <a:latin typeface="+mn-ea"/>
              </a:rPr>
              <a:t> 2024  https://arxiv.org/abs/2405.15593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E8B4-FB23-BFFF-C5EC-6226BA0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+mn-ea"/>
                <a:ea typeface="+mn-ea"/>
              </a:rPr>
              <a:t>问题背景：传统优化器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71E4A8E-D31C-4575-A85A-F35255879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04175"/>
              </p:ext>
            </p:extLst>
          </p:nvPr>
        </p:nvGraphicFramePr>
        <p:xfrm>
          <a:off x="838198" y="2193906"/>
          <a:ext cx="10515597" cy="317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526896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412780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430173"/>
                    </a:ext>
                  </a:extLst>
                </a:gridCol>
              </a:tblGrid>
              <a:tr h="7947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优点🧠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局限⚠️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159757"/>
                  </a:ext>
                </a:extLst>
              </a:tr>
              <a:tr h="79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SGD + Momentum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内存占用小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收敛速度＆稳定性有限</a:t>
                      </a:r>
                      <a:endParaRPr lang="en-US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03191"/>
                  </a:ext>
                </a:extLst>
              </a:tr>
              <a:tr h="79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AdamW</a:t>
                      </a:r>
                      <a:r>
                        <a:rPr lang="en-US" altLang="zh-CN" dirty="0"/>
                        <a:t> / </a:t>
                      </a:r>
                      <a:r>
                        <a:rPr lang="en-US" altLang="zh-CN" dirty="0" err="1"/>
                        <a:t>RMSProp</a:t>
                      </a:r>
                      <a:r>
                        <a:rPr lang="en-US" altLang="zh-CN" dirty="0"/>
                        <a:t> / </a:t>
                      </a:r>
                      <a:r>
                        <a:rPr lang="en-US" altLang="zh-CN" dirty="0" err="1"/>
                        <a:t>AdaGrad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适用性广、鲁棒性强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内存开销大</a:t>
                      </a:r>
                      <a:endParaRPr lang="en-US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804493"/>
                  </a:ext>
                </a:extLst>
              </a:tr>
              <a:tr h="794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AdamW-8bit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压缩存储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损失精度，收敛不稳定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8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836EA-B4E6-590F-58DA-9014668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+mn-ea"/>
                <a:ea typeface="+mn-ea"/>
              </a:rPr>
              <a:t>问题背景：传统优化器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5CA31A-ACEC-4AA2-9578-7251EA276AB5}"/>
              </a:ext>
            </a:extLst>
          </p:cNvPr>
          <p:cNvSpPr txBox="1"/>
          <p:nvPr/>
        </p:nvSpPr>
        <p:spPr>
          <a:xfrm>
            <a:off x="838199" y="1775142"/>
            <a:ext cx="7717465" cy="96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</a:t>
            </a:r>
            <a:r>
              <a:rPr lang="zh-CN" altLang="en-US" sz="2000" dirty="0">
                <a:latin typeface="Arial" panose="020B0604020202020204" pitchFamily="34" charset="0"/>
              </a:rPr>
              <a:t>需要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两倍于参数量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存开销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在大模型微调或边缘设备训练时，这种开销十分不友好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D5FC4D3-BBB4-7E7C-4E30-E00AD679C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11716"/>
              </p:ext>
            </p:extLst>
          </p:nvPr>
        </p:nvGraphicFramePr>
        <p:xfrm>
          <a:off x="1492772" y="3332422"/>
          <a:ext cx="3508500" cy="277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365560" imgH="1868760" progId="Equation.AxMath">
                  <p:embed/>
                </p:oleObj>
              </mc:Choice>
              <mc:Fallback>
                <p:oleObj name="AxMath" r:id="rId2" imgW="2365560" imgH="1868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2772" y="3332422"/>
                        <a:ext cx="3508500" cy="277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90C55C-46F2-BF8F-9DA2-26B9C0F058AF}"/>
              </a:ext>
            </a:extLst>
          </p:cNvPr>
          <p:cNvSpPr txBox="1"/>
          <p:nvPr/>
        </p:nvSpPr>
        <p:spPr>
          <a:xfrm>
            <a:off x="6497820" y="387734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 我们需要一个</a:t>
            </a:r>
            <a:r>
              <a:rPr lang="zh-CN" altLang="en-US" sz="1800" b="1" dirty="0"/>
              <a:t>既节省内存、又不牺牲</a:t>
            </a:r>
            <a:r>
              <a:rPr lang="zh-CN" altLang="en-US" b="1" dirty="0"/>
              <a:t>性能</a:t>
            </a:r>
            <a:r>
              <a:rPr lang="zh-CN" altLang="en-US" sz="1800" dirty="0"/>
              <a:t>的方法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DB9795-7411-EA6D-7D2A-713CD0FBD08A}"/>
              </a:ext>
            </a:extLst>
          </p:cNvPr>
          <p:cNvSpPr/>
          <p:nvPr/>
        </p:nvSpPr>
        <p:spPr>
          <a:xfrm>
            <a:off x="2317459" y="3332422"/>
            <a:ext cx="473824" cy="35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7E8B98-9C94-F32A-D360-85507761A3D8}"/>
              </a:ext>
            </a:extLst>
          </p:cNvPr>
          <p:cNvSpPr/>
          <p:nvPr/>
        </p:nvSpPr>
        <p:spPr>
          <a:xfrm>
            <a:off x="2199952" y="3724072"/>
            <a:ext cx="390848" cy="35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A0B24-6B98-6D08-2501-FBDC5F592728}"/>
              </a:ext>
            </a:extLst>
          </p:cNvPr>
          <p:cNvSpPr txBox="1"/>
          <p:nvPr/>
        </p:nvSpPr>
        <p:spPr>
          <a:xfrm>
            <a:off x="8000635" y="4608126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MicroAdam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5204A4-050A-417D-424D-D6C9CF6D3A46}"/>
              </a:ext>
            </a:extLst>
          </p:cNvPr>
          <p:cNvSpPr txBox="1"/>
          <p:nvPr/>
        </p:nvSpPr>
        <p:spPr>
          <a:xfrm>
            <a:off x="8185775" y="649287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Adam: https://arxiv.org/abs/1412.6980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8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9792-E9F4-4108-1E4C-007508D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ea"/>
                <a:ea typeface="+mn-ea"/>
              </a:rPr>
              <a:t>MicroAdam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zh-CN" altLang="en-US" sz="4000" b="1" dirty="0">
                <a:latin typeface="+mn-ea"/>
                <a:ea typeface="+mn-ea"/>
              </a:rPr>
              <a:t>的核心思路：压缩梯度信息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03B4175-5B25-D4F0-1A3B-D4024324A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55807"/>
              </p:ext>
            </p:extLst>
          </p:nvPr>
        </p:nvGraphicFramePr>
        <p:xfrm>
          <a:off x="625475" y="1703388"/>
          <a:ext cx="43211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154680" imgH="1260360" progId="Equation.AxMath">
                  <p:embed/>
                </p:oleObj>
              </mc:Choice>
              <mc:Fallback>
                <p:oleObj name="AxMath" r:id="rId2" imgW="3154680" imgH="1260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475" y="1703388"/>
                        <a:ext cx="4321175" cy="172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B8667CE-CB30-3701-2E3F-45D7AC700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60806"/>
              </p:ext>
            </p:extLst>
          </p:nvPr>
        </p:nvGraphicFramePr>
        <p:xfrm>
          <a:off x="619147" y="4254499"/>
          <a:ext cx="25352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19080" imgH="1291680" progId="Equation.AxMath">
                  <p:embed/>
                </p:oleObj>
              </mc:Choice>
              <mc:Fallback>
                <p:oleObj name="AxMath" r:id="rId4" imgW="1819080" imgH="12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147" y="4254499"/>
                        <a:ext cx="2535238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646CE59-9B0C-6866-A989-835B607EC386}"/>
              </a:ext>
            </a:extLst>
          </p:cNvPr>
          <p:cNvSpPr txBox="1"/>
          <p:nvPr/>
        </p:nvSpPr>
        <p:spPr>
          <a:xfrm>
            <a:off x="4153786" y="2938112"/>
            <a:ext cx="165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Q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为量化操作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Q^{-1}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是逆操作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8C5B068-4BB0-173E-4EE1-9DE9BD7B0BB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8840663"/>
              </p:ext>
            </p:extLst>
          </p:nvPr>
        </p:nvGraphicFramePr>
        <p:xfrm>
          <a:off x="7169149" y="1840832"/>
          <a:ext cx="5713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53">
                  <a:extLst>
                    <a:ext uri="{9D8B030D-6E8A-4147-A177-3AD203B41FA5}">
                      <a16:colId xmlns:a16="http://schemas.microsoft.com/office/drawing/2014/main" val="3253489140"/>
                    </a:ext>
                  </a:extLst>
                </a:gridCol>
              </a:tblGrid>
              <a:tr h="2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73083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02910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638310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43154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49908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062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00EB062-8E47-F350-C7CC-A1588328CFDF}"/>
              </a:ext>
            </a:extLst>
          </p:cNvPr>
          <p:cNvSpPr txBox="1"/>
          <p:nvPr/>
        </p:nvSpPr>
        <p:spPr>
          <a:xfrm>
            <a:off x="4131933" y="2470244"/>
            <a:ext cx="170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e_t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在下一步中解释 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5AED608-5194-87C0-F56C-A56D33CC6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01741"/>
              </p:ext>
            </p:extLst>
          </p:nvPr>
        </p:nvGraphicFramePr>
        <p:xfrm>
          <a:off x="7099595" y="4185536"/>
          <a:ext cx="704702" cy="33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83840" imgH="227880" progId="Equation.AxMath">
                  <p:embed/>
                </p:oleObj>
              </mc:Choice>
              <mc:Fallback>
                <p:oleObj name="AxMath" r:id="rId6" imgW="4838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9595" y="4185536"/>
                        <a:ext cx="704702" cy="33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18D07AD7-6DBF-B669-37D1-E29997FDF42E}"/>
              </a:ext>
            </a:extLst>
          </p:cNvPr>
          <p:cNvSpPr txBox="1"/>
          <p:nvPr/>
        </p:nvSpPr>
        <p:spPr>
          <a:xfrm>
            <a:off x="2352666" y="4650065"/>
            <a:ext cx="38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g_t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保留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a_t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中绝对值前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k%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大的值（原文中为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1%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9E2861B-025A-8EFC-BE9B-61229DCE483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35596241"/>
              </p:ext>
            </p:extLst>
          </p:nvPr>
        </p:nvGraphicFramePr>
        <p:xfrm>
          <a:off x="8864226" y="2755232"/>
          <a:ext cx="5713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53">
                  <a:extLst>
                    <a:ext uri="{9D8B030D-6E8A-4147-A177-3AD203B41FA5}">
                      <a16:colId xmlns:a16="http://schemas.microsoft.com/office/drawing/2014/main" val="3253489140"/>
                    </a:ext>
                  </a:extLst>
                </a:gridCol>
              </a:tblGrid>
              <a:tr h="2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7308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547FB94-818F-A476-6E61-5C64B6314BA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9494782"/>
              </p:ext>
            </p:extLst>
          </p:nvPr>
        </p:nvGraphicFramePr>
        <p:xfrm>
          <a:off x="10592667" y="1840832"/>
          <a:ext cx="5713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53">
                  <a:extLst>
                    <a:ext uri="{9D8B030D-6E8A-4147-A177-3AD203B41FA5}">
                      <a16:colId xmlns:a16="http://schemas.microsoft.com/office/drawing/2014/main" val="3253489140"/>
                    </a:ext>
                  </a:extLst>
                </a:gridCol>
              </a:tblGrid>
              <a:tr h="2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73083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02910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638310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43154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49908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0626"/>
                  </a:ext>
                </a:extLst>
              </a:tr>
            </a:tbl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E4F2AA6-4D84-A483-358E-9A335BA02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85799"/>
              </p:ext>
            </p:extLst>
          </p:nvPr>
        </p:nvGraphicFramePr>
        <p:xfrm>
          <a:off x="9672638" y="4143375"/>
          <a:ext cx="24114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741320" imgH="502200" progId="Equation.AxMath">
                  <p:embed/>
                </p:oleObj>
              </mc:Choice>
              <mc:Fallback>
                <p:oleObj name="AxMath" r:id="rId8" imgW="1741320" imgH="502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72638" y="4143375"/>
                        <a:ext cx="2411412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67652ED-16DA-5B5A-CA34-4AB5361C26F9}"/>
              </a:ext>
            </a:extLst>
          </p:cNvPr>
          <p:cNvCxnSpPr>
            <a:endCxn id="27" idx="1"/>
          </p:cNvCxnSpPr>
          <p:nvPr/>
        </p:nvCxnSpPr>
        <p:spPr>
          <a:xfrm>
            <a:off x="7725509" y="2938112"/>
            <a:ext cx="1138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2026983-6D00-1E37-6DB7-A1AF9B49C399}"/>
              </a:ext>
            </a:extLst>
          </p:cNvPr>
          <p:cNvSpPr txBox="1"/>
          <p:nvPr/>
        </p:nvSpPr>
        <p:spPr>
          <a:xfrm>
            <a:off x="7968496" y="25706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</a:t>
            </a:r>
            <a:r>
              <a:rPr lang="en-US" altLang="zh-CN" dirty="0"/>
              <a:t>1%</a:t>
            </a:r>
            <a:endParaRPr lang="zh-CN" altLang="en-US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8D08222-20BA-B185-4E5E-9A12577F0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0346"/>
              </p:ext>
            </p:extLst>
          </p:nvPr>
        </p:nvGraphicFramePr>
        <p:xfrm>
          <a:off x="9037616" y="4141294"/>
          <a:ext cx="254558" cy="4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48320" imgH="244080" progId="Equation.AxMath">
                  <p:embed/>
                </p:oleObj>
              </mc:Choice>
              <mc:Fallback>
                <p:oleObj name="AxMath" r:id="rId10" imgW="148320" imgH="244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37616" y="4141294"/>
                        <a:ext cx="254558" cy="42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E0EA5E-6E4B-3214-82F5-808E002A4AAC}"/>
              </a:ext>
            </a:extLst>
          </p:cNvPr>
          <p:cNvCxnSpPr>
            <a:cxnSpLocks/>
          </p:cNvCxnSpPr>
          <p:nvPr/>
        </p:nvCxnSpPr>
        <p:spPr>
          <a:xfrm>
            <a:off x="7740502" y="2211554"/>
            <a:ext cx="2852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5F107E3-ECCC-67FC-F204-E1261484B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27698"/>
              </p:ext>
            </p:extLst>
          </p:nvPr>
        </p:nvGraphicFramePr>
        <p:xfrm>
          <a:off x="8855884" y="1866198"/>
          <a:ext cx="588035" cy="31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449640" imgH="244080" progId="Equation.AxMath">
                  <p:embed/>
                </p:oleObj>
              </mc:Choice>
              <mc:Fallback>
                <p:oleObj name="AxMath" r:id="rId12" imgW="449640" imgH="244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55884" y="1866198"/>
                        <a:ext cx="588035" cy="31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727417ED-2DE0-F971-D3CE-611045DFCFCD}"/>
              </a:ext>
            </a:extLst>
          </p:cNvPr>
          <p:cNvSpPr txBox="1"/>
          <p:nvPr/>
        </p:nvSpPr>
        <p:spPr>
          <a:xfrm>
            <a:off x="8071501" y="526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FDE02D6-69E1-E2CE-BA4C-46807F87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90194"/>
              </p:ext>
            </p:extLst>
          </p:nvPr>
        </p:nvGraphicFramePr>
        <p:xfrm>
          <a:off x="6576349" y="4802188"/>
          <a:ext cx="23669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750320" imgH="1251720" progId="Equation.AxMath">
                  <p:embed/>
                </p:oleObj>
              </mc:Choice>
              <mc:Fallback>
                <p:oleObj name="AxMath" r:id="rId14" imgW="1750320" imgH="12517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8834E22-61BB-004A-1401-529E804914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76349" y="4802188"/>
                        <a:ext cx="2366963" cy="169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81F9C04F-257C-6A6F-3057-CE76C3C7A8F5}"/>
              </a:ext>
            </a:extLst>
          </p:cNvPr>
          <p:cNvSpPr txBox="1"/>
          <p:nvPr/>
        </p:nvSpPr>
        <p:spPr>
          <a:xfrm>
            <a:off x="9484030" y="5382437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：只储存最近的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个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</a:rPr>
              <a:t>g_i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（原文中为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54CEEC-C8D2-3641-2B89-10FCF59350D6}"/>
              </a:ext>
            </a:extLst>
          </p:cNvPr>
          <p:cNvCxnSpPr>
            <a:cxnSpLocks/>
          </p:cNvCxnSpPr>
          <p:nvPr/>
        </p:nvCxnSpPr>
        <p:spPr>
          <a:xfrm flipH="1">
            <a:off x="8404654" y="5673059"/>
            <a:ext cx="985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1EDEA865-5D8E-23B0-D976-EA265E3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36415"/>
              </p:ext>
            </p:extLst>
          </p:nvPr>
        </p:nvGraphicFramePr>
        <p:xfrm>
          <a:off x="9641330" y="6004075"/>
          <a:ext cx="1902674" cy="86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555560" imgH="711360" progId="Equation.AxMath">
                  <p:embed/>
                </p:oleObj>
              </mc:Choice>
              <mc:Fallback>
                <p:oleObj name="AxMath" r:id="rId16" imgW="1555560" imgH="711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41330" y="6004075"/>
                        <a:ext cx="1902674" cy="869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8D543CC-F747-97E1-6CD4-DA6EE9086D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64360" y="5647531"/>
            <a:ext cx="3376612" cy="8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E9A0-48BC-FEB1-02B3-15A2F79E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+mn-ea"/>
                <a:ea typeface="+mn-ea"/>
              </a:rPr>
              <a:t>各个优化器训练</a:t>
            </a:r>
            <a:r>
              <a:rPr lang="en-US" altLang="zh-CN" sz="4000" b="1" dirty="0">
                <a:latin typeface="+mn-ea"/>
                <a:ea typeface="+mn-ea"/>
              </a:rPr>
              <a:t>Llama-2 7B</a:t>
            </a:r>
            <a:r>
              <a:rPr lang="zh-CN" altLang="en-US" sz="4000" b="1" dirty="0">
                <a:latin typeface="+mn-ea"/>
                <a:ea typeface="+mn-ea"/>
              </a:rPr>
              <a:t>内存对比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4C51BA-54F1-6B0B-2C3D-8222A5B53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7052"/>
              </p:ext>
            </p:extLst>
          </p:nvPr>
        </p:nvGraphicFramePr>
        <p:xfrm>
          <a:off x="701748" y="2367280"/>
          <a:ext cx="10788504" cy="243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14">
                  <a:extLst>
                    <a:ext uri="{9D8B030D-6E8A-4147-A177-3AD203B41FA5}">
                      <a16:colId xmlns:a16="http://schemas.microsoft.com/office/drawing/2014/main" val="575764196"/>
                    </a:ext>
                  </a:extLst>
                </a:gridCol>
                <a:gridCol w="5372986">
                  <a:extLst>
                    <a:ext uri="{9D8B030D-6E8A-4147-A177-3AD203B41FA5}">
                      <a16:colId xmlns:a16="http://schemas.microsoft.com/office/drawing/2014/main" val="262295400"/>
                    </a:ext>
                  </a:extLst>
                </a:gridCol>
                <a:gridCol w="2863704">
                  <a:extLst>
                    <a:ext uri="{9D8B030D-6E8A-4147-A177-3AD203B41FA5}">
                      <a16:colId xmlns:a16="http://schemas.microsoft.com/office/drawing/2014/main" val="2684082483"/>
                    </a:ext>
                  </a:extLst>
                </a:gridCol>
              </a:tblGrid>
              <a:tr h="425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优化器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参数存储格式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348698"/>
                  </a:ext>
                </a:extLst>
              </a:tr>
              <a:tr h="425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AdamW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float32(32-bit)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25.10GB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31968"/>
                  </a:ext>
                </a:extLst>
              </a:tr>
              <a:tr h="425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AdamW-8bit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8-bit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12.55GB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097584"/>
                  </a:ext>
                </a:extLst>
              </a:tr>
              <a:tr h="425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GaLore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bfloat16(16-bit)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8.15GB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922759"/>
                  </a:ext>
                </a:extLst>
              </a:tr>
              <a:tr h="735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MicroAdam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误差反馈</a:t>
                      </a:r>
                      <a:r>
                        <a:rPr lang="en-US" altLang="zh-CN" dirty="0" err="1"/>
                        <a:t>e_t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4-bit</a:t>
                      </a:r>
                    </a:p>
                    <a:p>
                      <a:pPr algn="ctr"/>
                      <a:r>
                        <a:rPr lang="zh-CN" altLang="en-US" dirty="0"/>
                        <a:t>滑动窗口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 err="1"/>
                        <a:t>g_t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idx-int16</a:t>
                      </a:r>
                      <a:r>
                        <a:rPr lang="zh-CN" altLang="en-US" dirty="0"/>
                        <a:t>，梯度值</a:t>
                      </a:r>
                      <a:r>
                        <a:rPr lang="en-US" altLang="zh-CN" dirty="0"/>
                        <a:t>bfloat16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5.65GB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05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3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716E-EF58-6298-F455-23D49C02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>
                <a:latin typeface="+mn-ea"/>
                <a:ea typeface="+mn-ea"/>
              </a:rPr>
              <a:t>MicroAdam</a:t>
            </a:r>
            <a:r>
              <a:rPr lang="zh-CN" altLang="en-US" sz="3600" b="1" dirty="0">
                <a:latin typeface="+mn-ea"/>
                <a:ea typeface="+mn-ea"/>
              </a:rPr>
              <a:t>的理论收敛性</a:t>
            </a:r>
            <a:endParaRPr lang="zh-CN" altLang="en-US" sz="36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FED651D-1B37-8A1A-2A12-AB95CBA09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84110"/>
              </p:ext>
            </p:extLst>
          </p:nvPr>
        </p:nvGraphicFramePr>
        <p:xfrm>
          <a:off x="838200" y="1905407"/>
          <a:ext cx="57626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832200" imgH="1465200" progId="Equation.AxMath">
                  <p:embed/>
                </p:oleObj>
              </mc:Choice>
              <mc:Fallback>
                <p:oleObj name="AxMath" r:id="rId2" imgW="3832200" imgH="146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05407"/>
                        <a:ext cx="5762625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53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58F9-3975-423D-BC3E-8EC5E0A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+mn-ea"/>
                <a:ea typeface="+mn-ea"/>
              </a:rPr>
              <a:t>实验验证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3F236-0DC8-41F4-EE67-AE449010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451"/>
            <a:ext cx="5314506" cy="24027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BB46D5-1300-3AF8-5C02-94F01197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23" y="3997731"/>
            <a:ext cx="4123659" cy="1268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2529CF-E861-F044-2816-7517AB46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0549"/>
            <a:ext cx="5627778" cy="1503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4A207D-0348-3704-4083-B3E4F892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7943"/>
            <a:ext cx="5724414" cy="16867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C246E6-BB1E-1896-C3EE-E637E541E0EE}"/>
              </a:ext>
            </a:extLst>
          </p:cNvPr>
          <p:cNvSpPr txBox="1"/>
          <p:nvPr/>
        </p:nvSpPr>
        <p:spPr>
          <a:xfrm>
            <a:off x="6614455" y="4216641"/>
            <a:ext cx="520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</a:t>
            </a:r>
            <a:r>
              <a:rPr lang="zh-CN" altLang="en-US" sz="1600" dirty="0"/>
              <a:t>在</a:t>
            </a:r>
            <a:r>
              <a:rPr lang="en-US" altLang="zh-CN" sz="1600" dirty="0"/>
              <a:t>LLM</a:t>
            </a:r>
            <a:r>
              <a:rPr lang="zh-CN" altLang="en-US" sz="1600" dirty="0"/>
              <a:t>微调任务</a:t>
            </a:r>
            <a:r>
              <a:rPr lang="en-US" altLang="zh-CN" sz="1600" dirty="0"/>
              <a:t>(GLUE/MNLI, GSM8k, Open-Platypus)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预训练任务中，</a:t>
            </a:r>
            <a:r>
              <a:rPr lang="en-US" altLang="zh-CN" sz="1600" dirty="0" err="1"/>
              <a:t>MicroAdam</a:t>
            </a:r>
            <a:r>
              <a:rPr lang="zh-CN" altLang="en-US" sz="1600" dirty="0"/>
              <a:t>内存更小，精度更高，速度更快。</a:t>
            </a:r>
          </a:p>
        </p:txBody>
      </p:sp>
    </p:spTree>
    <p:extLst>
      <p:ext uri="{BB962C8B-B14F-4D97-AF65-F5344CB8AC3E}">
        <p14:creationId xmlns:p14="http://schemas.microsoft.com/office/powerpoint/2010/main" val="26169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E0FA0-CC4F-2FAA-4B58-305840BC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+mn-ea"/>
                <a:ea typeface="+mn-ea"/>
              </a:rPr>
              <a:t>总结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37992F-E019-F1F7-7148-80ADF98D0D2F}"/>
              </a:ext>
            </a:extLst>
          </p:cNvPr>
          <p:cNvSpPr txBox="1"/>
          <p:nvPr/>
        </p:nvSpPr>
        <p:spPr>
          <a:xfrm>
            <a:off x="1063256" y="1807535"/>
            <a:ext cx="8319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原理：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梯度压缩</a:t>
            </a:r>
            <a:r>
              <a:rPr lang="zh-CN" altLang="en-US" dirty="0"/>
              <a:t>：对进入优化器状态的梯度</a:t>
            </a:r>
            <a:r>
              <a:rPr lang="en-US" altLang="zh-CN" dirty="0" err="1"/>
              <a:t>g_t</a:t>
            </a:r>
            <a:r>
              <a:rPr lang="zh-CN" altLang="en-US" dirty="0"/>
              <a:t>进行高稀疏度 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99%) Top-K </a:t>
            </a:r>
            <a:r>
              <a:rPr lang="zh-CN" altLang="en-US" dirty="0"/>
              <a:t>压缩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quote-cjk-patch"/>
              </a:rPr>
              <a:t>误差反馈向量压缩</a:t>
            </a:r>
            <a:r>
              <a:rPr lang="zh-CN" altLang="en-US" b="0" i="0" dirty="0">
                <a:effectLst/>
                <a:latin typeface="quote-cjk-patch"/>
              </a:rPr>
              <a:t>：</a:t>
            </a:r>
            <a:r>
              <a:rPr lang="zh-CN" altLang="en-US" i="0" dirty="0">
                <a:effectLst/>
                <a:latin typeface="quote-cjk-patch"/>
              </a:rPr>
              <a:t>对误差反馈向量</a:t>
            </a:r>
            <a:r>
              <a:rPr lang="en-US" altLang="zh-CN" i="0" dirty="0" err="1">
                <a:effectLst/>
                <a:latin typeface="quote-cjk-patch"/>
              </a:rPr>
              <a:t>e_t</a:t>
            </a:r>
            <a:r>
              <a:rPr lang="zh-CN" altLang="en-US" i="0" dirty="0">
                <a:effectLst/>
                <a:latin typeface="quote-cjk-patch"/>
              </a:rPr>
              <a:t>进行低精度 </a:t>
            </a:r>
            <a:r>
              <a:rPr lang="en-US" altLang="zh-CN" i="0" dirty="0">
                <a:effectLst/>
                <a:latin typeface="quote-cjk-patch"/>
              </a:rPr>
              <a:t>(</a:t>
            </a:r>
            <a:r>
              <a:rPr lang="zh-CN" altLang="en-US" i="0" dirty="0">
                <a:effectLst/>
                <a:latin typeface="quote-cjk-patch"/>
              </a:rPr>
              <a:t>如</a:t>
            </a:r>
            <a:r>
              <a:rPr lang="en-US" altLang="zh-CN" i="0" dirty="0">
                <a:effectLst/>
                <a:latin typeface="quote-cjk-patch"/>
              </a:rPr>
              <a:t>4-bit) </a:t>
            </a:r>
            <a:r>
              <a:rPr lang="zh-CN" altLang="en-US" i="0" dirty="0">
                <a:effectLst/>
                <a:latin typeface="quote-cjk-patch"/>
              </a:rPr>
              <a:t>量化压缩</a:t>
            </a:r>
            <a:endParaRPr lang="en-US" altLang="zh-CN" i="0" dirty="0">
              <a:effectLst/>
              <a:latin typeface="quote-cjk-patc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quote-cjk-patch"/>
              </a:rPr>
              <a:t>滑动窗口计算动量</a:t>
            </a:r>
            <a:endParaRPr lang="en-US" altLang="zh-CN" b="0" i="0" dirty="0">
              <a:effectLst/>
              <a:latin typeface="quote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quote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quote-cjk-patch"/>
              </a:rPr>
              <a:t>局限性：</a:t>
            </a:r>
            <a:endParaRPr lang="en-US" altLang="zh-CN" b="1" dirty="0">
              <a:latin typeface="quote-cjk-patch"/>
            </a:endParaRPr>
          </a:p>
          <a:p>
            <a:r>
              <a:rPr lang="en-US" altLang="zh-CN" dirty="0">
                <a:latin typeface="quote-cjk-patch"/>
              </a:rPr>
              <a:t>	</a:t>
            </a:r>
            <a:r>
              <a:rPr lang="en-US" altLang="zh-CN" i="0" dirty="0" err="1">
                <a:effectLst/>
                <a:latin typeface="quote-cjk-patch"/>
              </a:rPr>
              <a:t>MicroAdam</a:t>
            </a:r>
            <a:r>
              <a:rPr lang="en-US" altLang="zh-CN" i="0" dirty="0">
                <a:effectLst/>
                <a:latin typeface="quote-cjk-patch"/>
              </a:rPr>
              <a:t> </a:t>
            </a:r>
            <a:r>
              <a:rPr lang="zh-CN" altLang="en-US" i="0" dirty="0">
                <a:effectLst/>
                <a:latin typeface="quote-cjk-patch"/>
              </a:rPr>
              <a:t>主要针对微调设计并验证</a:t>
            </a:r>
            <a:r>
              <a:rPr lang="zh-CN" altLang="en-US" dirty="0">
                <a:latin typeface="quote-cjk-patch"/>
              </a:rPr>
              <a:t>，</a:t>
            </a:r>
            <a:r>
              <a:rPr lang="zh-CN" altLang="en-US" i="0" dirty="0">
                <a:effectLst/>
                <a:latin typeface="quote-cjk-patch"/>
              </a:rPr>
              <a:t>但在 </a:t>
            </a:r>
            <a:r>
              <a:rPr lang="en-US" altLang="zh-CN" i="0" dirty="0">
                <a:effectLst/>
                <a:latin typeface="quote-cjk-patch"/>
              </a:rPr>
              <a:t>LLM</a:t>
            </a:r>
            <a:r>
              <a:rPr lang="zh-CN" altLang="en-US" i="0" dirty="0">
                <a:effectLst/>
                <a:latin typeface="quote-cjk-patch"/>
              </a:rPr>
              <a:t>预训练上效果不佳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3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687A-866D-3176-BA44-600DEBC8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D439F5F-B048-F543-6D3D-9F89434D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6053"/>
            <a:ext cx="9144000" cy="6426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谢谢观看！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757673-4C1B-DB39-BAB2-421209DC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47" y="1109330"/>
            <a:ext cx="8286906" cy="32251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75BFF3-69F6-295E-916F-37B4005A83AD}"/>
              </a:ext>
            </a:extLst>
          </p:cNvPr>
          <p:cNvSpPr txBox="1"/>
          <p:nvPr/>
        </p:nvSpPr>
        <p:spPr>
          <a:xfrm>
            <a:off x="7220767" y="6519446"/>
            <a:ext cx="4971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收录于</a:t>
            </a:r>
            <a:r>
              <a:rPr lang="en-US" altLang="zh-CN" sz="1600" dirty="0" err="1">
                <a:latin typeface="+mn-ea"/>
              </a:rPr>
              <a:t>NeurIPS</a:t>
            </a:r>
            <a:r>
              <a:rPr lang="en-US" altLang="zh-CN" sz="1600" dirty="0">
                <a:latin typeface="+mn-ea"/>
              </a:rPr>
              <a:t> 2024  https://arxiv.org/abs/2405.15593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9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378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quote-cjk-patch</vt:lpstr>
      <vt:lpstr>等线</vt:lpstr>
      <vt:lpstr>等线 Light</vt:lpstr>
      <vt:lpstr>宋体</vt:lpstr>
      <vt:lpstr>Arial</vt:lpstr>
      <vt:lpstr>Office 主题​​</vt:lpstr>
      <vt:lpstr>Equation.AxMath</vt:lpstr>
      <vt:lpstr>AxMath</vt:lpstr>
      <vt:lpstr>PowerPoint 演示文稿</vt:lpstr>
      <vt:lpstr>问题背景：传统优化器</vt:lpstr>
      <vt:lpstr>问题背景：传统优化器</vt:lpstr>
      <vt:lpstr>MicroAdam 的核心思路：压缩梯度信息</vt:lpstr>
      <vt:lpstr>各个优化器训练Llama-2 7B内存对比</vt:lpstr>
      <vt:lpstr>MicroAdam的理论收敛性</vt:lpstr>
      <vt:lpstr>实验验证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隽宁 汪</dc:creator>
  <cp:lastModifiedBy>隽宁 汪</cp:lastModifiedBy>
  <cp:revision>135</cp:revision>
  <dcterms:created xsi:type="dcterms:W3CDTF">2025-06-01T04:35:23Z</dcterms:created>
  <dcterms:modified xsi:type="dcterms:W3CDTF">2025-06-02T02:39:55Z</dcterms:modified>
</cp:coreProperties>
</file>