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63" r:id="rId9"/>
    <p:sldId id="264" r:id="rId10"/>
    <p:sldId id="272" r:id="rId11"/>
    <p:sldId id="273" r:id="rId12"/>
    <p:sldId id="274" r:id="rId13"/>
    <p:sldId id="265" r:id="rId14"/>
    <p:sldId id="275" r:id="rId15"/>
    <p:sldId id="276" r:id="rId16"/>
    <p:sldId id="278" r:id="rId17"/>
    <p:sldId id="279" r:id="rId18"/>
    <p:sldId id="280" r:id="rId19"/>
    <p:sldId id="281" r:id="rId20"/>
    <p:sldId id="277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26692-B538-4FEB-A0CF-87167266A42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A1684-1253-4D08-9348-8F6A28B4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Structured Programming and Documentation Standards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34C561-8C46-4924-A245-65356780F914}" type="datetime1">
              <a:rPr lang="en-US" altLang="en-US" sz="1200"/>
              <a:pPr/>
              <a:t>8/27/2019</a:t>
            </a:fld>
            <a:endParaRPr lang="en-US" altLang="en-US" sz="1200"/>
          </a:p>
        </p:txBody>
      </p:sp>
      <p:sp>
        <p:nvSpPr>
          <p:cNvPr id="27652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docstds.ppt    Copyright Department of Computer Science, Northern Illinois University, 1999</a:t>
            </a:r>
          </a:p>
        </p:txBody>
      </p:sp>
      <p:sp>
        <p:nvSpPr>
          <p:cNvPr id="276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0EA829-24AE-4C89-B30A-3847F2042F75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668338"/>
            <a:ext cx="4548187" cy="3411537"/>
          </a:xfrm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4305300"/>
            <a:ext cx="5156200" cy="40147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28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Structured Programming and Documentation Standards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31662F-C981-492E-81BB-61591FD5C28E}" type="datetime1">
              <a:rPr lang="en-US" altLang="en-US" sz="1200"/>
              <a:pPr/>
              <a:t>8/27/2019</a:t>
            </a:fld>
            <a:endParaRPr lang="en-US" altLang="en-US" sz="1200"/>
          </a:p>
        </p:txBody>
      </p:sp>
      <p:sp>
        <p:nvSpPr>
          <p:cNvPr id="2867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docstds.ppt    Copyright Department of Computer Science, Northern Illinois University, 1999</a:t>
            </a:r>
          </a:p>
        </p:txBody>
      </p:sp>
      <p:sp>
        <p:nvSpPr>
          <p:cNvPr id="286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57BBF6-7A9F-423A-B2E9-C3C301BDB0A2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668338"/>
            <a:ext cx="4548187" cy="3411537"/>
          </a:xfrm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4305300"/>
            <a:ext cx="5156200" cy="40147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440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Structured Programming and Documentation Standards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4F0180-2FBD-42AB-9681-4ED125EBB2D8}" type="datetime1">
              <a:rPr lang="en-US" altLang="en-US" sz="1200"/>
              <a:pPr/>
              <a:t>8/27/2019</a:t>
            </a:fld>
            <a:endParaRPr lang="en-US" altLang="en-US" sz="1200"/>
          </a:p>
        </p:txBody>
      </p:sp>
      <p:sp>
        <p:nvSpPr>
          <p:cNvPr id="2970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docstds.ppt    Copyright Department of Computer Science, Northern Illinois University, 1999</a:t>
            </a:r>
          </a:p>
        </p:txBody>
      </p:sp>
      <p:sp>
        <p:nvSpPr>
          <p:cNvPr id="297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7127FD-2B35-4A37-BE17-C5BFD781741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668338"/>
            <a:ext cx="4548187" cy="3411537"/>
          </a:xfrm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4305300"/>
            <a:ext cx="5156200" cy="40147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557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Structured Programming and Documentation Standards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AB80D-9480-4602-AA16-DDA88B41CB06}" type="datetime1">
              <a:rPr lang="en-US" altLang="en-US" sz="1200"/>
              <a:pPr/>
              <a:t>8/27/2019</a:t>
            </a:fld>
            <a:endParaRPr lang="en-US" altLang="en-US" sz="1200"/>
          </a:p>
        </p:txBody>
      </p:sp>
      <p:sp>
        <p:nvSpPr>
          <p:cNvPr id="3072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docstds.ppt    Copyright Department of Computer Science, Northern Illinois University, 1999</a:t>
            </a:r>
          </a:p>
        </p:txBody>
      </p:sp>
      <p:sp>
        <p:nvSpPr>
          <p:cNvPr id="307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6DB065-34DC-4530-93A7-0366506C0B40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7938" y="668338"/>
            <a:ext cx="4548187" cy="3411537"/>
          </a:xfrm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4305300"/>
            <a:ext cx="5156200" cy="40147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8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D122-B252-41E0-90CE-FE31CBF89262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C786-CB51-475A-B521-28A9E1892783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45C5-1551-4B93-93C5-59EAF2E25FEC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64E-332F-473F-B850-D4E4224AEA5A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0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4CB-3C9B-4D50-A28E-C52B34BC4892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041D-4F11-4347-845C-D8DD74FE8DDA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983E-4ADB-40B4-A25A-F588ECA79B49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0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0C2F-CF36-41DD-B85F-E2A61852487D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6579-8FCE-415E-BE26-A4D1A1FFE846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FB7C-9D3F-4685-B8D8-852B01CDD854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5ECC-39A7-4499-A362-01ADE72CE605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87C1-69B2-4C68-B840-A22270F3C7CD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039B-5D24-41D7-8AB1-96689DC7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mekariuk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182" y="762000"/>
            <a:ext cx="7772400" cy="14700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INTRODUCTION TO PROGRAMMING &amp; ALGORITHIMS</a:t>
            </a:r>
            <a:b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COM 210</a:t>
            </a: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lgerian" panose="04020705040A02060702" pitchFamily="82" charset="0"/>
              </a:rPr>
              <a:t>Kariuki</a:t>
            </a:r>
            <a:r>
              <a:rPr lang="en-US" dirty="0" smtClean="0">
                <a:latin typeface="Algerian" panose="04020705040A02060702" pitchFamily="82" charset="0"/>
              </a:rPr>
              <a:t> PAUL</a:t>
            </a:r>
          </a:p>
          <a:p>
            <a:r>
              <a:rPr lang="en-US" dirty="0" smtClean="0">
                <a:latin typeface="Algerian" panose="04020705040A02060702" pitchFamily="82" charset="0"/>
                <a:hlinkClick r:id="rId2"/>
              </a:rPr>
              <a:t>memekariuki@gmail.com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KARATINA UNIVERSITY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D503-8AF3-432F-90A6-270C17FD0274}" type="datetime2">
              <a:rPr lang="en-US" smtClean="0"/>
              <a:t>Tuesday, August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KARIUKI Paul                              memekariuki@gmail.com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Machine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Languages, Assembly Languages, and High-level Languages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Three types of computer languages</a:t>
            </a:r>
          </a:p>
          <a:p>
            <a:pPr marL="876300" lvl="1" indent="-419100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Machine language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Only language computer directly understands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“Natural language” of computer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Defined by hardware design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Machine-dependent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Generally consist of strings of numbers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Ultimately 0s and 1s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Instruct computers to perform elementary operations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One at a time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Cumbersome for humans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Example:</a:t>
            </a:r>
          </a:p>
          <a:p>
            <a:pPr marL="1752600" lvl="3" indent="-381000">
              <a:lnSpc>
                <a:spcPct val="90000"/>
              </a:lnSpc>
              <a:buFontTx/>
              <a:buNone/>
            </a:pP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	+1300042774</a:t>
            </a:r>
            <a:b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+1400593419</a:t>
            </a:r>
            <a:b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+1200274027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0C6EC5A-3A77-4FBD-964E-E0CF095D425D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806F-DC6A-46FE-B36C-074674E358CA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Machine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Languages, Assembly Languages, and High-level Languages</a:t>
            </a:r>
          </a:p>
        </p:txBody>
      </p:sp>
      <p:sp>
        <p:nvSpPr>
          <p:cNvPr id="2273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Three types of computer languages</a:t>
            </a:r>
          </a:p>
          <a:p>
            <a:pPr marL="876300" lvl="1" indent="-419100">
              <a:buFontTx/>
              <a:buAutoNum type="arabicPeriod" startAt="2"/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Assembly language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English-like abbreviations representing elementary computer operations 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Clearer to humans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Incomprehensible to computers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Translator programs (assemblers)</a:t>
            </a:r>
          </a:p>
          <a:p>
            <a:pPr marL="2209800" lvl="4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Convert to machine language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Example:</a:t>
            </a: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</a:p>
          <a:p>
            <a:pPr marL="1752600" lvl="3" indent="-381000">
              <a:buFontTx/>
              <a:buNone/>
            </a:pP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	LOAD	BASEPAY</a:t>
            </a:r>
            <a:b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ADD 	OVERPAY</a:t>
            </a:r>
            <a:b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STORE 	GROSSPAY</a:t>
            </a:r>
          </a:p>
          <a:p>
            <a:pPr marL="533400" indent="-533400"/>
            <a:endParaRPr lang="en-US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94A16C-EC94-4E46-B7BD-41F02C744649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030C-8043-4D6C-ACB8-B82C18ADF683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Machine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Languages, Assembly Languages, and High-level Languages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Three types of computer languages</a:t>
            </a:r>
          </a:p>
          <a:p>
            <a:pPr marL="876300" lvl="1" indent="-419100">
              <a:buFontTx/>
              <a:buAutoNum type="arabicPeriod" startAt="3"/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High-level languages 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Similar to everyday English, use common mathematical notations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Single statements accomplish substantial tasks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Assembly language requires many instructions to accomplish simple tasks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Translator programs (compilers)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Convert to machine language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Interpreter programs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Directly execute high-level language programs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Example:</a:t>
            </a:r>
          </a:p>
          <a:p>
            <a:pPr marL="1752600" lvl="3" indent="-381000">
              <a:buFontTx/>
              <a:buNone/>
            </a:pP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en-US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grossPay</a:t>
            </a: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 = </a:t>
            </a:r>
            <a:r>
              <a:rPr lang="en-US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basePay</a:t>
            </a:r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 + </a:t>
            </a:r>
            <a:r>
              <a:rPr lang="en-US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overTimePay</a:t>
            </a:r>
            <a:endParaRPr lang="en-US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0772E9-1ED4-484D-A872-14A6AE7D36A8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F720-2CC2-42DC-BC9F-3D66D1C212AE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lbertus MT" pitchFamily="34" charset="0"/>
              </a:rPr>
              <a:t>Types of Computer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Aparajita" pitchFamily="2" charset="0"/>
                <a:cs typeface="Aparajita" pitchFamily="2" charset="0"/>
              </a:rPr>
              <a:t>Structured/Procedural:</a:t>
            </a:r>
            <a:r>
              <a:rPr lang="en-US" dirty="0" smtClean="0">
                <a:latin typeface="Aparajita" pitchFamily="2" charset="0"/>
                <a:cs typeface="Aparajita" pitchFamily="2" charset="0"/>
              </a:rPr>
              <a:t> Monolithic programs that run from start to finish with no intervention from user other than input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		Basic, QBasic, QuickBasic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		COBOL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		FORTRAN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		C</a:t>
            </a:r>
            <a:br>
              <a:rPr lang="en-US" dirty="0" smtClean="0">
                <a:latin typeface="Aparajita" pitchFamily="2" charset="0"/>
                <a:cs typeface="Aparajita" pitchFamily="2" charset="0"/>
              </a:rPr>
            </a:br>
            <a:endParaRPr lang="en-US" dirty="0" smtClean="0">
              <a:latin typeface="Aparajita" pitchFamily="2" charset="0"/>
              <a:cs typeface="Aparajita" pitchFamily="2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Aparajita" pitchFamily="2" charset="0"/>
                <a:cs typeface="Aparajita" pitchFamily="2" charset="0"/>
              </a:rPr>
              <a:t>Object Oriented/Event Driven (OOED):</a:t>
            </a:r>
            <a:r>
              <a:rPr lang="en-US" dirty="0" smtClean="0">
                <a:latin typeface="Aparajita" pitchFamily="2" charset="0"/>
                <a:cs typeface="Aparajita" pitchFamily="2" charset="0"/>
              </a:rPr>
              <a:t> Programs that use objects which respond to events; use small segments to code for each object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		</a:t>
            </a:r>
            <a:r>
              <a:rPr lang="en-US" sz="3600" dirty="0" smtClean="0">
                <a:latin typeface="Aparajita" pitchFamily="2" charset="0"/>
                <a:cs typeface="Aparajita" pitchFamily="2" charset="0"/>
              </a:rPr>
              <a:t>Visual Basic 	Java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Aparajita" pitchFamily="2" charset="0"/>
                <a:cs typeface="Aparajita" pitchFamily="2" charset="0"/>
              </a:rPr>
              <a:t>		Visual C++ 	 C#</a:t>
            </a:r>
            <a:endParaRPr lang="en-US" sz="5400" dirty="0" smtClean="0">
              <a:latin typeface="Aparajita" pitchFamily="2" charset="0"/>
              <a:cs typeface="Aparajita" pitchFamily="2" charset="0"/>
            </a:endParaRPr>
          </a:p>
          <a:p>
            <a:endParaRPr lang="en-US" dirty="0">
              <a:latin typeface="Aparajita" pitchFamily="2" charset="0"/>
              <a:cs typeface="Aparajit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146-FA05-46F2-A15F-5896169782DB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History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of C and C++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History of C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Evolved from two other programming languages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BCPL and B</a:t>
            </a:r>
          </a:p>
          <a:p>
            <a:pPr lvl="3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“</a:t>
            </a:r>
            <a:r>
              <a:rPr lang="en-US" dirty="0" err="1">
                <a:latin typeface="Aparajita" panose="020B0604020202020204" pitchFamily="34" charset="0"/>
                <a:cs typeface="Aparajita" panose="020B0604020202020204" pitchFamily="34" charset="0"/>
              </a:rPr>
              <a:t>Typeless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” languages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Dennis Ritchie (Bell Laboratories)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Added data typing, other features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Development language of UNIX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Hardware independent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Portable programs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1989: ANSI standard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1990: ANSI and ISO standard published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ANSI/ISO 9899: 1990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265096C-D562-4D3C-AC82-4A700C0BE674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98E7-F394-40A3-BEF8-CCF347E8566A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History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of C and C++</a:t>
            </a:r>
          </a:p>
        </p:txBody>
      </p:sp>
      <p:sp>
        <p:nvSpPr>
          <p:cNvPr id="2283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History of C++ 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Extension of C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Early 1980s: Bjarne </a:t>
            </a:r>
            <a:r>
              <a:rPr lang="en-US" dirty="0" err="1">
                <a:latin typeface="Aparajita" panose="020B0604020202020204" pitchFamily="34" charset="0"/>
                <a:cs typeface="Aparajita" panose="020B0604020202020204" pitchFamily="34" charset="0"/>
              </a:rPr>
              <a:t>Stroustrup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 (Bell Laboratories)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“Spruces up” C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Provides capabilities for object-oriented programming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Objects: reusable software components </a:t>
            </a:r>
          </a:p>
          <a:p>
            <a:pPr lvl="3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Model items in real world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Object-oriented programs</a:t>
            </a:r>
          </a:p>
          <a:p>
            <a:pPr lvl="3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Easy to understand, correct and modify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Hybrid language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C-like style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Object-oriented style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E7766B-6D01-4C44-9800-794B9AC30C9A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D58-D8EB-4E24-8A68-68D751A4774E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A78CFF-DB8C-4D61-BB77-5543385A2971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lbertus MT"/>
              </a:rPr>
              <a:t>logic structures/constructs </a:t>
            </a:r>
            <a:endParaRPr lang="en-US" altLang="en-US" dirty="0" smtClean="0">
              <a:solidFill>
                <a:srgbClr val="FF0000"/>
              </a:solidFill>
              <a:latin typeface="Albertus MT"/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Three logic structures/constructs (combinations of the five symbols)</a:t>
            </a:r>
          </a:p>
          <a:p>
            <a:pPr algn="just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Each program is logically build up of three basic logic principles:</a:t>
            </a:r>
          </a:p>
          <a:p>
            <a:pPr algn="just"/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Sequence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 – the program performs instructions in a sequence i.e. one after the other</a:t>
            </a:r>
          </a:p>
          <a:p>
            <a:pPr algn="just"/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Selection 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– the program selects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one of 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the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available (several) operations 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depending on the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pleriquisites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 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The program thus makes a selection based on some conditions </a:t>
            </a:r>
          </a:p>
          <a:p>
            <a:pPr algn="just"/>
            <a:r>
              <a:rPr lang="en-US" b="1" dirty="0">
                <a:latin typeface="Aparajita" panose="020B0604020202020204" pitchFamily="34" charset="0"/>
                <a:cs typeface="Aparajita" panose="020B0604020202020204" pitchFamily="34" charset="0"/>
              </a:rPr>
              <a:t>Iteration 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 - the program repeats a series of instructions a certain number of time until a given condition is satisfied.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B8EA88-70DB-4438-B9BF-2C28B08C51D6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Albertus MT"/>
              </a:rPr>
              <a:t>Structured Programming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Sequence:</a:t>
            </a:r>
            <a:r>
              <a:rPr lang="en-US" altLang="en-US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alt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one task after another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3124200" y="2667000"/>
            <a:ext cx="2057400" cy="4191000"/>
            <a:chOff x="2209" y="2160"/>
            <a:chExt cx="815" cy="1824"/>
          </a:xfrm>
        </p:grpSpPr>
        <p:sp>
          <p:nvSpPr>
            <p:cNvPr id="8198" name="AutoShape 5"/>
            <p:cNvSpPr>
              <a:spLocks noChangeArrowheads="1"/>
            </p:cNvSpPr>
            <p:nvPr/>
          </p:nvSpPr>
          <p:spPr bwMode="auto">
            <a:xfrm>
              <a:off x="2277" y="2352"/>
              <a:ext cx="679" cy="33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altLang="en-US" sz="1800">
                  <a:solidFill>
                    <a:schemeClr val="tx2"/>
                  </a:solidFill>
                </a:rPr>
                <a:t>INITIALIZE</a:t>
              </a:r>
            </a:p>
          </p:txBody>
        </p:sp>
        <p:sp>
          <p:nvSpPr>
            <p:cNvPr id="8199" name="AutoShape 6"/>
            <p:cNvSpPr>
              <a:spLocks noChangeArrowheads="1"/>
            </p:cNvSpPr>
            <p:nvPr/>
          </p:nvSpPr>
          <p:spPr bwMode="auto">
            <a:xfrm>
              <a:off x="2209" y="2832"/>
              <a:ext cx="815" cy="384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800">
                  <a:solidFill>
                    <a:schemeClr val="tx2"/>
                  </a:solidFill>
                </a:rPr>
                <a:t>   READ</a:t>
              </a:r>
            </a:p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800">
                  <a:solidFill>
                    <a:schemeClr val="tx2"/>
                  </a:solidFill>
                </a:rPr>
                <a:t>1ST</a:t>
              </a:r>
            </a:p>
            <a:p>
              <a:pPr algn="ctr">
                <a:lnSpc>
                  <a:spcPct val="60000"/>
                </a:lnSpc>
                <a:spcBef>
                  <a:spcPct val="30000"/>
                </a:spcBef>
              </a:pPr>
              <a:r>
                <a:rPr lang="en-US" altLang="en-US" sz="1800">
                  <a:solidFill>
                    <a:schemeClr val="tx2"/>
                  </a:solidFill>
                </a:rPr>
                <a:t>RECORD</a:t>
              </a:r>
            </a:p>
          </p:txBody>
        </p:sp>
        <p:sp>
          <p:nvSpPr>
            <p:cNvPr id="8200" name="AutoShape 7"/>
            <p:cNvSpPr>
              <a:spLocks noChangeArrowheads="1"/>
            </p:cNvSpPr>
            <p:nvPr/>
          </p:nvSpPr>
          <p:spPr bwMode="auto">
            <a:xfrm>
              <a:off x="2209" y="3408"/>
              <a:ext cx="815" cy="384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altLang="en-US" sz="1800">
                  <a:solidFill>
                    <a:schemeClr val="tx2"/>
                  </a:solidFill>
                </a:rPr>
                <a:t>WRITE</a:t>
              </a:r>
            </a:p>
            <a:p>
              <a:pPr algn="ctr">
                <a:lnSpc>
                  <a:spcPct val="40000"/>
                </a:lnSpc>
                <a:spcBef>
                  <a:spcPct val="30000"/>
                </a:spcBef>
              </a:pPr>
              <a:r>
                <a:rPr lang="en-US" altLang="en-US" sz="1800">
                  <a:solidFill>
                    <a:schemeClr val="tx2"/>
                  </a:solidFill>
                </a:rPr>
                <a:t>HEADER</a:t>
              </a:r>
            </a:p>
          </p:txBody>
        </p:sp>
        <p:cxnSp>
          <p:nvCxnSpPr>
            <p:cNvPr id="8201" name="AutoShape 8"/>
            <p:cNvCxnSpPr>
              <a:cxnSpLocks noChangeShapeType="1"/>
              <a:endCxn id="8198" idx="0"/>
            </p:cNvCxnSpPr>
            <p:nvPr/>
          </p:nvCxnSpPr>
          <p:spPr bwMode="auto">
            <a:xfrm>
              <a:off x="2617" y="216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2" name="AutoShape 9"/>
            <p:cNvCxnSpPr>
              <a:cxnSpLocks noChangeShapeType="1"/>
              <a:stCxn id="8198" idx="2"/>
              <a:endCxn id="8199" idx="1"/>
            </p:cNvCxnSpPr>
            <p:nvPr/>
          </p:nvCxnSpPr>
          <p:spPr bwMode="auto">
            <a:xfrm>
              <a:off x="2617" y="2688"/>
              <a:ext cx="0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3" name="AutoShape 10"/>
            <p:cNvCxnSpPr>
              <a:cxnSpLocks noChangeShapeType="1"/>
              <a:stCxn id="8199" idx="4"/>
              <a:endCxn id="8200" idx="1"/>
            </p:cNvCxnSpPr>
            <p:nvPr/>
          </p:nvCxnSpPr>
          <p:spPr bwMode="auto">
            <a:xfrm>
              <a:off x="2617" y="3216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2640" y="37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56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8B741F-E14F-4B85-A7C4-16D4A26A9D9A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Albertus MT"/>
              </a:rPr>
              <a:t>Structured Programming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Selection/Decision:</a:t>
            </a:r>
            <a:r>
              <a:rPr lang="en-US" alt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making a choice between actions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4130675" y="3335338"/>
            <a:ext cx="1425575" cy="111760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US" sz="1600" dirty="0" smtClean="0">
                <a:solidFill>
                  <a:schemeClr val="tx2"/>
                </a:solidFill>
              </a:rPr>
              <a:t>PASSED</a:t>
            </a:r>
            <a:r>
              <a:rPr lang="en-US" altLang="en-US" sz="1600" dirty="0" smtClean="0">
                <a:solidFill>
                  <a:schemeClr val="tx2"/>
                </a:solidFill>
              </a:rPr>
              <a:t>?</a:t>
            </a:r>
            <a:endParaRPr lang="en-US" altLang="en-US" sz="1000" dirty="0">
              <a:solidFill>
                <a:schemeClr val="tx2"/>
              </a:solidFill>
            </a:endParaRP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2057400" y="4700588"/>
            <a:ext cx="1727200" cy="1116012"/>
          </a:xfrm>
          <a:prstGeom prst="flowChartInputOutpu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30000"/>
              </a:spcBef>
            </a:pPr>
            <a:r>
              <a:rPr lang="en-US" altLang="en-US" sz="1600" dirty="0" smtClean="0">
                <a:solidFill>
                  <a:schemeClr val="tx2"/>
                </a:solidFill>
              </a:rPr>
              <a:t>GRADUATION</a:t>
            </a:r>
            <a:endParaRPr lang="en-US" altLang="en-US" sz="1600" dirty="0">
              <a:solidFill>
                <a:schemeClr val="tx2"/>
              </a:solidFill>
            </a:endParaRPr>
          </a:p>
        </p:txBody>
      </p:sp>
      <p:cxnSp>
        <p:nvCxnSpPr>
          <p:cNvPr id="9223" name="AutoShape 6"/>
          <p:cNvCxnSpPr>
            <a:cxnSpLocks noChangeShapeType="1"/>
            <a:stCxn id="9221" idx="1"/>
            <a:endCxn id="9222" idx="1"/>
          </p:cNvCxnSpPr>
          <p:nvPr/>
        </p:nvCxnSpPr>
        <p:spPr bwMode="auto">
          <a:xfrm rot="10800000" flipV="1">
            <a:off x="2922588" y="3894138"/>
            <a:ext cx="1208087" cy="8064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465513" y="3335338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YES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556250" y="3335338"/>
            <a:ext cx="55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NO</a:t>
            </a:r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2922588" y="5816600"/>
            <a:ext cx="0" cy="620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2922588" y="6437313"/>
            <a:ext cx="3935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6858000" y="3894138"/>
            <a:ext cx="0" cy="254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H="1">
            <a:off x="5556250" y="3894138"/>
            <a:ext cx="130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943475" y="6437313"/>
            <a:ext cx="0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4843463" y="3048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D94E69-0FB8-4D3D-B802-A540FD47E382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latin typeface="Albertus MT"/>
              </a:rPr>
              <a:t>Structured Programming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Iteration/Loop</a:t>
            </a:r>
            <a:r>
              <a:rPr lang="en-US" alt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(</a:t>
            </a:r>
            <a:r>
              <a:rPr lang="en-US" alt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do while</a:t>
            </a:r>
            <a:r>
              <a:rPr lang="en-US" alt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or </a:t>
            </a:r>
            <a:r>
              <a:rPr lang="en-US" alt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perform until</a:t>
            </a:r>
            <a:r>
              <a:rPr lang="en-US" alt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):  repeating an action or actions. </a:t>
            </a:r>
          </a:p>
          <a:p>
            <a:endParaRPr lang="en-US" alt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US" alt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US" alt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US" alt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US" altLang="en-US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3338513" y="3124200"/>
            <a:ext cx="2498725" cy="3505200"/>
            <a:chOff x="2103" y="1968"/>
            <a:chExt cx="1401" cy="1968"/>
          </a:xfrm>
        </p:grpSpPr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>
              <a:off x="2453" y="2928"/>
              <a:ext cx="679" cy="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AutoShape 6"/>
            <p:cNvSpPr>
              <a:spLocks noChangeArrowheads="1"/>
            </p:cNvSpPr>
            <p:nvPr/>
          </p:nvSpPr>
          <p:spPr bwMode="auto">
            <a:xfrm>
              <a:off x="2388" y="2832"/>
              <a:ext cx="679" cy="33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PROCESS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10248" name="AutoShape 7"/>
            <p:cNvSpPr>
              <a:spLocks noChangeArrowheads="1"/>
            </p:cNvSpPr>
            <p:nvPr/>
          </p:nvSpPr>
          <p:spPr bwMode="auto">
            <a:xfrm>
              <a:off x="2315" y="3552"/>
              <a:ext cx="823" cy="384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PRINT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600">
                  <a:solidFill>
                    <a:schemeClr val="tx2"/>
                  </a:solidFill>
                </a:rPr>
                <a:t>TOTALS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10249" name="AutoShape 8"/>
            <p:cNvSpPr>
              <a:spLocks noChangeArrowheads="1"/>
            </p:cNvSpPr>
            <p:nvPr/>
          </p:nvSpPr>
          <p:spPr bwMode="auto">
            <a:xfrm>
              <a:off x="2388" y="2208"/>
              <a:ext cx="679" cy="432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altLang="en-US" sz="1600" dirty="0" smtClean="0">
                  <a:solidFill>
                    <a:schemeClr val="tx2"/>
                  </a:solidFill>
                </a:rPr>
                <a:t>X!=2?</a:t>
              </a:r>
              <a:endParaRPr lang="en-US" alt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10250" name="AutoShape 9"/>
            <p:cNvCxnSpPr>
              <a:cxnSpLocks noChangeShapeType="1"/>
              <a:endCxn id="10249" idx="0"/>
            </p:cNvCxnSpPr>
            <p:nvPr/>
          </p:nvCxnSpPr>
          <p:spPr bwMode="auto">
            <a:xfrm>
              <a:off x="2728" y="1968"/>
              <a:ext cx="0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AutoShape 10"/>
            <p:cNvCxnSpPr>
              <a:cxnSpLocks noChangeShapeType="1"/>
              <a:stCxn id="10249" idx="2"/>
              <a:endCxn id="10247" idx="0"/>
            </p:cNvCxnSpPr>
            <p:nvPr/>
          </p:nvCxnSpPr>
          <p:spPr bwMode="auto">
            <a:xfrm>
              <a:off x="2728" y="2640"/>
              <a:ext cx="0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AutoShape 11"/>
            <p:cNvCxnSpPr>
              <a:cxnSpLocks noChangeShapeType="1"/>
              <a:stCxn id="10247" idx="2"/>
            </p:cNvCxnSpPr>
            <p:nvPr/>
          </p:nvCxnSpPr>
          <p:spPr bwMode="auto">
            <a:xfrm rot="16200000" flipV="1">
              <a:off x="1888" y="2327"/>
              <a:ext cx="1056" cy="625"/>
            </a:xfrm>
            <a:prstGeom prst="bentConnector3">
              <a:avLst>
                <a:gd name="adj1" fmla="val -1363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2112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254" name="AutoShape 13"/>
            <p:cNvCxnSpPr>
              <a:cxnSpLocks noChangeShapeType="1"/>
              <a:stCxn id="10249" idx="3"/>
            </p:cNvCxnSpPr>
            <p:nvPr/>
          </p:nvCxnSpPr>
          <p:spPr bwMode="auto">
            <a:xfrm>
              <a:off x="3067" y="2424"/>
              <a:ext cx="432" cy="98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>
              <a:off x="2735" y="3408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 flipH="1">
              <a:off x="2736" y="3408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3062" y="2169"/>
              <a:ext cx="37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2352" y="2592"/>
              <a:ext cx="31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US" altLang="en-US" sz="2000">
                  <a:solidFill>
                    <a:schemeClr val="tx2"/>
                  </a:solidFill>
                </a:rPr>
                <a:t>NO</a:t>
              </a:r>
              <a:endParaRPr lang="en-US" altLang="en-US" sz="1000">
                <a:solidFill>
                  <a:schemeClr val="tx2"/>
                </a:solidFill>
              </a:endParaRPr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2405" y="2928"/>
              <a:ext cx="6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7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What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is a Computer?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Computer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Device capable of performing computations and making logical decisions</a:t>
            </a:r>
          </a:p>
          <a:p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Computer programs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Sets of instructions that control computer’s processing of data</a:t>
            </a:r>
          </a:p>
          <a:p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Hardware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Various devices comprising computer</a:t>
            </a:r>
          </a:p>
          <a:p>
            <a:pPr lvl="2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Keyboard, screen, mouse, disks, memory, CD-ROM, processing units, … </a:t>
            </a:r>
          </a:p>
          <a:p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Software</a:t>
            </a:r>
          </a:p>
          <a:p>
            <a:pPr lvl="1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Programs that run on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ADC42A-B122-4F20-89A9-B96FDA886870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5831-7AEA-47D9-BC33-2614029435D1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Sequence-Selection-Iteration</a:t>
            </a:r>
            <a:endParaRPr lang="en-US" dirty="0">
              <a:solidFill>
                <a:srgbClr val="FF0000"/>
              </a:solidFill>
              <a:latin typeface="Albertu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Each program is logically build up of three basic logic principles:</a:t>
            </a:r>
          </a:p>
          <a:p>
            <a:pPr algn="just"/>
            <a:r>
              <a:rPr lang="en-US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Sequence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– the program performs instructions in a sequence i.e. one after the other</a:t>
            </a:r>
          </a:p>
          <a:p>
            <a:pPr algn="just"/>
            <a:r>
              <a:rPr lang="en-US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Selection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– the program selects one the several operations depending on the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preliquisites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 The program thus makes a selection based on some conditions </a:t>
            </a:r>
          </a:p>
          <a:p>
            <a:pPr algn="just"/>
            <a:r>
              <a:rPr lang="en-US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Iteration 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- the program repeats a series of instructions a certain number of time until a given condition is satisfied. </a:t>
            </a:r>
            <a:endParaRPr lang="en-US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64E-332F-473F-B850-D4E4224AEA5A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lbertus MT" pitchFamily="34" charset="0"/>
              </a:rPr>
              <a:t>Qualities of a good programmer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parajita" pitchFamily="2" charset="0"/>
                <a:cs typeface="Aparajita" pitchFamily="2" charset="0"/>
              </a:rPr>
              <a:t>Being a great programmer involves more than writing code that works. Justin James lists the hallmarks of programmers who rise to the top ranks of their </a:t>
            </a:r>
            <a:r>
              <a:rPr lang="en-US" dirty="0" smtClean="0">
                <a:latin typeface="Aparajita" pitchFamily="2" charset="0"/>
                <a:cs typeface="Aparajita" pitchFamily="2" charset="0"/>
              </a:rPr>
              <a:t>profession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b="1" dirty="0"/>
              <a:t>Have </a:t>
            </a:r>
            <a:r>
              <a:rPr lang="en-US" b="1" dirty="0" smtClean="0"/>
              <a:t>passion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b="1" dirty="0"/>
              <a:t>Measure twice, cut once... but do not measure more than three times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b="1" dirty="0" smtClean="0"/>
              <a:t>Patience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b="1" dirty="0" smtClean="0"/>
              <a:t>Communication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b="1" smtClean="0"/>
              <a:t>Dynamic </a:t>
            </a:r>
            <a:endParaRPr lang="en-US" b="1" dirty="0" smtClean="0"/>
          </a:p>
          <a:p>
            <a:pPr marL="571500" indent="-571500">
              <a:buFont typeface="+mj-lt"/>
              <a:buAutoNum type="romanLcPeriod"/>
            </a:pPr>
            <a:endParaRPr lang="en-US" b="1" dirty="0"/>
          </a:p>
          <a:p>
            <a:pPr marL="571500" indent="-571500">
              <a:buFont typeface="+mj-lt"/>
              <a:buAutoNum type="romanLcPeriod"/>
            </a:pPr>
            <a:endParaRPr lang="en-US" dirty="0">
              <a:latin typeface="Aparajita" pitchFamily="2" charset="0"/>
              <a:cs typeface="Aparajit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C3DD-FEE1-4EDF-A181-E5DF6D30EB56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Computer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Organization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229600" cy="5257800"/>
          </a:xfrm>
        </p:spPr>
        <p:txBody>
          <a:bodyPr/>
          <a:lstStyle/>
          <a:p>
            <a:pPr marL="533400" indent="-5334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Six logical units of computer</a:t>
            </a:r>
          </a:p>
          <a:p>
            <a:pPr marL="876300" lvl="1" indent="-419100">
              <a:buFontTx/>
              <a:buAutoNum type="arabicPeriod"/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Input unit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“Receiving” section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Obtains information from input devices 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Keyboard, mouse, microphone, scanner, networks, …</a:t>
            </a:r>
          </a:p>
          <a:p>
            <a:pPr marL="876300" lvl="1" indent="-419100">
              <a:buFontTx/>
              <a:buAutoNum type="arabicPeriod"/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Output unit  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“Shipping” section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Takes information processed by computer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Places information on output devices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Screen, printer, networks, … 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Information used to control other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5AC835-0AFC-4A97-8B30-DDBEAA7014FB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29D-0FDF-487A-A8E4-76CCF671933F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Computer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Organization</a:t>
            </a:r>
          </a:p>
        </p:txBody>
      </p:sp>
      <p:sp>
        <p:nvSpPr>
          <p:cNvPr id="2242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76300" lvl="1" indent="-419100">
              <a:buFontTx/>
              <a:buAutoNum type="arabicPeriod" startAt="3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Memory 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unit 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Rapid access, relatively low capacity “warehouse” section 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Retains information from input unit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Immediately available for processing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Retains processed information	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Until placed on output devices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Memory, primary memory</a:t>
            </a:r>
          </a:p>
          <a:p>
            <a:pPr marL="876300" lvl="1" indent="-419100">
              <a:buFontTx/>
              <a:buAutoNum type="arabicPeriod" startAt="4"/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Arithmetic and logic unit (ALU) 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“Manufacturing” section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Performs arithmetic calculations and logic decisions</a:t>
            </a:r>
          </a:p>
          <a:p>
            <a:pPr marL="876300" lvl="1" indent="-419100">
              <a:buFontTx/>
              <a:buNone/>
            </a:pPr>
            <a:endParaRPr lang="en-US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653BA-305D-470F-AF5F-E4118A2C488C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E9FA-D028-482E-A758-5C6817A6277A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bertus MT"/>
              </a:rPr>
              <a:t>Computer </a:t>
            </a:r>
            <a:r>
              <a:rPr lang="en-US" dirty="0">
                <a:solidFill>
                  <a:srgbClr val="FF0000"/>
                </a:solidFill>
                <a:latin typeface="Albertus MT"/>
              </a:rPr>
              <a:t>Organization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76300" lvl="1" indent="-419100">
              <a:buFontTx/>
              <a:buAutoNum type="arabicPeriod" startAt="5"/>
            </a:pP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Central 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processing unit (CPU)  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“Administrative” section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Supervises and coordinates other sections of computer</a:t>
            </a:r>
          </a:p>
          <a:p>
            <a:pPr marL="876300" lvl="1" indent="-419100">
              <a:buFontTx/>
              <a:buAutoNum type="arabicPeriod" startAt="5"/>
            </a:pP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Secondary storage unit  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Long-term, high-capacity “warehouse” section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Storage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Inactive programs or data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Secondary storage devices</a:t>
            </a:r>
          </a:p>
          <a:p>
            <a:pPr marL="1752600" lvl="3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Disks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Longer to access than primary memory</a:t>
            </a:r>
          </a:p>
          <a:p>
            <a:pPr marL="1295400" lvl="2" indent="-381000"/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Less expensive per unit than primary memory</a:t>
            </a:r>
          </a:p>
          <a:p>
            <a:pPr marL="533400" indent="-533400">
              <a:buFontTx/>
              <a:buNone/>
            </a:pPr>
            <a:endParaRPr lang="en-US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5E66DF3-32C7-4AC6-84F9-31BFA3423553}" type="slidenum">
              <a:rPr lang="en-US"/>
              <a:pPr/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B39-FA78-4ECE-A981-412B41A2F438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Structured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lbertus MT" pitchFamily="34" charset="0"/>
              </a:rPr>
              <a:t>Intro’ Programming </a:t>
            </a:r>
            <a:endParaRPr lang="en-US" dirty="0">
              <a:solidFill>
                <a:srgbClr val="C00000"/>
              </a:solidFill>
              <a:latin typeface="Albertu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Aparajita" pitchFamily="2" charset="0"/>
                <a:cs typeface="Aparajita" pitchFamily="2" charset="0"/>
              </a:rPr>
              <a:t>Programming is actually part of a much larger process known as systems development. This process involves a large scale effort to either create an entirely new information system or to update (maintain) an existing information system. </a:t>
            </a:r>
          </a:p>
          <a:p>
            <a:pPr algn="just"/>
            <a:r>
              <a:rPr lang="en-US" dirty="0" smtClean="0">
                <a:latin typeface="Aparajita" pitchFamily="2" charset="0"/>
                <a:cs typeface="Aparajita" pitchFamily="2" charset="0"/>
              </a:rPr>
              <a:t>In either case, systems development involves 6 primary steps: </a:t>
            </a:r>
            <a:r>
              <a:rPr lang="en-US" b="1" dirty="0" smtClean="0">
                <a:latin typeface="Aparajita" pitchFamily="2" charset="0"/>
                <a:cs typeface="Aparajita" pitchFamily="2" charset="0"/>
              </a:rPr>
              <a:t>planning, analysis, design, implementation, testing, death</a:t>
            </a:r>
            <a:r>
              <a:rPr lang="en-US" dirty="0" smtClean="0">
                <a:latin typeface="Aparajita" pitchFamily="2" charset="0"/>
                <a:cs typeface="Aparajita" pitchFamily="2" charset="0"/>
              </a:rPr>
              <a:t>.</a:t>
            </a:r>
            <a:endParaRPr lang="en-US" dirty="0">
              <a:latin typeface="Aparajita" pitchFamily="2" charset="0"/>
              <a:cs typeface="Aparajit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B9FA-1885-4085-A4C4-E18B073033A7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lbertus MT" pitchFamily="34" charset="0"/>
              </a:rPr>
              <a:t>Intro’ Programing </a:t>
            </a:r>
            <a:r>
              <a:rPr lang="en-US" dirty="0" err="1">
                <a:solidFill>
                  <a:srgbClr val="C00000"/>
                </a:solidFill>
                <a:latin typeface="Albertus MT" pitchFamily="34" charset="0"/>
              </a:rPr>
              <a:t>cont</a:t>
            </a:r>
            <a:r>
              <a:rPr lang="en-US" dirty="0">
                <a:solidFill>
                  <a:srgbClr val="C00000"/>
                </a:solidFill>
                <a:latin typeface="Albertus MT" pitchFamily="34" charset="0"/>
              </a:rPr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parajita" pitchFamily="2" charset="0"/>
                <a:cs typeface="Aparajita" pitchFamily="2" charset="0"/>
              </a:rPr>
              <a:t>Programming: </a:t>
            </a:r>
            <a:r>
              <a:rPr lang="en-US" dirty="0" smtClean="0">
                <a:latin typeface="Aparajita" pitchFamily="2" charset="0"/>
                <a:cs typeface="Aparajita" pitchFamily="2" charset="0"/>
              </a:rPr>
              <a:t>The process of developing and implementing various sets of instructions to enable a computer to do a certain task.</a:t>
            </a:r>
          </a:p>
          <a:p>
            <a:r>
              <a:rPr lang="en-US" dirty="0" smtClean="0">
                <a:solidFill>
                  <a:srgbClr val="FF0000"/>
                </a:solidFill>
                <a:latin typeface="Aparajita" pitchFamily="2" charset="0"/>
                <a:cs typeface="Aparajita" pitchFamily="2" charset="0"/>
              </a:rPr>
              <a:t>Computer program: </a:t>
            </a:r>
            <a:r>
              <a:rPr lang="en-US" dirty="0" smtClean="0">
                <a:latin typeface="Aparajita" pitchFamily="2" charset="0"/>
                <a:cs typeface="Aparajita" pitchFamily="2" charset="0"/>
              </a:rPr>
              <a:t>a sequence of instructions, stored in any medium, that can be interpreted and executed by a computer; - called most frequently a program. This term is used both for the written program (a document) and for its corresponding electronic version stored or executed on the computer  </a:t>
            </a:r>
            <a:endParaRPr lang="en-US" dirty="0">
              <a:latin typeface="Aparajita" pitchFamily="2" charset="0"/>
              <a:cs typeface="Aparajit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D58E-B0D6-4A75-B547-1EEF245A4285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2" charset="0"/>
                <a:cs typeface="Aparajita" pitchFamily="2" charset="0"/>
              </a:rPr>
              <a:t>Programming is not only coding, primarily it involves structuring of the solution to a problem and then refine the solution step by step. When you refine to a level deep enough, you create an algorithm which can now be translated into program code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Aparajita" pitchFamily="2" charset="0"/>
              <a:cs typeface="Aparajita" pitchFamily="2" charset="0"/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2" charset="0"/>
                <a:cs typeface="Aparajita" pitchFamily="2" charset="0"/>
              </a:rPr>
              <a:t>A program is a very specific set of rules that tell the computer which switches should be "ON" or "OFF".</a:t>
            </a:r>
          </a:p>
          <a:p>
            <a:pPr algn="just">
              <a:buFontTx/>
              <a:buNone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Aparajita" pitchFamily="2" charset="0"/>
              <a:cs typeface="Aparajita" pitchFamily="2" charset="0"/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2" charset="0"/>
                <a:cs typeface="Aparajita" pitchFamily="2" charset="0"/>
              </a:rPr>
              <a:t>The process of creating a program is called programming.</a:t>
            </a:r>
          </a:p>
          <a:p>
            <a:pPr algn="just"/>
            <a:endParaRPr lang="en-US" dirty="0">
              <a:latin typeface="Aparajita" pitchFamily="2" charset="0"/>
              <a:cs typeface="Aparajita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lbertus MT" pitchFamily="34" charset="0"/>
              </a:rPr>
              <a:t>Intro’ Programing </a:t>
            </a:r>
            <a:r>
              <a:rPr lang="en-US" dirty="0" err="1">
                <a:solidFill>
                  <a:srgbClr val="C00000"/>
                </a:solidFill>
                <a:latin typeface="Albertus MT" pitchFamily="34" charset="0"/>
              </a:rPr>
              <a:t>cont</a:t>
            </a:r>
            <a:r>
              <a:rPr lang="en-US" dirty="0">
                <a:solidFill>
                  <a:srgbClr val="C00000"/>
                </a:solidFill>
                <a:latin typeface="Albertus MT" pitchFamily="34" charset="0"/>
              </a:rPr>
              <a:t>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C80E-4BD8-4F7C-AAD1-41FDA08C51E7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KARIUKI Paul                              memekariuki@gmail.com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lbertus MT" pitchFamily="34" charset="0"/>
              </a:rPr>
              <a:t>So what is involved in </a:t>
            </a:r>
            <a:r>
              <a:rPr lang="en-US" dirty="0" smtClean="0">
                <a:solidFill>
                  <a:srgbClr val="C00000"/>
                </a:solidFill>
                <a:latin typeface="Albertus MT" pitchFamily="34" charset="0"/>
              </a:rPr>
              <a:t>programming?</a:t>
            </a:r>
            <a:endParaRPr lang="en-US" dirty="0">
              <a:solidFill>
                <a:srgbClr val="C00000"/>
              </a:solidFill>
              <a:latin typeface="Albertu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Deciding if there is a task to be accomplished or problem to be solved using a computer, e.g., is there a need for a program?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Determining the nature of the task or problem, e.g., what must the program do?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Developing a plan that will accomplish the task or solve the problem, e.g., generating the step-by-step process that the program will follow (algorithm).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Converting the plan into a computer language program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Testing the program to ensure it accomplishes task or solves problem defined earlier.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>
                <a:latin typeface="Aparajita" pitchFamily="2" charset="0"/>
                <a:cs typeface="Aparajita" pitchFamily="2" charset="0"/>
              </a:rPr>
              <a:t>Implementing the program to accomplish the task or solve the problem.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Aparajita" pitchFamily="2" charset="0"/>
              <a:cs typeface="Aparajit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F7C-63F2-411C-8F8E-89B8CED852A1}" type="datetime2">
              <a:rPr lang="en-US" smtClean="0"/>
              <a:t>Tuesday, August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KARIUKI Paul                              memekariuki@gmail.com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39B-5D24-41D7-8AB1-96689DC7D7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1257</Words>
  <Application>Microsoft Office PowerPoint</Application>
  <PresentationFormat>On-screen Show (4:3)</PresentationFormat>
  <Paragraphs>253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Albertus MT</vt:lpstr>
      <vt:lpstr>Algerian</vt:lpstr>
      <vt:lpstr>Aparajita</vt:lpstr>
      <vt:lpstr>Arial</vt:lpstr>
      <vt:lpstr>Arial Narrow</vt:lpstr>
      <vt:lpstr>Calibri</vt:lpstr>
      <vt:lpstr>Times New Roman</vt:lpstr>
      <vt:lpstr>Wingdings</vt:lpstr>
      <vt:lpstr>Office Theme</vt:lpstr>
      <vt:lpstr>INTRODUCTION TO PROGRAMMING &amp; ALGORITHIMS  COM 210</vt:lpstr>
      <vt:lpstr>What is a Computer?</vt:lpstr>
      <vt:lpstr>Computer Organization</vt:lpstr>
      <vt:lpstr>Computer Organization</vt:lpstr>
      <vt:lpstr>Computer Organization</vt:lpstr>
      <vt:lpstr>Intro’ Programming </vt:lpstr>
      <vt:lpstr>Intro’ Programing cont’</vt:lpstr>
      <vt:lpstr>Intro’ Programing cont’</vt:lpstr>
      <vt:lpstr>So what is involved in programming?</vt:lpstr>
      <vt:lpstr>Machine Languages, Assembly Languages, and High-level Languages</vt:lpstr>
      <vt:lpstr>Machine Languages, Assembly Languages, and High-level Languages</vt:lpstr>
      <vt:lpstr>Machine Languages, Assembly Languages, and High-level Languages</vt:lpstr>
      <vt:lpstr>Types of Computer Languages</vt:lpstr>
      <vt:lpstr>History of C and C++</vt:lpstr>
      <vt:lpstr>History of C and C++</vt:lpstr>
      <vt:lpstr>logic structures/constructs </vt:lpstr>
      <vt:lpstr>Structured Programming</vt:lpstr>
      <vt:lpstr>Structured Programming</vt:lpstr>
      <vt:lpstr>Structured Programming</vt:lpstr>
      <vt:lpstr>Sequence-Selection-Iteration</vt:lpstr>
      <vt:lpstr>Qualities of a good programmer</vt:lpstr>
    </vt:vector>
  </TitlesOfParts>
  <Company>Ministry of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meme</dc:creator>
  <cp:lastModifiedBy>meme kariuki</cp:lastModifiedBy>
  <cp:revision>24</cp:revision>
  <dcterms:created xsi:type="dcterms:W3CDTF">2014-01-27T08:48:29Z</dcterms:created>
  <dcterms:modified xsi:type="dcterms:W3CDTF">2019-08-27T05:05:42Z</dcterms:modified>
</cp:coreProperties>
</file>