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</p:sldIdLst>
  <p:sldSz cx="9105900" cy="6819900"/>
  <p:notesSz cx="9105900" cy="681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1" d="100"/>
          <a:sy n="91" d="100"/>
        </p:scale>
        <p:origin x="17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8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notesMaster" Target="notesMasters/notesMaster1.xml"/><Relationship Id="rId191" Type="http://schemas.openxmlformats.org/officeDocument/2006/relationships/presProps" Target="presProps.xml"/><Relationship Id="rId192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theme" Target="theme/theme1.xml"/><Relationship Id="rId194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65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7788" y="0"/>
            <a:ext cx="39465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BB07A-8DAC-48A3-A782-84232E262F1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250" y="852488"/>
            <a:ext cx="3073400" cy="230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81363"/>
            <a:ext cx="7283450" cy="2686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78588"/>
            <a:ext cx="39465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7788" y="6478588"/>
            <a:ext cx="39465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597FE-9143-415D-902E-E60EFC22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597FE-9143-415D-902E-E60EFC225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6111" y="709180"/>
            <a:ext cx="1533677" cy="315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5B0B7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5885" y="3819144"/>
            <a:ext cx="637413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0" y="6334287"/>
            <a:ext cx="2876550" cy="34099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F7B8-D17C-4621-A0DA-3BEFBF9D0172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B0B7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23BA-F88C-48DF-9A87-A62711E65436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B0B7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8451" y="1401970"/>
            <a:ext cx="3641725" cy="4469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3737C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0856" y="1403616"/>
            <a:ext cx="3435984" cy="435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3737C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EE60-54B4-498E-AB59-F70C1E4354BE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B0B7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3D01-ABBD-41D9-8453-18BD8833EAF1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F3BB-2DB2-47D2-81C7-9F8B8F7339F4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9711" y="6441947"/>
            <a:ext cx="9144" cy="27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6099" y="6289547"/>
            <a:ext cx="533405" cy="32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9716" y="11369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092" y="709180"/>
            <a:ext cx="6663715" cy="315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B0B7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528" y="1403342"/>
            <a:ext cx="7640843" cy="45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96006" y="6342507"/>
            <a:ext cx="291388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295" y="6342507"/>
            <a:ext cx="2094357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2C25-F887-44DD-94B3-505745C03EF2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34161" y="6304056"/>
            <a:ext cx="849629" cy="35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emekariuki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" y="1123950"/>
            <a:ext cx="8972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sz="3200" spc="-114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-5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 and Algorithms: c</a:t>
            </a:r>
            <a:endParaRPr sz="3200" spc="-5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2150" y="3790950"/>
            <a:ext cx="5181600" cy="174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</a:pPr>
            <a:r>
              <a:rPr lang="en-US" sz="3200" b="1" spc="-5" dirty="0" err="1" smtClean="0">
                <a:latin typeface="Times New Roman"/>
                <a:cs typeface="Times New Roman"/>
              </a:rPr>
              <a:t>Kariuki</a:t>
            </a:r>
            <a:r>
              <a:rPr lang="en-US" sz="3200" b="1" spc="-5" dirty="0" smtClean="0">
                <a:latin typeface="Times New Roman"/>
                <a:cs typeface="Times New Roman"/>
              </a:rPr>
              <a:t> Paul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230504" marR="220979" algn="ctr">
              <a:lnSpc>
                <a:spcPct val="120600"/>
              </a:lnSpc>
            </a:pPr>
            <a:r>
              <a:rPr lang="en-US" sz="3200" dirty="0" smtClean="0">
                <a:latin typeface="Times New Roman"/>
                <a:cs typeface="Times New Roman"/>
                <a:hlinkClick r:id="rId2"/>
              </a:rPr>
              <a:t>memekariuki@gmail.com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6D90A1-426A-4F39-AC9D-4B36EEDFFD13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1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8895">
              <a:lnSpc>
                <a:spcPct val="100000"/>
              </a:lnSpc>
            </a:pPr>
            <a:r>
              <a:rPr spc="-5" dirty="0"/>
              <a:t>Header</a:t>
            </a:r>
            <a:r>
              <a:rPr spc="-90" dirty="0"/>
              <a:t> </a:t>
            </a:r>
            <a:r>
              <a:rPr dirty="0"/>
              <a:t>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28" y="1250668"/>
            <a:ext cx="8360409" cy="31997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383540" indent="-342900">
              <a:lnSpc>
                <a:spcPts val="2039"/>
              </a:lnSpc>
              <a:spcBef>
                <a:spcPts val="17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Header files contain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definitions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of functions and variables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 </a:t>
            </a:r>
            <a:r>
              <a:rPr sz="1800" dirty="0">
                <a:latin typeface="Times New Roman"/>
                <a:cs typeface="Times New Roman"/>
              </a:rPr>
              <a:t>incorporated into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C program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using the pre-processor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#include</a:t>
            </a:r>
            <a:r>
              <a:rPr sz="1800" b="1" spc="-6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355600" marR="253365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Times New Roman"/>
                <a:cs typeface="Times New Roman"/>
              </a:rPr>
              <a:t>Standard header </a:t>
            </a:r>
            <a:r>
              <a:rPr sz="1800" dirty="0">
                <a:latin typeface="Times New Roman"/>
                <a:cs typeface="Times New Roman"/>
              </a:rPr>
              <a:t>files are </a:t>
            </a:r>
            <a:r>
              <a:rPr sz="1800" spc="-5" dirty="0">
                <a:latin typeface="Times New Roman"/>
                <a:cs typeface="Times New Roman"/>
              </a:rPr>
              <a:t>provided </a:t>
            </a:r>
            <a:r>
              <a:rPr sz="1800" dirty="0">
                <a:latin typeface="Times New Roman"/>
                <a:cs typeface="Times New Roman"/>
              </a:rPr>
              <a:t>with each </a:t>
            </a:r>
            <a:r>
              <a:rPr sz="1800" spc="-5" dirty="0">
                <a:latin typeface="Times New Roman"/>
                <a:cs typeface="Times New Roman"/>
              </a:rPr>
              <a:t>compiler,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cover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areas:  </a:t>
            </a:r>
            <a:r>
              <a:rPr sz="1800" dirty="0">
                <a:latin typeface="Times New Roman"/>
                <a:cs typeface="Times New Roman"/>
              </a:rPr>
              <a:t>string </a:t>
            </a:r>
            <a:r>
              <a:rPr sz="1800" spc="-5" dirty="0">
                <a:latin typeface="Times New Roman"/>
                <a:cs typeface="Times New Roman"/>
              </a:rPr>
              <a:t>handling, </a:t>
            </a:r>
            <a:r>
              <a:rPr sz="1800" dirty="0">
                <a:latin typeface="Times New Roman"/>
                <a:cs typeface="Times New Roman"/>
              </a:rPr>
              <a:t>mathematics, data </a:t>
            </a:r>
            <a:r>
              <a:rPr sz="1800" spc="-5" dirty="0">
                <a:latin typeface="Times New Roman"/>
                <a:cs typeface="Times New Roman"/>
              </a:rPr>
              <a:t>conversion, </a:t>
            </a:r>
            <a:r>
              <a:rPr sz="1800" dirty="0">
                <a:latin typeface="Times New Roman"/>
                <a:cs typeface="Times New Roman"/>
              </a:rPr>
              <a:t>printing and </a:t>
            </a:r>
            <a:r>
              <a:rPr sz="1800" spc="-5" dirty="0">
                <a:latin typeface="Times New Roman"/>
                <a:cs typeface="Times New Roman"/>
              </a:rPr>
              <a:t>reading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variables,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marR="300990" indent="-342900">
              <a:lnSpc>
                <a:spcPct val="969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use any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standard </a:t>
            </a:r>
            <a:r>
              <a:rPr sz="1800" dirty="0">
                <a:latin typeface="Times New Roman"/>
                <a:cs typeface="Times New Roman"/>
              </a:rPr>
              <a:t>functions, the </a:t>
            </a:r>
            <a:r>
              <a:rPr sz="1800" spc="-5" dirty="0">
                <a:latin typeface="Times New Roman"/>
                <a:cs typeface="Times New Roman"/>
              </a:rPr>
              <a:t>appropriate header </a:t>
            </a:r>
            <a:r>
              <a:rPr sz="1800" dirty="0">
                <a:latin typeface="Times New Roman"/>
                <a:cs typeface="Times New Roman"/>
              </a:rPr>
              <a:t>file should be </a:t>
            </a:r>
            <a:r>
              <a:rPr sz="1800" spc="-5" dirty="0">
                <a:latin typeface="Times New Roman"/>
                <a:cs typeface="Times New Roman"/>
              </a:rPr>
              <a:t>included. 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done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of the C source </a:t>
            </a:r>
            <a:r>
              <a:rPr sz="1800" spc="-5" dirty="0">
                <a:latin typeface="Times New Roman"/>
                <a:cs typeface="Times New Roman"/>
              </a:rPr>
              <a:t>file. </a:t>
            </a:r>
            <a:r>
              <a:rPr sz="1800" dirty="0">
                <a:latin typeface="Times New Roman"/>
                <a:cs typeface="Times New Roman"/>
              </a:rPr>
              <a:t>For example, to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function  </a:t>
            </a:r>
            <a:r>
              <a:rPr sz="1800" b="1" spc="-5" dirty="0">
                <a:latin typeface="Courier New"/>
                <a:cs typeface="Courier New"/>
              </a:rPr>
              <a:t>printf()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#include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at the beginning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source file, because the declaration for </a:t>
            </a:r>
            <a:r>
              <a:rPr sz="1800" b="1" spc="-10" dirty="0">
                <a:latin typeface="Courier New"/>
                <a:cs typeface="Courier New"/>
              </a:rPr>
              <a:t>printf()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found in the file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stdio.h</a:t>
            </a:r>
            <a:r>
              <a:rPr sz="1800" spc="-5" dirty="0">
                <a:latin typeface="Times New Roman"/>
                <a:cs typeface="Times New Roman"/>
              </a:rPr>
              <a:t>. All header files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the extension </a:t>
            </a:r>
            <a:r>
              <a:rPr sz="1800" b="1" dirty="0">
                <a:latin typeface="Courier New"/>
                <a:cs typeface="Courier New"/>
              </a:rPr>
              <a:t>.h</a:t>
            </a:r>
            <a:r>
              <a:rPr sz="1800" b="1" spc="-60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generally reside 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/usr/include</a:t>
            </a:r>
            <a:r>
              <a:rPr sz="1800" b="1" spc="-61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subdirectory.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4456" y="4479061"/>
            <a:ext cx="112014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ude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4480" y="4479061"/>
            <a:ext cx="139128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&lt;string.h&gt;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ts val="218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&lt;math.h&gt; 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"m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yl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h"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51" y="5349918"/>
            <a:ext cx="8205470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angle </a:t>
            </a:r>
            <a:r>
              <a:rPr sz="1800" spc="-5" dirty="0">
                <a:latin typeface="Times New Roman"/>
                <a:cs typeface="Times New Roman"/>
              </a:rPr>
              <a:t>brackets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&lt;&gt; </a:t>
            </a:r>
            <a:r>
              <a:rPr sz="1800" spc="-5" dirty="0">
                <a:latin typeface="Times New Roman"/>
                <a:cs typeface="Times New Roman"/>
              </a:rPr>
              <a:t>informs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to search </a:t>
            </a:r>
            <a:r>
              <a:rPr sz="1800" spc="-5" dirty="0">
                <a:latin typeface="Times New Roman"/>
                <a:cs typeface="Times New Roman"/>
              </a:rPr>
              <a:t>the compiler’s include  directories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specified file. 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double quotes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""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around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filename  </a:t>
            </a:r>
            <a:r>
              <a:rPr sz="1800" spc="-5" dirty="0">
                <a:latin typeface="Times New Roman"/>
                <a:cs typeface="Times New Roman"/>
              </a:rPr>
              <a:t>informs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start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search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current directory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6321FF-A81E-4ECE-955A-E127D89ED1F1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10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0670">
              <a:lnSpc>
                <a:spcPct val="100000"/>
              </a:lnSpc>
            </a:pPr>
            <a:r>
              <a:rPr spc="-5" dirty="0"/>
              <a:t>Character </a:t>
            </a:r>
            <a:r>
              <a:rPr dirty="0"/>
              <a:t>Functions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8380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following program,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functions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used to convert a string to all  uppercase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651247"/>
            <a:ext cx="51339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using </a:t>
            </a:r>
            <a:r>
              <a:rPr sz="1800" spc="-5" dirty="0">
                <a:latin typeface="Times New Roman"/>
                <a:cs typeface="Times New Roman"/>
              </a:rPr>
              <a:t>this program </a:t>
            </a:r>
            <a:r>
              <a:rPr sz="1800" dirty="0">
                <a:latin typeface="Times New Roman"/>
                <a:cs typeface="Times New Roman"/>
              </a:rPr>
              <a:t>looks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72" y="2171712"/>
            <a:ext cx="6570345" cy="238061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176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67640" marR="419608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#include</a:t>
            </a:r>
            <a:r>
              <a:rPr sz="1600" b="1" spc="-5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&lt;ctype.h&gt;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name[80];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loop;</a:t>
            </a:r>
            <a:endParaRPr sz="1600">
              <a:latin typeface="Courier New"/>
              <a:cs typeface="Courier New"/>
            </a:endParaRPr>
          </a:p>
          <a:p>
            <a:pPr marL="532765" marR="1385570">
              <a:lnSpc>
                <a:spcPts val="1639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 ("Please type in your </a:t>
            </a:r>
            <a:r>
              <a:rPr sz="1600" b="1" spc="-5" dirty="0">
                <a:latin typeface="Courier New"/>
                <a:cs typeface="Courier New"/>
              </a:rPr>
              <a:t>name\n");  </a:t>
            </a:r>
            <a:r>
              <a:rPr sz="1600" b="1" dirty="0">
                <a:latin typeface="Courier New"/>
                <a:cs typeface="Courier New"/>
              </a:rPr>
              <a:t>gets(name);</a:t>
            </a:r>
            <a:endParaRPr sz="1600">
              <a:latin typeface="Courier New"/>
              <a:cs typeface="Courier New"/>
            </a:endParaRPr>
          </a:p>
          <a:p>
            <a:pPr marL="900430" indent="-3676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for (loop=0; name[loop] !=0;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loop++)</a:t>
            </a:r>
            <a:endParaRPr sz="1600">
              <a:latin typeface="Courier New"/>
              <a:cs typeface="Courier New"/>
            </a:endParaRPr>
          </a:p>
          <a:p>
            <a:pPr marL="532765" marR="1629410" indent="36703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name[loop] =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toupper(name[loop]);  printf ("You are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%s\n",name);</a:t>
            </a:r>
            <a:endParaRPr sz="1600">
              <a:latin typeface="Courier New"/>
              <a:cs typeface="Courier New"/>
            </a:endParaRPr>
          </a:p>
          <a:p>
            <a:pPr marL="4508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72" y="5038356"/>
            <a:ext cx="6570345" cy="92519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67640" marR="3461385">
              <a:lnSpc>
                <a:spcPts val="1639"/>
              </a:lnSpc>
              <a:spcBef>
                <a:spcPts val="27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type in your</a:t>
            </a:r>
            <a:r>
              <a:rPr sz="1600" b="1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name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Dexter</a:t>
            </a:r>
            <a:r>
              <a:rPr sz="16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Xavier</a:t>
            </a:r>
            <a:endParaRPr sz="1600">
              <a:latin typeface="Courier New"/>
              <a:cs typeface="Courier New"/>
            </a:endParaRPr>
          </a:p>
          <a:p>
            <a:pPr marL="167640">
              <a:lnSpc>
                <a:spcPts val="162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 are DEXTER</a:t>
            </a:r>
            <a:r>
              <a:rPr sz="1600" b="1" spc="-9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XAVIER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EB3E233-4F58-4E45-9162-13EEF6A63D2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9289">
              <a:lnSpc>
                <a:spcPct val="100000"/>
              </a:lnSpc>
            </a:pPr>
            <a:r>
              <a:rPr i="1" spc="-10" dirty="0">
                <a:latin typeface="Arial"/>
                <a:cs typeface="Arial"/>
              </a:rPr>
              <a:t>Math </a:t>
            </a:r>
            <a:r>
              <a:rPr i="1" spc="-5" dirty="0">
                <a:latin typeface="Arial"/>
                <a:cs typeface="Arial"/>
              </a:rPr>
              <a:t>Library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15785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“Calculator-class” 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Using Math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Library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64E522-C96C-40EA-97FF-C4993F955D5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pc="-5" dirty="0"/>
              <a:t>“Calculator-class” Library</a:t>
            </a:r>
            <a:r>
              <a:rPr spc="-5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11297"/>
            <a:ext cx="7497445" cy="41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started to </a:t>
            </a:r>
            <a:r>
              <a:rPr sz="1800" spc="-5" dirty="0">
                <a:latin typeface="Times New Roman"/>
                <a:cs typeface="Times New Roman"/>
              </a:rPr>
              <a:t>guess that </a:t>
            </a:r>
            <a:r>
              <a:rPr sz="1800" dirty="0">
                <a:latin typeface="Times New Roman"/>
                <a:cs typeface="Times New Roman"/>
              </a:rPr>
              <a:t>there 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header file </a:t>
            </a:r>
            <a:r>
              <a:rPr sz="1800" dirty="0">
                <a:latin typeface="Times New Roman"/>
                <a:cs typeface="Times New Roman"/>
              </a:rPr>
              <a:t>called 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65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contains </a:t>
            </a:r>
            <a:r>
              <a:rPr sz="1800" spc="-5" dirty="0">
                <a:latin typeface="Times New Roman"/>
                <a:cs typeface="Times New Roman"/>
              </a:rPr>
              <a:t>definitions </a:t>
            </a:r>
            <a:r>
              <a:rPr sz="1800" dirty="0">
                <a:latin typeface="Times New Roman"/>
                <a:cs typeface="Times New Roman"/>
              </a:rPr>
              <a:t>of useful “calculator-class” mathematical  functions. Well there is! Some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found in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 marR="5220335">
              <a:lnSpc>
                <a:spcPts val="259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acos asin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atan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cos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sin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tan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cosh sinh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tanh</a:t>
            </a:r>
            <a:endParaRPr sz="1800">
              <a:latin typeface="Courier New"/>
              <a:cs typeface="Courier New"/>
            </a:endParaRPr>
          </a:p>
          <a:p>
            <a:pPr marL="355600" marR="5357495">
              <a:lnSpc>
                <a:spcPct val="1204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exp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log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log10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pow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sqrt  ceil floor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erf</a:t>
            </a:r>
            <a:endParaRPr sz="1800">
              <a:latin typeface="Courier New"/>
              <a:cs typeface="Courier New"/>
            </a:endParaRPr>
          </a:p>
          <a:p>
            <a:pPr marL="355600" marR="6040120">
              <a:lnSpc>
                <a:spcPts val="26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gamma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j0 j1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jn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y0 y1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yn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BA087-7292-41B8-A6EE-1F4B6E9F21D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3845">
              <a:lnSpc>
                <a:spcPct val="100000"/>
              </a:lnSpc>
            </a:pPr>
            <a:r>
              <a:rPr dirty="0"/>
              <a:t>Using </a:t>
            </a:r>
            <a:r>
              <a:rPr spc="-5" dirty="0"/>
              <a:t>Math Library</a:t>
            </a:r>
            <a:r>
              <a:rPr spc="-9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423150" cy="3637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9554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following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fragment uses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Pythagorean theorem </a:t>
            </a:r>
            <a:r>
              <a:rPr sz="1800" b="1" i="1" dirty="0">
                <a:latin typeface="Times New Roman"/>
                <a:cs typeface="Times New Roman"/>
              </a:rPr>
              <a:t>c</a:t>
            </a:r>
            <a:r>
              <a:rPr sz="1800" b="1" i="1" baseline="23148" dirty="0">
                <a:latin typeface="Times New Roman"/>
                <a:cs typeface="Times New Roman"/>
              </a:rPr>
              <a:t>2 </a:t>
            </a:r>
            <a:r>
              <a:rPr sz="1800" b="1" i="1" dirty="0">
                <a:latin typeface="Times New Roman"/>
                <a:cs typeface="Times New Roman"/>
              </a:rPr>
              <a:t>= </a:t>
            </a:r>
            <a:r>
              <a:rPr sz="1800" b="1" i="1" spc="-5" dirty="0">
                <a:latin typeface="Times New Roman"/>
                <a:cs typeface="Times New Roman"/>
              </a:rPr>
              <a:t>a</a:t>
            </a:r>
            <a:r>
              <a:rPr sz="1800" b="1" i="1" spc="-7" baseline="23148" dirty="0">
                <a:latin typeface="Times New Roman"/>
                <a:cs typeface="Times New Roman"/>
              </a:rPr>
              <a:t>2 </a:t>
            </a:r>
            <a:r>
              <a:rPr sz="1800" b="1" i="1" dirty="0">
                <a:latin typeface="Times New Roman"/>
                <a:cs typeface="Times New Roman"/>
              </a:rPr>
              <a:t>+ </a:t>
            </a:r>
            <a:r>
              <a:rPr sz="1800" b="1" i="1" spc="-5" dirty="0">
                <a:latin typeface="Times New Roman"/>
                <a:cs typeface="Times New Roman"/>
              </a:rPr>
              <a:t>b</a:t>
            </a:r>
            <a:r>
              <a:rPr sz="1800" b="1" i="1" spc="-7" baseline="23148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calculate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length </a:t>
            </a:r>
            <a:r>
              <a:rPr sz="1800" dirty="0">
                <a:latin typeface="Times New Roman"/>
                <a:cs typeface="Times New Roman"/>
              </a:rPr>
              <a:t>of the hypotenuse given the other two </a:t>
            </a:r>
            <a:r>
              <a:rPr sz="1800" spc="-5" dirty="0">
                <a:latin typeface="Times New Roman"/>
                <a:cs typeface="Times New Roman"/>
              </a:rPr>
              <a:t>sides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right  triangle: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 marR="202311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c, a,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c=sqrt(pow(a,2)+pow(b,2));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3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Typically, </a:t>
            </a:r>
            <a:r>
              <a:rPr sz="1800" dirty="0">
                <a:latin typeface="Times New Roman"/>
                <a:cs typeface="Times New Roman"/>
              </a:rPr>
              <a:t>to use the </a:t>
            </a:r>
            <a:r>
              <a:rPr sz="1800" spc="-5" dirty="0">
                <a:latin typeface="Times New Roman"/>
                <a:cs typeface="Times New Roman"/>
              </a:rPr>
              <a:t>math functions declared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math.h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include file, the 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must explicitly </a:t>
            </a:r>
            <a:r>
              <a:rPr sz="1800" dirty="0">
                <a:latin typeface="Times New Roman"/>
                <a:cs typeface="Times New Roman"/>
              </a:rPr>
              <a:t>load the </a:t>
            </a:r>
            <a:r>
              <a:rPr sz="1800" spc="-5" dirty="0">
                <a:latin typeface="Times New Roman"/>
                <a:cs typeface="Times New Roman"/>
              </a:rPr>
              <a:t>math library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compilation.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most  systems the compilation would look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cc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myprog.c</a:t>
            </a:r>
            <a:r>
              <a:rPr sz="1800" b="1" spc="-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-lm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75226EF-CA6D-42B0-8D54-C8B2FEFDC0F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User-defined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61670" indent="-342900">
              <a:lnSpc>
                <a:spcPct val="1006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Introduction to</a:t>
            </a:r>
            <a:r>
              <a:rPr spc="-114" dirty="0"/>
              <a:t> </a:t>
            </a:r>
            <a:r>
              <a:rPr dirty="0"/>
              <a:t>User-defined  Functions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Reasons for</a:t>
            </a:r>
            <a:r>
              <a:rPr spc="-65" dirty="0"/>
              <a:t> </a:t>
            </a:r>
            <a:r>
              <a:rPr spc="-5" dirty="0"/>
              <a:t>Use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User-defined Functions</a:t>
            </a:r>
            <a:r>
              <a:rPr spc="10" dirty="0"/>
              <a:t> </a:t>
            </a:r>
            <a:r>
              <a:rPr spc="-5" dirty="0"/>
              <a:t>Usage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Function</a:t>
            </a:r>
            <a:r>
              <a:rPr spc="-80" dirty="0"/>
              <a:t> </a:t>
            </a:r>
            <a:r>
              <a:rPr spc="-5" dirty="0"/>
              <a:t>Definition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User-defined Function Example </a:t>
            </a:r>
            <a:r>
              <a:rPr dirty="0"/>
              <a:t>1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User-defined Function Example </a:t>
            </a:r>
            <a:r>
              <a:rPr dirty="0"/>
              <a:t>2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return</a:t>
            </a:r>
            <a:r>
              <a:rPr spc="-75" dirty="0"/>
              <a:t> </a:t>
            </a:r>
            <a:r>
              <a:rPr spc="-5" dirty="0"/>
              <a:t>Statement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return </a:t>
            </a:r>
            <a:r>
              <a:rPr spc="-5" dirty="0"/>
              <a:t>Statement</a:t>
            </a:r>
            <a:r>
              <a:rPr spc="-50" dirty="0"/>
              <a:t> </a:t>
            </a:r>
            <a:r>
              <a:rPr spc="-5" dirty="0"/>
              <a:t>Example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Using</a:t>
            </a:r>
            <a:r>
              <a:rPr spc="-85" dirty="0"/>
              <a:t> </a:t>
            </a:r>
            <a:r>
              <a:rPr spc="-5" dirty="0"/>
              <a:t>Functions</a:t>
            </a:r>
          </a:p>
          <a:p>
            <a:pPr marL="355600" marR="751205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Considerations when Using  </a:t>
            </a:r>
            <a:r>
              <a:rPr dirty="0"/>
              <a:t>Functions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Using Functions</a:t>
            </a:r>
            <a:r>
              <a:rPr spc="-100" dirty="0"/>
              <a:t> </a:t>
            </a:r>
            <a:r>
              <a:rPr dirty="0"/>
              <a:t>Example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Introduction to Function</a:t>
            </a:r>
            <a:r>
              <a:rPr spc="-120" dirty="0"/>
              <a:t> </a:t>
            </a:r>
            <a:r>
              <a:rPr dirty="0"/>
              <a:t>Prototypes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0856" y="1403616"/>
            <a:ext cx="3291840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Prototypes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Recursion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auto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extern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extern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Storage Class</a:t>
            </a:r>
            <a:r>
              <a:rPr sz="1800" u="sng" spc="-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static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register Storage 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4A3F87-3672-43BF-97A1-1E59A95C188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410">
              <a:lnSpc>
                <a:spcPct val="100000"/>
              </a:lnSpc>
            </a:pPr>
            <a:r>
              <a:rPr dirty="0"/>
              <a:t>Introduction to </a:t>
            </a:r>
            <a:r>
              <a:rPr spc="-5" dirty="0"/>
              <a:t>User-defined</a:t>
            </a:r>
            <a:r>
              <a:rPr spc="-9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5" y="1403342"/>
            <a:ext cx="7567930" cy="407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function in 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small “sub-program”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performs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</a:t>
            </a:r>
            <a:r>
              <a:rPr sz="1800" dirty="0">
                <a:latin typeface="Times New Roman"/>
                <a:cs typeface="Times New Roman"/>
              </a:rPr>
              <a:t>task,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4965" marR="65595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supports the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modular programming design </a:t>
            </a:r>
            <a:r>
              <a:rPr sz="1800" spc="-5" dirty="0">
                <a:latin typeface="Times New Roman"/>
                <a:cs typeface="Times New Roman"/>
              </a:rPr>
              <a:t>techniques.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modular programming the </a:t>
            </a:r>
            <a:r>
              <a:rPr sz="1800" spc="-10" dirty="0">
                <a:latin typeface="Times New Roman"/>
                <a:cs typeface="Times New Roman"/>
              </a:rPr>
              <a:t>various </a:t>
            </a:r>
            <a:r>
              <a:rPr sz="1800" spc="-5" dirty="0">
                <a:latin typeface="Times New Roman"/>
                <a:cs typeface="Times New Roman"/>
              </a:rPr>
              <a:t>tasks that your overall program must  accomplish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assigned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individual functions and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 program  </a:t>
            </a:r>
            <a:r>
              <a:rPr sz="1800" dirty="0">
                <a:latin typeface="Times New Roman"/>
                <a:cs typeface="Times New Roman"/>
              </a:rPr>
              <a:t>basically calls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functions in a certain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already </a:t>
            </a:r>
            <a:r>
              <a:rPr sz="1800" dirty="0">
                <a:latin typeface="Times New Roman"/>
                <a:cs typeface="Times New Roman"/>
              </a:rPr>
              <a:t>been exposed to functions. The main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a C program,  </a:t>
            </a:r>
            <a:r>
              <a:rPr sz="1800" spc="-5" dirty="0">
                <a:latin typeface="Times New Roman"/>
                <a:cs typeface="Times New Roman"/>
              </a:rPr>
              <a:t>identified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left and </a:t>
            </a:r>
            <a:r>
              <a:rPr sz="1800" spc="-5" dirty="0">
                <a:latin typeface="Times New Roman"/>
                <a:cs typeface="Times New Roman"/>
              </a:rPr>
              <a:t>right </a:t>
            </a:r>
            <a:r>
              <a:rPr sz="1800" dirty="0">
                <a:latin typeface="Times New Roman"/>
                <a:cs typeface="Times New Roman"/>
              </a:rPr>
              <a:t>braces is a  </a:t>
            </a:r>
            <a:r>
              <a:rPr sz="1800" spc="-5" dirty="0">
                <a:latin typeface="Times New Roman"/>
                <a:cs typeface="Times New Roman"/>
              </a:rPr>
              <a:t>function. It is called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operating system when the program is loaded, and  when terminated, returns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operating system. 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also seen examples  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library functions </a:t>
            </a:r>
            <a:r>
              <a:rPr sz="1800" spc="-5" dirty="0">
                <a:latin typeface="Times New Roman"/>
                <a:cs typeface="Times New Roman"/>
              </a:rPr>
              <a:t>which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I/O, mathematical tasks,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character/string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handling.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user define and use </a:t>
            </a:r>
            <a:r>
              <a:rPr sz="1800" spc="-5" dirty="0">
                <a:latin typeface="Times New Roman"/>
                <a:cs typeface="Times New Roman"/>
              </a:rPr>
              <a:t>their </a:t>
            </a:r>
            <a:r>
              <a:rPr sz="1800" dirty="0">
                <a:latin typeface="Times New Roman"/>
                <a:cs typeface="Times New Roman"/>
              </a:rPr>
              <a:t>own </a:t>
            </a:r>
            <a:r>
              <a:rPr sz="1800" spc="-5" dirty="0">
                <a:latin typeface="Times New Roman"/>
                <a:cs typeface="Times New Roman"/>
              </a:rPr>
              <a:t>functions?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Absolutely</a:t>
            </a:r>
            <a:r>
              <a:rPr sz="1800" b="1" spc="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YES!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22A588-AFED-4F21-B9C4-45D8646CC69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975">
              <a:lnSpc>
                <a:spcPct val="100000"/>
              </a:lnSpc>
            </a:pPr>
            <a:r>
              <a:rPr dirty="0"/>
              <a:t>Reasons for</a:t>
            </a:r>
            <a:r>
              <a:rPr spc="-120" dirty="0"/>
              <a:t> </a:t>
            </a:r>
            <a:r>
              <a:rPr dirty="0"/>
              <a:t>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477125" cy="389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are </a:t>
            </a: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spc="-5" dirty="0">
                <a:latin typeface="Times New Roman"/>
                <a:cs typeface="Times New Roman"/>
              </a:rPr>
              <a:t>good reasons to program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modular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style: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756285" marR="153670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Don’t have to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repeat the same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block </a:t>
            </a:r>
            <a:r>
              <a:rPr sz="1600" b="1" spc="5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code </a:t>
            </a:r>
            <a:r>
              <a:rPr sz="1600" b="1" spc="-5" dirty="0">
                <a:latin typeface="Times New Roman"/>
                <a:cs typeface="Times New Roman"/>
              </a:rPr>
              <a:t>many times in </a:t>
            </a:r>
            <a:r>
              <a:rPr sz="1600" b="1" dirty="0">
                <a:latin typeface="Times New Roman"/>
                <a:cs typeface="Times New Roman"/>
              </a:rPr>
              <a:t>your code. </a:t>
            </a:r>
            <a:r>
              <a:rPr sz="1600" b="1" spc="-5" dirty="0">
                <a:latin typeface="Times New Roman"/>
                <a:cs typeface="Times New Roman"/>
              </a:rPr>
              <a:t>Make  that code </a:t>
            </a:r>
            <a:r>
              <a:rPr sz="1600" b="1" dirty="0">
                <a:latin typeface="Times New Roman"/>
                <a:cs typeface="Times New Roman"/>
              </a:rPr>
              <a:t>block </a:t>
            </a:r>
            <a:r>
              <a:rPr sz="1600" b="1" spc="-5" dirty="0">
                <a:latin typeface="Times New Roman"/>
                <a:cs typeface="Times New Roman"/>
              </a:rPr>
              <a:t>a function and call it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needed.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portability</a:t>
            </a:r>
            <a:r>
              <a:rPr sz="1600" b="1" dirty="0">
                <a:latin typeface="Times New Roman"/>
                <a:cs typeface="Times New Roman"/>
              </a:rPr>
              <a:t>: useful functions </a:t>
            </a:r>
            <a:r>
              <a:rPr sz="1600" b="1" spc="-5" dirty="0">
                <a:latin typeface="Times New Roman"/>
                <a:cs typeface="Times New Roman"/>
              </a:rPr>
              <a:t>can be </a:t>
            </a:r>
            <a:r>
              <a:rPr sz="1600" b="1" dirty="0">
                <a:latin typeface="Times New Roman"/>
                <a:cs typeface="Times New Roman"/>
              </a:rPr>
              <a:t>used </a:t>
            </a:r>
            <a:r>
              <a:rPr sz="1600" b="1" spc="-5" dirty="0">
                <a:latin typeface="Times New Roman"/>
                <a:cs typeface="Times New Roman"/>
              </a:rPr>
              <a:t>in a number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programs.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Supports 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top-down technique </a:t>
            </a:r>
            <a:r>
              <a:rPr sz="1600" b="1" dirty="0">
                <a:latin typeface="Times New Roman"/>
                <a:cs typeface="Times New Roman"/>
              </a:rPr>
              <a:t>for devising </a:t>
            </a:r>
            <a:r>
              <a:rPr sz="1600" b="1" spc="-5" dirty="0">
                <a:latin typeface="Times New Roman"/>
                <a:cs typeface="Times New Roman"/>
              </a:rPr>
              <a:t>a </a:t>
            </a:r>
            <a:r>
              <a:rPr sz="1600" b="1" dirty="0">
                <a:latin typeface="Times New Roman"/>
                <a:cs typeface="Times New Roman"/>
              </a:rPr>
              <a:t>program algorithm. </a:t>
            </a:r>
            <a:r>
              <a:rPr sz="1600" b="1" spc="-5" dirty="0">
                <a:latin typeface="Times New Roman"/>
                <a:cs typeface="Times New Roman"/>
              </a:rPr>
              <a:t>Make </a:t>
            </a:r>
            <a:r>
              <a:rPr sz="1600" b="1" dirty="0">
                <a:latin typeface="Times New Roman"/>
                <a:cs typeface="Times New Roman"/>
              </a:rPr>
              <a:t>an  </a:t>
            </a:r>
            <a:r>
              <a:rPr sz="1600" b="1" spc="-5" dirty="0">
                <a:latin typeface="Times New Roman"/>
                <a:cs typeface="Times New Roman"/>
              </a:rPr>
              <a:t>outline and </a:t>
            </a:r>
            <a:r>
              <a:rPr sz="1600" b="1" dirty="0">
                <a:latin typeface="Times New Roman"/>
                <a:cs typeface="Times New Roman"/>
              </a:rPr>
              <a:t>hierarchy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steps needed to solve your </a:t>
            </a:r>
            <a:r>
              <a:rPr sz="1600" b="1" dirty="0">
                <a:latin typeface="Times New Roman"/>
                <a:cs typeface="Times New Roman"/>
              </a:rPr>
              <a:t>problem </a:t>
            </a:r>
            <a:r>
              <a:rPr sz="1600" b="1" spc="-5" dirty="0">
                <a:latin typeface="Times New Roman"/>
                <a:cs typeface="Times New Roman"/>
              </a:rPr>
              <a:t>and </a:t>
            </a:r>
            <a:r>
              <a:rPr sz="1600" b="1" dirty="0">
                <a:latin typeface="Times New Roman"/>
                <a:cs typeface="Times New Roman"/>
              </a:rPr>
              <a:t>create </a:t>
            </a:r>
            <a:r>
              <a:rPr sz="1600" b="1" spc="-5" dirty="0">
                <a:latin typeface="Times New Roman"/>
                <a:cs typeface="Times New Roman"/>
              </a:rPr>
              <a:t>a  function for each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step.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Easy to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debug</a:t>
            </a:r>
            <a:r>
              <a:rPr sz="1600" b="1" dirty="0">
                <a:latin typeface="Times New Roman"/>
                <a:cs typeface="Times New Roman"/>
              </a:rPr>
              <a:t>. </a:t>
            </a:r>
            <a:r>
              <a:rPr sz="1600" b="1" spc="-5" dirty="0">
                <a:latin typeface="Times New Roman"/>
                <a:cs typeface="Times New Roman"/>
              </a:rPr>
              <a:t>Get one function working </a:t>
            </a:r>
            <a:r>
              <a:rPr sz="1600" b="1" dirty="0">
                <a:latin typeface="Times New Roman"/>
                <a:cs typeface="Times New Roman"/>
              </a:rPr>
              <a:t>well </a:t>
            </a:r>
            <a:r>
              <a:rPr sz="1600" b="1" spc="-5" dirty="0">
                <a:latin typeface="Times New Roman"/>
                <a:cs typeface="Times New Roman"/>
              </a:rPr>
              <a:t>then move on to the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others.</a:t>
            </a:r>
            <a:endParaRPr sz="1600">
              <a:latin typeface="Times New Roman"/>
              <a:cs typeface="Times New Roman"/>
            </a:endParaRPr>
          </a:p>
          <a:p>
            <a:pPr marL="756285" marR="486409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Easy to modify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and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expand</a:t>
            </a:r>
            <a:r>
              <a:rPr sz="1600" b="1" spc="-5" dirty="0">
                <a:latin typeface="Times New Roman"/>
                <a:cs typeface="Times New Roman"/>
              </a:rPr>
              <a:t>. Just </a:t>
            </a:r>
            <a:r>
              <a:rPr sz="1600" b="1" dirty="0">
                <a:latin typeface="Times New Roman"/>
                <a:cs typeface="Times New Roman"/>
              </a:rPr>
              <a:t>add </a:t>
            </a:r>
            <a:r>
              <a:rPr sz="1600" b="1" spc="-5" dirty="0">
                <a:latin typeface="Times New Roman"/>
                <a:cs typeface="Times New Roman"/>
              </a:rPr>
              <a:t>more functions to extend </a:t>
            </a:r>
            <a:r>
              <a:rPr sz="1600" b="1" dirty="0">
                <a:latin typeface="Times New Roman"/>
                <a:cs typeface="Times New Roman"/>
              </a:rPr>
              <a:t>program  </a:t>
            </a:r>
            <a:r>
              <a:rPr sz="1600" b="1" spc="-5" dirty="0">
                <a:latin typeface="Times New Roman"/>
                <a:cs typeface="Times New Roman"/>
              </a:rPr>
              <a:t>capability</a:t>
            </a:r>
            <a:endParaRPr sz="1600">
              <a:latin typeface="Times New Roman"/>
              <a:cs typeface="Times New Roman"/>
            </a:endParaRPr>
          </a:p>
          <a:p>
            <a:pPr marL="756285" marR="211454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For a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large programming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project</a:t>
            </a:r>
            <a:r>
              <a:rPr sz="1600" b="1" dirty="0">
                <a:latin typeface="Times New Roman"/>
                <a:cs typeface="Times New Roman"/>
              </a:rPr>
              <a:t>, </a:t>
            </a:r>
            <a:r>
              <a:rPr sz="1600" b="1" spc="-5" dirty="0">
                <a:latin typeface="Times New Roman"/>
                <a:cs typeface="Times New Roman"/>
              </a:rPr>
              <a:t>you </a:t>
            </a:r>
            <a:r>
              <a:rPr sz="1600" b="1" dirty="0">
                <a:latin typeface="Times New Roman"/>
                <a:cs typeface="Times New Roman"/>
              </a:rPr>
              <a:t>will </a:t>
            </a:r>
            <a:r>
              <a:rPr sz="1600" b="1" spc="-5" dirty="0">
                <a:latin typeface="Times New Roman"/>
                <a:cs typeface="Times New Roman"/>
              </a:rPr>
              <a:t>code only a </a:t>
            </a:r>
            <a:r>
              <a:rPr sz="1600" b="1" dirty="0">
                <a:latin typeface="Times New Roman"/>
                <a:cs typeface="Times New Roman"/>
              </a:rPr>
              <a:t>small </a:t>
            </a:r>
            <a:r>
              <a:rPr sz="1600" b="1" spc="-5" dirty="0">
                <a:latin typeface="Times New Roman"/>
                <a:cs typeface="Times New Roman"/>
              </a:rPr>
              <a:t>fraction of the  program.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Make </a:t>
            </a:r>
            <a:r>
              <a:rPr sz="1600" b="1" dirty="0">
                <a:latin typeface="Times New Roman"/>
                <a:cs typeface="Times New Roman"/>
              </a:rPr>
              <a:t>program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self-documenting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readable.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5104BD-859A-4090-878D-1B0A407F958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975">
              <a:lnSpc>
                <a:spcPct val="100000"/>
              </a:lnSpc>
            </a:pPr>
            <a:r>
              <a:rPr spc="-5" dirty="0"/>
              <a:t>User-defined </a:t>
            </a:r>
            <a:r>
              <a:rPr dirty="0"/>
              <a:t>Function</a:t>
            </a:r>
            <a:r>
              <a:rPr spc="-75" dirty="0"/>
              <a:t> </a:t>
            </a:r>
            <a:r>
              <a:rPr spc="-5" dirty="0"/>
              <a:t>Usage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9" y="1403616"/>
            <a:ext cx="6257925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order to use functions, the programmer must do three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things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buFont typeface="Times New Roman"/>
              <a:buChar char="–"/>
              <a:tabLst>
                <a:tab pos="11557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Define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Font typeface="Times New Roman"/>
              <a:buChar char="–"/>
              <a:tabLst>
                <a:tab pos="1155700" algn="l"/>
              </a:tabLst>
            </a:pP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Declare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445"/>
              </a:spcBef>
              <a:buFont typeface="Times New Roman"/>
              <a:buChar char="–"/>
              <a:tabLst>
                <a:tab pos="11557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A0066"/>
              </a:buClr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following </a:t>
            </a:r>
            <a:r>
              <a:rPr sz="1800" spc="-5" dirty="0">
                <a:latin typeface="Times New Roman"/>
                <a:cs typeface="Times New Roman"/>
              </a:rPr>
              <a:t>pages, we examine each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these steps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detail.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9C86238-2484-4ADE-B615-B2B176A294C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305">
              <a:lnSpc>
                <a:spcPct val="100000"/>
              </a:lnSpc>
            </a:pPr>
            <a:r>
              <a:rPr dirty="0"/>
              <a:t>Function</a:t>
            </a:r>
            <a:r>
              <a:rPr spc="-8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452359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definition </a:t>
            </a:r>
            <a:r>
              <a:rPr sz="1800" dirty="0">
                <a:latin typeface="Times New Roman"/>
                <a:cs typeface="Times New Roman"/>
              </a:rPr>
              <a:t>is the C </a:t>
            </a:r>
            <a:r>
              <a:rPr sz="1800" spc="-5" dirty="0">
                <a:latin typeface="Times New Roman"/>
                <a:cs typeface="Times New Roman"/>
              </a:rPr>
              <a:t>code that implements </a:t>
            </a:r>
            <a:r>
              <a:rPr sz="1800" dirty="0">
                <a:latin typeface="Times New Roman"/>
                <a:cs typeface="Times New Roman"/>
              </a:rPr>
              <a:t>what 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does.  </a:t>
            </a:r>
            <a:r>
              <a:rPr sz="1800" spc="-5" dirty="0">
                <a:latin typeface="Times New Roman"/>
                <a:cs typeface="Times New Roman"/>
              </a:rPr>
              <a:t>Function definitions have the 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3971421"/>
            <a:ext cx="7484745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8285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return_type</a:t>
            </a:r>
            <a:r>
              <a:rPr sz="1800" b="1" i="1" spc="-5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the function header tells the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the value  </a:t>
            </a:r>
            <a:r>
              <a:rPr sz="1800" dirty="0">
                <a:latin typeface="Times New Roman"/>
                <a:cs typeface="Times New Roman"/>
              </a:rPr>
              <a:t>returned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function (default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marR="59055" indent="-342900">
              <a:lnSpc>
                <a:spcPct val="1061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name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</a:t>
            </a:r>
            <a:r>
              <a:rPr sz="1800" b="1" i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tells what arguments </a:t>
            </a:r>
            <a:r>
              <a:rPr sz="1800" dirty="0">
                <a:latin typeface="Times New Roman"/>
                <a:cs typeface="Times New Roman"/>
              </a:rPr>
              <a:t>the  function needs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(and </a:t>
            </a:r>
            <a:r>
              <a:rPr sz="1800" spc="-5" dirty="0">
                <a:latin typeface="Times New Roman"/>
                <a:cs typeface="Times New Roman"/>
              </a:rPr>
              <a:t>what their </a:t>
            </a:r>
            <a:r>
              <a:rPr sz="1800" dirty="0">
                <a:latin typeface="Times New Roman"/>
                <a:cs typeface="Times New Roman"/>
              </a:rPr>
              <a:t>types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are)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spcBef>
                <a:spcPts val="18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local declarations</a:t>
            </a:r>
            <a:r>
              <a:rPr sz="1800" b="1" i="1" spc="-5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function body are local constants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variables the function </a:t>
            </a:r>
            <a:r>
              <a:rPr sz="1800" dirty="0">
                <a:latin typeface="Times New Roman"/>
                <a:cs typeface="Times New Roman"/>
              </a:rPr>
              <a:t>needs for </a:t>
            </a:r>
            <a:r>
              <a:rPr sz="1800" spc="-10" dirty="0">
                <a:latin typeface="Times New Roman"/>
                <a:cs typeface="Times New Roman"/>
              </a:rPr>
              <a:t>its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calculations.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248" y="2194572"/>
            <a:ext cx="26181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variable name</a:t>
            </a:r>
            <a:r>
              <a:rPr sz="1800" b="1" i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4292" y="3151644"/>
            <a:ext cx="27565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function</a:t>
            </a:r>
            <a:r>
              <a:rPr sz="1800" b="1" i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statements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20" y="3528059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564" y="2194572"/>
            <a:ext cx="49409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return_type function_name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data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</a:t>
            </a:r>
            <a:endParaRPr sz="18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45920">
              <a:lnSpc>
                <a:spcPct val="100000"/>
              </a:lnSpc>
              <a:spcBef>
                <a:spcPts val="720"/>
              </a:spcBef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local</a:t>
            </a:r>
            <a:r>
              <a:rPr sz="1800" b="1" i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declarations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479" y="3216668"/>
            <a:ext cx="74866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ts val="1639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</a:t>
            </a:r>
            <a:r>
              <a:rPr sz="1600" b="1" spc="0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tion  header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1284" y="2988068"/>
            <a:ext cx="74866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5080" indent="-147955">
              <a:lnSpc>
                <a:spcPts val="1639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fun</a:t>
            </a:r>
            <a:r>
              <a:rPr sz="1600" b="1" spc="0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tion  body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944" y="2409456"/>
            <a:ext cx="378460" cy="760730"/>
          </a:xfrm>
          <a:custGeom>
            <a:avLst/>
            <a:gdLst/>
            <a:ahLst/>
            <a:cxnLst/>
            <a:rect l="l" t="t" r="r" b="b"/>
            <a:pathLst>
              <a:path w="378459" h="760730">
                <a:moveTo>
                  <a:pt x="377952" y="760476"/>
                </a:moveTo>
                <a:lnTo>
                  <a:pt x="374582" y="707809"/>
                </a:lnTo>
                <a:lnTo>
                  <a:pt x="364990" y="656358"/>
                </a:lnTo>
                <a:lnTo>
                  <a:pt x="349955" y="607455"/>
                </a:lnTo>
                <a:lnTo>
                  <a:pt x="330254" y="562427"/>
                </a:lnTo>
                <a:lnTo>
                  <a:pt x="306664" y="522604"/>
                </a:lnTo>
                <a:lnTo>
                  <a:pt x="279964" y="489316"/>
                </a:lnTo>
                <a:lnTo>
                  <a:pt x="250931" y="463893"/>
                </a:lnTo>
                <a:lnTo>
                  <a:pt x="188975" y="441960"/>
                </a:lnTo>
                <a:lnTo>
                  <a:pt x="148756" y="434939"/>
                </a:lnTo>
                <a:lnTo>
                  <a:pt x="110190" y="415283"/>
                </a:lnTo>
                <a:lnTo>
                  <a:pt x="74929" y="385096"/>
                </a:lnTo>
                <a:lnTo>
                  <a:pt x="44626" y="346485"/>
                </a:lnTo>
                <a:lnTo>
                  <a:pt x="20936" y="301556"/>
                </a:lnTo>
                <a:lnTo>
                  <a:pt x="5509" y="252415"/>
                </a:lnTo>
                <a:lnTo>
                  <a:pt x="0" y="201168"/>
                </a:lnTo>
                <a:lnTo>
                  <a:pt x="5266" y="154789"/>
                </a:lnTo>
                <a:lnTo>
                  <a:pt x="20189" y="109947"/>
                </a:lnTo>
                <a:lnTo>
                  <a:pt x="43452" y="68177"/>
                </a:lnTo>
                <a:lnTo>
                  <a:pt x="73737" y="31016"/>
                </a:lnTo>
                <a:lnTo>
                  <a:pt x="109728" y="0"/>
                </a:lnTo>
              </a:path>
            </a:pathLst>
          </a:custGeom>
          <a:ln w="18288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384" y="2353068"/>
            <a:ext cx="139065" cy="117475"/>
          </a:xfrm>
          <a:custGeom>
            <a:avLst/>
            <a:gdLst/>
            <a:ahLst/>
            <a:cxnLst/>
            <a:rect l="l" t="t" r="r" b="b"/>
            <a:pathLst>
              <a:path w="139065" h="117475">
                <a:moveTo>
                  <a:pt x="138684" y="18287"/>
                </a:moveTo>
                <a:lnTo>
                  <a:pt x="0" y="0"/>
                </a:lnTo>
                <a:lnTo>
                  <a:pt x="41147" y="117347"/>
                </a:lnTo>
                <a:lnTo>
                  <a:pt x="138684" y="18287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8896" y="2726448"/>
            <a:ext cx="1447800" cy="215265"/>
          </a:xfrm>
          <a:custGeom>
            <a:avLst/>
            <a:gdLst/>
            <a:ahLst/>
            <a:cxnLst/>
            <a:rect l="l" t="t" r="r" b="b"/>
            <a:pathLst>
              <a:path w="1447800" h="215264">
                <a:moveTo>
                  <a:pt x="1447800" y="214883"/>
                </a:moveTo>
                <a:lnTo>
                  <a:pt x="1413927" y="175554"/>
                </a:lnTo>
                <a:lnTo>
                  <a:pt x="1373213" y="156258"/>
                </a:lnTo>
                <a:lnTo>
                  <a:pt x="1318096" y="137404"/>
                </a:lnTo>
                <a:lnTo>
                  <a:pt x="1249661" y="119139"/>
                </a:lnTo>
                <a:lnTo>
                  <a:pt x="1210787" y="110273"/>
                </a:lnTo>
                <a:lnTo>
                  <a:pt x="1168991" y="101610"/>
                </a:lnTo>
                <a:lnTo>
                  <a:pt x="1124409" y="93168"/>
                </a:lnTo>
                <a:lnTo>
                  <a:pt x="1077174" y="84966"/>
                </a:lnTo>
                <a:lnTo>
                  <a:pt x="1027424" y="77021"/>
                </a:lnTo>
                <a:lnTo>
                  <a:pt x="975295" y="69353"/>
                </a:lnTo>
                <a:lnTo>
                  <a:pt x="920920" y="61979"/>
                </a:lnTo>
                <a:lnTo>
                  <a:pt x="864437" y="54919"/>
                </a:lnTo>
                <a:lnTo>
                  <a:pt x="805982" y="48189"/>
                </a:lnTo>
                <a:lnTo>
                  <a:pt x="745688" y="41810"/>
                </a:lnTo>
                <a:lnTo>
                  <a:pt x="683693" y="35799"/>
                </a:lnTo>
                <a:lnTo>
                  <a:pt x="620132" y="30175"/>
                </a:lnTo>
                <a:lnTo>
                  <a:pt x="555141" y="24956"/>
                </a:lnTo>
                <a:lnTo>
                  <a:pt x="488855" y="20161"/>
                </a:lnTo>
                <a:lnTo>
                  <a:pt x="421410" y="15807"/>
                </a:lnTo>
                <a:lnTo>
                  <a:pt x="352942" y="11914"/>
                </a:lnTo>
                <a:lnTo>
                  <a:pt x="283586" y="8500"/>
                </a:lnTo>
                <a:lnTo>
                  <a:pt x="213478" y="5583"/>
                </a:lnTo>
                <a:lnTo>
                  <a:pt x="142754" y="3182"/>
                </a:lnTo>
                <a:lnTo>
                  <a:pt x="71549" y="1314"/>
                </a:lnTo>
                <a:lnTo>
                  <a:pt x="0" y="0"/>
                </a:lnTo>
              </a:path>
            </a:pathLst>
          </a:custGeom>
          <a:ln w="18287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5452" y="2667012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0"/>
                </a:moveTo>
                <a:lnTo>
                  <a:pt x="0" y="60959"/>
                </a:lnTo>
                <a:lnTo>
                  <a:pt x="123443" y="123443"/>
                </a:lnTo>
                <a:lnTo>
                  <a:pt x="124967" y="0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8896" y="3450348"/>
            <a:ext cx="1447800" cy="251460"/>
          </a:xfrm>
          <a:custGeom>
            <a:avLst/>
            <a:gdLst/>
            <a:ahLst/>
            <a:cxnLst/>
            <a:rect l="l" t="t" r="r" b="b"/>
            <a:pathLst>
              <a:path w="1447800" h="251460">
                <a:moveTo>
                  <a:pt x="1447800" y="0"/>
                </a:moveTo>
                <a:lnTo>
                  <a:pt x="1428542" y="34454"/>
                </a:lnTo>
                <a:lnTo>
                  <a:pt x="1395438" y="57177"/>
                </a:lnTo>
                <a:lnTo>
                  <a:pt x="1347388" y="79495"/>
                </a:lnTo>
                <a:lnTo>
                  <a:pt x="1285475" y="101233"/>
                </a:lnTo>
                <a:lnTo>
                  <a:pt x="1210787" y="122214"/>
                </a:lnTo>
                <a:lnTo>
                  <a:pt x="1168991" y="132365"/>
                </a:lnTo>
                <a:lnTo>
                  <a:pt x="1124409" y="142260"/>
                </a:lnTo>
                <a:lnTo>
                  <a:pt x="1077174" y="151878"/>
                </a:lnTo>
                <a:lnTo>
                  <a:pt x="1027424" y="161195"/>
                </a:lnTo>
                <a:lnTo>
                  <a:pt x="975295" y="170191"/>
                </a:lnTo>
                <a:lnTo>
                  <a:pt x="920920" y="178842"/>
                </a:lnTo>
                <a:lnTo>
                  <a:pt x="864437" y="187128"/>
                </a:lnTo>
                <a:lnTo>
                  <a:pt x="805982" y="195025"/>
                </a:lnTo>
                <a:lnTo>
                  <a:pt x="745688" y="202511"/>
                </a:lnTo>
                <a:lnTo>
                  <a:pt x="683693" y="209565"/>
                </a:lnTo>
                <a:lnTo>
                  <a:pt x="620132" y="216165"/>
                </a:lnTo>
                <a:lnTo>
                  <a:pt x="555141" y="222288"/>
                </a:lnTo>
                <a:lnTo>
                  <a:pt x="488855" y="227912"/>
                </a:lnTo>
                <a:lnTo>
                  <a:pt x="421410" y="233016"/>
                </a:lnTo>
                <a:lnTo>
                  <a:pt x="352942" y="237576"/>
                </a:lnTo>
                <a:lnTo>
                  <a:pt x="283586" y="241571"/>
                </a:lnTo>
                <a:lnTo>
                  <a:pt x="213478" y="244979"/>
                </a:lnTo>
                <a:lnTo>
                  <a:pt x="142754" y="247778"/>
                </a:lnTo>
                <a:lnTo>
                  <a:pt x="71549" y="249946"/>
                </a:lnTo>
                <a:lnTo>
                  <a:pt x="0" y="251460"/>
                </a:lnTo>
              </a:path>
            </a:pathLst>
          </a:custGeom>
          <a:ln w="18288">
            <a:solidFill>
              <a:srgbClr val="373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52" y="36408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123444"/>
                </a:moveTo>
                <a:lnTo>
                  <a:pt x="123443" y="0"/>
                </a:lnTo>
                <a:lnTo>
                  <a:pt x="0" y="62484"/>
                </a:lnTo>
                <a:lnTo>
                  <a:pt x="124967" y="123444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B29A36-7C31-4724-B884-2207DE4FB86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/>
              <a:t>Function </a:t>
            </a:r>
            <a:r>
              <a:rPr spc="-5" dirty="0"/>
              <a:t>Definition 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109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404485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an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function that calculates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 (int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n)</a:t>
            </a:r>
            <a:endParaRPr sz="1800">
              <a:latin typeface="Courier New"/>
              <a:cs typeface="Courier New"/>
            </a:endParaRPr>
          </a:p>
          <a:p>
            <a:pPr marR="756285" algn="ctr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661285" marR="508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 i,product=1;  for (i=2; i&lt;=n;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2661285" marR="550545" indent="4095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product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*=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i;  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product;</a:t>
            </a:r>
            <a:endParaRPr sz="1800">
              <a:latin typeface="Courier New"/>
              <a:cs typeface="Courier New"/>
            </a:endParaRPr>
          </a:p>
          <a:p>
            <a:pPr marR="591185" algn="ctr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033C350-8891-456C-8F65-0AA60661C58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25">
              <a:lnSpc>
                <a:spcPct val="100000"/>
              </a:lnSpc>
            </a:pPr>
            <a:r>
              <a:rPr spc="-5" dirty="0"/>
              <a:t>Names in</a:t>
            </a:r>
            <a:r>
              <a:rPr spc="-90" dirty="0"/>
              <a:t> </a:t>
            </a:r>
            <a:r>
              <a:rPr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131684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Identifiers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must begin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with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underscore</a:t>
            </a:r>
            <a:r>
              <a:rPr sz="1800" spc="-5" dirty="0">
                <a:latin typeface="Times New Roman"/>
                <a:cs typeface="Times New Roman"/>
              </a:rPr>
              <a:t>, and may be  </a:t>
            </a:r>
            <a:r>
              <a:rPr sz="1800" dirty="0">
                <a:latin typeface="Times New Roman"/>
                <a:cs typeface="Times New Roman"/>
              </a:rPr>
              <a:t>followed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any combination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characters, underscores,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the digits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0-9.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69" y="1935383"/>
            <a:ext cx="98298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ry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Jerry7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780" y="1935383"/>
            <a:ext cx="207454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exit_flag 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r_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_m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ov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9580" y="1991893"/>
            <a:ext cx="43751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451" y="2670073"/>
            <a:ext cx="7468870" cy="270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464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ensure that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meaningful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(but short) names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your  </a:t>
            </a:r>
            <a:r>
              <a:rPr sz="1800" spc="-5" dirty="0">
                <a:latin typeface="Times New Roman"/>
                <a:cs typeface="Times New Roman"/>
              </a:rPr>
              <a:t>identifiers.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reasons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this are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 easier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self-documenting.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distance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speed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*</a:t>
            </a:r>
            <a:r>
              <a:rPr sz="1800" b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time;</a:t>
            </a:r>
            <a:endParaRPr sz="1800">
              <a:latin typeface="Courier New"/>
              <a:cs typeface="Courier New"/>
            </a:endParaRPr>
          </a:p>
          <a:p>
            <a:pPr marL="355600" marR="67310" indent="-342900">
              <a:lnSpc>
                <a:spcPct val="1006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users </a:t>
            </a:r>
            <a:r>
              <a:rPr sz="1800" dirty="0">
                <a:latin typeface="Times New Roman"/>
                <a:cs typeface="Times New Roman"/>
              </a:rPr>
              <a:t>choose to adopt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convention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variable names are all </a:t>
            </a:r>
            <a:r>
              <a:rPr sz="1800" dirty="0">
                <a:latin typeface="Times New Roman"/>
                <a:cs typeface="Times New Roman"/>
              </a:rPr>
              <a:t>lower  case while </a:t>
            </a:r>
            <a:r>
              <a:rPr sz="1800" spc="-5" dirty="0">
                <a:latin typeface="Times New Roman"/>
                <a:cs typeface="Times New Roman"/>
              </a:rPr>
              <a:t>symbolic </a:t>
            </a:r>
            <a:r>
              <a:rPr sz="1800" dirty="0">
                <a:latin typeface="Times New Roman"/>
                <a:cs typeface="Times New Roman"/>
              </a:rPr>
              <a:t>names for constants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upper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Keywords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reserved identifiers </a:t>
            </a:r>
            <a:r>
              <a:rPr sz="1800" dirty="0">
                <a:latin typeface="Times New Roman"/>
                <a:cs typeface="Times New Roman"/>
              </a:rPr>
              <a:t>that have </a:t>
            </a:r>
            <a:r>
              <a:rPr sz="1800" spc="-5" dirty="0">
                <a:latin typeface="Times New Roman"/>
                <a:cs typeface="Times New Roman"/>
              </a:rPr>
              <a:t>strict meaning </a:t>
            </a:r>
            <a:r>
              <a:rPr sz="1800" dirty="0">
                <a:latin typeface="Times New Roman"/>
                <a:cs typeface="Times New Roman"/>
              </a:rPr>
              <a:t>to the C </a:t>
            </a:r>
            <a:r>
              <a:rPr sz="1800" spc="-5" dirty="0">
                <a:latin typeface="Times New Roman"/>
                <a:cs typeface="Times New Roman"/>
              </a:rPr>
              <a:t>compiler.  </a:t>
            </a:r>
            <a:r>
              <a:rPr sz="1800" dirty="0">
                <a:latin typeface="Times New Roman"/>
                <a:cs typeface="Times New Roman"/>
              </a:rPr>
              <a:t>C only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29 </a:t>
            </a:r>
            <a:r>
              <a:rPr sz="1800" spc="-5" dirty="0">
                <a:latin typeface="Times New Roman"/>
                <a:cs typeface="Times New Roman"/>
              </a:rPr>
              <a:t>keywords. </a:t>
            </a:r>
            <a:r>
              <a:rPr sz="1800" dirty="0">
                <a:latin typeface="Times New Roman"/>
                <a:cs typeface="Times New Roman"/>
              </a:rPr>
              <a:t>Example keywords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if,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else, char,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int,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273C3C-9101-466F-B7CE-F57AF34A976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/>
              <a:t>Function </a:t>
            </a:r>
            <a:r>
              <a:rPr spc="-5" dirty="0"/>
              <a:t>Definition Example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24952"/>
            <a:ext cx="7223759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functions will </a:t>
            </a:r>
            <a:r>
              <a:rPr sz="1800" spc="-5" dirty="0">
                <a:latin typeface="Times New Roman"/>
                <a:cs typeface="Times New Roman"/>
              </a:rPr>
              <a:t>not actually </a:t>
            </a:r>
            <a:r>
              <a:rPr sz="1800" dirty="0">
                <a:latin typeface="Times New Roman"/>
                <a:cs typeface="Times New Roman"/>
              </a:rPr>
              <a:t>return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or need </a:t>
            </a:r>
            <a:r>
              <a:rPr sz="1800" spc="-5" dirty="0">
                <a:latin typeface="Times New Roman"/>
                <a:cs typeface="Times New Roman"/>
              </a:rPr>
              <a:t>any arguments. For 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latin typeface="Courier New"/>
                <a:cs typeface="Courier New"/>
              </a:rPr>
              <a:t>void</a:t>
            </a:r>
            <a:r>
              <a:rPr sz="1800" b="1" spc="-62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used. Here is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6753" y="3361918"/>
            <a:ext cx="13931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added\n");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356" y="2264664"/>
            <a:ext cx="6442710" cy="167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write_header(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void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5325" marR="508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printf("Navier-Stokes Equations Solver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printf("v3.45\n");</a:t>
            </a:r>
            <a:endParaRPr sz="1800">
              <a:latin typeface="Courier New"/>
              <a:cs typeface="Courier New"/>
            </a:endParaRPr>
          </a:p>
          <a:p>
            <a:pPr marL="695325" marR="55054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printf("Last Modified: ");  printf("12/04/95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viscous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coefficient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4244314"/>
            <a:ext cx="7585075" cy="178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1st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void</a:t>
            </a:r>
            <a:r>
              <a:rPr sz="1800" b="1" spc="-62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indicates that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 value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will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 returned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marR="609600" indent="-342900">
              <a:lnSpc>
                <a:spcPct val="1067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2nd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void</a:t>
            </a:r>
            <a:r>
              <a:rPr sz="1800" b="1" spc="-57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indicates that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 arguments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needed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makes </a:t>
            </a:r>
            <a:r>
              <a:rPr sz="1800" spc="-5" dirty="0">
                <a:latin typeface="Times New Roman"/>
                <a:cs typeface="Times New Roman"/>
              </a:rPr>
              <a:t>sense </a:t>
            </a:r>
            <a:r>
              <a:rPr sz="1800" dirty="0">
                <a:latin typeface="Times New Roman"/>
                <a:cs typeface="Times New Roman"/>
              </a:rPr>
              <a:t>because all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function does is print out a </a:t>
            </a:r>
            <a:r>
              <a:rPr sz="1800" spc="-5" dirty="0">
                <a:latin typeface="Times New Roman"/>
                <a:cs typeface="Times New Roman"/>
              </a:rPr>
              <a:t>header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92C1CC-65B3-414F-A8CF-CE7C491AA55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7910">
              <a:lnSpc>
                <a:spcPct val="100000"/>
              </a:lnSpc>
            </a:pPr>
            <a:r>
              <a:rPr spc="-5" dirty="0"/>
              <a:t>return</a:t>
            </a:r>
            <a:r>
              <a:rPr spc="-10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0" y="1402793"/>
            <a:ext cx="7571740" cy="435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function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a value to the calling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 of 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keyword 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followed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variable or constant value. </a:t>
            </a:r>
            <a:r>
              <a:rPr sz="1800" spc="-5" dirty="0">
                <a:latin typeface="Times New Roman"/>
                <a:cs typeface="Times New Roman"/>
              </a:rPr>
              <a:t>The return </a:t>
            </a:r>
            <a:r>
              <a:rPr sz="1800" dirty="0">
                <a:latin typeface="Times New Roman"/>
                <a:cs typeface="Times New Roman"/>
              </a:rPr>
              <a:t>statement  can even </a:t>
            </a:r>
            <a:r>
              <a:rPr sz="1800" spc="-5" dirty="0">
                <a:latin typeface="Times New Roman"/>
                <a:cs typeface="Times New Roman"/>
              </a:rPr>
              <a:t>contain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expression.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1841500" marR="4218940">
              <a:lnSpc>
                <a:spcPts val="259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 3;  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1841500" marR="3945890">
              <a:lnSpc>
                <a:spcPts val="26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 ++a;  return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(a*b);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encountered the following </a:t>
            </a:r>
            <a:r>
              <a:rPr sz="1800" spc="-5" dirty="0">
                <a:latin typeface="Times New Roman"/>
                <a:cs typeface="Times New Roman"/>
              </a:rPr>
              <a:t>events </a:t>
            </a:r>
            <a:r>
              <a:rPr sz="1800" dirty="0">
                <a:latin typeface="Times New Roman"/>
                <a:cs typeface="Times New Roman"/>
              </a:rPr>
              <a:t>occur:</a:t>
            </a:r>
            <a:endParaRPr sz="1800">
              <a:latin typeface="Times New Roman"/>
              <a:cs typeface="Times New Roman"/>
            </a:endParaRPr>
          </a:p>
          <a:p>
            <a:pPr marL="756285" marR="236854" lvl="1" indent="-28702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execution of the function is terminated and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back to the  calling </a:t>
            </a:r>
            <a:r>
              <a:rPr sz="1800" spc="-5" dirty="0">
                <a:latin typeface="Times New Roman"/>
                <a:cs typeface="Times New Roman"/>
              </a:rPr>
              <a:t>program,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AutoNum type="arabicPlain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call evaluates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i="1" spc="-5" dirty="0">
                <a:latin typeface="Courier New"/>
                <a:cs typeface="Courier New"/>
              </a:rPr>
              <a:t>return</a:t>
            </a:r>
            <a:r>
              <a:rPr sz="1800" b="1" i="1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expression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lain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is no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6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control is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back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closing brace 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encountered (“falling </a:t>
            </a:r>
            <a:r>
              <a:rPr sz="1800" dirty="0">
                <a:latin typeface="Times New Roman"/>
                <a:cs typeface="Times New Roman"/>
              </a:rPr>
              <a:t>off 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end”).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2040B1-3277-4C8F-BB33-F883B441C0E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9895">
              <a:lnSpc>
                <a:spcPct val="100000"/>
              </a:lnSpc>
            </a:pPr>
            <a:r>
              <a:rPr spc="-5" dirty="0"/>
              <a:t>return Statement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601584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data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i="1" spc="-5" dirty="0">
                <a:latin typeface="Courier New"/>
                <a:cs typeface="Courier New"/>
              </a:rPr>
              <a:t>return </a:t>
            </a:r>
            <a:r>
              <a:rPr sz="1800" b="1" i="1" spc="-10" dirty="0">
                <a:latin typeface="Courier New"/>
                <a:cs typeface="Courier New"/>
              </a:rPr>
              <a:t>expression</a:t>
            </a:r>
            <a:r>
              <a:rPr sz="1800" b="1" i="1" spc="-58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must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match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800" b="1" i="1" spc="-10" dirty="0">
                <a:latin typeface="Courier New"/>
                <a:cs typeface="Courier New"/>
              </a:rPr>
              <a:t>return_type</a:t>
            </a:r>
            <a:r>
              <a:rPr sz="1800" b="1" i="1" spc="-6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the 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float add_numbers (float n1, float n2)</a:t>
            </a:r>
            <a:r>
              <a:rPr sz="18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1787" y="2579311"/>
          <a:ext cx="7007015" cy="861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155"/>
                <a:gridCol w="682827"/>
                <a:gridCol w="545615"/>
                <a:gridCol w="4868418"/>
              </a:tblGrid>
              <a:tr h="271681">
                <a:tc>
                  <a:txBody>
                    <a:bodyPr/>
                    <a:lstStyle/>
                    <a:p>
                      <a:pPr marL="22225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n1</a:t>
                      </a:r>
                      <a:r>
                        <a:rPr sz="1800" b="1" spc="-10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n2;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9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/*legal*/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3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/*illegal, not the same data</a:t>
                      </a:r>
                      <a:r>
                        <a:rPr sz="1800" b="1" spc="-3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type*/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5052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6.0;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/*legal*/</a:t>
                      </a:r>
                      <a:r>
                        <a:rPr sz="1800" b="1" spc="-9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8452" y="3695687"/>
            <a:ext cx="7724140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is possible for a function to </a:t>
            </a:r>
            <a:r>
              <a:rPr sz="1800" spc="-10" dirty="0">
                <a:latin typeface="Times New Roman"/>
                <a:cs typeface="Times New Roman"/>
              </a:rPr>
              <a:t>have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multiple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return</a:t>
            </a:r>
            <a:r>
              <a:rPr sz="1800" b="1" spc="-60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statements</a:t>
            </a:r>
            <a:r>
              <a:rPr sz="1800" spc="-5" dirty="0">
                <a:latin typeface="Times New Roman"/>
                <a:cs typeface="Times New Roman"/>
              </a:rPr>
              <a:t>. For 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765175" marR="3672840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absolute(double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(x&gt;=0.0)</a:t>
            </a:r>
            <a:endParaRPr sz="1800">
              <a:latin typeface="Courier New"/>
              <a:cs typeface="Courier New"/>
            </a:endParaRPr>
          </a:p>
          <a:p>
            <a:pPr marL="765175" marR="5313045" indent="409575">
              <a:lnSpc>
                <a:spcPts val="2170"/>
              </a:lnSpc>
              <a:spcBef>
                <a:spcPts val="6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x;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17538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-x;</a:t>
            </a:r>
            <a:endParaRPr sz="18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F02E5D-5B70-40B2-A59E-1B8EE42F793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pc="-5" dirty="0"/>
              <a:t>Using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81265" cy="446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is the easiest </a:t>
            </a:r>
            <a:r>
              <a:rPr sz="1800" spc="-5" dirty="0">
                <a:latin typeface="Times New Roman"/>
                <a:cs typeface="Times New Roman"/>
              </a:rPr>
              <a:t>part!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invoke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just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type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its name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your  program and be sure to supply arguments (if necessary).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statement using our  factorial program would look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number=factorial(9);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invoke </a:t>
            </a:r>
            <a:r>
              <a:rPr sz="1800" dirty="0">
                <a:latin typeface="Times New Roman"/>
                <a:cs typeface="Times New Roman"/>
              </a:rPr>
              <a:t>our write_header function, use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write_header();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marR="320675" indent="-342900">
              <a:lnSpc>
                <a:spcPct val="100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program encounters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invocation, control passes to the  function. When the 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completed, control </a:t>
            </a:r>
            <a:r>
              <a:rPr sz="1800" dirty="0">
                <a:latin typeface="Times New Roman"/>
                <a:cs typeface="Times New Roman"/>
              </a:rPr>
              <a:t>passes back to </a:t>
            </a:r>
            <a:r>
              <a:rPr sz="1800" spc="-5" dirty="0">
                <a:latin typeface="Times New Roman"/>
                <a:cs typeface="Times New Roman"/>
              </a:rPr>
              <a:t>the main  program. In </a:t>
            </a:r>
            <a:r>
              <a:rPr sz="1800" dirty="0">
                <a:latin typeface="Times New Roman"/>
                <a:cs typeface="Times New Roman"/>
              </a:rPr>
              <a:t>addition, if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spc="-10" dirty="0">
                <a:latin typeface="Times New Roman"/>
                <a:cs typeface="Times New Roman"/>
              </a:rPr>
              <a:t>was </a:t>
            </a:r>
            <a:r>
              <a:rPr sz="1800" spc="-5" dirty="0">
                <a:latin typeface="Times New Roman"/>
                <a:cs typeface="Times New Roman"/>
              </a:rPr>
              <a:t>returned,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call takes </a:t>
            </a: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that  return </a:t>
            </a:r>
            <a:r>
              <a:rPr sz="1800" spc="-5" dirty="0">
                <a:latin typeface="Times New Roman"/>
                <a:cs typeface="Times New Roman"/>
              </a:rPr>
              <a:t>value.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above example, </a:t>
            </a:r>
            <a:r>
              <a:rPr sz="1800" dirty="0">
                <a:latin typeface="Times New Roman"/>
                <a:cs typeface="Times New Roman"/>
              </a:rPr>
              <a:t>upon return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factorial  </a:t>
            </a:r>
            <a:r>
              <a:rPr sz="1800" dirty="0">
                <a:latin typeface="Times New Roman"/>
                <a:cs typeface="Times New Roman"/>
              </a:rPr>
              <a:t>function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  <a:tabLst>
                <a:tab pos="4162425" algn="l"/>
              </a:tabLst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factorial(9)	362880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that integer is </a:t>
            </a:r>
            <a:r>
              <a:rPr sz="1800" dirty="0">
                <a:latin typeface="Times New Roman"/>
                <a:cs typeface="Times New Roman"/>
              </a:rPr>
              <a:t>assigned to </a:t>
            </a:r>
            <a:r>
              <a:rPr sz="1800" spc="-5" dirty="0">
                <a:latin typeface="Times New Roman"/>
                <a:cs typeface="Times New Roman"/>
              </a:rPr>
              <a:t>the variable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8924" y="5378208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4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1364" y="5317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7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0BF391-A029-49F2-AA82-0666090E145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860">
              <a:lnSpc>
                <a:spcPct val="100000"/>
              </a:lnSpc>
            </a:pPr>
            <a:r>
              <a:rPr spc="-5" dirty="0"/>
              <a:t>Considerations </a:t>
            </a:r>
            <a:r>
              <a:rPr spc="15" dirty="0"/>
              <a:t>when </a:t>
            </a:r>
            <a:r>
              <a:rPr spc="-10" dirty="0"/>
              <a:t>using</a:t>
            </a:r>
            <a:r>
              <a:rPr spc="-6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553325" cy="393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points to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mind when calling functions </a:t>
            </a:r>
            <a:r>
              <a:rPr sz="1800" dirty="0">
                <a:latin typeface="Times New Roman"/>
                <a:cs typeface="Times New Roman"/>
              </a:rPr>
              <a:t>(your own 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library’s):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56285" marR="480059" lvl="1" indent="-286385">
              <a:lnSpc>
                <a:spcPct val="1006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function call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must match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600" b="1" dirty="0">
                <a:latin typeface="Times New Roman"/>
                <a:cs typeface="Times New Roman"/>
              </a:rPr>
              <a:t>of  </a:t>
            </a:r>
            <a:r>
              <a:rPr sz="1600" b="1" spc="-5" dirty="0">
                <a:latin typeface="Times New Roman"/>
                <a:cs typeface="Times New Roman"/>
              </a:rPr>
              <a:t>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function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46799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type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arguments in the function </a:t>
            </a:r>
            <a:r>
              <a:rPr sz="1600" b="1" dirty="0">
                <a:latin typeface="Times New Roman"/>
                <a:cs typeface="Times New Roman"/>
              </a:rPr>
              <a:t>call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must match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type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  arguments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b="1" spc="-5" dirty="0">
                <a:latin typeface="Times New Roman"/>
                <a:cs typeface="Times New Roman"/>
              </a:rPr>
              <a:t>the function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278765" lvl="1" indent="-286385">
              <a:lnSpc>
                <a:spcPct val="100600"/>
              </a:lnSpc>
              <a:spcBef>
                <a:spcPts val="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actual arguments </a:t>
            </a:r>
            <a:r>
              <a:rPr sz="1600" b="1" spc="-5" dirty="0">
                <a:latin typeface="Times New Roman"/>
                <a:cs typeface="Times New Roman"/>
              </a:rPr>
              <a:t>in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 call are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matched up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in-order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10" dirty="0"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dummy arguments </a:t>
            </a:r>
            <a:r>
              <a:rPr sz="1600" b="1" spc="-5" dirty="0">
                <a:latin typeface="Times New Roman"/>
                <a:cs typeface="Times New Roman"/>
              </a:rPr>
              <a:t>in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definition.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2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actual arguments are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passed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by-value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function.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dummy  arguments in the function </a:t>
            </a:r>
            <a:r>
              <a:rPr sz="1600" b="1" dirty="0">
                <a:latin typeface="Times New Roman"/>
                <a:cs typeface="Times New Roman"/>
              </a:rPr>
              <a:t>are </a:t>
            </a:r>
            <a:r>
              <a:rPr sz="1600" b="1" spc="-5" dirty="0">
                <a:latin typeface="Times New Roman"/>
                <a:cs typeface="Times New Roman"/>
              </a:rPr>
              <a:t>initialized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present values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 actual  arguments. </a:t>
            </a:r>
            <a:r>
              <a:rPr sz="1600" b="1" i="1" spc="-5" dirty="0">
                <a:latin typeface="Times New Roman"/>
                <a:cs typeface="Times New Roman"/>
              </a:rPr>
              <a:t>Any changes made to </a:t>
            </a:r>
            <a:r>
              <a:rPr sz="1600" b="1" i="1" dirty="0">
                <a:latin typeface="Times New Roman"/>
                <a:cs typeface="Times New Roman"/>
              </a:rPr>
              <a:t>the </a:t>
            </a:r>
            <a:r>
              <a:rPr sz="1600" b="1" i="1" spc="-5" dirty="0">
                <a:latin typeface="Times New Roman"/>
                <a:cs typeface="Times New Roman"/>
              </a:rPr>
              <a:t>dummy </a:t>
            </a:r>
            <a:r>
              <a:rPr sz="1600" b="1" i="1" dirty="0">
                <a:latin typeface="Times New Roman"/>
                <a:cs typeface="Times New Roman"/>
              </a:rPr>
              <a:t>argument </a:t>
            </a:r>
            <a:r>
              <a:rPr sz="1600" b="1" i="1" spc="-5" dirty="0">
                <a:latin typeface="Times New Roman"/>
                <a:cs typeface="Times New Roman"/>
              </a:rPr>
              <a:t>in the function will NOT  affect the actual argument in the main</a:t>
            </a:r>
            <a:r>
              <a:rPr sz="1600" b="1" i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program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CDD2253-3AD5-4A67-93F1-1849540549A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820">
              <a:lnSpc>
                <a:spcPct val="100000"/>
              </a:lnSpc>
            </a:pPr>
            <a:r>
              <a:rPr spc="-5" dirty="0"/>
              <a:t>Using Function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1120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independence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and dummy </a:t>
            </a:r>
            <a:r>
              <a:rPr sz="1800" dirty="0">
                <a:latin typeface="Times New Roman"/>
                <a:cs typeface="Times New Roman"/>
              </a:rPr>
              <a:t>arguments is </a:t>
            </a:r>
            <a:r>
              <a:rPr sz="1800" spc="-5" dirty="0">
                <a:latin typeface="Times New Roman"/>
                <a:cs typeface="Times New Roman"/>
              </a:rPr>
              <a:t>demonstrated </a:t>
            </a:r>
            <a:r>
              <a:rPr sz="1800" dirty="0">
                <a:latin typeface="Times New Roman"/>
                <a:cs typeface="Times New Roman"/>
              </a:rPr>
              <a:t>in the 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168" y="2130564"/>
            <a:ext cx="8159750" cy="2795270"/>
          </a:xfrm>
          <a:custGeom>
            <a:avLst/>
            <a:gdLst/>
            <a:ahLst/>
            <a:cxnLst/>
            <a:rect l="l" t="t" r="r" b="b"/>
            <a:pathLst>
              <a:path w="8159750" h="2795270">
                <a:moveTo>
                  <a:pt x="8159496" y="0"/>
                </a:moveTo>
                <a:lnTo>
                  <a:pt x="8159496" y="2795016"/>
                </a:lnTo>
                <a:lnTo>
                  <a:pt x="0" y="2795016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103" y="2128532"/>
            <a:ext cx="5645785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14395" algn="ctr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377825" marR="2691765" indent="-36576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compute_sum(int n)</a:t>
            </a:r>
            <a:r>
              <a:rPr sz="1600" b="1" spc="-8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{  int</a:t>
            </a:r>
            <a:r>
              <a:rPr sz="1600" b="1" spc="-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sum=0;</a:t>
            </a:r>
            <a:endParaRPr sz="1600">
              <a:latin typeface="Courier New"/>
              <a:cs typeface="Courier New"/>
            </a:endParaRPr>
          </a:p>
          <a:p>
            <a:pPr marL="745490" indent="-367665">
              <a:lnSpc>
                <a:spcPts val="1485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for(;n&gt;0;--n)</a:t>
            </a:r>
            <a:endParaRPr sz="1600">
              <a:latin typeface="Courier New"/>
              <a:cs typeface="Courier New"/>
            </a:endParaRPr>
          </a:p>
          <a:p>
            <a:pPr marR="3291204" algn="ctr">
              <a:lnSpc>
                <a:spcPts val="1639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sum+=n;</a:t>
            </a:r>
            <a:endParaRPr sz="1600">
              <a:latin typeface="Courier New"/>
              <a:cs typeface="Courier New"/>
            </a:endParaRPr>
          </a:p>
          <a:p>
            <a:pPr marL="377825" marR="370205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printf("Local n in function is</a:t>
            </a:r>
            <a:r>
              <a:rPr sz="1600" b="1" spc="-7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%d\n",n);  return sum;</a:t>
            </a:r>
            <a:r>
              <a:rPr sz="1600" b="1" spc="-9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n=8,sum;</a:t>
            </a:r>
            <a:endParaRPr sz="1600">
              <a:latin typeface="Courier New"/>
              <a:cs typeface="Courier New"/>
            </a:endParaRPr>
          </a:p>
          <a:p>
            <a:pPr marL="377825" marR="12700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 ("Main n (before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sum=compute_sum(n);</a:t>
            </a:r>
            <a:endParaRPr sz="1600">
              <a:latin typeface="Courier New"/>
              <a:cs typeface="Courier New"/>
            </a:endParaRPr>
          </a:p>
          <a:p>
            <a:pPr marL="377825" marR="508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printf ("Main n (after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printf ("\nThe sum </a:t>
            </a:r>
            <a:r>
              <a:rPr sz="1600" b="1" spc="5" dirty="0">
                <a:latin typeface="Courier New"/>
                <a:cs typeface="Courier New"/>
              </a:rPr>
              <a:t>of </a:t>
            </a:r>
            <a:r>
              <a:rPr sz="1600" b="1" dirty="0">
                <a:latin typeface="Courier New"/>
                <a:cs typeface="Courier New"/>
              </a:rPr>
              <a:t>integers from 1 </a:t>
            </a:r>
            <a:r>
              <a:rPr sz="1600" b="1" spc="5" dirty="0">
                <a:latin typeface="Courier New"/>
                <a:cs typeface="Courier New"/>
              </a:rPr>
              <a:t>to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4259" y="4623219"/>
            <a:ext cx="210185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%d\n",n,sum);}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168" y="4960632"/>
            <a:ext cx="8159750" cy="1132840"/>
          </a:xfrm>
          <a:custGeom>
            <a:avLst/>
            <a:gdLst/>
            <a:ahLst/>
            <a:cxnLst/>
            <a:rect l="l" t="t" r="r" b="b"/>
            <a:pathLst>
              <a:path w="8159750" h="1132839">
                <a:moveTo>
                  <a:pt x="8159496" y="0"/>
                </a:moveTo>
                <a:lnTo>
                  <a:pt x="8159496" y="1132332"/>
                </a:lnTo>
                <a:lnTo>
                  <a:pt x="0" y="1132332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103" y="4994445"/>
            <a:ext cx="454660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0660">
              <a:lnSpc>
                <a:spcPct val="8530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Main n (before call) is</a:t>
            </a:r>
            <a:r>
              <a:rPr sz="1600" b="1" spc="-8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8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Local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n in function is 0  Main n (after call) is</a:t>
            </a:r>
            <a:r>
              <a:rPr sz="1600" b="1" spc="-8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sum of integers from 1 to 8 is</a:t>
            </a:r>
            <a:r>
              <a:rPr sz="1600" b="1" spc="-7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71FDE4-7142-42C6-9AFD-87DCF7117B6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9195">
              <a:lnSpc>
                <a:spcPct val="100000"/>
              </a:lnSpc>
            </a:pPr>
            <a:r>
              <a:rPr spc="-5" dirty="0"/>
              <a:t>Introduction to Function</a:t>
            </a:r>
            <a:r>
              <a:rPr spc="5" dirty="0"/>
              <a:t> </a:t>
            </a:r>
            <a:r>
              <a:rPr spc="-10" dirty="0"/>
              <a:t>Prototypes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464425" cy="1659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Function prototypes 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used to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declare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so that it can be used 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 marR="6286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program before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actually </a:t>
            </a:r>
            <a:r>
              <a:rPr sz="1800" spc="-5" dirty="0">
                <a:latin typeface="Times New Roman"/>
                <a:cs typeface="Times New Roman"/>
              </a:rPr>
              <a:t>defined. Consider the program on </a:t>
            </a:r>
            <a:r>
              <a:rPr sz="1800" dirty="0">
                <a:latin typeface="Times New Roman"/>
                <a:cs typeface="Times New Roman"/>
              </a:rPr>
              <a:t>the  previous </a:t>
            </a:r>
            <a:r>
              <a:rPr sz="1800" spc="-5" dirty="0">
                <a:latin typeface="Times New Roman"/>
                <a:cs typeface="Times New Roman"/>
              </a:rPr>
              <a:t>page.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some sense, </a:t>
            </a:r>
            <a:r>
              <a:rPr sz="1800" dirty="0">
                <a:latin typeface="Times New Roman"/>
                <a:cs typeface="Times New Roman"/>
              </a:rPr>
              <a:t>it reads </a:t>
            </a:r>
            <a:r>
              <a:rPr sz="1800" spc="-5" dirty="0">
                <a:latin typeface="Times New Roman"/>
                <a:cs typeface="Times New Roman"/>
              </a:rPr>
              <a:t>“backwards”. All the secondary  </a:t>
            </a:r>
            <a:r>
              <a:rPr sz="1800" dirty="0">
                <a:latin typeface="Times New Roman"/>
                <a:cs typeface="Times New Roman"/>
              </a:rPr>
              <a:t>functions are </a:t>
            </a:r>
            <a:r>
              <a:rPr sz="1800" spc="-5" dirty="0">
                <a:latin typeface="Times New Roman"/>
                <a:cs typeface="Times New Roman"/>
              </a:rPr>
              <a:t>defined first,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we see the </a:t>
            </a:r>
            <a:r>
              <a:rPr sz="1800" spc="-10" dirty="0">
                <a:latin typeface="Times New Roman"/>
                <a:cs typeface="Times New Roman"/>
              </a:rPr>
              <a:t>main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that shows the  major steps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program. This example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can be rewritten using a  function prototype 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168" y="3107448"/>
            <a:ext cx="8159750" cy="3004185"/>
          </a:xfrm>
          <a:custGeom>
            <a:avLst/>
            <a:gdLst/>
            <a:ahLst/>
            <a:cxnLst/>
            <a:rect l="l" t="t" r="r" b="b"/>
            <a:pathLst>
              <a:path w="8159750" h="3004185">
                <a:moveTo>
                  <a:pt x="8159496" y="0"/>
                </a:moveTo>
                <a:lnTo>
                  <a:pt x="8159496" y="3003804"/>
                </a:lnTo>
                <a:lnTo>
                  <a:pt x="0" y="3003804"/>
                </a:lnTo>
                <a:lnTo>
                  <a:pt x="0" y="0"/>
                </a:lnTo>
                <a:lnTo>
                  <a:pt x="8159496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0073" y="4560785"/>
            <a:ext cx="1736089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%d\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",n,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um);}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1103" y="3103892"/>
            <a:ext cx="6013450" cy="297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81425" algn="ctr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2700" marR="126364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int compute_sum(int n); /* Function Prototype</a:t>
            </a:r>
            <a:r>
              <a:rPr sz="1600" b="1" spc="-8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CA0066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n=8,sum;</a:t>
            </a:r>
            <a:endParaRPr sz="1600">
              <a:latin typeface="Courier New"/>
              <a:cs typeface="Courier New"/>
            </a:endParaRPr>
          </a:p>
          <a:p>
            <a:pPr marL="377825" marR="494665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printf ("Main n (before call) is </a:t>
            </a:r>
            <a:r>
              <a:rPr sz="1600" b="1" spc="-5" dirty="0">
                <a:latin typeface="Courier New"/>
                <a:cs typeface="Courier New"/>
              </a:rPr>
              <a:t>%d\n",n);  </a:t>
            </a:r>
            <a:r>
              <a:rPr sz="1600" b="1" dirty="0">
                <a:latin typeface="Courier New"/>
                <a:cs typeface="Courier New"/>
              </a:rPr>
              <a:t>sum=compute_sum(n);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printf ("Main n (after call) is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%d\n",n);</a:t>
            </a:r>
            <a:endParaRPr sz="1600">
              <a:latin typeface="Courier New"/>
              <a:cs typeface="Courier New"/>
            </a:endParaRPr>
          </a:p>
          <a:p>
            <a:pPr marL="12700" marR="5080" indent="36576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 ("\nThe sum </a:t>
            </a:r>
            <a:r>
              <a:rPr sz="1600" b="1" spc="5" dirty="0">
                <a:latin typeface="Courier New"/>
                <a:cs typeface="Courier New"/>
              </a:rPr>
              <a:t>of </a:t>
            </a:r>
            <a:r>
              <a:rPr sz="1600" b="1" dirty="0">
                <a:latin typeface="Courier New"/>
                <a:cs typeface="Courier New"/>
              </a:rPr>
              <a:t>integers from 1 </a:t>
            </a:r>
            <a:r>
              <a:rPr sz="1600" b="1" spc="5" dirty="0">
                <a:latin typeface="Courier New"/>
                <a:cs typeface="Courier New"/>
              </a:rPr>
              <a:t>to </a:t>
            </a:r>
            <a:r>
              <a:rPr sz="1600" b="1" dirty="0">
                <a:latin typeface="Courier New"/>
                <a:cs typeface="Courier New"/>
              </a:rPr>
              <a:t>%d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is 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compute_sum(int n)</a:t>
            </a:r>
            <a:r>
              <a:rPr sz="1600" b="1" spc="-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 marR="4037965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sum=0; 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fo</a:t>
            </a:r>
            <a:r>
              <a:rPr sz="1600" b="1" spc="5" dirty="0">
                <a:solidFill>
                  <a:srgbClr val="3737CA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(;n&gt;</a:t>
            </a:r>
            <a:r>
              <a:rPr sz="1600" b="1" spc="5" dirty="0">
                <a:solidFill>
                  <a:srgbClr val="3737CA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;--n)</a:t>
            </a:r>
            <a:endParaRPr sz="1600">
              <a:latin typeface="Courier New"/>
              <a:cs typeface="Courier New"/>
            </a:endParaRPr>
          </a:p>
          <a:p>
            <a:pPr marR="3658235" algn="ctr">
              <a:lnSpc>
                <a:spcPts val="1490"/>
              </a:lnSpc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sum+=n;</a:t>
            </a:r>
            <a:endParaRPr sz="1600">
              <a:latin typeface="Courier New"/>
              <a:cs typeface="Courier New"/>
            </a:endParaRPr>
          </a:p>
          <a:p>
            <a:pPr marL="377825" marR="73787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printf("Local n in function is</a:t>
            </a:r>
            <a:r>
              <a:rPr sz="1600" b="1" spc="-7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%d\n",n);  return sum;</a:t>
            </a:r>
            <a:r>
              <a:rPr sz="1600" b="1" spc="-9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32E7E7-DA1B-4DF6-A6D1-4F50158CCDA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0105">
              <a:lnSpc>
                <a:spcPct val="100000"/>
              </a:lnSpc>
            </a:pPr>
            <a:r>
              <a:rPr spc="-5" dirty="0"/>
              <a:t>Function</a:t>
            </a:r>
            <a:r>
              <a:rPr spc="-50" dirty="0"/>
              <a:t> </a:t>
            </a:r>
            <a:r>
              <a:rPr spc="-10" dirty="0"/>
              <a:t>Prototypes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356" y="5941875"/>
            <a:ext cx="37776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800" spc="-5" dirty="0">
                <a:latin typeface="Times New Roman"/>
                <a:cs typeface="Times New Roman"/>
              </a:rPr>
              <a:t>match the type of the </a:t>
            </a:r>
            <a:r>
              <a:rPr sz="1800" spc="-10" dirty="0">
                <a:latin typeface="Times New Roman"/>
                <a:cs typeface="Times New Roman"/>
              </a:rPr>
              <a:t>dummy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592695" cy="45173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ts val="21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 reads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"natural" </a:t>
            </a:r>
            <a:r>
              <a:rPr sz="1800" spc="-10" dirty="0">
                <a:latin typeface="Times New Roman"/>
                <a:cs typeface="Times New Roman"/>
              </a:rPr>
              <a:t>order. </a:t>
            </a:r>
            <a:r>
              <a:rPr sz="1800" spc="-5" dirty="0">
                <a:latin typeface="Times New Roman"/>
                <a:cs typeface="Times New Roman"/>
              </a:rPr>
              <a:t>You know </a:t>
            </a:r>
            <a:r>
              <a:rPr sz="1800" dirty="0">
                <a:latin typeface="Times New Roman"/>
                <a:cs typeface="Times New Roman"/>
              </a:rPr>
              <a:t>that a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compute_sum</a:t>
            </a:r>
            <a:r>
              <a:rPr sz="1800" b="1" spc="-62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defined later </a:t>
            </a:r>
            <a:r>
              <a:rPr sz="1800" dirty="0">
                <a:latin typeface="Times New Roman"/>
                <a:cs typeface="Times New Roman"/>
              </a:rPr>
              <a:t>on, and you see </a:t>
            </a:r>
            <a:r>
              <a:rPr sz="1800" spc="-5" dirty="0">
                <a:latin typeface="Times New Roman"/>
                <a:cs typeface="Times New Roman"/>
              </a:rPr>
              <a:t>its immediate </a:t>
            </a:r>
            <a:r>
              <a:rPr sz="1800" dirty="0">
                <a:latin typeface="Times New Roman"/>
                <a:cs typeface="Times New Roman"/>
              </a:rPr>
              <a:t>use in the</a:t>
            </a:r>
            <a:endParaRPr sz="1800">
              <a:latin typeface="Times New Roman"/>
              <a:cs typeface="Times New Roman"/>
            </a:endParaRPr>
          </a:p>
          <a:p>
            <a:pPr marL="355600" marR="483234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main </a:t>
            </a:r>
            <a:r>
              <a:rPr sz="1800" spc="-5" dirty="0">
                <a:latin typeface="Times New Roman"/>
                <a:cs typeface="Times New Roman"/>
              </a:rPr>
              <a:t>program. </a:t>
            </a:r>
            <a:r>
              <a:rPr sz="1800" spc="-10" dirty="0">
                <a:latin typeface="Times New Roman"/>
                <a:cs typeface="Times New Roman"/>
              </a:rPr>
              <a:t>Perhaps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10" dirty="0">
                <a:latin typeface="Times New Roman"/>
                <a:cs typeface="Times New Roman"/>
              </a:rPr>
              <a:t>don’t </a:t>
            </a:r>
            <a:r>
              <a:rPr sz="1800" spc="-5" dirty="0">
                <a:latin typeface="Times New Roman"/>
                <a:cs typeface="Times New Roman"/>
              </a:rPr>
              <a:t>care about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details of 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computed </a:t>
            </a:r>
            <a:r>
              <a:rPr sz="1800" dirty="0">
                <a:latin typeface="Times New Roman"/>
                <a:cs typeface="Times New Roman"/>
              </a:rPr>
              <a:t>and you won’t need to read the actual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this example shows,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prototype is simply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header 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function definition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with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semi-colon attached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prototype tells the compiler the number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to the  function and the type of the </a:t>
            </a:r>
            <a:r>
              <a:rPr sz="1800" spc="-5" dirty="0">
                <a:latin typeface="Times New Roman"/>
                <a:cs typeface="Times New Roman"/>
              </a:rPr>
              <a:t>return value. Function </a:t>
            </a:r>
            <a:r>
              <a:rPr sz="1800" dirty="0">
                <a:latin typeface="Times New Roman"/>
                <a:cs typeface="Times New Roman"/>
              </a:rPr>
              <a:t>prototypes should be placed 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before the start of the main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function </a:t>
            </a:r>
            <a:r>
              <a:rPr sz="1800" spc="-5" dirty="0">
                <a:latin typeface="Times New Roman"/>
                <a:cs typeface="Times New Roman"/>
              </a:rPr>
              <a:t>definitions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then  </a:t>
            </a:r>
            <a:r>
              <a:rPr sz="1800" dirty="0">
                <a:latin typeface="Times New Roman"/>
                <a:cs typeface="Times New Roman"/>
              </a:rPr>
              <a:t>follow </a:t>
            </a:r>
            <a:r>
              <a:rPr sz="1800" spc="-5" dirty="0">
                <a:latin typeface="Times New Roman"/>
                <a:cs typeface="Times New Roman"/>
              </a:rPr>
              <a:t>the main program.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fact, </a:t>
            </a:r>
            <a:r>
              <a:rPr sz="1800" dirty="0">
                <a:latin typeface="Times New Roman"/>
                <a:cs typeface="Times New Roman"/>
              </a:rPr>
              <a:t>if you look at </a:t>
            </a:r>
            <a:r>
              <a:rPr sz="1800" spc="-10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include files </a:t>
            </a:r>
            <a:r>
              <a:rPr sz="1800" dirty="0">
                <a:latin typeface="Times New Roman"/>
                <a:cs typeface="Times New Roman"/>
              </a:rPr>
              <a:t>-- </a:t>
            </a:r>
            <a:r>
              <a:rPr sz="1800" spc="-5" dirty="0">
                <a:latin typeface="Times New Roman"/>
                <a:cs typeface="Times New Roman"/>
              </a:rPr>
              <a:t>say 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5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-- you will see the prototypes for all the string functions available!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5600" marR="4184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addition to </a:t>
            </a:r>
            <a:r>
              <a:rPr sz="1800" spc="-5" dirty="0">
                <a:latin typeface="Times New Roman"/>
                <a:cs typeface="Times New Roman"/>
              </a:rPr>
              <a:t>making </a:t>
            </a:r>
            <a:r>
              <a:rPr sz="1800" dirty="0">
                <a:latin typeface="Times New Roman"/>
                <a:cs typeface="Times New Roman"/>
              </a:rPr>
              <a:t>code more </a:t>
            </a:r>
            <a:r>
              <a:rPr sz="1800" spc="-5" dirty="0">
                <a:latin typeface="Times New Roman"/>
                <a:cs typeface="Times New Roman"/>
              </a:rPr>
              <a:t>readable,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function prototypes  offers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improved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type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checking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actual and </a:t>
            </a:r>
            <a:r>
              <a:rPr sz="1800" spc="-5" dirty="0">
                <a:latin typeface="Times New Roman"/>
                <a:cs typeface="Times New Roman"/>
              </a:rPr>
              <a:t>dummy arguments. In  some </a:t>
            </a:r>
            <a:r>
              <a:rPr sz="1800" dirty="0">
                <a:latin typeface="Times New Roman"/>
                <a:cs typeface="Times New Roman"/>
              </a:rPr>
              <a:t>cases, the type of </a:t>
            </a:r>
            <a:r>
              <a:rPr sz="1800" spc="-5" dirty="0">
                <a:latin typeface="Times New Roman"/>
                <a:cs typeface="Times New Roman"/>
              </a:rPr>
              <a:t>actual arguments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automatically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coerced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0202CD-8BF3-4180-B19A-7AA4D3C0325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0975">
              <a:lnSpc>
                <a:spcPct val="100000"/>
              </a:lnSpc>
            </a:pPr>
            <a:r>
              <a:rPr dirty="0"/>
              <a:t>Recur</a:t>
            </a:r>
            <a:r>
              <a:rPr spc="-15" dirty="0"/>
              <a:t>s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446009" cy="46812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Recursion is the process 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repeatedly calls itself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endParaRPr sz="1800">
              <a:latin typeface="Times New Roman"/>
              <a:cs typeface="Times New Roman"/>
            </a:endParaRPr>
          </a:p>
          <a:p>
            <a:pPr marL="355600" marR="1397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calculations. Typical applications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games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sorting trees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lists.  </a:t>
            </a:r>
            <a:r>
              <a:rPr sz="1800" dirty="0">
                <a:latin typeface="Times New Roman"/>
                <a:cs typeface="Times New Roman"/>
              </a:rPr>
              <a:t>Recursive </a:t>
            </a:r>
            <a:r>
              <a:rPr sz="1800" spc="-5" dirty="0">
                <a:latin typeface="Times New Roman"/>
                <a:cs typeface="Times New Roman"/>
              </a:rPr>
              <a:t>algorithms </a:t>
            </a:r>
            <a:r>
              <a:rPr sz="1800" dirty="0">
                <a:latin typeface="Times New Roman"/>
                <a:cs typeface="Times New Roman"/>
              </a:rPr>
              <a:t>are not </a:t>
            </a:r>
            <a:r>
              <a:rPr sz="1800" spc="-5" dirty="0">
                <a:latin typeface="Times New Roman"/>
                <a:cs typeface="Times New Roman"/>
              </a:rPr>
              <a:t>mandatory, usually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iterative approach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 </a:t>
            </a:r>
            <a:r>
              <a:rPr sz="1800" spc="-5" dirty="0">
                <a:latin typeface="Times New Roman"/>
                <a:cs typeface="Times New Roman"/>
              </a:rPr>
              <a:t>found.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function calculates factorials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recursively: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251075" marR="2591435" indent="-410209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factorial(int n)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2251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(n&lt;=1)</a:t>
            </a:r>
            <a:endParaRPr sz="1800">
              <a:latin typeface="Courier New"/>
              <a:cs typeface="Courier New"/>
            </a:endParaRPr>
          </a:p>
          <a:p>
            <a:pPr marL="2251075" marR="3547110" indent="4095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ul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66128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 n *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factorial(n-1);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22510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return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BEE0CF-9974-42BB-853F-7DA14042DB5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945">
              <a:lnSpc>
                <a:spcPct val="100000"/>
              </a:lnSpc>
            </a:pPr>
            <a:r>
              <a:rPr dirty="0"/>
              <a:t>Storage</a:t>
            </a:r>
            <a:r>
              <a:rPr spc="-70" dirty="0"/>
              <a:t> </a:t>
            </a:r>
            <a:r>
              <a:rPr spc="-5" dirty="0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119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393305" cy="40278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2900">
              <a:lnSpc>
                <a:spcPts val="2170"/>
              </a:lnSpc>
              <a:spcBef>
                <a:spcPts val="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Every variable 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actually </a:t>
            </a:r>
            <a:r>
              <a:rPr sz="1800" dirty="0">
                <a:latin typeface="Times New Roman"/>
                <a:cs typeface="Times New Roman"/>
              </a:rPr>
              <a:t>has two </a:t>
            </a:r>
            <a:r>
              <a:rPr sz="1800" spc="-5" dirty="0">
                <a:latin typeface="Times New Roman"/>
                <a:cs typeface="Times New Roman"/>
              </a:rPr>
              <a:t>attributes: </a:t>
            </a:r>
            <a:r>
              <a:rPr sz="1800" spc="-10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data type and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storage  </a:t>
            </a:r>
            <a:r>
              <a:rPr sz="1800" spc="-5" dirty="0">
                <a:latin typeface="Times New Roman"/>
                <a:cs typeface="Times New Roman"/>
              </a:rPr>
              <a:t>class.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storage class </a:t>
            </a:r>
            <a:r>
              <a:rPr sz="1800" dirty="0">
                <a:latin typeface="Times New Roman"/>
                <a:cs typeface="Times New Roman"/>
              </a:rPr>
              <a:t>refers 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manner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 which memory is</a:t>
            </a:r>
            <a:r>
              <a:rPr sz="1800" b="1" spc="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allocated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variable.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storage class also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scope of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55600" marR="21145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is, what parts </a:t>
            </a:r>
            <a:r>
              <a:rPr sz="1800" dirty="0">
                <a:latin typeface="Times New Roman"/>
                <a:cs typeface="Times New Roman"/>
              </a:rPr>
              <a:t>of a program </a:t>
            </a:r>
            <a:r>
              <a:rPr sz="1800" spc="-5" dirty="0">
                <a:latin typeface="Times New Roman"/>
                <a:cs typeface="Times New Roman"/>
              </a:rPr>
              <a:t>the variable’s name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meaning.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four </a:t>
            </a:r>
            <a:r>
              <a:rPr sz="1800" spc="-5" dirty="0">
                <a:latin typeface="Times New Roman"/>
                <a:cs typeface="Times New Roman"/>
              </a:rPr>
              <a:t>possible Storage classes 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extern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static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CD5D0E-F741-4C37-A818-82DFDFAEFCF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0">
              <a:lnSpc>
                <a:spcPct val="100000"/>
              </a:lnSpc>
            </a:pPr>
            <a:r>
              <a:rPr spc="-5" dirty="0"/>
              <a:t>Comments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616190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addition of comments inside programs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desirable.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may be added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C programs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enclosing them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8523" y="2353340"/>
            <a:ext cx="457073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29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this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section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of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code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we implement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the  for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the numerical solution of the  Equations.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2353340"/>
            <a:ext cx="295656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 algn="just">
              <a:lnSpc>
                <a:spcPct val="10029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Computational Kernel: In  Runge-Kutta algorithm  differential</a:t>
            </a:r>
            <a:r>
              <a:rPr sz="1600" b="1" spc="-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Einstein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508352"/>
            <a:ext cx="7434580" cy="217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668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/* </a:t>
            </a:r>
            <a:r>
              <a:rPr sz="1800" dirty="0">
                <a:latin typeface="Times New Roman"/>
                <a:cs typeface="Times New Roman"/>
              </a:rPr>
              <a:t>opens </a:t>
            </a:r>
            <a:r>
              <a:rPr sz="1800" spc="-5" dirty="0">
                <a:latin typeface="Times New Roman"/>
                <a:cs typeface="Times New Roman"/>
              </a:rPr>
              <a:t>the comment field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800" spc="-5" dirty="0">
                <a:latin typeface="Times New Roman"/>
                <a:cs typeface="Times New Roman"/>
              </a:rPr>
              <a:t>closes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comment  field. Comments may span multiple </a:t>
            </a:r>
            <a:r>
              <a:rPr sz="1800" dirty="0">
                <a:latin typeface="Times New Roman"/>
                <a:cs typeface="Times New Roman"/>
              </a:rPr>
              <a:t>lines. </a:t>
            </a:r>
            <a:r>
              <a:rPr sz="1800" spc="-5" dirty="0">
                <a:latin typeface="Times New Roman"/>
                <a:cs typeface="Times New Roman"/>
              </a:rPr>
              <a:t>Comments may not be </a:t>
            </a:r>
            <a:r>
              <a:rPr sz="1800" dirty="0">
                <a:latin typeface="Times New Roman"/>
                <a:cs typeface="Times New Roman"/>
              </a:rPr>
              <a:t>nested </a:t>
            </a:r>
            <a:r>
              <a:rPr sz="1800" spc="-5" dirty="0">
                <a:latin typeface="Times New Roman"/>
                <a:cs typeface="Times New Roman"/>
              </a:rPr>
              <a:t>one  </a:t>
            </a:r>
            <a:r>
              <a:rPr sz="1800" dirty="0">
                <a:latin typeface="Times New Roman"/>
                <a:cs typeface="Times New Roman"/>
              </a:rPr>
              <a:t>inside 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another.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/* this is a comment. /* this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comment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is inside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wrong</a:t>
            </a:r>
            <a:r>
              <a:rPr sz="1600" b="1" spc="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299"/>
              </a:lnSpc>
              <a:spcBef>
                <a:spcPts val="10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above </a:t>
            </a:r>
            <a:r>
              <a:rPr sz="1800" spc="-5" dirty="0">
                <a:latin typeface="Times New Roman"/>
                <a:cs typeface="Times New Roman"/>
              </a:rPr>
              <a:t>example, the first </a:t>
            </a:r>
            <a:r>
              <a:rPr sz="1800" dirty="0">
                <a:latin typeface="Times New Roman"/>
                <a:cs typeface="Times New Roman"/>
              </a:rPr>
              <a:t>occurrence of </a:t>
            </a: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*/ </a:t>
            </a:r>
            <a:r>
              <a:rPr sz="1800" spc="-5" dirty="0">
                <a:latin typeface="Times New Roman"/>
                <a:cs typeface="Times New Roman"/>
              </a:rPr>
              <a:t>closes the comment  </a:t>
            </a:r>
            <a:r>
              <a:rPr sz="1800" dirty="0">
                <a:latin typeface="Times New Roman"/>
                <a:cs typeface="Times New Roman"/>
              </a:rPr>
              <a:t>statement for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entire line, meaning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text </a:t>
            </a:r>
            <a:r>
              <a:rPr sz="1800" dirty="0">
                <a:latin typeface="Times New Roman"/>
                <a:cs typeface="Times New Roman"/>
              </a:rPr>
              <a:t>wrong </a:t>
            </a:r>
            <a:r>
              <a:rPr sz="1800" spc="-5" dirty="0">
                <a:latin typeface="Times New Roman"/>
                <a:cs typeface="Times New Roman"/>
              </a:rPr>
              <a:t>is interpreted as </a:t>
            </a:r>
            <a:r>
              <a:rPr sz="1800" dirty="0">
                <a:latin typeface="Times New Roman"/>
                <a:cs typeface="Times New Roman"/>
              </a:rPr>
              <a:t>a C 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variable, </a:t>
            </a:r>
            <a:r>
              <a:rPr sz="1800" dirty="0">
                <a:latin typeface="Times New Roman"/>
                <a:cs typeface="Times New Roman"/>
              </a:rPr>
              <a:t>and in this </a:t>
            </a:r>
            <a:r>
              <a:rPr sz="1800" spc="-5" dirty="0">
                <a:latin typeface="Times New Roman"/>
                <a:cs typeface="Times New Roman"/>
              </a:rPr>
              <a:t>example, generates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41AB97-C163-4066-AC3D-C526E4103D7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655">
              <a:lnSpc>
                <a:spcPct val="100000"/>
              </a:lnSpc>
            </a:pPr>
            <a:r>
              <a:rPr dirty="0"/>
              <a:t>auto </a:t>
            </a:r>
            <a:r>
              <a:rPr spc="-5" dirty="0"/>
              <a:t>Storage</a:t>
            </a:r>
            <a:r>
              <a:rPr spc="-70" dirty="0"/>
              <a:t> </a:t>
            </a:r>
            <a:r>
              <a:rPr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9" y="1424952"/>
            <a:ext cx="7560945" cy="410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0029" indent="-342900">
              <a:lnSpc>
                <a:spcPts val="203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is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default classification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all variables declared within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 </a:t>
            </a:r>
            <a:r>
              <a:rPr sz="1800" spc="-10" dirty="0">
                <a:latin typeface="Times New Roman"/>
                <a:cs typeface="Times New Roman"/>
              </a:rPr>
              <a:t>body </a:t>
            </a:r>
            <a:r>
              <a:rPr sz="1800" spc="-5" dirty="0">
                <a:latin typeface="Times New Roman"/>
                <a:cs typeface="Times New Roman"/>
              </a:rPr>
              <a:t>[including </a:t>
            </a:r>
            <a:r>
              <a:rPr sz="1800" b="1" spc="-10" dirty="0">
                <a:latin typeface="Courier New"/>
                <a:cs typeface="Courier New"/>
              </a:rPr>
              <a:t>main()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Automatic variables are truly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local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438784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 exist and their names have meaning only </a:t>
            </a:r>
            <a:r>
              <a:rPr sz="1800" spc="-10" dirty="0">
                <a:latin typeface="Times New Roman"/>
                <a:cs typeface="Times New Roman"/>
              </a:rPr>
              <a:t>while </a:t>
            </a:r>
            <a:r>
              <a:rPr sz="1800" spc="-5" dirty="0">
                <a:latin typeface="Times New Roman"/>
                <a:cs typeface="Times New Roman"/>
              </a:rPr>
              <a:t>the function is being  executed.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They are </a:t>
            </a:r>
            <a:r>
              <a:rPr sz="1800" spc="-5" dirty="0">
                <a:latin typeface="Times New Roman"/>
                <a:cs typeface="Times New Roman"/>
              </a:rPr>
              <a:t>unknown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exited, </a:t>
            </a:r>
            <a:r>
              <a:rPr sz="1800" dirty="0">
                <a:latin typeface="Times New Roman"/>
                <a:cs typeface="Times New Roman"/>
              </a:rPr>
              <a:t>the values of </a:t>
            </a:r>
            <a:r>
              <a:rPr sz="1800" spc="-5" dirty="0">
                <a:latin typeface="Times New Roman"/>
                <a:cs typeface="Times New Roman"/>
              </a:rPr>
              <a:t>automatic variables </a:t>
            </a:r>
            <a:r>
              <a:rPr sz="1800" dirty="0">
                <a:latin typeface="Times New Roman"/>
                <a:cs typeface="Times New Roman"/>
              </a:rPr>
              <a:t>are not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retained.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normally implemented </a:t>
            </a:r>
            <a:r>
              <a:rPr sz="1800" dirty="0">
                <a:latin typeface="Times New Roman"/>
                <a:cs typeface="Times New Roman"/>
              </a:rPr>
              <a:t>on a </a:t>
            </a:r>
            <a:r>
              <a:rPr sz="1800" spc="-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recreated each time </a:t>
            </a:r>
            <a:r>
              <a:rPr sz="1800" dirty="0">
                <a:latin typeface="Times New Roman"/>
                <a:cs typeface="Times New Roman"/>
              </a:rPr>
              <a:t>the function 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D3E861-D541-46ED-90AB-68AA513284B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625">
              <a:lnSpc>
                <a:spcPct val="100000"/>
              </a:lnSpc>
            </a:pPr>
            <a:r>
              <a:rPr dirty="0"/>
              <a:t>extern </a:t>
            </a:r>
            <a:r>
              <a:rPr spc="-5" dirty="0"/>
              <a:t>Storage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4" y="1403616"/>
            <a:ext cx="7497445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contrast, </a:t>
            </a:r>
            <a:r>
              <a:rPr sz="1800" spc="-10" dirty="0">
                <a:latin typeface="Times New Roman"/>
                <a:cs typeface="Times New Roman"/>
              </a:rPr>
              <a:t>extern </a:t>
            </a:r>
            <a:r>
              <a:rPr sz="1800" spc="-5" dirty="0">
                <a:latin typeface="Times New Roman"/>
                <a:cs typeface="Times New Roman"/>
              </a:rPr>
              <a:t>variables are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global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309245" indent="-342900">
              <a:lnSpc>
                <a:spcPts val="203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declared </a:t>
            </a:r>
            <a:r>
              <a:rPr sz="1800" dirty="0">
                <a:latin typeface="Times New Roman"/>
                <a:cs typeface="Times New Roman"/>
              </a:rPr>
              <a:t>at the beginning of a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outside all functions  [including </a:t>
            </a:r>
            <a:r>
              <a:rPr sz="1800" b="1" spc="-10" dirty="0">
                <a:latin typeface="Courier New"/>
                <a:cs typeface="Courier New"/>
              </a:rPr>
              <a:t>main()</a:t>
            </a:r>
            <a:r>
              <a:rPr sz="1800" spc="-10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classified </a:t>
            </a:r>
            <a:r>
              <a:rPr sz="1800" dirty="0">
                <a:latin typeface="Times New Roman"/>
                <a:cs typeface="Times New Roman"/>
              </a:rPr>
              <a:t>as an </a:t>
            </a:r>
            <a:r>
              <a:rPr sz="1800" spc="-5" dirty="0">
                <a:latin typeface="Times New Roman"/>
                <a:cs typeface="Times New Roman"/>
              </a:rPr>
              <a:t>external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marR="280670" indent="-342900">
              <a:lnSpc>
                <a:spcPct val="100600"/>
              </a:lnSpc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External variables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accessed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and changed by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any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in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the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program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Their storage is in permanent memory, and thus </a:t>
            </a:r>
            <a:r>
              <a:rPr sz="1800" spc="-5" dirty="0">
                <a:latin typeface="Times New Roman"/>
                <a:cs typeface="Times New Roman"/>
              </a:rPr>
              <a:t>never disappear </a:t>
            </a:r>
            <a:r>
              <a:rPr sz="1800" spc="-10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need to be  </a:t>
            </a:r>
            <a:r>
              <a:rPr sz="1800" spc="-5" dirty="0">
                <a:latin typeface="Times New Roman"/>
                <a:cs typeface="Times New Roman"/>
              </a:rPr>
              <a:t>recreated.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524" y="4908816"/>
            <a:ext cx="7797165" cy="902335"/>
          </a:xfrm>
          <a:prstGeom prst="rect">
            <a:avLst/>
          </a:prstGeom>
          <a:solidFill>
            <a:srgbClr val="FFFFCA"/>
          </a:solidFill>
        </p:spPr>
        <p:txBody>
          <a:bodyPr vert="horz" wrap="square" lIns="0" tIns="6540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latin typeface="Times New Roman"/>
                <a:cs typeface="Times New Roman"/>
              </a:rPr>
              <a:t>What is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advantage of using global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variables?</a:t>
            </a:r>
            <a:endParaRPr sz="1800">
              <a:latin typeface="Times New Roman"/>
              <a:cs typeface="Times New Roman"/>
            </a:endParaRPr>
          </a:p>
          <a:p>
            <a:pPr marL="847090" marR="486409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Times New Roman"/>
                <a:cs typeface="Times New Roman"/>
              </a:rPr>
              <a:t>It is a method of transmitting information </a:t>
            </a:r>
            <a:r>
              <a:rPr sz="1600" b="1" dirty="0">
                <a:latin typeface="Times New Roman"/>
                <a:cs typeface="Times New Roman"/>
              </a:rPr>
              <a:t>between </a:t>
            </a:r>
            <a:r>
              <a:rPr sz="1600" b="1" spc="-5" dirty="0">
                <a:latin typeface="Times New Roman"/>
                <a:cs typeface="Times New Roman"/>
              </a:rPr>
              <a:t>functions in a </a:t>
            </a:r>
            <a:r>
              <a:rPr sz="1600" b="1" dirty="0">
                <a:latin typeface="Times New Roman"/>
                <a:cs typeface="Times New Roman"/>
              </a:rPr>
              <a:t>program  </a:t>
            </a:r>
            <a:r>
              <a:rPr sz="1600" b="1" spc="-5" dirty="0">
                <a:latin typeface="Times New Roman"/>
                <a:cs typeface="Times New Roman"/>
              </a:rPr>
              <a:t>without using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arguments.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73B3C22-DC0F-4E0B-A090-24D96528FC8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spc="-5" dirty="0"/>
              <a:t>extern Storage Class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80172" y="1732800"/>
            <a:ext cx="6570345" cy="2379345"/>
          </a:xfrm>
          <a:custGeom>
            <a:avLst/>
            <a:gdLst/>
            <a:ahLst/>
            <a:cxnLst/>
            <a:rect l="l" t="t" r="r" b="b"/>
            <a:pathLst>
              <a:path w="6570345" h="2379345">
                <a:moveTo>
                  <a:pt x="6569964" y="0"/>
                </a:moveTo>
                <a:lnTo>
                  <a:pt x="6569964" y="2378963"/>
                </a:lnTo>
                <a:lnTo>
                  <a:pt x="0" y="2378964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451" y="1403616"/>
            <a:ext cx="686752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global nature </a:t>
            </a:r>
            <a:r>
              <a:rPr sz="1800" dirty="0">
                <a:latin typeface="Times New Roman"/>
                <a:cs typeface="Times New Roman"/>
              </a:rPr>
              <a:t>of extern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variables:</a:t>
            </a:r>
            <a:endParaRPr sz="1800">
              <a:latin typeface="Times New Roman"/>
              <a:cs typeface="Times New Roman"/>
            </a:endParaRPr>
          </a:p>
          <a:p>
            <a:pPr marL="688975">
              <a:lnSpc>
                <a:spcPts val="1780"/>
              </a:lnSpc>
              <a:spcBef>
                <a:spcPts val="405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688975" marR="1404620">
              <a:lnSpc>
                <a:spcPts val="1630"/>
              </a:lnSpc>
              <a:spcBef>
                <a:spcPts val="155"/>
              </a:spcBef>
              <a:tabLst>
                <a:tab pos="3010535" algn="l"/>
              </a:tabLst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int a=4,b=5,c=6;	/* default</a:t>
            </a:r>
            <a:r>
              <a:rPr sz="1600" b="1" spc="-5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extern</a:t>
            </a:r>
            <a:r>
              <a:rPr sz="1600" b="1" spc="-3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int sum(void); int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prod(void);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0860" y="2597886"/>
            <a:ext cx="4668520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 ("The sum is %d\n",sum());  printf ("The product is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%d\n",prod());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12" y="297735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72" y="4131576"/>
            <a:ext cx="6570345" cy="508000"/>
          </a:xfrm>
          <a:custGeom>
            <a:avLst/>
            <a:gdLst/>
            <a:ahLst/>
            <a:cxnLst/>
            <a:rect l="l" t="t" r="r" b="b"/>
            <a:pathLst>
              <a:path w="6570345" h="508000">
                <a:moveTo>
                  <a:pt x="6569964" y="0"/>
                </a:moveTo>
                <a:lnTo>
                  <a:pt x="6569964" y="507491"/>
                </a:lnTo>
                <a:lnTo>
                  <a:pt x="0" y="507492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451" y="3223730"/>
            <a:ext cx="7399020" cy="286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2815" marR="4379595" indent="-24384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int sum(void) {  return (a+b+c);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int prod(void)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32815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return (a*b*c);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780"/>
              </a:lnSpc>
              <a:spcBef>
                <a:spcPts val="58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sum is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688975">
              <a:lnSpc>
                <a:spcPts val="178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product is</a:t>
            </a:r>
            <a:r>
              <a:rPr sz="1600" b="1" spc="-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120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99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two </a:t>
            </a:r>
            <a:r>
              <a:rPr sz="1800" spc="-10" dirty="0">
                <a:latin typeface="Times New Roman"/>
                <a:cs typeface="Times New Roman"/>
              </a:rPr>
              <a:t>disadvantages </a:t>
            </a:r>
            <a:r>
              <a:rPr sz="1800" spc="-5" dirty="0">
                <a:latin typeface="Times New Roman"/>
                <a:cs typeface="Times New Roman"/>
              </a:rPr>
              <a:t>of global variables versus </a:t>
            </a:r>
            <a:r>
              <a:rPr sz="1800" dirty="0">
                <a:latin typeface="Times New Roman"/>
                <a:cs typeface="Times New Roman"/>
              </a:rPr>
              <a:t>arguments. </a:t>
            </a:r>
            <a:r>
              <a:rPr sz="1800" b="1" spc="-5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much less </a:t>
            </a:r>
            <a:r>
              <a:rPr sz="1800" spc="-5" dirty="0">
                <a:latin typeface="Times New Roman"/>
                <a:cs typeface="Times New Roman"/>
              </a:rPr>
              <a:t>portable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other programs. </a:t>
            </a:r>
            <a:r>
              <a:rPr sz="1800" b="1" spc="-5" dirty="0">
                <a:latin typeface="Times New Roman"/>
                <a:cs typeface="Times New Roman"/>
              </a:rPr>
              <a:t>Second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local dominance</a:t>
            </a:r>
            <a:r>
              <a:rPr sz="1800" spc="-5" dirty="0">
                <a:latin typeface="Times New Roman"/>
                <a:cs typeface="Times New Roman"/>
              </a:rPr>
              <a:t>. If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local </a:t>
            </a:r>
            <a:r>
              <a:rPr sz="1800" spc="-10" dirty="0">
                <a:latin typeface="Times New Roman"/>
                <a:cs typeface="Times New Roman"/>
              </a:rPr>
              <a:t>variable </a:t>
            </a:r>
            <a:r>
              <a:rPr sz="1800" spc="-5" dirty="0">
                <a:latin typeface="Times New Roman"/>
                <a:cs typeface="Times New Roman"/>
              </a:rPr>
              <a:t>has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same name </a:t>
            </a:r>
            <a:r>
              <a:rPr sz="1800" dirty="0">
                <a:latin typeface="Times New Roman"/>
                <a:cs typeface="Times New Roman"/>
              </a:rPr>
              <a:t>as a </a:t>
            </a:r>
            <a:r>
              <a:rPr sz="1800" spc="-5" dirty="0">
                <a:latin typeface="Times New Roman"/>
                <a:cs typeface="Times New Roman"/>
              </a:rPr>
              <a:t>global variable,  only the local variable </a:t>
            </a:r>
            <a:r>
              <a:rPr sz="1800" dirty="0">
                <a:latin typeface="Times New Roman"/>
                <a:cs typeface="Times New Roman"/>
              </a:rPr>
              <a:t>is changed while in the </a:t>
            </a:r>
            <a:r>
              <a:rPr sz="1800" spc="-5" dirty="0">
                <a:latin typeface="Times New Roman"/>
                <a:cs typeface="Times New Roman"/>
              </a:rPr>
              <a:t>function. </a:t>
            </a:r>
            <a:r>
              <a:rPr sz="1800" dirty="0">
                <a:latin typeface="Times New Roman"/>
                <a:cs typeface="Times New Roman"/>
              </a:rPr>
              <a:t>Once </a:t>
            </a:r>
            <a:r>
              <a:rPr sz="1800" spc="-5" dirty="0">
                <a:latin typeface="Times New Roman"/>
                <a:cs typeface="Times New Roman"/>
              </a:rPr>
              <a:t>the function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exited,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global variable </a:t>
            </a:r>
            <a:r>
              <a:rPr sz="1800" dirty="0">
                <a:latin typeface="Times New Roman"/>
                <a:cs typeface="Times New Roman"/>
              </a:rPr>
              <a:t>has the </a:t>
            </a:r>
            <a:r>
              <a:rPr sz="1800" spc="-5" dirty="0">
                <a:latin typeface="Times New Roman"/>
                <a:cs typeface="Times New Roman"/>
              </a:rPr>
              <a:t>same value </a:t>
            </a:r>
            <a:r>
              <a:rPr sz="1800" dirty="0">
                <a:latin typeface="Times New Roman"/>
                <a:cs typeface="Times New Roman"/>
              </a:rPr>
              <a:t>as when </a:t>
            </a:r>
            <a:r>
              <a:rPr sz="1800" spc="-5" dirty="0">
                <a:latin typeface="Times New Roman"/>
                <a:cs typeface="Times New Roman"/>
              </a:rPr>
              <a:t>the function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78D5E3E-CD26-427F-821B-7C9FADC9CCB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9695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and </a:t>
            </a:r>
            <a:r>
              <a:rPr spc="-5" dirty="0"/>
              <a:t>register Storage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0" y="1403616"/>
            <a:ext cx="7605395" cy="491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static Storage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00099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static variable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local variable that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retains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its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latest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a  function is recalled.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scope is still local in that it will only be </a:t>
            </a:r>
            <a:r>
              <a:rPr sz="1800" spc="-5" dirty="0">
                <a:latin typeface="Times New Roman"/>
                <a:cs typeface="Times New Roman"/>
              </a:rPr>
              <a:t>recognized </a:t>
            </a:r>
            <a:r>
              <a:rPr sz="1800" dirty="0">
                <a:latin typeface="Times New Roman"/>
                <a:cs typeface="Times New Roman"/>
              </a:rPr>
              <a:t>in  its </a:t>
            </a:r>
            <a:r>
              <a:rPr sz="1800" spc="-5" dirty="0">
                <a:latin typeface="Times New Roman"/>
                <a:cs typeface="Times New Roman"/>
              </a:rPr>
              <a:t>own function. Basically, static variables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created </a:t>
            </a:r>
            <a:r>
              <a:rPr sz="1800" dirty="0">
                <a:latin typeface="Times New Roman"/>
                <a:cs typeface="Times New Roman"/>
              </a:rPr>
              <a:t>and initialized </a:t>
            </a:r>
            <a:r>
              <a:rPr sz="1800" spc="-5" dirty="0">
                <a:latin typeface="Times New Roman"/>
                <a:cs typeface="Times New Roman"/>
              </a:rPr>
              <a:t>once on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call to the function. With clever </a:t>
            </a:r>
            <a:r>
              <a:rPr sz="1800" spc="-5" dirty="0">
                <a:latin typeface="Times New Roman"/>
                <a:cs typeface="Times New Roman"/>
              </a:rPr>
              <a:t>programming, </a:t>
            </a:r>
            <a:r>
              <a:rPr sz="1800" dirty="0">
                <a:latin typeface="Times New Roman"/>
                <a:cs typeface="Times New Roman"/>
              </a:rPr>
              <a:t>one can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static  variables to </a:t>
            </a:r>
            <a:r>
              <a:rPr sz="1800" spc="-5" dirty="0">
                <a:latin typeface="Times New Roman"/>
                <a:cs typeface="Times New Roman"/>
              </a:rPr>
              <a:t>enable </a:t>
            </a:r>
            <a:r>
              <a:rPr sz="1800" dirty="0">
                <a:latin typeface="Times New Roman"/>
                <a:cs typeface="Times New Roman"/>
              </a:rPr>
              <a:t>a function to </a:t>
            </a:r>
            <a:r>
              <a:rPr sz="1800" spc="-10" dirty="0">
                <a:latin typeface="Times New Roman"/>
                <a:cs typeface="Times New Roman"/>
              </a:rPr>
              <a:t>do </a:t>
            </a:r>
            <a:r>
              <a:rPr sz="1800" spc="-5" dirty="0">
                <a:latin typeface="Times New Roman"/>
                <a:cs typeface="Times New Roman"/>
              </a:rPr>
              <a:t>different things </a:t>
            </a:r>
            <a:r>
              <a:rPr sz="1800" dirty="0">
                <a:latin typeface="Times New Roman"/>
                <a:cs typeface="Times New Roman"/>
              </a:rPr>
              <a:t>depending on </a:t>
            </a:r>
            <a:r>
              <a:rPr sz="1800" spc="-10" dirty="0">
                <a:latin typeface="Times New Roman"/>
                <a:cs typeface="Times New Roman"/>
              </a:rPr>
              <a:t>how </a:t>
            </a:r>
            <a:r>
              <a:rPr sz="1800" spc="-5" dirty="0">
                <a:latin typeface="Times New Roman"/>
                <a:cs typeface="Times New Roman"/>
              </a:rPr>
              <a:t>many  </a:t>
            </a:r>
            <a:r>
              <a:rPr sz="1800" dirty="0">
                <a:latin typeface="Times New Roman"/>
                <a:cs typeface="Times New Roman"/>
              </a:rPr>
              <a:t>times it has </a:t>
            </a:r>
            <a:r>
              <a:rPr sz="1800" spc="-5" dirty="0">
                <a:latin typeface="Times New Roman"/>
                <a:cs typeface="Times New Roman"/>
              </a:rPr>
              <a:t>been called. (Consider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that </a:t>
            </a:r>
            <a:r>
              <a:rPr sz="1800" dirty="0">
                <a:latin typeface="Times New Roman"/>
                <a:cs typeface="Times New Roman"/>
              </a:rPr>
              <a:t>counts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number of times  it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register Storage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often </a:t>
            </a:r>
            <a:r>
              <a:rPr sz="1800" dirty="0">
                <a:latin typeface="Times New Roman"/>
                <a:cs typeface="Times New Roman"/>
              </a:rPr>
              <a:t>true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 bottleneck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computer calculations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the time </a:t>
            </a:r>
            <a:r>
              <a:rPr sz="1800" dirty="0">
                <a:latin typeface="Times New Roman"/>
                <a:cs typeface="Times New Roman"/>
              </a:rPr>
              <a:t>it  takes to </a:t>
            </a:r>
            <a:r>
              <a:rPr sz="1800" spc="-5" dirty="0">
                <a:latin typeface="Times New Roman"/>
                <a:cs typeface="Times New Roman"/>
              </a:rPr>
              <a:t>fetch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store its </a:t>
            </a:r>
            <a:r>
              <a:rPr sz="1800" dirty="0">
                <a:latin typeface="Times New Roman"/>
                <a:cs typeface="Times New Roman"/>
              </a:rPr>
              <a:t>value in a </a:t>
            </a:r>
            <a:r>
              <a:rPr sz="1800" spc="-5" dirty="0">
                <a:latin typeface="Times New Roman"/>
                <a:cs typeface="Times New Roman"/>
              </a:rPr>
              <a:t>register where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CPU can perform some calculation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it. So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reasons, it  is </a:t>
            </a:r>
            <a:r>
              <a:rPr sz="1800" spc="-5" dirty="0">
                <a:latin typeface="Times New Roman"/>
                <a:cs typeface="Times New Roman"/>
              </a:rPr>
              <a:t>sometimes advantageous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store variables directly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registers. This strategy  </a:t>
            </a:r>
            <a:r>
              <a:rPr sz="1800" dirty="0">
                <a:latin typeface="Times New Roman"/>
                <a:cs typeface="Times New Roman"/>
              </a:rPr>
              <a:t>is most often used with loop </a:t>
            </a:r>
            <a:r>
              <a:rPr sz="1800" spc="-5" dirty="0">
                <a:latin typeface="Times New Roman"/>
                <a:cs typeface="Times New Roman"/>
              </a:rPr>
              <a:t>counter variables, </a:t>
            </a:r>
            <a:r>
              <a:rPr sz="1800" dirty="0">
                <a:latin typeface="Times New Roman"/>
                <a:cs typeface="Times New Roman"/>
              </a:rPr>
              <a:t>as shown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  <a:p>
            <a:pPr marL="2755900" marR="2521585">
              <a:lnSpc>
                <a:spcPct val="100000"/>
              </a:lnSpc>
              <a:spcBef>
                <a:spcPts val="27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register int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i;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(i=0; i&lt;n;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R="988060"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084BD34-6CDF-40E8-AB33-293C107A4EE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Formatted Input and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008754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Formatted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char 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int Formatted Output</a:t>
            </a:r>
            <a:r>
              <a:rPr sz="1800" u="sng" spc="-2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Real Formatted Output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Identifier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Strings Formatted Output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Formatted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Formatted Input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16A74B0-377B-4A30-88B7-44CF15DBFA9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125">
              <a:lnSpc>
                <a:spcPct val="100000"/>
              </a:lnSpc>
            </a:pPr>
            <a:r>
              <a:rPr spc="-5" dirty="0"/>
              <a:t>Formatted</a:t>
            </a:r>
            <a:r>
              <a:rPr spc="-80" dirty="0"/>
              <a:t> </a:t>
            </a:r>
            <a:r>
              <a:rPr spc="-5" dirty="0"/>
              <a:t>Output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5" y="1402793"/>
            <a:ext cx="7544434" cy="413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3185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you control the </a:t>
            </a:r>
            <a:r>
              <a:rPr sz="1800" spc="-5" dirty="0">
                <a:latin typeface="Times New Roman"/>
                <a:cs typeface="Times New Roman"/>
              </a:rPr>
              <a:t>appearance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-5" dirty="0">
                <a:latin typeface="Times New Roman"/>
                <a:cs typeface="Times New Roman"/>
              </a:rPr>
              <a:t>screen?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10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have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accept the default formatting provided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C </a:t>
            </a:r>
            <a:r>
              <a:rPr sz="1800" spc="-5" dirty="0">
                <a:latin typeface="Times New Roman"/>
                <a:cs typeface="Times New Roman"/>
              </a:rPr>
              <a:t>compiler?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turns </a:t>
            </a:r>
            <a:r>
              <a:rPr sz="1800" dirty="0">
                <a:latin typeface="Times New Roman"/>
                <a:cs typeface="Times New Roman"/>
              </a:rPr>
              <a:t>out you  </a:t>
            </a:r>
            <a:r>
              <a:rPr sz="1800" spc="-5" dirty="0">
                <a:latin typeface="Times New Roman"/>
                <a:cs typeface="Times New Roman"/>
              </a:rPr>
              <a:t>can format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output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number 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ways.</a:t>
            </a:r>
            <a:endParaRPr sz="1800">
              <a:latin typeface="Times New Roman"/>
              <a:cs typeface="Times New Roman"/>
            </a:endParaRPr>
          </a:p>
          <a:p>
            <a:pPr marL="355600" marR="14604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control how </a:t>
            </a: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will be used to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contents </a:t>
            </a:r>
            <a:r>
              <a:rPr sz="1800" dirty="0">
                <a:latin typeface="Times New Roman"/>
                <a:cs typeface="Times New Roman"/>
              </a:rPr>
              <a:t>of a  </a:t>
            </a:r>
            <a:r>
              <a:rPr sz="1800" spc="-5" dirty="0">
                <a:latin typeface="Times New Roman"/>
                <a:cs typeface="Times New Roman"/>
              </a:rPr>
              <a:t>particular variable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specifying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field width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desired field </a:t>
            </a:r>
            <a:r>
              <a:rPr sz="1800" dirty="0">
                <a:latin typeface="Times New Roman"/>
                <a:cs typeface="Times New Roman"/>
              </a:rPr>
              <a:t>width is  inserted in the </a:t>
            </a:r>
            <a:r>
              <a:rPr sz="1800" spc="-5" dirty="0">
                <a:latin typeface="Times New Roman"/>
                <a:cs typeface="Times New Roman"/>
              </a:rPr>
              <a:t>format specifier after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before the letter code indicating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data type. 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specifier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%5d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interpreted </a:t>
            </a:r>
            <a:r>
              <a:rPr sz="1800" dirty="0">
                <a:latin typeface="Times New Roman"/>
                <a:cs typeface="Times New Roman"/>
              </a:rPr>
              <a:t>as use 5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integer. Further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examples: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  <a:tabLst>
                <a:tab pos="1840864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%3c	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in 3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40"/>
              </a:spcBef>
              <a:tabLst>
                <a:tab pos="1840864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%13x	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hexadecimal </a:t>
            </a:r>
            <a:r>
              <a:rPr sz="1800" dirty="0">
                <a:latin typeface="Times New Roman"/>
                <a:cs typeface="Times New Roman"/>
              </a:rPr>
              <a:t>integer in </a:t>
            </a:r>
            <a:r>
              <a:rPr sz="1800" spc="-5" dirty="0">
                <a:latin typeface="Times New Roman"/>
                <a:cs typeface="Times New Roman"/>
              </a:rPr>
              <a:t>13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72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Within the field,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argument value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right-adjusted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padded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with 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blanks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left adjustment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preferred </a:t>
            </a:r>
            <a:r>
              <a:rPr sz="1800" dirty="0">
                <a:latin typeface="Times New Roman"/>
                <a:cs typeface="Times New Roman"/>
              </a:rPr>
              <a:t>use 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%-3c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If you </a:t>
            </a:r>
            <a:r>
              <a:rPr sz="1800" spc="-5" dirty="0">
                <a:latin typeface="Times New Roman"/>
                <a:cs typeface="Times New Roman"/>
              </a:rPr>
              <a:t>wish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pad  with zeros use the syntax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%04d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65"/>
              </a:spcBef>
            </a:pP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Nice</a:t>
            </a:r>
            <a:r>
              <a:rPr sz="1800" b="1" spc="-11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524" y="5530608"/>
            <a:ext cx="7797165" cy="647700"/>
          </a:xfrm>
          <a:prstGeom prst="rect">
            <a:avLst/>
          </a:prstGeom>
          <a:solidFill>
            <a:srgbClr val="FFFFCA"/>
          </a:solidFill>
        </p:spPr>
        <p:txBody>
          <a:bodyPr vert="horz" wrap="square" lIns="0" tIns="51435" rIns="0" bIns="0" rtlCol="0">
            <a:spAutoFit/>
          </a:bodyPr>
          <a:lstStyle/>
          <a:p>
            <a:pPr marL="446405" marR="416559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 printed out </a:t>
            </a:r>
            <a:r>
              <a:rPr sz="1800" dirty="0">
                <a:latin typeface="Times New Roman"/>
                <a:cs typeface="Times New Roman"/>
              </a:rPr>
              <a:t>takes </a:t>
            </a:r>
            <a:r>
              <a:rPr sz="1800" spc="-5" dirty="0">
                <a:latin typeface="Times New Roman"/>
                <a:cs typeface="Times New Roman"/>
              </a:rPr>
              <a:t>up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than the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spc="-10" dirty="0">
                <a:latin typeface="Times New Roman"/>
                <a:cs typeface="Times New Roman"/>
              </a:rPr>
              <a:t>field  </a:t>
            </a:r>
            <a:r>
              <a:rPr sz="1800" spc="-5" dirty="0">
                <a:latin typeface="Times New Roman"/>
                <a:cs typeface="Times New Roman"/>
              </a:rPr>
              <a:t>width, the field is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automatically</a:t>
            </a:r>
            <a:r>
              <a:rPr sz="1800" b="1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expanded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9314763-52E8-40AD-9E7F-3B4B91F9E96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pc="-5" dirty="0"/>
              <a:t>char and int Formatted Output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28027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program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it output </a:t>
            </a:r>
            <a:r>
              <a:rPr sz="1800" spc="-5" dirty="0">
                <a:latin typeface="Times New Roman"/>
                <a:cs typeface="Times New Roman"/>
              </a:rPr>
              <a:t>demonstrate various-sized </a:t>
            </a:r>
            <a:r>
              <a:rPr sz="1800" dirty="0">
                <a:latin typeface="Times New Roman"/>
                <a:cs typeface="Times New Roman"/>
              </a:rPr>
              <a:t>field widths and their  </a:t>
            </a:r>
            <a:r>
              <a:rPr sz="1800" spc="-5" dirty="0">
                <a:latin typeface="Times New Roman"/>
                <a:cs typeface="Times New Roman"/>
              </a:rPr>
              <a:t>variants.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34896" y="2426220"/>
            <a:ext cx="15240" cy="3211195"/>
          </a:xfrm>
          <a:custGeom>
            <a:avLst/>
            <a:gdLst/>
            <a:ahLst/>
            <a:cxnLst/>
            <a:rect l="l" t="t" r="r" b="b"/>
            <a:pathLst>
              <a:path w="15240" h="3211195">
                <a:moveTo>
                  <a:pt x="0" y="0"/>
                </a:moveTo>
                <a:lnTo>
                  <a:pt x="0" y="3211068"/>
                </a:lnTo>
                <a:lnTo>
                  <a:pt x="15239" y="3211068"/>
                </a:lnTo>
                <a:lnTo>
                  <a:pt x="15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0172" y="2426220"/>
            <a:ext cx="4051300" cy="321119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7640" marR="1677035">
              <a:lnSpc>
                <a:spcPts val="1630"/>
              </a:lnSpc>
              <a:spcBef>
                <a:spcPts val="280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lett='w';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i=1,j=29;</a:t>
            </a:r>
            <a:endParaRPr sz="1600">
              <a:latin typeface="Courier New"/>
              <a:cs typeface="Courier New"/>
            </a:endParaRPr>
          </a:p>
          <a:p>
            <a:pPr marL="532765" marR="454659">
              <a:lnSpc>
                <a:spcPct val="85400"/>
              </a:lnSpc>
              <a:spcBef>
                <a:spcPts val="135"/>
              </a:spcBef>
            </a:pPr>
            <a:r>
              <a:rPr sz="1600" b="1" dirty="0">
                <a:latin typeface="Courier New"/>
                <a:cs typeface="Courier New"/>
              </a:rPr>
              <a:t>printf ("%c\n",lett);  printf ("%4c\n",lett);  printf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("%-3c\n\n",lett);  printf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("%d\n",i);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printf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("%d\n",j);</a:t>
            </a:r>
            <a:endParaRPr sz="1600">
              <a:latin typeface="Courier New"/>
              <a:cs typeface="Courier New"/>
            </a:endParaRPr>
          </a:p>
          <a:p>
            <a:pPr marL="532765" marR="820419">
              <a:lnSpc>
                <a:spcPct val="85300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 ("%10d\n",j);  printf ("%010d\n",j);  printf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("%-010d\n",j);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printf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("%2o\n",j);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("%2x\n",j);</a:t>
            </a:r>
            <a:endParaRPr sz="1600">
              <a:latin typeface="Courier New"/>
              <a:cs typeface="Courier New"/>
            </a:endParaRPr>
          </a:p>
          <a:p>
            <a:pPr marL="16764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0964" y="2426220"/>
            <a:ext cx="2504440" cy="3211195"/>
          </a:xfrm>
          <a:custGeom>
            <a:avLst/>
            <a:gdLst/>
            <a:ahLst/>
            <a:cxnLst/>
            <a:rect l="l" t="t" r="r" b="b"/>
            <a:pathLst>
              <a:path w="2504440" h="3211195">
                <a:moveTo>
                  <a:pt x="2503931" y="0"/>
                </a:moveTo>
                <a:lnTo>
                  <a:pt x="2503931" y="3211067"/>
                </a:lnTo>
                <a:lnTo>
                  <a:pt x="0" y="3211068"/>
                </a:lnTo>
                <a:lnTo>
                  <a:pt x="0" y="0"/>
                </a:lnTo>
                <a:lnTo>
                  <a:pt x="250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0964" y="2424188"/>
            <a:ext cx="2512060" cy="321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7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w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w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7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w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80"/>
              </a:lnSpc>
              <a:spcBef>
                <a:spcPts val="13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29</a:t>
            </a:r>
            <a:endParaRPr sz="1600">
              <a:latin typeface="Courier New"/>
              <a:cs typeface="Courier New"/>
            </a:endParaRPr>
          </a:p>
          <a:p>
            <a:pPr marL="20955" algn="ctr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29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0000000029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29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35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7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C8E24C-8DE2-4516-BE9A-BC96D9DFB8E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5680">
              <a:lnSpc>
                <a:spcPct val="100000"/>
              </a:lnSpc>
            </a:pPr>
            <a:r>
              <a:rPr dirty="0"/>
              <a:t>f </a:t>
            </a:r>
            <a:r>
              <a:rPr spc="-5" dirty="0"/>
              <a:t>Format</a:t>
            </a:r>
            <a:r>
              <a:rPr spc="-80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42" y="3934967"/>
            <a:ext cx="7419975" cy="204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period </a:t>
            </a:r>
            <a:r>
              <a:rPr sz="1800" dirty="0">
                <a:latin typeface="Times New Roman"/>
                <a:cs typeface="Times New Roman"/>
              </a:rPr>
              <a:t>separates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two numbers in the format specifier. Don’t  forget to </a:t>
            </a:r>
            <a:r>
              <a:rPr sz="1800" spc="-5" dirty="0">
                <a:latin typeface="Times New Roman"/>
                <a:cs typeface="Times New Roman"/>
              </a:rPr>
              <a:t>count the column needed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decimal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when calculating the  </a:t>
            </a:r>
            <a:r>
              <a:rPr sz="1800" dirty="0">
                <a:latin typeface="Times New Roman"/>
                <a:cs typeface="Times New Roman"/>
              </a:rPr>
              <a:t>field </a:t>
            </a:r>
            <a:r>
              <a:rPr sz="1800" spc="-5" dirty="0">
                <a:latin typeface="Times New Roman"/>
                <a:cs typeface="Times New Roman"/>
              </a:rPr>
              <a:t>width. We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above format identifier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5022215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printf("%10.4f",4.0/3.0);	----1.3333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</a:t>
            </a:r>
            <a:r>
              <a:rPr sz="1800" b="1" spc="-6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indicates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blank character.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1402793"/>
            <a:ext cx="760095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floating-point values,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addition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specifying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width,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decimal places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controlled.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sample format specifier would  </a:t>
            </a:r>
            <a:r>
              <a:rPr sz="1800" dirty="0">
                <a:latin typeface="Times New Roman"/>
                <a:cs typeface="Times New Roman"/>
              </a:rPr>
              <a:t>look like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 marL="14604" algn="ct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%10.4f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3219" y="2989059"/>
            <a:ext cx="54673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ts val="1839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field  width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654" y="2989059"/>
            <a:ext cx="138049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260">
              <a:lnSpc>
                <a:spcPts val="1839"/>
              </a:lnSpc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number of  decimal</a:t>
            </a:r>
            <a:r>
              <a:rPr sz="1800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places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3416" y="2645676"/>
            <a:ext cx="701040" cy="294640"/>
          </a:xfrm>
          <a:custGeom>
            <a:avLst/>
            <a:gdLst/>
            <a:ahLst/>
            <a:cxnLst/>
            <a:rect l="l" t="t" r="r" b="b"/>
            <a:pathLst>
              <a:path w="701039" h="294639">
                <a:moveTo>
                  <a:pt x="0" y="294132"/>
                </a:moveTo>
                <a:lnTo>
                  <a:pt x="7010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8548" y="2589288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60" h="114300">
                <a:moveTo>
                  <a:pt x="137160" y="7619"/>
                </a:moveTo>
                <a:lnTo>
                  <a:pt x="0" y="0"/>
                </a:lnTo>
                <a:lnTo>
                  <a:pt x="48768" y="114300"/>
                </a:lnTo>
                <a:lnTo>
                  <a:pt x="13716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5288" y="2638056"/>
            <a:ext cx="631190" cy="327660"/>
          </a:xfrm>
          <a:custGeom>
            <a:avLst/>
            <a:gdLst/>
            <a:ahLst/>
            <a:cxnLst/>
            <a:rect l="l" t="t" r="r" b="b"/>
            <a:pathLst>
              <a:path w="631189" h="327660">
                <a:moveTo>
                  <a:pt x="630936" y="3276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32" y="2584716"/>
            <a:ext cx="137160" cy="113030"/>
          </a:xfrm>
          <a:custGeom>
            <a:avLst/>
            <a:gdLst/>
            <a:ahLst/>
            <a:cxnLst/>
            <a:rect l="l" t="t" r="r" b="b"/>
            <a:pathLst>
              <a:path w="137160" h="113030">
                <a:moveTo>
                  <a:pt x="137160" y="3048"/>
                </a:moveTo>
                <a:lnTo>
                  <a:pt x="0" y="0"/>
                </a:lnTo>
                <a:lnTo>
                  <a:pt x="80772" y="112776"/>
                </a:lnTo>
                <a:lnTo>
                  <a:pt x="13716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1424" y="523952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9564" y="51785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0959"/>
                </a:moveTo>
                <a:lnTo>
                  <a:pt x="0" y="0"/>
                </a:lnTo>
                <a:lnTo>
                  <a:pt x="0" y="123443"/>
                </a:lnTo>
                <a:lnTo>
                  <a:pt x="124967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31A3D5-229C-4B99-8A1D-07F2B107276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dirty="0"/>
              <a:t>e </a:t>
            </a:r>
            <a:r>
              <a:rPr spc="-5" dirty="0"/>
              <a:t>Format</a:t>
            </a:r>
            <a:r>
              <a:rPr spc="-75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17" y="1401970"/>
            <a:ext cx="7588884" cy="336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using </a:t>
            </a:r>
            <a:r>
              <a:rPr sz="1800" dirty="0">
                <a:latin typeface="Times New Roman"/>
                <a:cs typeface="Times New Roman"/>
              </a:rPr>
              <a:t>the e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identifier, the </a:t>
            </a:r>
            <a:r>
              <a:rPr sz="1800" spc="-5" dirty="0">
                <a:latin typeface="Times New Roman"/>
                <a:cs typeface="Times New Roman"/>
              </a:rPr>
              <a:t>second number </a:t>
            </a:r>
            <a:r>
              <a:rPr sz="1800" dirty="0">
                <a:latin typeface="Times New Roman"/>
                <a:cs typeface="Times New Roman"/>
              </a:rPr>
              <a:t>after the </a:t>
            </a:r>
            <a:r>
              <a:rPr sz="1800" spc="-5" dirty="0">
                <a:latin typeface="Times New Roman"/>
                <a:cs typeface="Times New Roman"/>
              </a:rPr>
              <a:t>decimal point  determines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how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many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significant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figures </a:t>
            </a:r>
            <a:r>
              <a:rPr sz="1800" spc="-5" dirty="0">
                <a:latin typeface="Times New Roman"/>
                <a:cs typeface="Times New Roman"/>
              </a:rPr>
              <a:t>(SF) will be displayed. For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  <a:tabLst>
                <a:tab pos="502158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printf("%10.4e",4.0/3.0);	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_1.333e+10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6703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significant</a:t>
            </a:r>
            <a:r>
              <a:rPr sz="1800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figures</a:t>
            </a:r>
            <a:endParaRPr sz="1800">
              <a:latin typeface="Times New Roman"/>
              <a:cs typeface="Times New Roman"/>
            </a:endParaRPr>
          </a:p>
          <a:p>
            <a:pPr marL="355600" marR="254635" indent="-342900" algn="just">
              <a:lnSpc>
                <a:spcPct val="969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spc="-10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significant figures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shown. Remember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 size must include the actual numerical digits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columns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‘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’,’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’,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+00</a:t>
            </a:r>
            <a:r>
              <a:rPr sz="1800" spc="-5" dirty="0">
                <a:latin typeface="Times New Roman"/>
                <a:cs typeface="Times New Roman"/>
              </a:rPr>
              <a:t>’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exponent.</a:t>
            </a:r>
            <a:endParaRPr sz="18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print </a:t>
            </a:r>
            <a:r>
              <a:rPr sz="1800" spc="-10" dirty="0">
                <a:latin typeface="Times New Roman"/>
                <a:cs typeface="Times New Roman"/>
              </a:rPr>
              <a:t>out </a:t>
            </a:r>
            <a:r>
              <a:rPr sz="1800" spc="-5" dirty="0">
                <a:latin typeface="Times New Roman"/>
                <a:cs typeface="Times New Roman"/>
              </a:rPr>
              <a:t>as many SFs as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10" dirty="0">
                <a:latin typeface="Times New Roman"/>
                <a:cs typeface="Times New Roman"/>
              </a:rPr>
              <a:t>desire. </a:t>
            </a:r>
            <a:r>
              <a:rPr sz="1800" spc="-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makes </a:t>
            </a:r>
            <a:r>
              <a:rPr sz="1800" spc="-5" dirty="0">
                <a:latin typeface="Times New Roman"/>
                <a:cs typeface="Times New Roman"/>
              </a:rPr>
              <a:t>sense to 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out </a:t>
            </a:r>
            <a:r>
              <a:rPr sz="1800" dirty="0">
                <a:latin typeface="Times New Roman"/>
                <a:cs typeface="Times New Roman"/>
              </a:rPr>
              <a:t>as many SFs as match the precision of the data type.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 table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rough </a:t>
            </a:r>
            <a:r>
              <a:rPr sz="1800" spc="-5" dirty="0">
                <a:latin typeface="Times New Roman"/>
                <a:cs typeface="Times New Roman"/>
              </a:rPr>
              <a:t>guideline applicable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8448" y="2337828"/>
            <a:ext cx="887094" cy="513715"/>
          </a:xfrm>
          <a:custGeom>
            <a:avLst/>
            <a:gdLst/>
            <a:ahLst/>
            <a:cxnLst/>
            <a:rect l="l" t="t" r="r" b="b"/>
            <a:pathLst>
              <a:path w="887095" h="513714">
                <a:moveTo>
                  <a:pt x="886968" y="513588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6340" y="2279916"/>
            <a:ext cx="137160" cy="116205"/>
          </a:xfrm>
          <a:custGeom>
            <a:avLst/>
            <a:gdLst/>
            <a:ahLst/>
            <a:cxnLst/>
            <a:rect l="l" t="t" r="r" b="b"/>
            <a:pathLst>
              <a:path w="137160" h="116205">
                <a:moveTo>
                  <a:pt x="137159" y="9144"/>
                </a:moveTo>
                <a:lnTo>
                  <a:pt x="0" y="0"/>
                </a:lnTo>
                <a:lnTo>
                  <a:pt x="76200" y="115824"/>
                </a:lnTo>
                <a:lnTo>
                  <a:pt x="13715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3324" y="2203716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1464" y="2142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59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2404" y="5073408"/>
          <a:ext cx="6426707" cy="1190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7669"/>
                <a:gridCol w="2555006"/>
                <a:gridCol w="1744032"/>
              </a:tblGrid>
              <a:tr h="300989">
                <a:tc>
                  <a:txBody>
                    <a:bodyPr/>
                    <a:lstStyle/>
                    <a:p>
                      <a:pPr marL="67945">
                        <a:lnSpc>
                          <a:spcPts val="2020"/>
                        </a:lnSpc>
                      </a:pPr>
                      <a:r>
                        <a:rPr sz="17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750" b="1" i="1" spc="-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74725">
                        <a:lnSpc>
                          <a:spcPts val="2020"/>
                        </a:lnSpc>
                      </a:pPr>
                      <a:r>
                        <a:rPr sz="17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 </a:t>
                      </a:r>
                      <a:r>
                        <a:rPr sz="175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Mantissa</a:t>
                      </a:r>
                      <a:r>
                        <a:rPr sz="1750" b="1" i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2020"/>
                        </a:lnSpc>
                      </a:pPr>
                      <a:r>
                        <a:rPr sz="1750" b="1" i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750" b="1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(#SF)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812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9116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float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659255">
                        <a:lnSpc>
                          <a:spcPts val="1855"/>
                        </a:lnSpc>
                      </a:pPr>
                      <a:r>
                        <a:rPr sz="1750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85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~7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290322">
                <a:tc>
                  <a:txBody>
                    <a:bodyPr/>
                    <a:lstStyle/>
                    <a:p>
                      <a:pPr marL="67945">
                        <a:lnSpc>
                          <a:spcPts val="203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659255">
                        <a:lnSpc>
                          <a:spcPts val="2035"/>
                        </a:lnSpc>
                      </a:pPr>
                      <a:r>
                        <a:rPr sz="1750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203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~16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7764"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750" spc="-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659255">
                        <a:lnSpc>
                          <a:spcPts val="2039"/>
                        </a:lnSpc>
                      </a:pPr>
                      <a:r>
                        <a:rPr sz="1750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2039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~21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DC9A58-0998-4396-B574-6D777509EF8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ct val="100000"/>
              </a:lnSpc>
            </a:pPr>
            <a:r>
              <a:rPr spc="-5" dirty="0"/>
              <a:t>Real </a:t>
            </a:r>
            <a:r>
              <a:rPr spc="-10" dirty="0"/>
              <a:t>Formatted Output</a:t>
            </a:r>
            <a:r>
              <a:rPr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58252" y="1272552"/>
            <a:ext cx="6798945" cy="3002280"/>
          </a:xfrm>
          <a:custGeom>
            <a:avLst/>
            <a:gdLst/>
            <a:ahLst/>
            <a:cxnLst/>
            <a:rect l="l" t="t" r="r" b="b"/>
            <a:pathLst>
              <a:path w="6798945" h="3002279">
                <a:moveTo>
                  <a:pt x="6798564" y="0"/>
                </a:moveTo>
                <a:lnTo>
                  <a:pt x="6798564" y="3002279"/>
                </a:lnTo>
                <a:lnTo>
                  <a:pt x="0" y="3002280"/>
                </a:lnTo>
                <a:lnTo>
                  <a:pt x="0" y="0"/>
                </a:lnTo>
                <a:lnTo>
                  <a:pt x="67985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3192" y="1305572"/>
            <a:ext cx="271272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403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float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x=333.123456;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1929655"/>
            <a:ext cx="758825" cy="21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5300"/>
              </a:lnSpc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r>
              <a:rPr sz="1600" b="1" spc="5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ble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4042" y="1893811"/>
            <a:ext cx="2836545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y=333.1234567890123456;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("%.1f\n",x);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("%20.3f\n",x);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("%-20.3f\n",x);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("%020.3f\n",x);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("%.9f\n",y);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("%.20f\n",y);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("%20.4e\n",y);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192" y="3972471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1300" y="4270260"/>
            <a:ext cx="6807834" cy="1964689"/>
          </a:xfrm>
          <a:custGeom>
            <a:avLst/>
            <a:gdLst/>
            <a:ahLst/>
            <a:cxnLst/>
            <a:rect l="l" t="t" r="r" b="b"/>
            <a:pathLst>
              <a:path w="6807834" h="1964689">
                <a:moveTo>
                  <a:pt x="6807708" y="0"/>
                </a:moveTo>
                <a:lnTo>
                  <a:pt x="6807708" y="1964436"/>
                </a:lnTo>
                <a:lnTo>
                  <a:pt x="0" y="1964436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4235" y="4684255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129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316240" y="4268228"/>
            <a:ext cx="124650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333.123444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7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240" y="5100294"/>
            <a:ext cx="295910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0000000000000333.123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333.123457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333.123456789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333.12345678901232304270</a:t>
            </a:r>
            <a:endParaRPr sz="1600">
              <a:latin typeface="Courier New"/>
              <a:cs typeface="Courier New"/>
            </a:endParaRPr>
          </a:p>
          <a:p>
            <a:pPr marL="1356360">
              <a:lnSpc>
                <a:spcPts val="178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3.331e+02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B8D76FC-03F8-4813-88AF-24369C58204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180">
              <a:lnSpc>
                <a:spcPct val="100000"/>
              </a:lnSpc>
            </a:pPr>
            <a:r>
              <a:rPr dirty="0"/>
              <a:t>Why </a:t>
            </a:r>
            <a:r>
              <a:rPr spc="-5" dirty="0"/>
              <a:t>use</a:t>
            </a:r>
            <a:r>
              <a:rPr spc="-125" dirty="0"/>
              <a:t> </a:t>
            </a:r>
            <a:r>
              <a:rPr dirty="0"/>
              <a:t>comments?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19582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Documentation </a:t>
            </a:r>
            <a:r>
              <a:rPr sz="1800" dirty="0">
                <a:latin typeface="Times New Roman"/>
                <a:cs typeface="Times New Roman"/>
              </a:rPr>
              <a:t>of variables and functions and </a:t>
            </a:r>
            <a:r>
              <a:rPr sz="1800" spc="-5" dirty="0">
                <a:latin typeface="Times New Roman"/>
                <a:cs typeface="Times New Roman"/>
              </a:rPr>
              <a:t>their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usage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Explaining difficult </a:t>
            </a:r>
            <a:r>
              <a:rPr sz="1800" dirty="0">
                <a:latin typeface="Times New Roman"/>
                <a:cs typeface="Times New Roman"/>
              </a:rPr>
              <a:t>sections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Describes the program, author, date, modification changes,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revisions…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Best programmers comment as they write the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code,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not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after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fact.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A663CC-DF63-4A7F-8D42-B79C72C7703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dirty="0"/>
              <a:t>s </a:t>
            </a:r>
            <a:r>
              <a:rPr spc="-5" dirty="0"/>
              <a:t>Format</a:t>
            </a:r>
            <a:r>
              <a:rPr spc="-75" dirty="0"/>
              <a:t> </a:t>
            </a:r>
            <a:r>
              <a:rPr spc="-5" dirty="0"/>
              <a:t>Identifier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31100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strings,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field length </a:t>
            </a:r>
            <a:r>
              <a:rPr sz="1800" spc="-5" dirty="0">
                <a:latin typeface="Times New Roman"/>
                <a:cs typeface="Times New Roman"/>
              </a:rPr>
              <a:t>specifier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before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automatically  expand </a:t>
            </a: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string size </a:t>
            </a:r>
            <a:r>
              <a:rPr sz="1800" dirty="0">
                <a:latin typeface="Times New Roman"/>
                <a:cs typeface="Times New Roman"/>
              </a:rPr>
              <a:t>is bigger than the </a:t>
            </a:r>
            <a:r>
              <a:rPr sz="1800" spc="-5" dirty="0">
                <a:latin typeface="Times New Roman"/>
                <a:cs typeface="Times New Roman"/>
              </a:rPr>
              <a:t>specification.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more sophisticated  string format specifier looks like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38823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%6.3s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3275063"/>
            <a:ext cx="102235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field</a:t>
            </a:r>
            <a:r>
              <a:rPr sz="1800" spc="-10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width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743" y="3275063"/>
            <a:ext cx="36461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maximum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number of characters</a:t>
            </a:r>
            <a:r>
              <a:rPr sz="1800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printed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49" y="3934942"/>
            <a:ext cx="725741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after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decimal point specifies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maximum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characters</a:t>
            </a:r>
            <a:r>
              <a:rPr sz="1800" b="1" spc="-7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6" y="5510783"/>
            <a:ext cx="38487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printf("3.4s\n","Sheridan");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264" y="5510783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Sh</a:t>
            </a:r>
            <a:r>
              <a:rPr sz="1800" b="1" spc="-15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0708" y="2913900"/>
            <a:ext cx="716280" cy="318770"/>
          </a:xfrm>
          <a:custGeom>
            <a:avLst/>
            <a:gdLst/>
            <a:ahLst/>
            <a:cxnLst/>
            <a:rect l="l" t="t" r="r" b="b"/>
            <a:pathLst>
              <a:path w="716280" h="318769">
                <a:moveTo>
                  <a:pt x="0" y="318516"/>
                </a:moveTo>
                <a:lnTo>
                  <a:pt x="7162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9556" y="2857512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60" h="114300">
                <a:moveTo>
                  <a:pt x="137160" y="7620"/>
                </a:moveTo>
                <a:lnTo>
                  <a:pt x="0" y="0"/>
                </a:lnTo>
                <a:lnTo>
                  <a:pt x="50291" y="114300"/>
                </a:lnTo>
                <a:lnTo>
                  <a:pt x="13716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1620" y="2918472"/>
            <a:ext cx="692150" cy="340360"/>
          </a:xfrm>
          <a:custGeom>
            <a:avLst/>
            <a:gdLst/>
            <a:ahLst/>
            <a:cxnLst/>
            <a:rect l="l" t="t" r="r" b="b"/>
            <a:pathLst>
              <a:path w="692150" h="340360">
                <a:moveTo>
                  <a:pt x="691896" y="339851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4940" y="2863608"/>
            <a:ext cx="137160" cy="111760"/>
          </a:xfrm>
          <a:custGeom>
            <a:avLst/>
            <a:gdLst/>
            <a:ahLst/>
            <a:cxnLst/>
            <a:rect l="l" t="t" r="r" b="b"/>
            <a:pathLst>
              <a:path w="137160" h="111760">
                <a:moveTo>
                  <a:pt x="137159" y="0"/>
                </a:moveTo>
                <a:lnTo>
                  <a:pt x="0" y="1524"/>
                </a:lnTo>
                <a:lnTo>
                  <a:pt x="82295" y="111251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708" y="5658624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8372" y="55976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3"/>
                </a:moveTo>
                <a:lnTo>
                  <a:pt x="0" y="0"/>
                </a:lnTo>
                <a:lnTo>
                  <a:pt x="0" y="123443"/>
                </a:lnTo>
                <a:lnTo>
                  <a:pt x="124967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98FDFA-1CD4-4AC6-80CA-0A5E52A0FBB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1425">
              <a:lnSpc>
                <a:spcPct val="100000"/>
              </a:lnSpc>
            </a:pPr>
            <a:r>
              <a:rPr spc="-5" dirty="0"/>
              <a:t>Strings Formatted </a:t>
            </a:r>
            <a:r>
              <a:rPr spc="-10" dirty="0"/>
              <a:t>Output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80172" y="1362468"/>
            <a:ext cx="6570345" cy="2795270"/>
          </a:xfrm>
          <a:custGeom>
            <a:avLst/>
            <a:gdLst/>
            <a:ahLst/>
            <a:cxnLst/>
            <a:rect l="l" t="t" r="r" b="b"/>
            <a:pathLst>
              <a:path w="6570345" h="2795270">
                <a:moveTo>
                  <a:pt x="6569964" y="0"/>
                </a:moveTo>
                <a:lnTo>
                  <a:pt x="6569964" y="2795016"/>
                </a:lnTo>
                <a:lnTo>
                  <a:pt x="0" y="279501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12" y="1398028"/>
            <a:ext cx="219837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68074" y="1776463"/>
            <a:ext cx="122301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esen</a:t>
            </a:r>
            <a:r>
              <a:rPr sz="1600" b="1" spc="5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e";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560" y="1812307"/>
            <a:ext cx="73342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85300"/>
              </a:lnSpc>
            </a:pPr>
            <a:r>
              <a:rPr sz="1600" b="1" spc="-5" dirty="0">
                <a:latin typeface="Courier New"/>
                <a:cs typeface="Courier New"/>
              </a:rPr>
              <a:t>st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tic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642" y="1814055"/>
            <a:ext cx="2077720" cy="2091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char s[]="an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evil  </a:t>
            </a:r>
            <a:r>
              <a:rPr sz="1600" b="1" dirty="0">
                <a:latin typeface="Courier New"/>
                <a:cs typeface="Courier New"/>
              </a:rPr>
              <a:t>("%s\n",s);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("%7s\n",s);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("%20s\n",s);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("%-20s\n",s);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("%.5s\n",s);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("%.12s\n",s);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("%15.12s\n",s);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"%-15.</a:t>
            </a:r>
            <a:r>
              <a:rPr sz="1600" b="1" spc="5" dirty="0"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2s\n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,s);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("%3.12s\n",s);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12" y="3855122"/>
            <a:ext cx="12255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696" y="4215396"/>
            <a:ext cx="6567170" cy="1963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67640" marR="4437380">
              <a:lnSpc>
                <a:spcPts val="1639"/>
              </a:lnSpc>
              <a:spcBef>
                <a:spcPts val="260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presence  an evil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presence</a:t>
            </a:r>
            <a:endParaRPr sz="1600">
              <a:latin typeface="Courier New"/>
              <a:cs typeface="Courier New"/>
            </a:endParaRPr>
          </a:p>
          <a:p>
            <a:pPr marL="655320">
              <a:lnSpc>
                <a:spcPts val="148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presence</a:t>
            </a:r>
            <a:endParaRPr sz="1600">
              <a:latin typeface="Courier New"/>
              <a:cs typeface="Courier New"/>
            </a:endParaRPr>
          </a:p>
          <a:p>
            <a:pPr marL="167640" marR="443738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presence  an</a:t>
            </a:r>
            <a:r>
              <a:rPr sz="1600" b="1" spc="-9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ev</a:t>
            </a:r>
            <a:endParaRPr sz="1600">
              <a:latin typeface="Courier New"/>
              <a:cs typeface="Courier New"/>
            </a:endParaRPr>
          </a:p>
          <a:p>
            <a:pPr marL="532765" marR="4559300" indent="-36576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 pres  an evil</a:t>
            </a:r>
            <a:r>
              <a:rPr sz="1600" b="1" spc="-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pres</a:t>
            </a:r>
            <a:endParaRPr sz="1600">
              <a:latin typeface="Courier New"/>
              <a:cs typeface="Courier New"/>
            </a:endParaRPr>
          </a:p>
          <a:p>
            <a:pPr marL="167640" marR="4924425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an evil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  an evil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F76801-3CD5-4AFB-888E-32070847980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805">
              <a:lnSpc>
                <a:spcPct val="100000"/>
              </a:lnSpc>
            </a:pPr>
            <a:r>
              <a:rPr spc="-5" dirty="0"/>
              <a:t>Formatted</a:t>
            </a:r>
            <a:r>
              <a:rPr spc="-9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60666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732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Modifications </a:t>
            </a:r>
            <a:r>
              <a:rPr sz="1800" dirty="0">
                <a:latin typeface="Times New Roman"/>
                <a:cs typeface="Times New Roman"/>
              </a:rPr>
              <a:t>can be made to the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string of the </a:t>
            </a:r>
            <a:r>
              <a:rPr sz="1800" b="1" spc="-10" dirty="0">
                <a:latin typeface="Courier New"/>
                <a:cs typeface="Courier New"/>
              </a:rPr>
              <a:t>scanf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which  </a:t>
            </a:r>
            <a:r>
              <a:rPr sz="1800" dirty="0">
                <a:latin typeface="Times New Roman"/>
                <a:cs typeface="Times New Roman"/>
              </a:rPr>
              <a:t>enable more </a:t>
            </a:r>
            <a:r>
              <a:rPr sz="1800" spc="-5" dirty="0">
                <a:latin typeface="Times New Roman"/>
                <a:cs typeface="Times New Roman"/>
              </a:rPr>
              <a:t>sophisticated </a:t>
            </a:r>
            <a:r>
              <a:rPr sz="1800" dirty="0">
                <a:latin typeface="Times New Roman"/>
                <a:cs typeface="Times New Roman"/>
              </a:rPr>
              <a:t>input. The formatting </a:t>
            </a:r>
            <a:r>
              <a:rPr sz="1800" spc="-5" dirty="0">
                <a:latin typeface="Times New Roman"/>
                <a:cs typeface="Times New Roman"/>
              </a:rPr>
              <a:t>features </a:t>
            </a:r>
            <a:r>
              <a:rPr sz="1800" dirty="0">
                <a:latin typeface="Times New Roman"/>
                <a:cs typeface="Times New Roman"/>
              </a:rPr>
              <a:t>that can be </a:t>
            </a:r>
            <a:r>
              <a:rPr sz="1800" spc="-5" dirty="0">
                <a:latin typeface="Times New Roman"/>
                <a:cs typeface="Times New Roman"/>
              </a:rPr>
              <a:t>inserted  </a:t>
            </a:r>
            <a:r>
              <a:rPr sz="1800" dirty="0">
                <a:latin typeface="Times New Roman"/>
                <a:cs typeface="Times New Roman"/>
              </a:rPr>
              <a:t>into the control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3099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Ordinary characters (not </a:t>
            </a:r>
            <a:r>
              <a:rPr sz="1600" b="1" dirty="0">
                <a:latin typeface="Times New Roman"/>
                <a:cs typeface="Times New Roman"/>
              </a:rPr>
              <a:t>just format identifiers) </a:t>
            </a:r>
            <a:r>
              <a:rPr sz="1600" b="1" spc="-5" dirty="0">
                <a:latin typeface="Times New Roman"/>
                <a:cs typeface="Times New Roman"/>
              </a:rPr>
              <a:t>can appear in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Courier New"/>
                <a:cs typeface="Courier New"/>
              </a:rPr>
              <a:t>scanf  </a:t>
            </a:r>
            <a:r>
              <a:rPr sz="1600" b="1" spc="-5" dirty="0">
                <a:latin typeface="Times New Roman"/>
                <a:cs typeface="Times New Roman"/>
              </a:rPr>
              <a:t>control string. They must exactly match </a:t>
            </a:r>
            <a:r>
              <a:rPr sz="1600" b="1" dirty="0">
                <a:latin typeface="Times New Roman"/>
                <a:cs typeface="Times New Roman"/>
              </a:rPr>
              <a:t>corresponding </a:t>
            </a:r>
            <a:r>
              <a:rPr sz="1600" b="1" spc="-5" dirty="0">
                <a:latin typeface="Times New Roman"/>
                <a:cs typeface="Times New Roman"/>
              </a:rPr>
              <a:t>characters in the input.  These “normal” </a:t>
            </a:r>
            <a:r>
              <a:rPr sz="1600" b="1" dirty="0">
                <a:latin typeface="Times New Roman"/>
                <a:cs typeface="Times New Roman"/>
              </a:rPr>
              <a:t>characters will </a:t>
            </a:r>
            <a:r>
              <a:rPr sz="1600" b="1" spc="-5" dirty="0">
                <a:latin typeface="Times New Roman"/>
                <a:cs typeface="Times New Roman"/>
              </a:rPr>
              <a:t>not be </a:t>
            </a:r>
            <a:r>
              <a:rPr sz="1600" b="1" dirty="0">
                <a:latin typeface="Times New Roman"/>
                <a:cs typeface="Times New Roman"/>
              </a:rPr>
              <a:t>read </a:t>
            </a:r>
            <a:r>
              <a:rPr sz="1600" b="1" spc="-5" dirty="0">
                <a:latin typeface="Times New Roman"/>
                <a:cs typeface="Times New Roman"/>
              </a:rPr>
              <a:t>in as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150">
              <a:latin typeface="Times New Roman"/>
              <a:cs typeface="Times New Roman"/>
            </a:endParaRPr>
          </a:p>
          <a:p>
            <a:pPr marL="756285" marR="603250" lvl="1" indent="-286385">
              <a:lnSpc>
                <a:spcPct val="1062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An </a:t>
            </a:r>
            <a:r>
              <a:rPr sz="1600" b="1" dirty="0">
                <a:latin typeface="Times New Roman"/>
                <a:cs typeface="Times New Roman"/>
              </a:rPr>
              <a:t>asterisk </a:t>
            </a:r>
            <a:r>
              <a:rPr sz="1600" b="1" spc="-5" dirty="0">
                <a:latin typeface="Times New Roman"/>
                <a:cs typeface="Times New Roman"/>
              </a:rPr>
              <a:t>can </a:t>
            </a:r>
            <a:r>
              <a:rPr sz="1600" b="1" dirty="0">
                <a:latin typeface="Times New Roman"/>
                <a:cs typeface="Times New Roman"/>
              </a:rPr>
              <a:t>be </a:t>
            </a:r>
            <a:r>
              <a:rPr sz="1600" b="1" spc="-10" dirty="0">
                <a:latin typeface="Times New Roman"/>
                <a:cs typeface="Times New Roman"/>
              </a:rPr>
              <a:t>put </a:t>
            </a:r>
            <a:r>
              <a:rPr sz="1600" b="1" dirty="0">
                <a:latin typeface="Times New Roman"/>
                <a:cs typeface="Times New Roman"/>
              </a:rPr>
              <a:t>after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Courier New"/>
                <a:cs typeface="Courier New"/>
              </a:rPr>
              <a:t>%</a:t>
            </a:r>
            <a:r>
              <a:rPr sz="1600" b="1" spc="-4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symbol in an input format </a:t>
            </a:r>
            <a:r>
              <a:rPr sz="1600" b="1" dirty="0">
                <a:latin typeface="Times New Roman"/>
                <a:cs typeface="Times New Roman"/>
              </a:rPr>
              <a:t>specifier to  </a:t>
            </a:r>
            <a:r>
              <a:rPr sz="1600" b="1" spc="-5" dirty="0">
                <a:latin typeface="Times New Roman"/>
                <a:cs typeface="Times New Roman"/>
              </a:rPr>
              <a:t>suppress the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756285" marR="216535" lvl="1" indent="-286385">
              <a:lnSpc>
                <a:spcPct val="1006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As </a:t>
            </a:r>
            <a:r>
              <a:rPr sz="1600" b="1" dirty="0">
                <a:latin typeface="Times New Roman"/>
                <a:cs typeface="Times New Roman"/>
              </a:rPr>
              <a:t>with formatted </a:t>
            </a:r>
            <a:r>
              <a:rPr sz="1600" b="1" spc="-5" dirty="0">
                <a:latin typeface="Times New Roman"/>
                <a:cs typeface="Times New Roman"/>
              </a:rPr>
              <a:t>output, a </a:t>
            </a:r>
            <a:r>
              <a:rPr sz="1600" b="1" dirty="0">
                <a:latin typeface="Times New Roman"/>
                <a:cs typeface="Times New Roman"/>
              </a:rPr>
              <a:t>field </a:t>
            </a:r>
            <a:r>
              <a:rPr sz="1600" b="1" spc="-5" dirty="0">
                <a:latin typeface="Times New Roman"/>
                <a:cs typeface="Times New Roman"/>
              </a:rPr>
              <a:t>width can be </a:t>
            </a:r>
            <a:r>
              <a:rPr sz="1600" b="1" dirty="0">
                <a:latin typeface="Times New Roman"/>
                <a:cs typeface="Times New Roman"/>
              </a:rPr>
              <a:t>specified </a:t>
            </a:r>
            <a:r>
              <a:rPr sz="1600" b="1" spc="-5" dirty="0">
                <a:latin typeface="Times New Roman"/>
                <a:cs typeface="Times New Roman"/>
              </a:rPr>
              <a:t>for inputting values. 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field width </a:t>
            </a:r>
            <a:r>
              <a:rPr sz="1600" b="1" dirty="0">
                <a:latin typeface="Times New Roman"/>
                <a:cs typeface="Times New Roman"/>
              </a:rPr>
              <a:t>specifies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number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columns </a:t>
            </a:r>
            <a:r>
              <a:rPr sz="1600" b="1" dirty="0">
                <a:latin typeface="Times New Roman"/>
                <a:cs typeface="Times New Roman"/>
              </a:rPr>
              <a:t>used </a:t>
            </a:r>
            <a:r>
              <a:rPr sz="1600" b="1" spc="-5" dirty="0">
                <a:latin typeface="Times New Roman"/>
                <a:cs typeface="Times New Roman"/>
              </a:rPr>
              <a:t>to gather </a:t>
            </a:r>
            <a:r>
              <a:rPr sz="1600" b="1" spc="-10" dirty="0">
                <a:latin typeface="Times New Roman"/>
                <a:cs typeface="Times New Roman"/>
              </a:rPr>
              <a:t>the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B3884E5-3E0B-4715-9007-B0212AE26AB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8789">
              <a:lnSpc>
                <a:spcPct val="100000"/>
              </a:lnSpc>
            </a:pPr>
            <a:r>
              <a:rPr spc="-5" dirty="0"/>
              <a:t>Formatted Input</a:t>
            </a:r>
            <a:r>
              <a:rPr spc="-7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280172" y="1330464"/>
            <a:ext cx="6570345" cy="1339850"/>
          </a:xfrm>
          <a:custGeom>
            <a:avLst/>
            <a:gdLst/>
            <a:ahLst/>
            <a:cxnLst/>
            <a:rect l="l" t="t" r="r" b="b"/>
            <a:pathLst>
              <a:path w="6570345" h="1339850">
                <a:moveTo>
                  <a:pt x="6569964" y="0"/>
                </a:moveTo>
                <a:lnTo>
                  <a:pt x="6569964" y="1339595"/>
                </a:lnTo>
                <a:lnTo>
                  <a:pt x="0" y="133959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1696" y="2692920"/>
            <a:ext cx="6567170" cy="923925"/>
          </a:xfrm>
          <a:custGeom>
            <a:avLst/>
            <a:gdLst/>
            <a:ahLst/>
            <a:cxnLst/>
            <a:rect l="l" t="t" r="r" b="b"/>
            <a:pathLst>
              <a:path w="6567170" h="923925">
                <a:moveTo>
                  <a:pt x="6566916" y="0"/>
                </a:moveTo>
                <a:lnTo>
                  <a:pt x="6566916" y="923543"/>
                </a:lnTo>
                <a:lnTo>
                  <a:pt x="0" y="923544"/>
                </a:lnTo>
                <a:lnTo>
                  <a:pt x="0" y="0"/>
                </a:lnTo>
                <a:lnTo>
                  <a:pt x="6566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0172" y="3768864"/>
            <a:ext cx="6570345" cy="1339850"/>
          </a:xfrm>
          <a:custGeom>
            <a:avLst/>
            <a:gdLst/>
            <a:ahLst/>
            <a:cxnLst/>
            <a:rect l="l" t="t" r="r" b="b"/>
            <a:pathLst>
              <a:path w="6570345" h="1339850">
                <a:moveTo>
                  <a:pt x="6569964" y="0"/>
                </a:moveTo>
                <a:lnTo>
                  <a:pt x="6569964" y="1339596"/>
                </a:lnTo>
                <a:lnTo>
                  <a:pt x="0" y="133959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696" y="5132844"/>
            <a:ext cx="6567170" cy="923925"/>
          </a:xfrm>
          <a:custGeom>
            <a:avLst/>
            <a:gdLst/>
            <a:ahLst/>
            <a:cxnLst/>
            <a:rect l="l" t="t" r="r" b="b"/>
            <a:pathLst>
              <a:path w="6567170" h="923925">
                <a:moveTo>
                  <a:pt x="6566916" y="0"/>
                </a:moveTo>
                <a:lnTo>
                  <a:pt x="6566916" y="923544"/>
                </a:lnTo>
                <a:lnTo>
                  <a:pt x="0" y="923544"/>
                </a:lnTo>
                <a:lnTo>
                  <a:pt x="0" y="0"/>
                </a:lnTo>
                <a:lnTo>
                  <a:pt x="6566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180" y="1366024"/>
            <a:ext cx="5278120" cy="465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293751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 marR="5080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int i; char lett; char </a:t>
            </a:r>
            <a:r>
              <a:rPr sz="1600" b="1" spc="-5" dirty="0">
                <a:latin typeface="Courier New"/>
                <a:cs typeface="Courier New"/>
              </a:rPr>
              <a:t>word[15];  </a:t>
            </a:r>
            <a:r>
              <a:rPr sz="1600" b="1" dirty="0">
                <a:latin typeface="Courier New"/>
                <a:cs typeface="Courier New"/>
              </a:rPr>
              <a:t>scanf("%d , %*s %c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%5s",&amp;i,&amp;lett,word);  printf("%d \n </a:t>
            </a:r>
            <a:r>
              <a:rPr sz="1600" b="1" spc="5" dirty="0">
                <a:latin typeface="Courier New"/>
                <a:cs typeface="Courier New"/>
              </a:rPr>
              <a:t>%s </a:t>
            </a:r>
            <a:r>
              <a:rPr sz="1600" b="1" dirty="0">
                <a:latin typeface="Courier New"/>
                <a:cs typeface="Courier New"/>
              </a:rPr>
              <a:t>\n</a:t>
            </a:r>
            <a:r>
              <a:rPr sz="1600" b="1" spc="-5" dirty="0">
                <a:latin typeface="Courier New"/>
                <a:cs typeface="Courier New"/>
              </a:rPr>
              <a:t> %s\n",i,lett,word);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35890" marR="1713230">
              <a:lnSpc>
                <a:spcPts val="1630"/>
              </a:lnSpc>
              <a:spcBef>
                <a:spcPts val="919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45 , ignore_this C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read_this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45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49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78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read_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34620" marR="293751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m,n,o;</a:t>
            </a:r>
            <a:endParaRPr sz="1600">
              <a:latin typeface="Courier New"/>
              <a:cs typeface="Courier New"/>
            </a:endParaRPr>
          </a:p>
          <a:p>
            <a:pPr marL="500380" marR="735965">
              <a:lnSpc>
                <a:spcPts val="1639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scanf("%d : %d : %d",&amp;m,&amp;n,&amp;o);  printf("%d \n </a:t>
            </a:r>
            <a:r>
              <a:rPr sz="1600" b="1" spc="5" dirty="0">
                <a:latin typeface="Courier New"/>
                <a:cs typeface="Courier New"/>
              </a:rPr>
              <a:t>%d </a:t>
            </a:r>
            <a:r>
              <a:rPr sz="1600" b="1" dirty="0">
                <a:latin typeface="Courier New"/>
                <a:cs typeface="Courier New"/>
              </a:rPr>
              <a:t>\n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%d\n",m,n,o);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775"/>
              </a:lnSpc>
              <a:spcBef>
                <a:spcPts val="635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10 : 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15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63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639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78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4865F3-C5FF-4FC6-999A-6B46C231AAB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400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335654" cy="259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</a:t>
            </a:r>
            <a:r>
              <a:rPr sz="1800" u="sng" spc="-1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Pointers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Memory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Addressing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The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Address</a:t>
            </a:r>
            <a:r>
              <a:rPr sz="1800" u="sng" spc="-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Arithmetic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Indirection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“Call-by-Reference” Arguments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“Call-by-Reference”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856" y="1403616"/>
            <a:ext cx="3249295" cy="281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Arrays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Illustration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Arrays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as Function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355600" marR="71755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as Function Arguments  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marR="9652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 Strings  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D9E383-502E-475A-9154-B5803EDCC8F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364">
              <a:lnSpc>
                <a:spcPct val="100000"/>
              </a:lnSpc>
            </a:pPr>
            <a:r>
              <a:rPr spc="-5" dirty="0"/>
              <a:t>Introduction to</a:t>
            </a:r>
            <a:r>
              <a:rPr spc="-80" dirty="0"/>
              <a:t> </a:t>
            </a:r>
            <a:r>
              <a:rPr spc="-5" dirty="0"/>
              <a:t>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32091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895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Pointers are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intimate part 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and separate it from more </a:t>
            </a:r>
            <a:r>
              <a:rPr sz="1800" spc="-10" dirty="0">
                <a:latin typeface="Times New Roman"/>
                <a:cs typeface="Times New Roman"/>
              </a:rPr>
              <a:t>traditional  </a:t>
            </a:r>
            <a:r>
              <a:rPr sz="1800" dirty="0">
                <a:latin typeface="Times New Roman"/>
                <a:cs typeface="Times New Roman"/>
              </a:rPr>
              <a:t>programming languages. </a:t>
            </a:r>
            <a:r>
              <a:rPr sz="1800" spc="-5" dirty="0">
                <a:latin typeface="Times New Roman"/>
                <a:cs typeface="Times New Roman"/>
              </a:rPr>
              <a:t>Pointers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make C more powerful </a:t>
            </a:r>
            <a:r>
              <a:rPr sz="1800" spc="-5" dirty="0">
                <a:latin typeface="Times New Roman"/>
                <a:cs typeface="Times New Roman"/>
              </a:rPr>
              <a:t>allowing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wide  variety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tasks to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accomplished. Pointers enable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dirty="0">
                <a:latin typeface="Times New Roman"/>
                <a:cs typeface="Times New Roman"/>
              </a:rPr>
              <a:t>effectively represent </a:t>
            </a:r>
            <a:r>
              <a:rPr sz="1600" b="1" spc="-5" dirty="0">
                <a:latin typeface="Times New Roman"/>
                <a:cs typeface="Times New Roman"/>
              </a:rPr>
              <a:t>sophisticated data </a:t>
            </a:r>
            <a:r>
              <a:rPr sz="1600" b="1" dirty="0">
                <a:latin typeface="Times New Roman"/>
                <a:cs typeface="Times New Roman"/>
              </a:rPr>
              <a:t>structures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change values of actual arguments passed to functions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(“call-by-reference”)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dirty="0">
                <a:latin typeface="Times New Roman"/>
                <a:cs typeface="Times New Roman"/>
              </a:rPr>
              <a:t>work with memory which </a:t>
            </a:r>
            <a:r>
              <a:rPr sz="1600" b="1" spc="-5" dirty="0">
                <a:latin typeface="Times New Roman"/>
                <a:cs typeface="Times New Roman"/>
              </a:rPr>
              <a:t>has been dynamically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allocated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more </a:t>
            </a:r>
            <a:r>
              <a:rPr sz="1600" b="1" dirty="0">
                <a:latin typeface="Times New Roman"/>
                <a:cs typeface="Times New Roman"/>
              </a:rPr>
              <a:t>concisely </a:t>
            </a:r>
            <a:r>
              <a:rPr sz="1600" b="1" spc="-5" dirty="0">
                <a:latin typeface="Times New Roman"/>
                <a:cs typeface="Times New Roman"/>
              </a:rPr>
              <a:t>and efficiently deal with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arrays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046232"/>
            <a:ext cx="759714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51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other hand, pointers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usually difficult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new C programmers to  </a:t>
            </a:r>
            <a:r>
              <a:rPr sz="1800" spc="-5" dirty="0">
                <a:latin typeface="Times New Roman"/>
                <a:cs typeface="Times New Roman"/>
              </a:rPr>
              <a:t>comprehend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use. </a:t>
            </a:r>
            <a:r>
              <a:rPr sz="1800" dirty="0">
                <a:latin typeface="Times New Roman"/>
                <a:cs typeface="Times New Roman"/>
              </a:rPr>
              <a:t>If you </a:t>
            </a:r>
            <a:r>
              <a:rPr sz="1800" spc="-5" dirty="0">
                <a:latin typeface="Times New Roman"/>
                <a:cs typeface="Times New Roman"/>
              </a:rPr>
              <a:t>remember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simple statement,  </a:t>
            </a:r>
            <a:r>
              <a:rPr sz="1800" dirty="0">
                <a:latin typeface="Times New Roman"/>
                <a:cs typeface="Times New Roman"/>
              </a:rPr>
              <a:t>working with </a:t>
            </a:r>
            <a:r>
              <a:rPr sz="1800" spc="-5" dirty="0">
                <a:latin typeface="Times New Roman"/>
                <a:cs typeface="Times New Roman"/>
              </a:rPr>
              <a:t>pointers </a:t>
            </a:r>
            <a:r>
              <a:rPr sz="1800" dirty="0">
                <a:latin typeface="Times New Roman"/>
                <a:cs typeface="Times New Roman"/>
              </a:rPr>
              <a:t>should be less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painful…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POINTERS CONTAIN MEMORY ADDRESSES,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NOT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VALUES!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FF40B8-92B6-40B0-8805-A45A579DC71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5" dirty="0"/>
              <a:t>Memory</a:t>
            </a:r>
            <a:r>
              <a:rPr spc="-12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620634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POINTERS CONTAIN MEMORY ADDRESSES,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NOT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VALUES!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declare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simple variable,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R="1280160" algn="ctr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1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with a </a:t>
            </a:r>
            <a:r>
              <a:rPr sz="1800" spc="-5" dirty="0">
                <a:latin typeface="Times New Roman"/>
                <a:cs typeface="Times New Roman"/>
              </a:rPr>
              <a:t>certain </a:t>
            </a:r>
            <a:r>
              <a:rPr sz="1800" dirty="0">
                <a:latin typeface="Times New Roman"/>
                <a:cs typeface="Times New Roman"/>
              </a:rPr>
              <a:t>address is set aside for </a:t>
            </a:r>
            <a:r>
              <a:rPr sz="1800" spc="-5" dirty="0">
                <a:latin typeface="Times New Roman"/>
                <a:cs typeface="Times New Roman"/>
              </a:rPr>
              <a:t>any values </a:t>
            </a:r>
            <a:r>
              <a:rPr sz="1800" dirty="0">
                <a:latin typeface="Times New Roman"/>
                <a:cs typeface="Times New Roman"/>
              </a:rPr>
              <a:t>that will be  placed in </a:t>
            </a:r>
            <a:r>
              <a:rPr sz="1800" spc="-5" dirty="0">
                <a:latin typeface="Times New Roman"/>
                <a:cs typeface="Times New Roman"/>
              </a:rPr>
              <a:t>i. We thus </a:t>
            </a:r>
            <a:r>
              <a:rPr sz="1800" dirty="0">
                <a:latin typeface="Times New Roman"/>
                <a:cs typeface="Times New Roman"/>
              </a:rPr>
              <a:t>have 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picture: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072" y="3927868"/>
            <a:ext cx="129349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ts val="1630"/>
              </a:lnSpc>
              <a:tabLst>
                <a:tab pos="128016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memory </a:t>
            </a:r>
            <a:r>
              <a:rPr sz="1600" b="1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location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1872" y="3993908"/>
            <a:ext cx="126111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</a:t>
            </a:r>
            <a:r>
              <a:rPr sz="1600" b="1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12" y="3981716"/>
            <a:ext cx="5137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FFD2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360" y="3881640"/>
            <a:ext cx="718185" cy="5321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solidFill>
                  <a:srgbClr val="B0B0B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1264" y="3875544"/>
            <a:ext cx="718185" cy="532130"/>
          </a:xfrm>
          <a:prstGeom prst="rect">
            <a:avLst/>
          </a:prstGeom>
          <a:solidFill>
            <a:srgbClr val="FFCAFF"/>
          </a:solidFill>
        </p:spPr>
        <p:txBody>
          <a:bodyPr vert="horz" wrap="square" lIns="0" tIns="7874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620"/>
              </a:spcBef>
            </a:pPr>
            <a:r>
              <a:rPr sz="1800" b="1" dirty="0"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2484" y="3981716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5548" y="407518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8" y="60960"/>
                </a:moveTo>
                <a:lnTo>
                  <a:pt x="0" y="0"/>
                </a:lnTo>
                <a:lnTo>
                  <a:pt x="0" y="123444"/>
                </a:lnTo>
                <a:lnTo>
                  <a:pt x="12496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4744" y="4136148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864108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4348" y="407518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8" y="123444"/>
                </a:moveTo>
                <a:lnTo>
                  <a:pt x="124968" y="0"/>
                </a:lnTo>
                <a:lnTo>
                  <a:pt x="0" y="60960"/>
                </a:lnTo>
                <a:lnTo>
                  <a:pt x="12496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4980" y="5227332"/>
            <a:ext cx="704215" cy="5060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85"/>
              </a:spcBef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35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8451" y="4634483"/>
            <a:ext cx="7014209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i=35;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5" dirty="0">
                <a:latin typeface="Times New Roman"/>
                <a:cs typeface="Times New Roman"/>
              </a:rPr>
              <a:t> corresponding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filled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R="280670" algn="ctr">
              <a:lnSpc>
                <a:spcPct val="100000"/>
              </a:lnSpc>
              <a:tabLst>
                <a:tab pos="775335" algn="l"/>
                <a:tab pos="1490345" algn="l"/>
              </a:tabLst>
            </a:pPr>
            <a:r>
              <a:rPr sz="1600" b="1" dirty="0">
                <a:latin typeface="Courier New"/>
                <a:cs typeface="Courier New"/>
              </a:rPr>
              <a:t>FFD2	</a:t>
            </a:r>
            <a:r>
              <a:rPr sz="1600" b="1" spc="-5" dirty="0">
                <a:latin typeface="Courier New"/>
                <a:cs typeface="Courier New"/>
              </a:rPr>
              <a:t>35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	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6A6E46-F6AF-4B33-8298-292D4FD4544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2155">
              <a:lnSpc>
                <a:spcPct val="100000"/>
              </a:lnSpc>
            </a:pPr>
            <a:r>
              <a:rPr dirty="0"/>
              <a:t>The Address</a:t>
            </a:r>
            <a:r>
              <a:rPr spc="-8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1280172" y="4276356"/>
            <a:ext cx="6570345" cy="1341120"/>
          </a:xfrm>
          <a:custGeom>
            <a:avLst/>
            <a:gdLst/>
            <a:ahLst/>
            <a:cxnLst/>
            <a:rect l="l" t="t" r="r" b="b"/>
            <a:pathLst>
              <a:path w="6570345" h="1341120">
                <a:moveTo>
                  <a:pt x="6569964" y="0"/>
                </a:moveTo>
                <a:lnTo>
                  <a:pt x="6569964" y="1341120"/>
                </a:lnTo>
                <a:lnTo>
                  <a:pt x="0" y="1341120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451" y="1424952"/>
            <a:ext cx="7054850" cy="374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can find </a:t>
            </a:r>
            <a:r>
              <a:rPr sz="1800" spc="-10" dirty="0">
                <a:latin typeface="Times New Roman"/>
                <a:cs typeface="Times New Roman"/>
              </a:rPr>
              <a:t>out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memory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address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simply using </a:t>
            </a:r>
            <a:r>
              <a:rPr sz="1800" spc="-1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address operator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&amp;</a:t>
            </a:r>
            <a:r>
              <a:rPr sz="1800" spc="-5" dirty="0">
                <a:latin typeface="Times New Roman"/>
                <a:cs typeface="Times New Roman"/>
              </a:rPr>
              <a:t>. Here </a:t>
            </a:r>
            <a:r>
              <a:rPr sz="1800" dirty="0">
                <a:latin typeface="Times New Roman"/>
                <a:cs typeface="Times New Roman"/>
              </a:rPr>
              <a:t>is an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its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560070" algn="ctr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&amp;v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1397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above expression should be </a:t>
            </a:r>
            <a:r>
              <a:rPr sz="1800" spc="-10" dirty="0">
                <a:latin typeface="Times New Roman"/>
                <a:cs typeface="Times New Roman"/>
              </a:rPr>
              <a:t>read </a:t>
            </a:r>
            <a:r>
              <a:rPr sz="1800" spc="-5" dirty="0">
                <a:latin typeface="Times New Roman"/>
                <a:cs typeface="Times New Roman"/>
              </a:rPr>
              <a:t>as “address 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”,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it returns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memory address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variable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5600" marR="14541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simple program </a:t>
            </a:r>
            <a:r>
              <a:rPr sz="1800" spc="-5" dirty="0">
                <a:latin typeface="Times New Roman"/>
                <a:cs typeface="Times New Roman"/>
              </a:rPr>
              <a:t>demonstrates the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between the  </a:t>
            </a:r>
            <a:r>
              <a:rPr sz="1800" dirty="0">
                <a:latin typeface="Times New Roman"/>
                <a:cs typeface="Times New Roman"/>
              </a:rPr>
              <a:t>contents of 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and its memory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address:</a:t>
            </a:r>
            <a:endParaRPr sz="1800">
              <a:latin typeface="Times New Roman"/>
              <a:cs typeface="Times New Roman"/>
            </a:endParaRPr>
          </a:p>
          <a:p>
            <a:pPr marL="688975" marR="4159250">
              <a:lnSpc>
                <a:spcPts val="1639"/>
              </a:lnSpc>
              <a:spcBef>
                <a:spcPts val="1265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54735" marR="4647565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float </a:t>
            </a:r>
            <a:r>
              <a:rPr sz="1600" b="1" spc="-5" dirty="0">
                <a:latin typeface="Courier New"/>
                <a:cs typeface="Courier New"/>
              </a:rPr>
              <a:t>x;  x=</a:t>
            </a:r>
            <a:r>
              <a:rPr sz="1600" b="1" spc="5" dirty="0">
                <a:latin typeface="Courier New"/>
                <a:cs typeface="Courier New"/>
              </a:rPr>
              <a:t>2</a:t>
            </a:r>
            <a:r>
              <a:rPr sz="1600" b="1" spc="-5" dirty="0">
                <a:latin typeface="Courier New"/>
                <a:cs typeface="Courier New"/>
              </a:rPr>
              <a:t>.171</a:t>
            </a:r>
            <a:r>
              <a:rPr sz="1600" b="1" spc="5" dirty="0">
                <a:latin typeface="Courier New"/>
                <a:cs typeface="Courier New"/>
              </a:rPr>
              <a:t>8</a:t>
            </a:r>
            <a:r>
              <a:rPr sz="1600" b="1" spc="-5" dirty="0">
                <a:latin typeface="Courier New"/>
                <a:cs typeface="Courier New"/>
              </a:rPr>
              <a:t>28;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0860" y="5143982"/>
            <a:ext cx="137033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b="1" spc="-5" dirty="0">
                <a:latin typeface="Courier New"/>
                <a:cs typeface="Courier New"/>
              </a:rPr>
              <a:t>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ntf(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The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ntf(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The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7175" y="5143982"/>
            <a:ext cx="344805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value of x is %f\n",x);  address of x is %X\n",&amp;x);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1696" y="5641860"/>
            <a:ext cx="6567170" cy="509270"/>
          </a:xfrm>
          <a:custGeom>
            <a:avLst/>
            <a:gdLst/>
            <a:ahLst/>
            <a:cxnLst/>
            <a:rect l="l" t="t" r="r" b="b"/>
            <a:pathLst>
              <a:path w="6567170" h="509270">
                <a:moveTo>
                  <a:pt x="6566916" y="0"/>
                </a:moveTo>
                <a:lnTo>
                  <a:pt x="6566916" y="509016"/>
                </a:lnTo>
                <a:lnTo>
                  <a:pt x="0" y="509016"/>
                </a:lnTo>
                <a:lnTo>
                  <a:pt x="0" y="0"/>
                </a:lnTo>
                <a:lnTo>
                  <a:pt x="6566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6636" y="5677420"/>
            <a:ext cx="173608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value 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of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x  The address</a:t>
            </a:r>
            <a:r>
              <a:rPr sz="1600" b="1" spc="-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of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68726" y="5677420"/>
            <a:ext cx="16141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63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is 2.171828  x 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10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EFFFFBA4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FE267BB-9B64-466C-92FF-7287B917E3D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6955">
              <a:lnSpc>
                <a:spcPct val="100000"/>
              </a:lnSpc>
            </a:pPr>
            <a:r>
              <a:rPr spc="-5" dirty="0"/>
              <a:t>Pointer</a:t>
            </a:r>
            <a:r>
              <a:rPr spc="-9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99045" cy="441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1645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pointer is a C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contains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addresses. Like </a:t>
            </a:r>
            <a:r>
              <a:rPr sz="1800" dirty="0">
                <a:latin typeface="Times New Roman"/>
                <a:cs typeface="Times New Roman"/>
              </a:rPr>
              <a:t>all other C  </a:t>
            </a:r>
            <a:r>
              <a:rPr sz="1800" spc="-5" dirty="0">
                <a:latin typeface="Times New Roman"/>
                <a:cs typeface="Times New Roman"/>
              </a:rPr>
              <a:t>variables, pointers must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</a:t>
            </a:r>
            <a:r>
              <a:rPr sz="1800" spc="-10" dirty="0">
                <a:latin typeface="Times New Roman"/>
                <a:cs typeface="Times New Roman"/>
              </a:rPr>
              <a:t>they </a:t>
            </a:r>
            <a:r>
              <a:rPr sz="1800" spc="-5" dirty="0">
                <a:latin typeface="Times New Roman"/>
                <a:cs typeface="Times New Roman"/>
              </a:rPr>
              <a:t>are used. The syntax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pointer declaration </a:t>
            </a:r>
            <a:r>
              <a:rPr sz="1800" dirty="0">
                <a:latin typeface="Times New Roman"/>
                <a:cs typeface="Times New Roman"/>
              </a:rPr>
              <a:t>is 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*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*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offset;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prefix </a:t>
            </a: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*</a:t>
            </a:r>
            <a:r>
              <a:rPr sz="1800" b="1" spc="-5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defines the variable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pointer.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above example,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-5" dirty="0">
                <a:latin typeface="Times New Roman"/>
                <a:cs typeface="Times New Roman"/>
              </a:rPr>
              <a:t> “pointer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integer”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offset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“pointer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double”.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a pointer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been </a:t>
            </a:r>
            <a:r>
              <a:rPr sz="1800" spc="-5" dirty="0">
                <a:latin typeface="Times New Roman"/>
                <a:cs typeface="Times New Roman"/>
              </a:rPr>
              <a:t>declared, </a:t>
            </a:r>
            <a:r>
              <a:rPr sz="1800" dirty="0">
                <a:latin typeface="Times New Roman"/>
                <a:cs typeface="Times New Roman"/>
              </a:rPr>
              <a:t>it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assigned an address. This is usually  done with the </a:t>
            </a:r>
            <a:r>
              <a:rPr sz="1800" spc="-5" dirty="0">
                <a:latin typeface="Times New Roman"/>
                <a:cs typeface="Times New Roman"/>
              </a:rPr>
              <a:t>address operator.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  <a:p>
            <a:pPr marL="1841500" marR="4382770">
              <a:lnSpc>
                <a:spcPct val="100299"/>
              </a:lnSpc>
              <a:spcBef>
                <a:spcPts val="28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*p;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count;  p=&amp;count;</a:t>
            </a:r>
            <a:endParaRPr sz="1800">
              <a:latin typeface="Courier New"/>
              <a:cs typeface="Courier New"/>
            </a:endParaRPr>
          </a:p>
          <a:p>
            <a:pPr marL="355600" marR="14604" indent="-342900">
              <a:lnSpc>
                <a:spcPct val="100299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After this assignment, </a:t>
            </a:r>
            <a:r>
              <a:rPr sz="180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say </a:t>
            </a:r>
            <a:r>
              <a:rPr sz="1800" spc="-10" dirty="0">
                <a:latin typeface="Times New Roman"/>
                <a:cs typeface="Times New Roman"/>
              </a:rPr>
              <a:t>that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p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“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referring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” 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 </a:t>
            </a:r>
            <a:r>
              <a:rPr sz="1800" spc="-5" dirty="0">
                <a:latin typeface="Times New Roman"/>
                <a:cs typeface="Times New Roman"/>
              </a:rPr>
              <a:t>or  “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pointing to</a:t>
            </a:r>
            <a:r>
              <a:rPr sz="1800" spc="-5" dirty="0">
                <a:latin typeface="Times New Roman"/>
                <a:cs typeface="Times New Roman"/>
              </a:rPr>
              <a:t>” the 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pointer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memory address  of the variable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2CFF849-D4C4-48B8-8DED-EAA15B0314C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4090">
              <a:lnSpc>
                <a:spcPct val="100000"/>
              </a:lnSpc>
            </a:pPr>
            <a:r>
              <a:rPr dirty="0"/>
              <a:t>Pointer</a:t>
            </a:r>
            <a:r>
              <a:rPr spc="-70" dirty="0"/>
              <a:t> </a:t>
            </a:r>
            <a:r>
              <a:rPr spc="-10" dirty="0"/>
              <a:t>Arithmetic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139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275830" cy="4377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limited amount of </a:t>
            </a:r>
            <a:r>
              <a:rPr sz="1800" spc="-5" dirty="0">
                <a:latin typeface="Times New Roman"/>
                <a:cs typeface="Times New Roman"/>
              </a:rPr>
              <a:t>pointer arithmetic </a:t>
            </a:r>
            <a:r>
              <a:rPr sz="1800" dirty="0">
                <a:latin typeface="Times New Roman"/>
                <a:cs typeface="Times New Roman"/>
              </a:rPr>
              <a:t>is possible.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"unit" 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5600" marR="12827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arithmetic </a:t>
            </a:r>
            <a:r>
              <a:rPr sz="1800" dirty="0">
                <a:latin typeface="Times New Roman"/>
                <a:cs typeface="Times New Roman"/>
              </a:rPr>
              <a:t>is the size of the </a:t>
            </a:r>
            <a:r>
              <a:rPr sz="1800" spc="-5" dirty="0">
                <a:latin typeface="Times New Roman"/>
                <a:cs typeface="Times New Roman"/>
              </a:rPr>
              <a:t>variable being pointed </a:t>
            </a:r>
            <a:r>
              <a:rPr sz="1800" dirty="0">
                <a:latin typeface="Times New Roman"/>
                <a:cs typeface="Times New Roman"/>
              </a:rPr>
              <a:t>to in </a:t>
            </a:r>
            <a:r>
              <a:rPr sz="1800" spc="-5" dirty="0">
                <a:latin typeface="Times New Roman"/>
                <a:cs typeface="Times New Roman"/>
              </a:rPr>
              <a:t>bytes. Thus,  incrementing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pointer-to-an-int variable automatically </a:t>
            </a:r>
            <a:r>
              <a:rPr sz="1800" dirty="0">
                <a:latin typeface="Times New Roman"/>
                <a:cs typeface="Times New Roman"/>
              </a:rPr>
              <a:t>adds to the </a:t>
            </a:r>
            <a:r>
              <a:rPr sz="1800" spc="-5" dirty="0">
                <a:latin typeface="Times New Roman"/>
                <a:cs typeface="Times New Roman"/>
              </a:rPr>
              <a:t>pointer  </a:t>
            </a:r>
            <a:r>
              <a:rPr sz="1800" dirty="0">
                <a:latin typeface="Times New Roman"/>
                <a:cs typeface="Times New Roman"/>
              </a:rPr>
              <a:t>address the number of </a:t>
            </a:r>
            <a:r>
              <a:rPr sz="1800" spc="-5" dirty="0">
                <a:latin typeface="Times New Roman"/>
                <a:cs typeface="Times New Roman"/>
              </a:rPr>
              <a:t>bytes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hold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 (on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Integers and </a:t>
            </a:r>
            <a:r>
              <a:rPr sz="1800" spc="-5" dirty="0">
                <a:latin typeface="Times New Roman"/>
                <a:cs typeface="Times New Roman"/>
              </a:rPr>
              <a:t>pointers 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added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subtracted </a:t>
            </a:r>
            <a:r>
              <a:rPr sz="1800" dirty="0">
                <a:latin typeface="Times New Roman"/>
                <a:cs typeface="Times New Roman"/>
              </a:rPr>
              <a:t>from each </a:t>
            </a:r>
            <a:r>
              <a:rPr sz="1800" spc="-5" dirty="0">
                <a:latin typeface="Times New Roman"/>
                <a:cs typeface="Times New Roman"/>
              </a:rPr>
              <a:t>other,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incremented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decremented.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In addition, </a:t>
            </a:r>
            <a:r>
              <a:rPr sz="1800" spc="-5" dirty="0">
                <a:latin typeface="Times New Roman"/>
                <a:cs typeface="Times New Roman"/>
              </a:rPr>
              <a:t>different pointers </a:t>
            </a:r>
            <a:r>
              <a:rPr sz="1800" dirty="0">
                <a:latin typeface="Times New Roman"/>
                <a:cs typeface="Times New Roman"/>
              </a:rPr>
              <a:t>can be assigned to each</a:t>
            </a:r>
            <a:r>
              <a:rPr sz="1800" spc="-5" dirty="0">
                <a:latin typeface="Times New Roman"/>
                <a:cs typeface="Times New Roman"/>
              </a:rPr>
              <a:t> other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5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840864" marR="3749675">
              <a:lnSpc>
                <a:spcPct val="100000"/>
              </a:lnSpc>
            </a:pPr>
            <a:r>
              <a:rPr sz="2000" b="1" spc="-5" dirty="0">
                <a:solidFill>
                  <a:srgbClr val="01CA99"/>
                </a:solidFill>
                <a:latin typeface="Courier New"/>
                <a:cs typeface="Courier New"/>
              </a:rPr>
              <a:t>int *p,</a:t>
            </a:r>
            <a:r>
              <a:rPr sz="20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1CA99"/>
                </a:solidFill>
                <a:latin typeface="Courier New"/>
                <a:cs typeface="Courier New"/>
              </a:rPr>
              <a:t>*q;  p=p+2;  q=p;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BADF17-8D81-4C88-B3A1-590C9D31004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10" dirty="0"/>
              <a:t>Symbolic</a:t>
            </a:r>
            <a:r>
              <a:rPr spc="-5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251216"/>
            <a:ext cx="672909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Names </a:t>
            </a:r>
            <a:r>
              <a:rPr sz="1800" dirty="0">
                <a:latin typeface="Times New Roman"/>
                <a:cs typeface="Times New Roman"/>
              </a:rPr>
              <a:t>given to values that </a:t>
            </a:r>
            <a:r>
              <a:rPr sz="1800" spc="-5" dirty="0">
                <a:latin typeface="Times New Roman"/>
                <a:cs typeface="Times New Roman"/>
              </a:rPr>
              <a:t>cannot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changed. Implemented 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preprocessor directive.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256" y="1836432"/>
            <a:ext cx="982980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0098" y="1836432"/>
            <a:ext cx="2346960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3000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FALSE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PI</a:t>
            </a:r>
            <a:r>
              <a:rPr sz="1800" b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3.14159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FIGURE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"triangle"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2986168"/>
            <a:ext cx="7517765" cy="3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preprocessor statements </a:t>
            </a:r>
            <a:r>
              <a:rPr sz="1800" dirty="0">
                <a:latin typeface="Times New Roman"/>
                <a:cs typeface="Times New Roman"/>
              </a:rPr>
              <a:t>begin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 </a:t>
            </a:r>
            <a:r>
              <a:rPr sz="1800" dirty="0">
                <a:latin typeface="Times New Roman"/>
                <a:cs typeface="Times New Roman"/>
              </a:rPr>
              <a:t>symbol, and are </a:t>
            </a:r>
            <a:r>
              <a:rPr sz="1800" spc="-5" dirty="0">
                <a:latin typeface="Times New Roman"/>
                <a:cs typeface="Times New Roman"/>
              </a:rPr>
              <a:t>NOT  terminated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semicolon. Traditionally, preprocessor 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listed </a:t>
            </a:r>
            <a:r>
              <a:rPr sz="1800" dirty="0">
                <a:latin typeface="Times New Roman"/>
                <a:cs typeface="Times New Roman"/>
              </a:rPr>
              <a:t>at  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of the source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355600" marR="17780" indent="-342900">
              <a:lnSpc>
                <a:spcPct val="100099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Preprocessor 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handled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(or </a:t>
            </a:r>
            <a:r>
              <a:rPr sz="1800" spc="-5" dirty="0">
                <a:latin typeface="Times New Roman"/>
                <a:cs typeface="Times New Roman"/>
              </a:rPr>
              <a:t>preprocessor) </a:t>
            </a:r>
            <a:r>
              <a:rPr sz="1800" dirty="0">
                <a:latin typeface="Times New Roman"/>
                <a:cs typeface="Times New Roman"/>
              </a:rPr>
              <a:t>before  the </a:t>
            </a:r>
            <a:r>
              <a:rPr sz="1800" spc="-5" dirty="0">
                <a:latin typeface="Times New Roman"/>
                <a:cs typeface="Times New Roman"/>
              </a:rPr>
              <a:t>program is actually compiled. All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#</a:t>
            </a:r>
            <a:r>
              <a:rPr sz="1800" b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processed first, </a:t>
            </a:r>
            <a:r>
              <a:rPr sz="1800" dirty="0">
                <a:latin typeface="Times New Roman"/>
                <a:cs typeface="Times New Roman"/>
              </a:rPr>
              <a:t>and the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symbols </a:t>
            </a:r>
            <a:r>
              <a:rPr sz="1800" dirty="0">
                <a:latin typeface="Times New Roman"/>
                <a:cs typeface="Times New Roman"/>
              </a:rPr>
              <a:t>(like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occur </a:t>
            </a:r>
            <a:r>
              <a:rPr sz="1800" dirty="0">
                <a:latin typeface="Times New Roman"/>
                <a:cs typeface="Times New Roman"/>
              </a:rPr>
              <a:t>in the C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are replaced 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by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their value  </a:t>
            </a:r>
            <a:r>
              <a:rPr sz="1800" dirty="0">
                <a:latin typeface="Times New Roman"/>
                <a:cs typeface="Times New Roman"/>
              </a:rPr>
              <a:t>(like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3000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substitution has taken place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preprocessor, the 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compiled.</a:t>
            </a:r>
            <a:endParaRPr sz="180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preprocessor constants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UPPERCASE.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acts as </a:t>
            </a:r>
            <a:r>
              <a:rPr sz="1800" dirty="0">
                <a:latin typeface="Times New Roman"/>
                <a:cs typeface="Times New Roman"/>
              </a:rPr>
              <a:t>a  form of </a:t>
            </a:r>
            <a:r>
              <a:rPr sz="1800" spc="-5" dirty="0">
                <a:latin typeface="Times New Roman"/>
                <a:cs typeface="Times New Roman"/>
              </a:rPr>
              <a:t>internal documentation 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enhance program readability and</a:t>
            </a:r>
            <a:r>
              <a:rPr sz="1800" b="1" spc="13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reuse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program itself, </a:t>
            </a:r>
            <a:r>
              <a:rPr sz="1800" spc="-5" dirty="0">
                <a:latin typeface="Times New Roman"/>
                <a:cs typeface="Times New Roman"/>
              </a:rPr>
              <a:t>values cannot </a:t>
            </a:r>
            <a:r>
              <a:rPr sz="1800" dirty="0">
                <a:latin typeface="Times New Roman"/>
                <a:cs typeface="Times New Roman"/>
              </a:rPr>
              <a:t>be assigned to symbolic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constants.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CBFCE2-1FC7-4649-B930-674570EB251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5" dirty="0"/>
              <a:t>Indirection</a:t>
            </a:r>
            <a:r>
              <a:rPr spc="-10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46" y="1377800"/>
            <a:ext cx="747395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604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indirection </a:t>
            </a:r>
            <a:r>
              <a:rPr sz="1800" spc="-5" dirty="0">
                <a:latin typeface="Times New Roman"/>
                <a:cs typeface="Times New Roman"/>
              </a:rPr>
              <a:t>operator,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*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considered </a:t>
            </a:r>
            <a:r>
              <a:rPr sz="1800" dirty="0">
                <a:latin typeface="Times New Roman"/>
                <a:cs typeface="Times New Roman"/>
              </a:rPr>
              <a:t>as the </a:t>
            </a:r>
            <a:r>
              <a:rPr sz="1800" spc="-5" dirty="0">
                <a:latin typeface="Times New Roman"/>
                <a:cs typeface="Times New Roman"/>
              </a:rPr>
              <a:t>complement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address operator. It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returns the contents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address stored in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pointer  variable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278130" algn="ctr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*p;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above expression is read as </a:t>
            </a:r>
            <a:r>
              <a:rPr sz="1800" spc="-5" dirty="0">
                <a:latin typeface="Times New Roman"/>
                <a:cs typeface="Times New Roman"/>
              </a:rPr>
              <a:t>“contents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”. What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returned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the value  stored at the memory address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Consider </a:t>
            </a:r>
            <a:r>
              <a:rPr sz="1800" spc="-5" dirty="0">
                <a:latin typeface="Times New Roman"/>
                <a:cs typeface="Times New Roman"/>
              </a:rPr>
              <a:t>the sample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172" y="3704856"/>
            <a:ext cx="6570345" cy="1341120"/>
          </a:xfrm>
          <a:custGeom>
            <a:avLst/>
            <a:gdLst/>
            <a:ahLst/>
            <a:cxnLst/>
            <a:rect l="l" t="t" r="r" b="b"/>
            <a:pathLst>
              <a:path w="6570345" h="1341120">
                <a:moveTo>
                  <a:pt x="6569964" y="0"/>
                </a:moveTo>
                <a:lnTo>
                  <a:pt x="6569964" y="1341120"/>
                </a:lnTo>
                <a:lnTo>
                  <a:pt x="0" y="1341120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12" y="3739400"/>
            <a:ext cx="246888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019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 marR="508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a=1,b=78,*ip;  ip=&amp;a;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0860" y="4534890"/>
            <a:ext cx="75882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b=</a:t>
            </a:r>
            <a:r>
              <a:rPr sz="1600" b="1" spc="5" dirty="0">
                <a:latin typeface="Courier New"/>
                <a:cs typeface="Courier New"/>
              </a:rPr>
              <a:t>*</a:t>
            </a:r>
            <a:r>
              <a:rPr sz="1600" b="1" spc="-5" dirty="0">
                <a:latin typeface="Courier New"/>
                <a:cs typeface="Courier New"/>
              </a:rPr>
              <a:t>ip;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1967" y="4534890"/>
            <a:ext cx="283464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/* equivalent to b=a</a:t>
            </a:r>
            <a:r>
              <a:rPr sz="1600" b="1" spc="-8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860" y="4742154"/>
            <a:ext cx="45472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printf("The value of b is %d\n",b);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1696" y="5059692"/>
            <a:ext cx="6567170" cy="300355"/>
          </a:xfrm>
          <a:custGeom>
            <a:avLst/>
            <a:gdLst/>
            <a:ahLst/>
            <a:cxnLst/>
            <a:rect l="l" t="t" r="r" b="b"/>
            <a:pathLst>
              <a:path w="6567170" h="300354">
                <a:moveTo>
                  <a:pt x="6566916" y="0"/>
                </a:moveTo>
                <a:lnTo>
                  <a:pt x="6566916" y="300227"/>
                </a:lnTo>
                <a:lnTo>
                  <a:pt x="0" y="300228"/>
                </a:lnTo>
                <a:lnTo>
                  <a:pt x="0" y="0"/>
                </a:lnTo>
                <a:lnTo>
                  <a:pt x="6566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446" y="5057660"/>
            <a:ext cx="7265034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880">
              <a:lnSpc>
                <a:spcPct val="10000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value 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of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b is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indirectly</a:t>
            </a:r>
            <a:r>
              <a:rPr sz="1800" spc="-5" dirty="0">
                <a:latin typeface="Times New Roman"/>
                <a:cs typeface="Times New Roman"/>
              </a:rPr>
              <a:t>;</a:t>
            </a:r>
            <a:r>
              <a:rPr sz="1800" spc="-10" dirty="0">
                <a:latin typeface="Times New Roman"/>
                <a:cs typeface="Times New Roman"/>
              </a:rPr>
              <a:t> by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 pointer 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1985DA-5F04-4E02-A137-9BEE987A3CC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>
              <a:lnSpc>
                <a:spcPct val="100000"/>
              </a:lnSpc>
            </a:pPr>
            <a:r>
              <a:rPr spc="-5" dirty="0"/>
              <a:t>“Call-by-Reference”</a:t>
            </a:r>
            <a:r>
              <a:rPr spc="-95" dirty="0"/>
              <a:t> </a:t>
            </a:r>
            <a:r>
              <a:rPr dirty="0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79995" cy="419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815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learned earlier that </a:t>
            </a: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main program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as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actual  </a:t>
            </a:r>
            <a:r>
              <a:rPr sz="1800" dirty="0">
                <a:latin typeface="Times New Roman"/>
                <a:cs typeface="Times New Roman"/>
              </a:rPr>
              <a:t>argument in 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call, its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won’t be </a:t>
            </a:r>
            <a:r>
              <a:rPr sz="1800" spc="-5" dirty="0">
                <a:latin typeface="Times New Roman"/>
                <a:cs typeface="Times New Roman"/>
              </a:rPr>
              <a:t>changed </a:t>
            </a:r>
            <a:r>
              <a:rPr sz="1800" dirty="0">
                <a:latin typeface="Times New Roman"/>
                <a:cs typeface="Times New Roman"/>
              </a:rPr>
              <a:t>no matter what is </a:t>
            </a:r>
            <a:r>
              <a:rPr sz="1800" spc="-5" dirty="0">
                <a:latin typeface="Times New Roman"/>
                <a:cs typeface="Times New Roman"/>
              </a:rPr>
              <a:t>done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corresponding dummy argument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if we </a:t>
            </a:r>
            <a:r>
              <a:rPr sz="1800" spc="-5" dirty="0">
                <a:latin typeface="Times New Roman"/>
                <a:cs typeface="Times New Roman"/>
              </a:rPr>
              <a:t>would like the function </a:t>
            </a:r>
            <a:r>
              <a:rPr sz="1800" dirty="0">
                <a:latin typeface="Times New Roman"/>
                <a:cs typeface="Times New Roman"/>
              </a:rPr>
              <a:t>to change </a:t>
            </a:r>
            <a:r>
              <a:rPr sz="1800" spc="-5" dirty="0">
                <a:latin typeface="Times New Roman"/>
                <a:cs typeface="Times New Roman"/>
              </a:rPr>
              <a:t>the main variable’s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contents?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756285" marR="107950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we use pointers as </a:t>
            </a:r>
            <a:r>
              <a:rPr sz="1800" spc="-10" dirty="0">
                <a:latin typeface="Times New Roman"/>
                <a:cs typeface="Times New Roman"/>
              </a:rPr>
              <a:t>dummy </a:t>
            </a:r>
            <a:r>
              <a:rPr sz="1800" dirty="0">
                <a:latin typeface="Times New Roman"/>
                <a:cs typeface="Times New Roman"/>
              </a:rPr>
              <a:t>arguments in </a:t>
            </a:r>
            <a:r>
              <a:rPr sz="1800" spc="-5" dirty="0">
                <a:latin typeface="Times New Roman"/>
                <a:cs typeface="Times New Roman"/>
              </a:rPr>
              <a:t>functions and </a:t>
            </a:r>
            <a:r>
              <a:rPr sz="1800" dirty="0">
                <a:latin typeface="Times New Roman"/>
                <a:cs typeface="Times New Roman"/>
              </a:rPr>
              <a:t>indirect  operations in the function </a:t>
            </a:r>
            <a:r>
              <a:rPr sz="1800" spc="-5" dirty="0">
                <a:latin typeface="Times New Roman"/>
                <a:cs typeface="Times New Roman"/>
              </a:rPr>
              <a:t>body. (The actual arguments </a:t>
            </a:r>
            <a:r>
              <a:rPr sz="1800" dirty="0">
                <a:latin typeface="Times New Roman"/>
                <a:cs typeface="Times New Roman"/>
              </a:rPr>
              <a:t>must then be  </a:t>
            </a:r>
            <a:r>
              <a:rPr sz="1800" spc="-5" dirty="0">
                <a:latin typeface="Times New Roman"/>
                <a:cs typeface="Times New Roman"/>
              </a:rPr>
              <a:t>addresses)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20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Since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actual argument variable and the corresponding dummy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pointer refer 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same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 location</a:t>
            </a:r>
            <a:r>
              <a:rPr sz="1800" spc="-5" dirty="0">
                <a:latin typeface="Times New Roman"/>
                <a:cs typeface="Times New Roman"/>
              </a:rPr>
              <a:t>, changing the contents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 dummy pointer </a:t>
            </a:r>
            <a:r>
              <a:rPr sz="1800" dirty="0">
                <a:latin typeface="Times New Roman"/>
                <a:cs typeface="Times New Roman"/>
              </a:rPr>
              <a:t>will-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necessity- change the contents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actual  argument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BF8AD7F-E268-490D-8D5F-C0DFB2A1F73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0">
              <a:lnSpc>
                <a:spcPct val="100000"/>
              </a:lnSpc>
            </a:pPr>
            <a:r>
              <a:rPr spc="-5" dirty="0"/>
              <a:t>“Call-by-Reference”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12" y="2385072"/>
            <a:ext cx="6693534" cy="3211195"/>
          </a:xfrm>
          <a:custGeom>
            <a:avLst/>
            <a:gdLst/>
            <a:ahLst/>
            <a:cxnLst/>
            <a:rect l="l" t="t" r="r" b="b"/>
            <a:pathLst>
              <a:path w="6693534" h="3211195">
                <a:moveTo>
                  <a:pt x="6693408" y="0"/>
                </a:moveTo>
                <a:lnTo>
                  <a:pt x="6693408" y="3211067"/>
                </a:lnTo>
                <a:lnTo>
                  <a:pt x="0" y="3211068"/>
                </a:lnTo>
                <a:lnTo>
                  <a:pt x="0" y="0"/>
                </a:lnTo>
                <a:lnTo>
                  <a:pt x="669340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451" y="1402793"/>
            <a:ext cx="7524750" cy="145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classic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“call-by-reference”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swap function </a:t>
            </a:r>
            <a:r>
              <a:rPr sz="1800" spc="-5" dirty="0">
                <a:latin typeface="Times New Roman"/>
                <a:cs typeface="Times New Roman"/>
              </a:rPr>
              <a:t>designed </a:t>
            </a:r>
            <a:r>
              <a:rPr sz="1800" dirty="0">
                <a:latin typeface="Times New Roman"/>
                <a:cs typeface="Times New Roman"/>
              </a:rPr>
              <a:t>to  exchange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values of two variables in the main program. Here is 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swapping  </a:t>
            </a:r>
            <a:r>
              <a:rPr sz="1800" spc="-5" dirty="0">
                <a:latin typeface="Times New Roman"/>
                <a:cs typeface="Times New Roman"/>
              </a:rPr>
              <a:t>program:</a:t>
            </a:r>
            <a:endParaRPr sz="1800">
              <a:latin typeface="Times New Roman"/>
              <a:cs typeface="Times New Roman"/>
            </a:endParaRPr>
          </a:p>
          <a:p>
            <a:pPr marL="628015">
              <a:lnSpc>
                <a:spcPts val="1780"/>
              </a:lnSpc>
              <a:spcBef>
                <a:spcPts val="1205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628015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void swap(int *p,int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*q);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52" y="3006356"/>
            <a:ext cx="332422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 marR="5080">
              <a:lnSpc>
                <a:spcPct val="85300"/>
              </a:lnSpc>
              <a:spcBef>
                <a:spcPts val="135"/>
              </a:spcBef>
            </a:pP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i=3,j=9876;  </a:t>
            </a:r>
            <a:r>
              <a:rPr sz="1600" b="1" dirty="0">
                <a:latin typeface="Courier New"/>
                <a:cs typeface="Courier New"/>
              </a:rPr>
              <a:t>swap(&amp;i,&amp;j);  printf("After swap,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i=%d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496" y="3629647"/>
            <a:ext cx="161417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j</a:t>
            </a:r>
            <a:r>
              <a:rPr sz="1600" b="1" spc="5" dirty="0">
                <a:latin typeface="Courier New"/>
                <a:cs typeface="Courier New"/>
              </a:rPr>
              <a:t>=</a:t>
            </a:r>
            <a:r>
              <a:rPr sz="1600" b="1" spc="-5" dirty="0">
                <a:latin typeface="Courier New"/>
                <a:cs typeface="Courier New"/>
              </a:rPr>
              <a:t>%d\n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,i,j);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52" y="3838422"/>
            <a:ext cx="320294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745490" marR="5080" indent="-733425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void swap(int *p,int *q)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int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temp;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temp=*p;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*p=*q;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*q=temp;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3116" y="5631192"/>
            <a:ext cx="6707505" cy="300355"/>
          </a:xfrm>
          <a:custGeom>
            <a:avLst/>
            <a:gdLst/>
            <a:ahLst/>
            <a:cxnLst/>
            <a:rect l="l" t="t" r="r" b="b"/>
            <a:pathLst>
              <a:path w="6707505" h="300354">
                <a:moveTo>
                  <a:pt x="6707124" y="0"/>
                </a:moveTo>
                <a:lnTo>
                  <a:pt x="6707124" y="300227"/>
                </a:lnTo>
                <a:lnTo>
                  <a:pt x="0" y="300228"/>
                </a:lnTo>
                <a:lnTo>
                  <a:pt x="0" y="0"/>
                </a:lnTo>
                <a:lnTo>
                  <a:pt x="670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8056" y="5293817"/>
            <a:ext cx="27127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After swap, i=9876</a:t>
            </a:r>
            <a:r>
              <a:rPr sz="1600" b="1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j=3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485067E-386A-4A1B-9233-798F8764C4F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315">
              <a:lnSpc>
                <a:spcPct val="100000"/>
              </a:lnSpc>
            </a:pPr>
            <a:r>
              <a:rPr spc="-5" dirty="0"/>
              <a:t>Pointers and</a:t>
            </a:r>
            <a:r>
              <a:rPr spc="-90" dirty="0"/>
              <a:t> </a:t>
            </a:r>
            <a:r>
              <a:rPr spc="-10"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51420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Although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may seem </a:t>
            </a:r>
            <a:r>
              <a:rPr sz="1800" spc="-5" dirty="0">
                <a:latin typeface="Times New Roman"/>
                <a:cs typeface="Times New Roman"/>
              </a:rPr>
              <a:t>strange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first, </a:t>
            </a:r>
            <a:r>
              <a:rPr sz="1800" dirty="0">
                <a:latin typeface="Times New Roman"/>
                <a:cs typeface="Times New Roman"/>
              </a:rPr>
              <a:t>in C an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array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name is an address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fact, it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base address </a:t>
            </a:r>
            <a:r>
              <a:rPr sz="1800" dirty="0">
                <a:latin typeface="Times New Roman"/>
                <a:cs typeface="Times New Roman"/>
              </a:rPr>
              <a:t>of all the </a:t>
            </a:r>
            <a:r>
              <a:rPr sz="1800" spc="-5" dirty="0">
                <a:latin typeface="Times New Roman"/>
                <a:cs typeface="Times New Roman"/>
              </a:rPr>
              <a:t>consecutive memory locations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make  up the entire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1822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actually seen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fact before: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scanf to input a </a:t>
            </a:r>
            <a:r>
              <a:rPr sz="1800" spc="-5" dirty="0">
                <a:latin typeface="Times New Roman"/>
                <a:cs typeface="Times New Roman"/>
              </a:rPr>
              <a:t>character  string variable called name the statement looked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3532644"/>
            <a:ext cx="394842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ourier New"/>
              <a:buChar char="•"/>
              <a:tabLst>
                <a:tab pos="355600" algn="l"/>
                <a:tab pos="343979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("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",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na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	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60" y="3532644"/>
            <a:ext cx="248412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scanf("%s",&amp;name);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49" y="4209288"/>
            <a:ext cx="6855459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Given this fact, we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pointer arithmetic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access array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A6A65B-3CC9-41D9-8F41-7175CA2A0AA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6055">
              <a:lnSpc>
                <a:spcPct val="100000"/>
              </a:lnSpc>
            </a:pPr>
            <a:r>
              <a:rPr spc="-5" dirty="0"/>
              <a:t>Pointers and </a:t>
            </a:r>
            <a:r>
              <a:rPr spc="-10" dirty="0"/>
              <a:t>Arrays</a:t>
            </a:r>
            <a:r>
              <a:rPr spc="-60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499735" cy="243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Given the following array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 marR="305435" algn="ctr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a[467];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two statements </a:t>
            </a:r>
            <a:r>
              <a:rPr sz="1800" b="1" spc="-15" dirty="0">
                <a:solidFill>
                  <a:srgbClr val="3737CA"/>
                </a:solidFill>
                <a:latin typeface="Times New Roman"/>
                <a:cs typeface="Times New Roman"/>
              </a:rPr>
              <a:t>do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the exact same</a:t>
            </a:r>
            <a:r>
              <a:rPr sz="1800" b="1" spc="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thing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R="713740" algn="ctr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a[5]=56;</a:t>
            </a:r>
            <a:endParaRPr sz="1800">
              <a:latin typeface="Courier New"/>
              <a:cs typeface="Courier New"/>
            </a:endParaRPr>
          </a:p>
          <a:p>
            <a:pPr marR="440690" algn="ctr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*(a+5)=56;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layout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7084" y="3867924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905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7084" y="4198632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905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084" y="4529340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889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a[2]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7084" y="4858524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905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a[3]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7084" y="5189232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905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a[4]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7084" y="5519940"/>
            <a:ext cx="946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889"/>
              </a:lnSpc>
            </a:pPr>
            <a:r>
              <a:rPr sz="1600" b="1" spc="-5" dirty="0">
                <a:solidFill>
                  <a:srgbClr val="B0B0B0"/>
                </a:solidFill>
                <a:latin typeface="Courier New"/>
                <a:cs typeface="Courier New"/>
              </a:rPr>
              <a:t>a[5]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77744" y="3861828"/>
          <a:ext cx="3129646" cy="19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192"/>
                <a:gridCol w="1498051"/>
                <a:gridCol w="946403"/>
              </a:tblGrid>
              <a:tr h="315468">
                <a:tc>
                  <a:txBody>
                    <a:bodyPr/>
                    <a:lstStyle/>
                    <a:p>
                      <a:pPr marL="22225">
                        <a:lnSpc>
                          <a:spcPts val="2135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133268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a[0]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42671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a+1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42671">
                      <a:solidFill>
                        <a:srgbClr val="FFFFFF"/>
                      </a:solidFill>
                      <a:prstDash val="solid"/>
                    </a:lnT>
                    <a:lnB w="42671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  <a:tr h="32994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a+2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133276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a[2]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42671">
                      <a:solidFill>
                        <a:srgbClr val="FFFFFF"/>
                      </a:solidFill>
                      <a:prstDash val="solid"/>
                    </a:lnT>
                    <a:lnB w="41147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  <a:tr h="3299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a+3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a[3]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41147">
                      <a:solidFill>
                        <a:srgbClr val="FFFFFF"/>
                      </a:solidFill>
                      <a:prstDash val="solid"/>
                    </a:lnT>
                    <a:lnB w="42671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  <a:tr h="30140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a+4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a[4]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42671">
                      <a:solidFill>
                        <a:srgbClr val="FFFFFF"/>
                      </a:solidFill>
                      <a:prstDash val="solid"/>
                    </a:lnT>
                    <a:lnB w="42671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  <a:tr h="344774"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935990" algn="l"/>
                        </a:tabLst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a+5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133288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7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a[5]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4267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FFCAFF"/>
                    </a:solidFill>
                  </a:tcPr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80CC1E-79CE-4DE9-810A-959AD23CD0B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0">
              <a:lnSpc>
                <a:spcPct val="100000"/>
              </a:lnSpc>
            </a:pPr>
            <a:r>
              <a:rPr spc="-5" dirty="0"/>
              <a:t>Pointers and </a:t>
            </a:r>
            <a:r>
              <a:rPr spc="-10" dirty="0"/>
              <a:t>Arrays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364095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next examples show how to sum up all the elements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1D array using  </a:t>
            </a:r>
            <a:r>
              <a:rPr sz="1800" dirty="0">
                <a:latin typeface="Times New Roman"/>
                <a:cs typeface="Times New Roman"/>
              </a:rPr>
              <a:t>pointers: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656" y="3329927"/>
            <a:ext cx="12712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656" y="4651222"/>
            <a:ext cx="14992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Another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576" y="2334780"/>
            <a:ext cx="6202680" cy="925194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533400">
              <a:lnSpc>
                <a:spcPts val="190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a[100],i,*p,sum=0;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900430" marR="3218180" indent="-367665">
              <a:lnSpc>
                <a:spcPts val="1639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for(i=0; </a:t>
            </a:r>
            <a:r>
              <a:rPr sz="1600" b="1" spc="-5" dirty="0">
                <a:latin typeface="Courier New"/>
                <a:cs typeface="Courier New"/>
              </a:rPr>
              <a:t>i&lt;100;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++i)  </a:t>
            </a:r>
            <a:r>
              <a:rPr sz="1600" b="1" dirty="0">
                <a:latin typeface="Courier New"/>
                <a:cs typeface="Courier New"/>
              </a:rPr>
              <a:t>sum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+=a[i];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576" y="3643896"/>
            <a:ext cx="6202680" cy="92392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532765">
              <a:lnSpc>
                <a:spcPts val="1889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a[100],i,*p,sum=0;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900430" marR="3218180" indent="-367665">
              <a:lnSpc>
                <a:spcPts val="1639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for(i=0; </a:t>
            </a:r>
            <a:r>
              <a:rPr sz="1600" b="1" spc="-5" dirty="0">
                <a:latin typeface="Courier New"/>
                <a:cs typeface="Courier New"/>
              </a:rPr>
              <a:t>i&lt;100;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++i)  </a:t>
            </a:r>
            <a:r>
              <a:rPr sz="1600" b="1" dirty="0">
                <a:latin typeface="Courier New"/>
                <a:cs typeface="Courier New"/>
              </a:rPr>
              <a:t>sum </a:t>
            </a:r>
            <a:r>
              <a:rPr sz="1600" b="1" spc="5" dirty="0">
                <a:latin typeface="Courier New"/>
                <a:cs typeface="Courier New"/>
              </a:rPr>
              <a:t>+=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*(a+i);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576" y="4963680"/>
            <a:ext cx="6202680" cy="925194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532765">
              <a:lnSpc>
                <a:spcPts val="190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a[100],i,*p,sum=0;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900430" marR="2728595" indent="-367665">
              <a:lnSpc>
                <a:spcPts val="1639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for(p=a; p&lt;&amp;a[100];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++p)  </a:t>
            </a:r>
            <a:r>
              <a:rPr sz="1600" b="1" dirty="0">
                <a:latin typeface="Courier New"/>
                <a:cs typeface="Courier New"/>
              </a:rPr>
              <a:t>sum </a:t>
            </a:r>
            <a:r>
              <a:rPr sz="1600" b="1" spc="5" dirty="0">
                <a:latin typeface="Courier New"/>
                <a:cs typeface="Courier New"/>
              </a:rPr>
              <a:t>+=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*p;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E6E44E-D051-45AD-9580-5BB211B52A7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9710">
              <a:lnSpc>
                <a:spcPct val="100000"/>
              </a:lnSpc>
            </a:pPr>
            <a:r>
              <a:rPr spc="-10" dirty="0"/>
              <a:t>Arrays as </a:t>
            </a: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Arguments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0" y="1403342"/>
            <a:ext cx="7614920" cy="232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writing functions that </a:t>
            </a:r>
            <a:r>
              <a:rPr sz="1800" dirty="0">
                <a:latin typeface="Times New Roman"/>
                <a:cs typeface="Times New Roman"/>
              </a:rPr>
              <a:t>work on </a:t>
            </a:r>
            <a:r>
              <a:rPr sz="1800" spc="-5" dirty="0">
                <a:latin typeface="Times New Roman"/>
                <a:cs typeface="Times New Roman"/>
              </a:rPr>
              <a:t>arrays,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convenient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use</a:t>
            </a:r>
            <a:endParaRPr sz="1800">
              <a:latin typeface="Times New Roman"/>
              <a:cs typeface="Times New Roman"/>
            </a:endParaRPr>
          </a:p>
          <a:p>
            <a:pPr marL="355600" marR="5080" indent="-63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pointers as arguments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Once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has the </a:t>
            </a:r>
            <a:r>
              <a:rPr sz="1800" dirty="0">
                <a:latin typeface="Times New Roman"/>
                <a:cs typeface="Times New Roman"/>
              </a:rPr>
              <a:t>base address of the array, it  can use </a:t>
            </a:r>
            <a:r>
              <a:rPr sz="1800" spc="-5" dirty="0">
                <a:latin typeface="Times New Roman"/>
                <a:cs typeface="Times New Roman"/>
              </a:rPr>
              <a:t>pointer arithmetic </a:t>
            </a:r>
            <a:r>
              <a:rPr sz="1800" dirty="0">
                <a:latin typeface="Times New Roman"/>
                <a:cs typeface="Times New Roman"/>
              </a:rPr>
              <a:t>to work with all </a:t>
            </a:r>
            <a:r>
              <a:rPr sz="1800" spc="-5" dirty="0">
                <a:latin typeface="Times New Roman"/>
                <a:cs typeface="Times New Roman"/>
              </a:rPr>
              <a:t>the array elements.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alternative  is to use </a:t>
            </a:r>
            <a:r>
              <a:rPr sz="1800" spc="-10" dirty="0">
                <a:latin typeface="Times New Roman"/>
                <a:cs typeface="Times New Roman"/>
              </a:rPr>
              <a:t>global </a:t>
            </a:r>
            <a:r>
              <a:rPr sz="1800" spc="-5" dirty="0">
                <a:latin typeface="Times New Roman"/>
                <a:cs typeface="Times New Roman"/>
              </a:rPr>
              <a:t>array variables or -- more horribly -- pass all the </a:t>
            </a:r>
            <a:r>
              <a:rPr sz="1800" spc="-10" dirty="0">
                <a:latin typeface="Times New Roman"/>
                <a:cs typeface="Times New Roman"/>
              </a:rPr>
              <a:t>array </a:t>
            </a:r>
            <a:r>
              <a:rPr sz="1800" spc="-5" dirty="0">
                <a:latin typeface="Times New Roman"/>
                <a:cs typeface="Times New Roman"/>
              </a:rPr>
              <a:t>elements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55600" marR="1574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Consider the following function designed </a:t>
            </a:r>
            <a:r>
              <a:rPr sz="1800" dirty="0">
                <a:latin typeface="Times New Roman"/>
                <a:cs typeface="Times New Roman"/>
              </a:rPr>
              <a:t>to take the </a:t>
            </a:r>
            <a:r>
              <a:rPr sz="1800" spc="-5" dirty="0">
                <a:latin typeface="Times New Roman"/>
                <a:cs typeface="Times New Roman"/>
              </a:rPr>
              <a:t>sum of elements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1D  </a:t>
            </a:r>
            <a:r>
              <a:rPr sz="1800" dirty="0">
                <a:latin typeface="Times New Roman"/>
                <a:cs typeface="Times New Roman"/>
              </a:rPr>
              <a:t>array 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doubles: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0" y="5196801"/>
            <a:ext cx="720852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the sum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needed was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starting address in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array  and the 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 summed </a:t>
            </a:r>
            <a:r>
              <a:rPr sz="1800" dirty="0">
                <a:latin typeface="Times New Roman"/>
                <a:cs typeface="Times New Roman"/>
              </a:rPr>
              <a:t>together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efficient  argument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132" y="3767340"/>
            <a:ext cx="6449695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1700" marR="2484120" indent="-733425">
              <a:lnSpc>
                <a:spcPct val="85300"/>
              </a:lnSpc>
              <a:spcBef>
                <a:spcPts val="265"/>
              </a:spcBef>
            </a:pPr>
            <a:r>
              <a:rPr sz="1600" b="1" spc="-5" dirty="0">
                <a:latin typeface="Courier New"/>
                <a:cs typeface="Courier New"/>
              </a:rPr>
              <a:t>double </a:t>
            </a:r>
            <a:r>
              <a:rPr sz="1600" b="1" dirty="0">
                <a:latin typeface="Courier New"/>
                <a:cs typeface="Courier New"/>
              </a:rPr>
              <a:t>sum(double *dp, int n) {  int </a:t>
            </a:r>
            <a:r>
              <a:rPr sz="1600" b="1" spc="5" dirty="0">
                <a:latin typeface="Courier New"/>
                <a:cs typeface="Courier New"/>
              </a:rPr>
              <a:t>i; </a:t>
            </a:r>
            <a:r>
              <a:rPr sz="1600" b="1" dirty="0">
                <a:latin typeface="Courier New"/>
                <a:cs typeface="Courier New"/>
              </a:rPr>
              <a:t>double res=0.0;  for(i=0; i&lt;n;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901700" marR="3339465" indent="36576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res +=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*(dp+i);  return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540645-F81B-4E0A-8D70-A134BE51C78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0">
              <a:lnSpc>
                <a:spcPct val="100000"/>
              </a:lnSpc>
            </a:pPr>
            <a:r>
              <a:rPr spc="-10" dirty="0"/>
              <a:t>Arrays as </a:t>
            </a:r>
            <a:r>
              <a:rPr spc="-5" dirty="0"/>
              <a:t>Function Arguments</a:t>
            </a:r>
            <a:r>
              <a:rPr spc="-65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5013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Considering the previous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3438144"/>
            <a:ext cx="620141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main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sum function could be used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856" y="4078211"/>
            <a:ext cx="534987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 position[150],length;  length=sum(position,150); /* sum</a:t>
            </a:r>
            <a:r>
              <a:rPr sz="18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entire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4212" y="4352518"/>
            <a:ext cx="111696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array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6" y="4628375"/>
            <a:ext cx="661924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>
              <a:lnSpc>
                <a:spcPct val="100000"/>
              </a:lnSpc>
              <a:tabLst>
                <a:tab pos="356235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length=sum(position,75);	/* sum first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half</a:t>
            </a:r>
            <a:r>
              <a:rPr sz="18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length=sum(&amp;position[10],10);/* sum from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element</a:t>
            </a:r>
            <a:endParaRPr sz="1800">
              <a:latin typeface="Courier New"/>
              <a:cs typeface="Courier New"/>
            </a:endParaRPr>
          </a:p>
          <a:p>
            <a:pPr marL="4011295">
              <a:lnSpc>
                <a:spcPct val="100000"/>
              </a:lnSpc>
              <a:spcBef>
                <a:spcPts val="2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10 to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element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20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132" y="1735848"/>
            <a:ext cx="6449695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1700" marR="2484120" indent="-733425">
              <a:lnSpc>
                <a:spcPct val="85300"/>
              </a:lnSpc>
              <a:spcBef>
                <a:spcPts val="254"/>
              </a:spcBef>
            </a:pPr>
            <a:r>
              <a:rPr sz="1600" b="1" spc="-5" dirty="0">
                <a:latin typeface="Courier New"/>
                <a:cs typeface="Courier New"/>
              </a:rPr>
              <a:t>double </a:t>
            </a:r>
            <a:r>
              <a:rPr sz="1600" b="1" dirty="0">
                <a:latin typeface="Courier New"/>
                <a:cs typeface="Courier New"/>
              </a:rPr>
              <a:t>sum(double *dp, int n) {  int </a:t>
            </a:r>
            <a:r>
              <a:rPr sz="1600" b="1" spc="5" dirty="0">
                <a:latin typeface="Courier New"/>
                <a:cs typeface="Courier New"/>
              </a:rPr>
              <a:t>i; </a:t>
            </a:r>
            <a:r>
              <a:rPr sz="1600" b="1" dirty="0">
                <a:latin typeface="Courier New"/>
                <a:cs typeface="Courier New"/>
              </a:rPr>
              <a:t>double res=0.0;  for(i=0; i&lt;n;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901700" marR="3339465" indent="365760">
              <a:lnSpc>
                <a:spcPts val="163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res +=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*(dp+i);  return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C31FAC-CEE2-4ABD-A92A-A3752407DF8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4470">
              <a:lnSpc>
                <a:spcPct val="100000"/>
              </a:lnSpc>
            </a:pPr>
            <a:r>
              <a:rPr spc="-5" dirty="0"/>
              <a:t>Pointers and Character</a:t>
            </a:r>
            <a:r>
              <a:rPr spc="-4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614920" cy="11112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strange as this sounds, a </a:t>
            </a:r>
            <a:r>
              <a:rPr sz="1800" spc="-5" dirty="0">
                <a:latin typeface="Times New Roman"/>
                <a:cs typeface="Times New Roman"/>
              </a:rPr>
              <a:t>string constant </a:t>
            </a:r>
            <a:r>
              <a:rPr sz="1800" dirty="0">
                <a:latin typeface="Times New Roman"/>
                <a:cs typeface="Times New Roman"/>
              </a:rPr>
              <a:t>-- such as </a:t>
            </a:r>
            <a:r>
              <a:rPr sz="1800" spc="-5" dirty="0">
                <a:latin typeface="Times New Roman"/>
                <a:cs typeface="Times New Roman"/>
              </a:rPr>
              <a:t>“Happy Thanksgiving”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</a:t>
            </a:r>
            <a:endParaRPr sz="1800">
              <a:latin typeface="Times New Roman"/>
              <a:cs typeface="Times New Roman"/>
            </a:endParaRPr>
          </a:p>
          <a:p>
            <a:pPr marL="355600" marR="8255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treated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 </a:t>
            </a:r>
            <a:r>
              <a:rPr sz="1800" dirty="0">
                <a:latin typeface="Times New Roman"/>
                <a:cs typeface="Times New Roman"/>
              </a:rPr>
              <a:t>as an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(Just like we saw with an </a:t>
            </a:r>
            <a:r>
              <a:rPr sz="1800" spc="-5" dirty="0">
                <a:latin typeface="Times New Roman"/>
                <a:cs typeface="Times New Roman"/>
              </a:rPr>
              <a:t>array name).  The value of the string constant address is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base address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character  array.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5" y="2887144"/>
            <a:ext cx="697420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Thus, we 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pointers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work with character strings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similar  </a:t>
            </a:r>
            <a:r>
              <a:rPr sz="1800" dirty="0">
                <a:latin typeface="Times New Roman"/>
                <a:cs typeface="Times New Roman"/>
              </a:rPr>
              <a:t>manner that </a:t>
            </a:r>
            <a:r>
              <a:rPr sz="1800" spc="-5" dirty="0">
                <a:latin typeface="Times New Roman"/>
                <a:cs typeface="Times New Roman"/>
              </a:rPr>
              <a:t>we used pointers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work with </a:t>
            </a:r>
            <a:r>
              <a:rPr sz="1800" dirty="0">
                <a:latin typeface="Times New Roman"/>
                <a:cs typeface="Times New Roman"/>
              </a:rPr>
              <a:t>“normal” </a:t>
            </a:r>
            <a:r>
              <a:rPr sz="1800" spc="-5" dirty="0">
                <a:latin typeface="Times New Roman"/>
                <a:cs typeface="Times New Roman"/>
              </a:rPr>
              <a:t>arrays. </a:t>
            </a:r>
            <a:r>
              <a:rPr sz="1800" dirty="0">
                <a:latin typeface="Times New Roman"/>
                <a:cs typeface="Times New Roman"/>
              </a:rPr>
              <a:t>This is  demonstrated in 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6728" y="3771912"/>
            <a:ext cx="6692265" cy="1755775"/>
          </a:xfrm>
          <a:custGeom>
            <a:avLst/>
            <a:gdLst/>
            <a:ahLst/>
            <a:cxnLst/>
            <a:rect l="l" t="t" r="r" b="b"/>
            <a:pathLst>
              <a:path w="6692265" h="1755775">
                <a:moveTo>
                  <a:pt x="6691883" y="0"/>
                </a:moveTo>
                <a:lnTo>
                  <a:pt x="6691883" y="1755648"/>
                </a:lnTo>
                <a:lnTo>
                  <a:pt x="0" y="1755648"/>
                </a:lnTo>
                <a:lnTo>
                  <a:pt x="0" y="0"/>
                </a:lnTo>
                <a:lnTo>
                  <a:pt x="6691883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6728" y="3597729"/>
            <a:ext cx="669226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marR="4318635">
              <a:lnSpc>
                <a:spcPct val="17060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*cp;</a:t>
            </a:r>
            <a:endParaRPr sz="1600">
              <a:latin typeface="Courier New"/>
              <a:cs typeface="Courier New"/>
            </a:endParaRPr>
          </a:p>
          <a:p>
            <a:pPr marL="532765" marR="382905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cp="Civil </a:t>
            </a:r>
            <a:r>
              <a:rPr sz="1600" b="1" spc="-5" dirty="0">
                <a:latin typeface="Courier New"/>
                <a:cs typeface="Courier New"/>
              </a:rPr>
              <a:t>War";  pr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ntf(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%c\n",</a:t>
            </a:r>
            <a:r>
              <a:rPr sz="1600" b="1" spc="5" dirty="0">
                <a:latin typeface="Courier New"/>
                <a:cs typeface="Courier New"/>
              </a:rPr>
              <a:t>*</a:t>
            </a:r>
            <a:r>
              <a:rPr sz="1600" b="1" spc="-5" dirty="0">
                <a:latin typeface="Courier New"/>
                <a:cs typeface="Courier New"/>
              </a:rPr>
              <a:t>cp);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printf("%c\n",*(cp+6));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124724" y="5565660"/>
            <a:ext cx="6707505" cy="509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7005" marR="6409055">
              <a:lnSpc>
                <a:spcPts val="1630"/>
              </a:lnSpc>
              <a:spcBef>
                <a:spcPts val="280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C  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1B98502-1D6D-4F0A-9FFB-A9C7334C5F0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>
              <a:lnSpc>
                <a:spcPct val="100000"/>
              </a:lnSpc>
            </a:pPr>
            <a:r>
              <a:rPr spc="-5" dirty="0"/>
              <a:t>Pointers and Character </a:t>
            </a:r>
            <a:r>
              <a:rPr spc="-10" dirty="0"/>
              <a:t>Strings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12" y="1842528"/>
            <a:ext cx="6693534" cy="1755775"/>
          </a:xfrm>
          <a:custGeom>
            <a:avLst/>
            <a:gdLst/>
            <a:ahLst/>
            <a:cxnLst/>
            <a:rect l="l" t="t" r="r" b="b"/>
            <a:pathLst>
              <a:path w="6693534" h="1755775">
                <a:moveTo>
                  <a:pt x="6693408" y="0"/>
                </a:moveTo>
                <a:lnTo>
                  <a:pt x="6693408" y="1755648"/>
                </a:lnTo>
                <a:lnTo>
                  <a:pt x="0" y="1755648"/>
                </a:lnTo>
                <a:lnTo>
                  <a:pt x="0" y="0"/>
                </a:lnTo>
                <a:lnTo>
                  <a:pt x="669340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3116" y="3619512"/>
            <a:ext cx="6707505" cy="923925"/>
          </a:xfrm>
          <a:custGeom>
            <a:avLst/>
            <a:gdLst/>
            <a:ahLst/>
            <a:cxnLst/>
            <a:rect l="l" t="t" r="r" b="b"/>
            <a:pathLst>
              <a:path w="6707505" h="923925">
                <a:moveTo>
                  <a:pt x="6707124" y="0"/>
                </a:moveTo>
                <a:lnTo>
                  <a:pt x="6707124" y="923544"/>
                </a:lnTo>
                <a:lnTo>
                  <a:pt x="0" y="923544"/>
                </a:lnTo>
                <a:lnTo>
                  <a:pt x="0" y="0"/>
                </a:lnTo>
                <a:lnTo>
                  <a:pt x="670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6994525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Another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illustrates </a:t>
            </a:r>
            <a:r>
              <a:rPr sz="1800" spc="-5" dirty="0">
                <a:latin typeface="Times New Roman"/>
                <a:cs typeface="Times New Roman"/>
              </a:rPr>
              <a:t>easy </a:t>
            </a:r>
            <a:r>
              <a:rPr sz="1800" dirty="0">
                <a:latin typeface="Times New Roman"/>
                <a:cs typeface="Times New Roman"/>
              </a:rPr>
              <a:t>string input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pointers:</a:t>
            </a:r>
            <a:endParaRPr sz="1800">
              <a:latin typeface="Times New Roman"/>
              <a:cs typeface="Times New Roman"/>
            </a:endParaRPr>
          </a:p>
          <a:p>
            <a:pPr marL="628015" marR="4159885">
              <a:lnSpc>
                <a:spcPts val="3279"/>
              </a:lnSpc>
              <a:spcBef>
                <a:spcPts val="240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93775">
              <a:lnSpc>
                <a:spcPts val="116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*name;</a:t>
            </a:r>
            <a:endParaRPr sz="1600">
              <a:latin typeface="Courier New"/>
              <a:cs typeface="Courier New"/>
            </a:endParaRPr>
          </a:p>
          <a:p>
            <a:pPr marL="993775" marR="2937510">
              <a:lnSpc>
                <a:spcPts val="1630"/>
              </a:lnSpc>
              <a:spcBef>
                <a:spcPts val="150"/>
              </a:spcBef>
            </a:pPr>
            <a:r>
              <a:rPr sz="1600" b="1" dirty="0">
                <a:latin typeface="Courier New"/>
                <a:cs typeface="Courier New"/>
              </a:rPr>
              <a:t>printf("Who are </a:t>
            </a:r>
            <a:r>
              <a:rPr sz="1600" b="1" spc="-5" dirty="0">
                <a:latin typeface="Courier New"/>
                <a:cs typeface="Courier New"/>
              </a:rPr>
              <a:t>you?\n");  </a:t>
            </a:r>
            <a:r>
              <a:rPr sz="1600" b="1" dirty="0">
                <a:latin typeface="Courier New"/>
                <a:cs typeface="Courier New"/>
              </a:rPr>
              <a:t>scanf("%s",name);</a:t>
            </a:r>
            <a:endParaRPr sz="1600">
              <a:latin typeface="Courier New"/>
              <a:cs typeface="Courier New"/>
            </a:endParaRPr>
          </a:p>
          <a:p>
            <a:pPr marL="99377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printf("Hi %s welcome to the party,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pal\n",name);</a:t>
            </a:r>
            <a:endParaRPr sz="1600">
              <a:latin typeface="Courier New"/>
              <a:cs typeface="Courier New"/>
            </a:endParaRPr>
          </a:p>
          <a:p>
            <a:pPr marL="628015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2300" marR="4897120">
              <a:lnSpc>
                <a:spcPts val="1630"/>
              </a:lnSpc>
              <a:spcBef>
                <a:spcPts val="919"/>
              </a:spcBef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Who are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you? 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Seymour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Hi Seymour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welcome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to the party,</a:t>
            </a:r>
            <a:r>
              <a:rPr sz="1600" b="1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149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D1E40CA-B892-4110-99E5-EDE428AC3FB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0">
              <a:lnSpc>
                <a:spcPct val="100000"/>
              </a:lnSpc>
            </a:pPr>
            <a:r>
              <a:rPr spc="-5" dirty="0"/>
              <a:t>Use of </a:t>
            </a:r>
            <a:r>
              <a:rPr spc="-10" dirty="0"/>
              <a:t>Symbolic</a:t>
            </a:r>
            <a:r>
              <a:rPr spc="-4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2929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Consider the </a:t>
            </a:r>
            <a:r>
              <a:rPr sz="1800" dirty="0">
                <a:latin typeface="Times New Roman"/>
                <a:cs typeface="Times New Roman"/>
              </a:rPr>
              <a:t>following program which </a:t>
            </a:r>
            <a:r>
              <a:rPr sz="1800" spc="-5" dirty="0">
                <a:latin typeface="Times New Roman"/>
                <a:cs typeface="Times New Roman"/>
              </a:rPr>
              <a:t>defines </a:t>
            </a:r>
            <a:r>
              <a:rPr sz="1800" dirty="0">
                <a:latin typeface="Times New Roman"/>
                <a:cs typeface="Times New Roman"/>
              </a:rPr>
              <a:t>a constant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696" y="1898916"/>
            <a:ext cx="6692265" cy="196468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latin typeface="Courier New"/>
                <a:cs typeface="Courier New"/>
              </a:rPr>
              <a:t>#include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67005" marR="4072890">
              <a:lnSpc>
                <a:spcPts val="1639"/>
              </a:lnSpc>
              <a:spcBef>
                <a:spcPts val="145"/>
              </a:spcBef>
              <a:tabLst>
                <a:tab pos="1388110" algn="l"/>
              </a:tabLst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 TAXRATE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0.10  </a:t>
            </a:r>
            <a:r>
              <a:rPr sz="1600" b="1" spc="-5" dirty="0">
                <a:latin typeface="Courier New"/>
                <a:cs typeface="Courier New"/>
              </a:rPr>
              <a:t>main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()	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balance;</a:t>
            </a:r>
            <a:endParaRPr sz="1600">
              <a:latin typeface="Courier New"/>
              <a:cs typeface="Courier New"/>
            </a:endParaRPr>
          </a:p>
          <a:p>
            <a:pPr marL="532765" marR="4195445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b="1" dirty="0">
                <a:latin typeface="Courier New"/>
                <a:cs typeface="Courier New"/>
              </a:rPr>
              <a:t>tax;  </a:t>
            </a:r>
            <a:r>
              <a:rPr sz="1600" b="1" spc="-5" dirty="0">
                <a:latin typeface="Courier New"/>
                <a:cs typeface="Courier New"/>
              </a:rPr>
              <a:t>balance 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72.10;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0"/>
              </a:lnSpc>
            </a:pPr>
            <a:r>
              <a:rPr sz="1600" b="1" spc="-5" dirty="0">
                <a:latin typeface="Courier New"/>
                <a:cs typeface="Courier New"/>
              </a:rPr>
              <a:t>tax = balance *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printf("The tax on </a:t>
            </a:r>
            <a:r>
              <a:rPr sz="1600" b="1" dirty="0">
                <a:latin typeface="Courier New"/>
                <a:cs typeface="Courier New"/>
              </a:rPr>
              <a:t>%.2f </a:t>
            </a:r>
            <a:r>
              <a:rPr sz="1600" b="1" spc="-5" dirty="0">
                <a:latin typeface="Courier New"/>
                <a:cs typeface="Courier New"/>
              </a:rPr>
              <a:t>is %.2f\n",balance,</a:t>
            </a:r>
            <a:r>
              <a:rPr sz="1600" b="1" spc="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tax);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77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1696" y="3902976"/>
            <a:ext cx="6570345" cy="299085"/>
          </a:xfrm>
          <a:custGeom>
            <a:avLst/>
            <a:gdLst/>
            <a:ahLst/>
            <a:cxnLst/>
            <a:rect l="l" t="t" r="r" b="b"/>
            <a:pathLst>
              <a:path w="6570345" h="299085">
                <a:moveTo>
                  <a:pt x="6569964" y="0"/>
                </a:moveTo>
                <a:lnTo>
                  <a:pt x="6569964" y="298703"/>
                </a:lnTo>
                <a:lnTo>
                  <a:pt x="0" y="298704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451" y="3899420"/>
            <a:ext cx="7418070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880">
              <a:lnSpc>
                <a:spcPct val="1000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The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tax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on 72.10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7.21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whole </a:t>
            </a: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of using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your </a:t>
            </a:r>
            <a:r>
              <a:rPr sz="1800" spc="-5" dirty="0">
                <a:latin typeface="Times New Roman"/>
                <a:cs typeface="Times New Roman"/>
              </a:rPr>
              <a:t>programs is </a:t>
            </a:r>
            <a:r>
              <a:rPr sz="1800" dirty="0">
                <a:latin typeface="Times New Roman"/>
                <a:cs typeface="Times New Roman"/>
              </a:rPr>
              <a:t>to make them easier  to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modify. Considering the above program as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what  changes would you need to make if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b="1" spc="-7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 changed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20%?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DF9963F-399B-4CF5-A552-92E07DA6FD0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764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984625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</a:t>
            </a:r>
            <a:r>
              <a:rPr sz="1800" u="sng" spc="-1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 Variable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Members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 Structure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Members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r>
              <a:rPr sz="1800" u="sng" spc="-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 Example</a:t>
            </a:r>
            <a:r>
              <a:rPr sz="1800" u="sng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Continued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More Structures Example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Continued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 within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 Structures within</a:t>
            </a:r>
            <a:r>
              <a:rPr sz="1800" u="sng" spc="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to</a:t>
            </a:r>
            <a:r>
              <a:rPr sz="1800" u="sng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Pointers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Structures: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737CA"/>
                </a:solidFill>
                <a:latin typeface="Times New Roman"/>
                <a:cs typeface="Times New Roman"/>
              </a:rPr>
              <a:t>-</a:t>
            </a:r>
            <a:r>
              <a:rPr sz="1800" b="1" u="sng" spc="-15" dirty="0">
                <a:solidFill>
                  <a:srgbClr val="3737CA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8CC2D1-B8A0-43B2-9BE9-D8270352814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0">
              <a:lnSpc>
                <a:spcPct val="100000"/>
              </a:lnSpc>
            </a:pPr>
            <a:r>
              <a:rPr spc="-5" dirty="0"/>
              <a:t>Introduction to</a:t>
            </a:r>
            <a:r>
              <a:rPr spc="-8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8828"/>
            <a:ext cx="759396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12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structure is 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different types of data </a:t>
            </a:r>
            <a:r>
              <a:rPr sz="1800" spc="-5" dirty="0">
                <a:latin typeface="Times New Roman"/>
                <a:cs typeface="Times New Roman"/>
              </a:rPr>
              <a:t>can 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969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together 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one variable name</a:t>
            </a:r>
            <a:r>
              <a:rPr sz="1800" spc="-5" dirty="0">
                <a:latin typeface="Times New Roman"/>
                <a:cs typeface="Times New Roman"/>
              </a:rPr>
              <a:t>. Consider the data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teacher might </a:t>
            </a:r>
            <a:r>
              <a:rPr sz="1800" dirty="0">
                <a:latin typeface="Times New Roman"/>
                <a:cs typeface="Times New Roman"/>
              </a:rPr>
              <a:t>need for a  high school </a:t>
            </a:r>
            <a:r>
              <a:rPr sz="1800" spc="-5" dirty="0">
                <a:latin typeface="Times New Roman"/>
                <a:cs typeface="Times New Roman"/>
              </a:rPr>
              <a:t>student: </a:t>
            </a:r>
            <a:r>
              <a:rPr sz="1800" dirty="0">
                <a:latin typeface="Times New Roman"/>
                <a:cs typeface="Times New Roman"/>
              </a:rPr>
              <a:t>Name, </a:t>
            </a:r>
            <a:r>
              <a:rPr sz="1800" spc="-5" dirty="0">
                <a:latin typeface="Times New Roman"/>
                <a:cs typeface="Times New Roman"/>
              </a:rPr>
              <a:t>Class, </a:t>
            </a:r>
            <a:r>
              <a:rPr sz="1800" dirty="0">
                <a:latin typeface="Times New Roman"/>
                <a:cs typeface="Times New Roman"/>
              </a:rPr>
              <a:t>GPA, test </a:t>
            </a:r>
            <a:r>
              <a:rPr sz="1800" spc="-5" dirty="0">
                <a:latin typeface="Times New Roman"/>
                <a:cs typeface="Times New Roman"/>
              </a:rPr>
              <a:t>scores, </a:t>
            </a:r>
            <a:r>
              <a:rPr sz="1800" dirty="0">
                <a:latin typeface="Times New Roman"/>
                <a:cs typeface="Times New Roman"/>
              </a:rPr>
              <a:t>final </a:t>
            </a:r>
            <a:r>
              <a:rPr sz="1800" spc="-5" dirty="0">
                <a:latin typeface="Times New Roman"/>
                <a:cs typeface="Times New Roman"/>
              </a:rPr>
              <a:t>score, </a:t>
            </a:r>
            <a:r>
              <a:rPr sz="1800" dirty="0">
                <a:latin typeface="Times New Roman"/>
                <a:cs typeface="Times New Roman"/>
              </a:rPr>
              <a:t>ad final course  </a:t>
            </a:r>
            <a:r>
              <a:rPr sz="1800" spc="-5" dirty="0">
                <a:latin typeface="Times New Roman"/>
                <a:cs typeface="Times New Roman"/>
              </a:rPr>
              <a:t>grade.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structure data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student</a:t>
            </a:r>
            <a:r>
              <a:rPr sz="1800" b="1" spc="-6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hold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information: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269" y="2868167"/>
            <a:ext cx="84581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4476" y="2868167"/>
            <a:ext cx="98171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ud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ent</a:t>
            </a:r>
            <a:endParaRPr sz="1800">
              <a:latin typeface="Courier New"/>
              <a:cs typeface="Courier New"/>
            </a:endParaRPr>
          </a:p>
          <a:p>
            <a:pPr marL="379730" marR="4635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ar  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488" y="2868167"/>
            <a:ext cx="1254125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am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e[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5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class;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637" y="3692090"/>
            <a:ext cx="166433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float gpa;  int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test[3];  int final;  char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63" y="4791417"/>
            <a:ext cx="6830059" cy="124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above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declaration of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data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student</a:t>
            </a:r>
            <a:r>
              <a:rPr sz="1800" spc="-10" dirty="0">
                <a:latin typeface="Times New Roman"/>
                <a:cs typeface="Times New Roman"/>
              </a:rPr>
              <a:t>. It </a:t>
            </a:r>
            <a:r>
              <a:rPr sz="1800" spc="-5" dirty="0">
                <a:latin typeface="Times New Roman"/>
                <a:cs typeface="Times New Roman"/>
              </a:rPr>
              <a:t>is not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variable declaration, but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7888" y="3448316"/>
            <a:ext cx="7823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keyword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1580" y="3902468"/>
            <a:ext cx="135699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795">
              <a:lnSpc>
                <a:spcPts val="1639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  data type</a:t>
            </a:r>
            <a:r>
              <a:rPr sz="1600" b="1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6756" y="4096029"/>
            <a:ext cx="19183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member name &amp;</a:t>
            </a:r>
            <a:r>
              <a:rPr sz="1600" b="1" spc="-2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type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3316" y="3212604"/>
            <a:ext cx="829310" cy="591820"/>
          </a:xfrm>
          <a:custGeom>
            <a:avLst/>
            <a:gdLst/>
            <a:ahLst/>
            <a:cxnLst/>
            <a:rect l="l" t="t" r="r" b="b"/>
            <a:pathLst>
              <a:path w="829310" h="591820">
                <a:moveTo>
                  <a:pt x="0" y="591312"/>
                </a:moveTo>
                <a:lnTo>
                  <a:pt x="829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4272" y="3145548"/>
            <a:ext cx="135890" cy="121920"/>
          </a:xfrm>
          <a:custGeom>
            <a:avLst/>
            <a:gdLst/>
            <a:ahLst/>
            <a:cxnLst/>
            <a:rect l="l" t="t" r="r" b="b"/>
            <a:pathLst>
              <a:path w="135889" h="121920">
                <a:moveTo>
                  <a:pt x="135636" y="0"/>
                </a:moveTo>
                <a:lnTo>
                  <a:pt x="0" y="21336"/>
                </a:lnTo>
                <a:lnTo>
                  <a:pt x="71627" y="121920"/>
                </a:lnTo>
                <a:lnTo>
                  <a:pt x="135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7016" y="3195840"/>
            <a:ext cx="822960" cy="189230"/>
          </a:xfrm>
          <a:custGeom>
            <a:avLst/>
            <a:gdLst/>
            <a:ahLst/>
            <a:cxnLst/>
            <a:rect l="l" t="t" r="r" b="b"/>
            <a:pathLst>
              <a:path w="822960" h="189229">
                <a:moveTo>
                  <a:pt x="0" y="188975"/>
                </a:moveTo>
                <a:lnTo>
                  <a:pt x="822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12" y="3136404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19" h="120650">
                <a:moveTo>
                  <a:pt x="134111" y="33527"/>
                </a:moveTo>
                <a:lnTo>
                  <a:pt x="0" y="0"/>
                </a:lnTo>
                <a:lnTo>
                  <a:pt x="27431" y="120395"/>
                </a:lnTo>
                <a:lnTo>
                  <a:pt x="13411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0588" y="3712476"/>
            <a:ext cx="1786255" cy="332740"/>
          </a:xfrm>
          <a:custGeom>
            <a:avLst/>
            <a:gdLst/>
            <a:ahLst/>
            <a:cxnLst/>
            <a:rect l="l" t="t" r="r" b="b"/>
            <a:pathLst>
              <a:path w="1786254" h="332739">
                <a:moveTo>
                  <a:pt x="1786127" y="332231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1716" y="3653040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20" h="120650">
                <a:moveTo>
                  <a:pt x="134112" y="0"/>
                </a:moveTo>
                <a:lnTo>
                  <a:pt x="0" y="38100"/>
                </a:lnTo>
                <a:lnTo>
                  <a:pt x="111251" y="120395"/>
                </a:lnTo>
                <a:lnTo>
                  <a:pt x="134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D265DBD-0586-4B68-B0F4-1E804D81075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/>
              <a:t>Structure Variable</a:t>
            </a:r>
            <a:r>
              <a:rPr spc="-75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656272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actually declare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structure variable,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standard syntax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2045208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struct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052" y="2045208"/>
            <a:ext cx="248285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Lisa, Bart,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Homer;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2724911"/>
            <a:ext cx="730821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 can </a:t>
            </a:r>
            <a:r>
              <a:rPr sz="1800" spc="-10" dirty="0">
                <a:latin typeface="Times New Roman"/>
                <a:cs typeface="Times New Roman"/>
              </a:rPr>
              <a:t>declare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and variables simultaneously. Consider </a:t>
            </a:r>
            <a:r>
              <a:rPr sz="1800" spc="-10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structure representing </a:t>
            </a:r>
            <a:r>
              <a:rPr sz="1800" dirty="0">
                <a:latin typeface="Times New Roman"/>
                <a:cs typeface="Times New Roman"/>
              </a:rPr>
              <a:t>playing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251075" marR="2589530" indent="-410209">
              <a:lnSpc>
                <a:spcPct val="12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struct playing_card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pips;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*suit;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card1,card2,card3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024637-54D5-4248-A3E4-77442A7FE75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305">
              <a:lnSpc>
                <a:spcPct val="100000"/>
              </a:lnSpc>
            </a:pPr>
            <a:r>
              <a:rPr spc="-5" dirty="0"/>
              <a:t>Structure</a:t>
            </a:r>
            <a:r>
              <a:rPr spc="-55" dirty="0"/>
              <a:t> </a:t>
            </a:r>
            <a:r>
              <a:rPr spc="-5" dirty="0"/>
              <a:t>Members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573645" cy="479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6525" indent="-342900">
              <a:lnSpc>
                <a:spcPct val="100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different variable types stored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structure are called its members.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given </a:t>
            </a:r>
            <a:r>
              <a:rPr sz="1800" spc="-10" dirty="0">
                <a:latin typeface="Times New Roman"/>
                <a:cs typeface="Times New Roman"/>
              </a:rPr>
              <a:t>member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dot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notation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use. The “dot”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officially called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member access </a:t>
            </a:r>
            <a:r>
              <a:rPr sz="1800" dirty="0">
                <a:latin typeface="Times New Roman"/>
                <a:cs typeface="Times New Roman"/>
              </a:rPr>
              <a:t>operator. </a:t>
            </a:r>
            <a:r>
              <a:rPr sz="1800" spc="-10" dirty="0">
                <a:latin typeface="Times New Roman"/>
                <a:cs typeface="Times New Roman"/>
              </a:rPr>
              <a:t>Say </a:t>
            </a:r>
            <a:r>
              <a:rPr sz="1800" spc="-5" dirty="0">
                <a:latin typeface="Times New Roman"/>
                <a:cs typeface="Times New Roman"/>
              </a:rPr>
              <a:t>we wanted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initialize the structure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card1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two of hearts. </a:t>
            </a:r>
            <a:r>
              <a:rPr sz="1800" spc="-10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would be done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way:</a:t>
            </a:r>
            <a:endParaRPr sz="1800">
              <a:latin typeface="Times New Roman"/>
              <a:cs typeface="Times New Roman"/>
            </a:endParaRPr>
          </a:p>
          <a:p>
            <a:pPr marL="1841500" marR="299212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card1.pips=2;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ca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.s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t=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"H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you know how to </a:t>
            </a:r>
            <a:r>
              <a:rPr sz="1800" spc="-5" dirty="0">
                <a:latin typeface="Times New Roman"/>
                <a:cs typeface="Times New Roman"/>
              </a:rPr>
              <a:t>create the </a:t>
            </a:r>
            <a:r>
              <a:rPr sz="1800" dirty="0">
                <a:latin typeface="Times New Roman"/>
                <a:cs typeface="Times New Roman"/>
              </a:rPr>
              <a:t>name of a member </a:t>
            </a:r>
            <a:r>
              <a:rPr sz="1800" spc="-5" dirty="0">
                <a:latin typeface="Times New Roman"/>
                <a:cs typeface="Times New Roman"/>
              </a:rPr>
              <a:t>variable, </a:t>
            </a:r>
            <a:r>
              <a:rPr sz="1800" dirty="0">
                <a:latin typeface="Times New Roman"/>
                <a:cs typeface="Times New Roman"/>
              </a:rPr>
              <a:t>it can be treated 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that type. For example the following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card2.pips=card1.pips+5;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make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card2</a:t>
            </a:r>
            <a:r>
              <a:rPr sz="1800" b="1" spc="-6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seven of some suit.</a:t>
            </a:r>
            <a:endParaRPr sz="1800">
              <a:latin typeface="Times New Roman"/>
              <a:cs typeface="Times New Roman"/>
            </a:endParaRPr>
          </a:p>
          <a:p>
            <a:pPr marL="355600" marR="4953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variables can also be assigned to each </a:t>
            </a:r>
            <a:r>
              <a:rPr sz="1800" spc="-5" dirty="0">
                <a:latin typeface="Times New Roman"/>
                <a:cs typeface="Times New Roman"/>
              </a:rPr>
              <a:t>other, </a:t>
            </a:r>
            <a:r>
              <a:rPr sz="1800" dirty="0">
                <a:latin typeface="Times New Roman"/>
                <a:cs typeface="Times New Roman"/>
              </a:rPr>
              <a:t>just like with other 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card3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card1;</a:t>
            </a:r>
            <a:endParaRPr sz="1800">
              <a:latin typeface="Courier New"/>
              <a:cs typeface="Courier New"/>
            </a:endParaRPr>
          </a:p>
          <a:p>
            <a:pPr marL="354965" marR="226060" indent="-342265">
              <a:lnSpc>
                <a:spcPct val="100299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fill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card3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pips </a:t>
            </a:r>
            <a:r>
              <a:rPr sz="1800" spc="-5" dirty="0">
                <a:latin typeface="Times New Roman"/>
                <a:cs typeface="Times New Roman"/>
              </a:rPr>
              <a:t>member </a:t>
            </a:r>
            <a:r>
              <a:rPr sz="1800" dirty="0">
                <a:latin typeface="Times New Roman"/>
                <a:cs typeface="Times New Roman"/>
              </a:rPr>
              <a:t>with 2 and 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suit </a:t>
            </a:r>
            <a:r>
              <a:rPr sz="1800" spc="-5" dirty="0">
                <a:latin typeface="Times New Roman"/>
                <a:cs typeface="Times New Roman"/>
              </a:rPr>
              <a:t>member with  “Hearts”.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other words, each </a:t>
            </a:r>
            <a:r>
              <a:rPr sz="1800" spc="-10" dirty="0">
                <a:latin typeface="Times New Roman"/>
                <a:cs typeface="Times New Roman"/>
              </a:rPr>
              <a:t>member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card3</a:t>
            </a:r>
            <a:r>
              <a:rPr sz="1800" b="1" spc="-5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gets assigned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of  the </a:t>
            </a:r>
            <a:r>
              <a:rPr sz="1800" spc="-5" dirty="0">
                <a:latin typeface="Times New Roman"/>
                <a:cs typeface="Times New Roman"/>
              </a:rPr>
              <a:t>corresponding </a:t>
            </a:r>
            <a:r>
              <a:rPr sz="1800" dirty="0">
                <a:latin typeface="Times New Roman"/>
                <a:cs typeface="Times New Roman"/>
              </a:rPr>
              <a:t>member 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card1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9E40A74-0533-44B5-9695-0220B203423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2255">
              <a:lnSpc>
                <a:spcPct val="100000"/>
              </a:lnSpc>
            </a:pPr>
            <a:r>
              <a:rPr spc="-5" dirty="0"/>
              <a:t>Initializing Structure</a:t>
            </a:r>
            <a:r>
              <a:rPr spc="-70" dirty="0"/>
              <a:t> </a:t>
            </a:r>
            <a:r>
              <a:rPr spc="-5" dirty="0"/>
              <a:t>Members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7659" y="1408828"/>
            <a:ext cx="8015605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12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Structure members </a:t>
            </a: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initialized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declaration</a:t>
            </a:r>
            <a:r>
              <a:rPr sz="1800" spc="-5" dirty="0">
                <a:latin typeface="Times New Roman"/>
                <a:cs typeface="Times New Roman"/>
              </a:rPr>
              <a:t>. This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similar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96900"/>
              </a:lnSpc>
              <a:spcBef>
                <a:spcPts val="75"/>
              </a:spcBef>
            </a:pPr>
            <a:r>
              <a:rPr sz="1800" spc="-5" dirty="0">
                <a:latin typeface="Times New Roman"/>
                <a:cs typeface="Times New Roman"/>
              </a:rPr>
              <a:t>initialization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arrays;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initial values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simply listed inside </a:t>
            </a:r>
            <a:r>
              <a:rPr sz="1800" dirty="0">
                <a:latin typeface="Times New Roman"/>
                <a:cs typeface="Times New Roman"/>
              </a:rPr>
              <a:t>a pair of </a:t>
            </a:r>
            <a:r>
              <a:rPr sz="1800" spc="-5" dirty="0">
                <a:latin typeface="Times New Roman"/>
                <a:cs typeface="Times New Roman"/>
              </a:rPr>
              <a:t>braces,  with each value </a:t>
            </a:r>
            <a:r>
              <a:rPr sz="1800" dirty="0">
                <a:latin typeface="Times New Roman"/>
                <a:cs typeface="Times New Roman"/>
              </a:rPr>
              <a:t>separated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comma.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structure declaration is preceded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static</a:t>
            </a:r>
            <a:endParaRPr sz="1800">
              <a:latin typeface="Courier New"/>
              <a:cs typeface="Courier New"/>
            </a:endParaRPr>
          </a:p>
          <a:p>
            <a:pPr marL="1292225" marR="2193925" indent="-36576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struct student Lisa = {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"Si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pson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,'S',3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95,1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0,87,9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,96,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A'};</a:t>
            </a:r>
            <a:endParaRPr sz="1600">
              <a:latin typeface="Courier New"/>
              <a:cs typeface="Courier New"/>
            </a:endParaRPr>
          </a:p>
          <a:p>
            <a:pPr marL="355600" marR="9398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member names can appear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different structures. There will </a:t>
            </a:r>
            <a:r>
              <a:rPr sz="1800" dirty="0">
                <a:latin typeface="Times New Roman"/>
                <a:cs typeface="Times New Roman"/>
              </a:rPr>
              <a:t>be no  </a:t>
            </a:r>
            <a:r>
              <a:rPr sz="1800" spc="-5" dirty="0">
                <a:latin typeface="Times New Roman"/>
                <a:cs typeface="Times New Roman"/>
              </a:rPr>
              <a:t>confusion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compiler because 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member name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prefixed </a:t>
            </a:r>
            <a:r>
              <a:rPr sz="1800" spc="-10" dirty="0">
                <a:latin typeface="Times New Roman"/>
                <a:cs typeface="Times New Roman"/>
              </a:rPr>
              <a:t>by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of the structure </a:t>
            </a:r>
            <a:r>
              <a:rPr sz="1800" spc="-5" dirty="0">
                <a:latin typeface="Times New Roman"/>
                <a:cs typeface="Times New Roman"/>
              </a:rPr>
              <a:t>variable. 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292225" marR="5369560" indent="-365760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struct fruit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  char</a:t>
            </a:r>
            <a:r>
              <a:rPr sz="16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*name;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017" y="4443488"/>
            <a:ext cx="1004569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r>
              <a:rPr sz="16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snack;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064" y="4443488"/>
            <a:ext cx="197993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6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calories;  struct</a:t>
            </a:r>
            <a:r>
              <a:rPr sz="16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vegetable</a:t>
            </a:r>
            <a:endParaRPr sz="1600">
              <a:latin typeface="Courier New"/>
              <a:cs typeface="Courier New"/>
            </a:endParaRPr>
          </a:p>
          <a:p>
            <a:pPr marL="377825" marR="508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char *name;  int</a:t>
            </a:r>
            <a:r>
              <a:rPr sz="16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calories;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017" y="5176520"/>
            <a:ext cx="198120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r>
              <a:rPr sz="16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dinner_course;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064" y="5418909"/>
            <a:ext cx="368998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snack.name="banana";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dinner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cour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e.name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"bro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coli";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BBEEAE-7B03-44BD-94E7-08A4C40A243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9475">
              <a:lnSpc>
                <a:spcPct val="100000"/>
              </a:lnSpc>
            </a:pPr>
            <a:r>
              <a:rPr spc="-5" dirty="0"/>
              <a:t>Structures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9460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data type are allowed to structure members?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Anything goes</a:t>
            </a:r>
            <a:r>
              <a:rPr sz="1800" spc="-5" dirty="0">
                <a:latin typeface="Times New Roman"/>
                <a:cs typeface="Times New Roman"/>
              </a:rPr>
              <a:t>: basic types,  arrays, strings, pointers, </a:t>
            </a:r>
            <a:r>
              <a:rPr sz="1800" dirty="0">
                <a:latin typeface="Times New Roman"/>
                <a:cs typeface="Times New Roman"/>
              </a:rPr>
              <a:t>even </a:t>
            </a:r>
            <a:r>
              <a:rPr sz="1800" spc="-5" dirty="0">
                <a:latin typeface="Times New Roman"/>
                <a:cs typeface="Times New Roman"/>
              </a:rPr>
              <a:t>other structures. You </a:t>
            </a:r>
            <a:r>
              <a:rPr sz="1800" dirty="0">
                <a:latin typeface="Times New Roman"/>
                <a:cs typeface="Times New Roman"/>
              </a:rPr>
              <a:t>can even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array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structures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122555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Consider </a:t>
            </a:r>
            <a:r>
              <a:rPr sz="1800" spc="-5" dirty="0">
                <a:latin typeface="Times New Roman"/>
                <a:cs typeface="Times New Roman"/>
              </a:rPr>
              <a:t>the program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-5" dirty="0">
                <a:latin typeface="Times New Roman"/>
                <a:cs typeface="Times New Roman"/>
              </a:rPr>
              <a:t>next </a:t>
            </a:r>
            <a:r>
              <a:rPr sz="1800" dirty="0">
                <a:latin typeface="Times New Roman"/>
                <a:cs typeface="Times New Roman"/>
              </a:rPr>
              <a:t>few </a:t>
            </a:r>
            <a:r>
              <a:rPr sz="1800" spc="-5" dirty="0">
                <a:latin typeface="Times New Roman"/>
                <a:cs typeface="Times New Roman"/>
              </a:rPr>
              <a:t>pages </a:t>
            </a:r>
            <a:r>
              <a:rPr sz="1800" dirty="0">
                <a:latin typeface="Times New Roman"/>
                <a:cs typeface="Times New Roman"/>
              </a:rPr>
              <a:t>which uses an array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structures  </a:t>
            </a:r>
            <a:r>
              <a:rPr sz="1800" dirty="0">
                <a:latin typeface="Times New Roman"/>
                <a:cs typeface="Times New Roman"/>
              </a:rPr>
              <a:t>to make a </a:t>
            </a:r>
            <a:r>
              <a:rPr sz="1800" spc="-5" dirty="0">
                <a:latin typeface="Times New Roman"/>
                <a:cs typeface="Times New Roman"/>
              </a:rPr>
              <a:t>deck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cards and </a:t>
            </a:r>
            <a:r>
              <a:rPr sz="1800" spc="-5" dirty="0">
                <a:latin typeface="Times New Roman"/>
                <a:cs typeface="Times New Roman"/>
              </a:rPr>
              <a:t>deal </a:t>
            </a:r>
            <a:r>
              <a:rPr sz="1800" dirty="0">
                <a:latin typeface="Times New Roman"/>
                <a:cs typeface="Times New Roman"/>
              </a:rPr>
              <a:t>out a poker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hand.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132" y="3116592"/>
            <a:ext cx="6449695" cy="300418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8910" marR="3706495">
              <a:lnSpc>
                <a:spcPts val="1630"/>
              </a:lnSpc>
              <a:spcBef>
                <a:spcPts val="280"/>
              </a:spcBef>
            </a:pPr>
            <a:r>
              <a:rPr sz="1600" b="1" dirty="0">
                <a:latin typeface="Courier New"/>
                <a:cs typeface="Courier New"/>
              </a:rPr>
              <a:t>#include </a:t>
            </a:r>
            <a:r>
              <a:rPr sz="1600" b="1" spc="-5" dirty="0">
                <a:latin typeface="Courier New"/>
                <a:cs typeface="Courier New"/>
              </a:rPr>
              <a:t>&lt;stdio.h&gt;  struct </a:t>
            </a:r>
            <a:r>
              <a:rPr sz="1600" b="1" dirty="0">
                <a:latin typeface="Courier New"/>
                <a:cs typeface="Courier New"/>
              </a:rPr>
              <a:t>playing_card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170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pips;</a:t>
            </a:r>
            <a:endParaRPr sz="1600">
              <a:latin typeface="Courier New"/>
              <a:cs typeface="Courier New"/>
            </a:endParaRPr>
          </a:p>
          <a:p>
            <a:pPr marL="168910" marR="2484120" indent="732790">
              <a:lnSpc>
                <a:spcPts val="1630"/>
              </a:lnSpc>
              <a:spcBef>
                <a:spcPts val="150"/>
              </a:spcBef>
              <a:tabLst>
                <a:tab pos="2611755" algn="l"/>
              </a:tabLst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*suit;	</a:t>
            </a: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deck[52];  void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make_deck(void);</a:t>
            </a:r>
            <a:endParaRPr sz="1600">
              <a:latin typeface="Courier New"/>
              <a:cs typeface="Courier New"/>
            </a:endParaRPr>
          </a:p>
          <a:p>
            <a:pPr marL="168910" marR="358521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void show_card(int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n);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4670" marR="4196715">
              <a:lnSpc>
                <a:spcPct val="85200"/>
              </a:lnSpc>
            </a:pPr>
            <a:r>
              <a:rPr sz="1600" b="1" dirty="0">
                <a:latin typeface="Courier New"/>
                <a:cs typeface="Courier New"/>
              </a:rPr>
              <a:t>make_deck();  show_card(5);  </a:t>
            </a:r>
            <a:r>
              <a:rPr sz="1600" b="1" spc="-5" dirty="0">
                <a:latin typeface="Courier New"/>
                <a:cs typeface="Courier New"/>
              </a:rPr>
              <a:t>sh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w_ca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d(37);  sh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w_ca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d(26);  sh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w_ca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d(51);  sh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w_ca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d(19);</a:t>
            </a:r>
            <a:endParaRPr sz="1600">
              <a:latin typeface="Courier New"/>
              <a:cs typeface="Courier New"/>
            </a:endParaRPr>
          </a:p>
          <a:p>
            <a:pPr marL="168910">
              <a:lnSpc>
                <a:spcPts val="164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C351549-209F-4E5E-BABB-7BCB7FABF84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6535">
              <a:lnSpc>
                <a:spcPct val="100000"/>
              </a:lnSpc>
            </a:pPr>
            <a:r>
              <a:rPr spc="-5" dirty="0"/>
              <a:t>Structures Example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8252" y="1389900"/>
            <a:ext cx="6814184" cy="362712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020" rIns="0" bIns="0" rtlCol="0">
            <a:spAutoFit/>
          </a:bodyPr>
          <a:lstStyle/>
          <a:p>
            <a:pPr marL="654685" marR="3950335" indent="-487680">
              <a:lnSpc>
                <a:spcPts val="1639"/>
              </a:lnSpc>
              <a:spcBef>
                <a:spcPts val="260"/>
              </a:spcBef>
            </a:pPr>
            <a:r>
              <a:rPr sz="1600" b="1" dirty="0">
                <a:latin typeface="Courier New"/>
                <a:cs typeface="Courier New"/>
              </a:rPr>
              <a:t>void make_deck(void)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int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900430" indent="-24574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for(k=0; </a:t>
            </a:r>
            <a:r>
              <a:rPr sz="1600" b="1" spc="-5" dirty="0">
                <a:latin typeface="Courier New"/>
                <a:cs typeface="Courier New"/>
              </a:rPr>
              <a:t>k&lt;52; </a:t>
            </a:r>
            <a:r>
              <a:rPr sz="1600" b="1" dirty="0">
                <a:latin typeface="Courier New"/>
                <a:cs typeface="Courier New"/>
              </a:rPr>
              <a:t>++k)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66190" marR="2849880" indent="-365760">
              <a:lnSpc>
                <a:spcPct val="85300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if (k&gt;=0 &amp;&amp; </a:t>
            </a:r>
            <a:r>
              <a:rPr sz="1600" b="1" spc="-5" dirty="0">
                <a:latin typeface="Courier New"/>
                <a:cs typeface="Courier New"/>
              </a:rPr>
              <a:t>k&lt;13)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d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ck[k].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uit=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Hearts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;  deck[k].pips=k%13+2;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043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if (k&gt;=13 &amp;&amp; k&lt;26)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66190" marR="2606675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d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ck[k].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uit=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Diamon</a:t>
            </a:r>
            <a:r>
              <a:rPr sz="1600" b="1" spc="5" dirty="0">
                <a:latin typeface="Courier New"/>
                <a:cs typeface="Courier New"/>
              </a:rPr>
              <a:t>d</a:t>
            </a:r>
            <a:r>
              <a:rPr sz="1600" b="1" spc="-5" dirty="0">
                <a:latin typeface="Courier New"/>
                <a:cs typeface="Courier New"/>
              </a:rPr>
              <a:t>s";  </a:t>
            </a:r>
            <a:r>
              <a:rPr sz="1600" b="1" dirty="0">
                <a:latin typeface="Courier New"/>
                <a:cs typeface="Courier New"/>
              </a:rPr>
              <a:t>deck[k].pips=k%13+2;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043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if (k&gt;=26 &amp;&amp; k&lt;39)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66190" marR="2849880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d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ck[k].</a:t>
            </a:r>
            <a:r>
              <a:rPr sz="1600" b="1" spc="5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uit=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Spades</a:t>
            </a:r>
            <a:r>
              <a:rPr sz="1600" b="1" spc="5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;  deck[k].pips=k%13+2;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66190" marR="2849880" indent="-365760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if (k&gt;=39 &amp;&amp; k&lt;52) {  deck[k].suit="Clubs";  deck[k].pips=k%13+2;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5468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1148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657A3-FD71-4237-BBBF-D5753A3C3A6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pc="-5" dirty="0"/>
              <a:t>More </a:t>
            </a:r>
            <a:r>
              <a:rPr dirty="0"/>
              <a:t>on </a:t>
            </a:r>
            <a:r>
              <a:rPr spc="-10" dirty="0"/>
              <a:t>Structures </a:t>
            </a:r>
            <a:r>
              <a:rPr spc="-5" dirty="0"/>
              <a:t>Example</a:t>
            </a:r>
            <a:r>
              <a:rPr spc="-1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1159776" y="1213116"/>
            <a:ext cx="6814184" cy="3836035"/>
          </a:xfrm>
          <a:custGeom>
            <a:avLst/>
            <a:gdLst/>
            <a:ahLst/>
            <a:cxnLst/>
            <a:rect l="l" t="t" r="r" b="b"/>
            <a:pathLst>
              <a:path w="6814184" h="3836035">
                <a:moveTo>
                  <a:pt x="6813804" y="0"/>
                </a:moveTo>
                <a:lnTo>
                  <a:pt x="6813804" y="3835908"/>
                </a:lnTo>
                <a:lnTo>
                  <a:pt x="0" y="3835908"/>
                </a:lnTo>
                <a:lnTo>
                  <a:pt x="0" y="0"/>
                </a:lnTo>
                <a:lnTo>
                  <a:pt x="681380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4716" y="1246929"/>
            <a:ext cx="320294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 marR="5080" indent="-487680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void show_card(int n) {  switch(deck[n].pips)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case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11: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629" y="1834375"/>
            <a:ext cx="33254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of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%s\n",'J',deck[n].suit);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629" y="2457665"/>
            <a:ext cx="33254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of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%s\n",'Q',deck[n].suit);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0629" y="3082480"/>
            <a:ext cx="33254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of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%s\n",'K',deck[n].suit);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629" y="3705771"/>
            <a:ext cx="33254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of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%s\n",'A',deck[n].suit);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629" y="4330598"/>
            <a:ext cx="442468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Courier New"/>
                <a:cs typeface="Courier New"/>
              </a:rPr>
              <a:t>of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%s\n",deck[n].pips,deck[n].suit);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96" y="1870951"/>
            <a:ext cx="1492250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 marR="5080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prin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f("%c  </a:t>
            </a:r>
            <a:r>
              <a:rPr sz="1600" b="1" dirty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257810" marR="5080" indent="-245745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case 12:  </a:t>
            </a:r>
            <a:r>
              <a:rPr sz="1600" b="1" spc="-5" dirty="0">
                <a:latin typeface="Courier New"/>
                <a:cs typeface="Courier New"/>
              </a:rPr>
              <a:t>prin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f("%c</a:t>
            </a:r>
            <a:endParaRPr sz="1600">
              <a:latin typeface="Courier New"/>
              <a:cs typeface="Courier New"/>
            </a:endParaRPr>
          </a:p>
          <a:p>
            <a:pPr marL="12700" marR="492125" indent="245110">
              <a:lnSpc>
                <a:spcPts val="163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brea</a:t>
            </a:r>
            <a:r>
              <a:rPr sz="1600" b="1" spc="5" dirty="0">
                <a:latin typeface="Courier New"/>
                <a:cs typeface="Courier New"/>
              </a:rPr>
              <a:t>k</a:t>
            </a:r>
            <a:r>
              <a:rPr sz="1600" b="1" dirty="0">
                <a:latin typeface="Courier New"/>
                <a:cs typeface="Courier New"/>
              </a:rPr>
              <a:t>;  case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13:</a:t>
            </a:r>
            <a:endParaRPr sz="1600">
              <a:latin typeface="Courier New"/>
              <a:cs typeface="Courier New"/>
            </a:endParaRPr>
          </a:p>
          <a:p>
            <a:pPr marL="257810" marR="5080">
              <a:lnSpc>
                <a:spcPts val="163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prin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f("%c  </a:t>
            </a:r>
            <a:r>
              <a:rPr sz="1600" b="1" dirty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257810" marR="5080" indent="-245745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case 14:  </a:t>
            </a:r>
            <a:r>
              <a:rPr sz="1600" b="1" spc="-5" dirty="0">
                <a:latin typeface="Courier New"/>
                <a:cs typeface="Courier New"/>
              </a:rPr>
              <a:t>prin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f("%c  </a:t>
            </a:r>
            <a:r>
              <a:rPr sz="1600" b="1" dirty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257810" marR="5080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prin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f("%c  </a:t>
            </a:r>
            <a:r>
              <a:rPr sz="1600" b="1" dirty="0">
                <a:latin typeface="Courier New"/>
                <a:cs typeface="Courier New"/>
              </a:rPr>
              <a:t>break;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544" y="4745101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2824" y="5055120"/>
            <a:ext cx="6807834" cy="1132840"/>
          </a:xfrm>
          <a:custGeom>
            <a:avLst/>
            <a:gdLst/>
            <a:ahLst/>
            <a:cxnLst/>
            <a:rect l="l" t="t" r="r" b="b"/>
            <a:pathLst>
              <a:path w="6807834" h="1132839">
                <a:moveTo>
                  <a:pt x="6807708" y="0"/>
                </a:moveTo>
                <a:lnTo>
                  <a:pt x="6807708" y="1132332"/>
                </a:lnTo>
                <a:lnTo>
                  <a:pt x="0" y="1132332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7764" y="5090680"/>
            <a:ext cx="1614170" cy="106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0190">
              <a:lnSpc>
                <a:spcPts val="163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7 of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Hearts  K of</a:t>
            </a:r>
            <a:r>
              <a:rPr sz="1600" b="1" spc="-10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Spades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49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2 of</a:t>
            </a:r>
            <a:r>
              <a:rPr sz="1600" b="1" spc="-10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Spades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of</a:t>
            </a:r>
            <a:r>
              <a:rPr sz="1600" b="1" spc="-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Clubs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7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8 of</a:t>
            </a:r>
            <a:r>
              <a:rPr sz="1600" b="1" spc="-9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Diamonds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D3032AE-79F9-420A-8DB1-CDC74BF029D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3220">
              <a:lnSpc>
                <a:spcPct val="100000"/>
              </a:lnSpc>
            </a:pPr>
            <a:r>
              <a:rPr spc="-5" dirty="0"/>
              <a:t>Structures </a:t>
            </a:r>
            <a:r>
              <a:rPr spc="5" dirty="0"/>
              <a:t>within</a:t>
            </a:r>
            <a:r>
              <a:rPr spc="-3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526655" cy="4438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mentioned </a:t>
            </a:r>
            <a:r>
              <a:rPr sz="1800" spc="-10" dirty="0">
                <a:latin typeface="Times New Roman"/>
                <a:cs typeface="Times New Roman"/>
              </a:rPr>
              <a:t>earlier, </a:t>
            </a:r>
            <a:r>
              <a:rPr sz="1800" spc="-5" dirty="0">
                <a:latin typeface="Times New Roman"/>
                <a:cs typeface="Times New Roman"/>
              </a:rPr>
              <a:t>structures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members </a:t>
            </a:r>
            <a:r>
              <a:rPr sz="1800" spc="-5" dirty="0">
                <a:latin typeface="Times New Roman"/>
                <a:cs typeface="Times New Roman"/>
              </a:rPr>
              <a:t>other structures.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Say</a:t>
            </a:r>
            <a:endParaRPr sz="18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you wanted to make a structure that contained </a:t>
            </a:r>
            <a:r>
              <a:rPr sz="1800" spc="-5" dirty="0">
                <a:latin typeface="Times New Roman"/>
                <a:cs typeface="Times New Roman"/>
              </a:rPr>
              <a:t>both </a:t>
            </a:r>
            <a:r>
              <a:rPr sz="1800" dirty="0">
                <a:latin typeface="Times New Roman"/>
                <a:cs typeface="Times New Roman"/>
              </a:rPr>
              <a:t>date and time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information.  </a:t>
            </a:r>
            <a:r>
              <a:rPr sz="1800" spc="-5" dirty="0">
                <a:latin typeface="Times New Roman"/>
                <a:cs typeface="Times New Roman"/>
              </a:rPr>
              <a:t>One way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accomplish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would be </a:t>
            </a:r>
            <a:r>
              <a:rPr sz="1800" dirty="0">
                <a:latin typeface="Times New Roman"/>
                <a:cs typeface="Times New Roman"/>
              </a:rPr>
              <a:t>to combine two </a:t>
            </a:r>
            <a:r>
              <a:rPr sz="1800" spc="-5" dirty="0">
                <a:latin typeface="Times New Roman"/>
                <a:cs typeface="Times New Roman"/>
              </a:rPr>
              <a:t>separate structures; one 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date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one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time. For example,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struct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date</a:t>
            </a:r>
            <a:r>
              <a:rPr sz="16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7302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6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month;</a:t>
            </a:r>
            <a:endParaRPr sz="1600">
              <a:latin typeface="Courier New"/>
              <a:cs typeface="Courier New"/>
            </a:endParaRPr>
          </a:p>
          <a:p>
            <a:pPr marL="2573020" marR="34798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6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day;</a:t>
            </a:r>
            <a:r>
              <a:rPr sz="16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year;</a:t>
            </a:r>
            <a:r>
              <a:rPr sz="16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struct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time</a:t>
            </a:r>
            <a:r>
              <a:rPr sz="16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73020" marR="3600450">
              <a:lnSpc>
                <a:spcPct val="100299"/>
              </a:lnSpc>
              <a:spcBef>
                <a:spcPts val="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int hour;  int min;  int sec;</a:t>
            </a:r>
            <a:r>
              <a:rPr sz="16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struct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date_time</a:t>
            </a:r>
            <a:r>
              <a:rPr sz="16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73020" marR="262191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struct date today;  struct time now;</a:t>
            </a:r>
            <a:r>
              <a:rPr sz="16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355600" marR="533400" indent="-342900">
              <a:lnSpc>
                <a:spcPts val="203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declares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structure whose elements consist of two other </a:t>
            </a:r>
            <a:r>
              <a:rPr sz="1800" spc="-10" dirty="0">
                <a:latin typeface="Times New Roman"/>
                <a:cs typeface="Times New Roman"/>
              </a:rPr>
              <a:t>previously  </a:t>
            </a:r>
            <a:r>
              <a:rPr sz="1800" spc="-5" dirty="0">
                <a:latin typeface="Times New Roman"/>
                <a:cs typeface="Times New Roman"/>
              </a:rPr>
              <a:t>declared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structures.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C72CA33-AD19-418D-AAEB-2A52B2A285E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9169">
              <a:lnSpc>
                <a:spcPct val="100000"/>
              </a:lnSpc>
            </a:pPr>
            <a:r>
              <a:rPr spc="-5" dirty="0"/>
              <a:t>Initializing Structures </a:t>
            </a:r>
            <a:r>
              <a:rPr spc="5" dirty="0"/>
              <a:t>within</a:t>
            </a:r>
            <a:r>
              <a:rPr spc="-6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159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383145" cy="35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Initialization could be done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struct date_time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veteran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{{11,11,1918},{11,11,11}};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today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structure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veteran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eleventh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 November, </a:t>
            </a:r>
            <a:r>
              <a:rPr sz="1800" spc="-5" dirty="0">
                <a:latin typeface="Times New Roman"/>
                <a:cs typeface="Times New Roman"/>
              </a:rPr>
              <a:t>1918.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now </a:t>
            </a:r>
            <a:r>
              <a:rPr sz="1800" spc="-5" dirty="0">
                <a:latin typeface="Times New Roman"/>
                <a:cs typeface="Times New Roman"/>
              </a:rPr>
              <a:t>element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eleven  </a:t>
            </a:r>
            <a:r>
              <a:rPr sz="1800" dirty="0">
                <a:latin typeface="Times New Roman"/>
                <a:cs typeface="Times New Roman"/>
              </a:rPr>
              <a:t>hours, eleven minutes, </a:t>
            </a:r>
            <a:r>
              <a:rPr sz="1800" spc="-5" dirty="0">
                <a:latin typeface="Times New Roman"/>
                <a:cs typeface="Times New Roman"/>
              </a:rPr>
              <a:t>eleven </a:t>
            </a:r>
            <a:r>
              <a:rPr sz="1800" dirty="0">
                <a:latin typeface="Times New Roman"/>
                <a:cs typeface="Times New Roman"/>
              </a:rPr>
              <a:t>seconds. Each item within the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can be  referenced if </a:t>
            </a:r>
            <a:r>
              <a:rPr sz="1800" spc="-5" dirty="0">
                <a:latin typeface="Times New Roman"/>
                <a:cs typeface="Times New Roman"/>
              </a:rPr>
              <a:t>desired.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++veteran.now.sec;</a:t>
            </a:r>
            <a:endParaRPr sz="1600">
              <a:latin typeface="Courier New"/>
              <a:cs typeface="Courier New"/>
            </a:endParaRPr>
          </a:p>
          <a:p>
            <a:pPr marL="2206625" marR="1868805" indent="-365760">
              <a:lnSpc>
                <a:spcPts val="2340"/>
              </a:lnSpc>
              <a:spcBef>
                <a:spcPts val="12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(veteran.today.month 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12)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printf("Wrong month!</a:t>
            </a:r>
            <a:r>
              <a:rPr sz="16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11C280A-C52A-40DF-AFD3-4F76622D6BC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0">
              <a:lnSpc>
                <a:spcPct val="100000"/>
              </a:lnSpc>
            </a:pPr>
            <a:r>
              <a:rPr spc="-5" dirty="0"/>
              <a:t>Use of </a:t>
            </a:r>
            <a:r>
              <a:rPr spc="-10" dirty="0"/>
              <a:t>Symbolic</a:t>
            </a:r>
            <a:r>
              <a:rPr spc="-4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399020" cy="153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Obviously, the answer is one, where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#define</a:t>
            </a:r>
            <a:r>
              <a:rPr sz="1800" b="1" spc="-5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which declares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symbolic constant </a:t>
            </a:r>
            <a:r>
              <a:rPr sz="1800" dirty="0">
                <a:latin typeface="Times New Roman"/>
                <a:cs typeface="Times New Roman"/>
              </a:rPr>
              <a:t>and its value occurs. You would </a:t>
            </a:r>
            <a:r>
              <a:rPr sz="1800" spc="-5" dirty="0">
                <a:latin typeface="Times New Roman"/>
                <a:cs typeface="Times New Roman"/>
              </a:rPr>
              <a:t>change </a:t>
            </a:r>
            <a:r>
              <a:rPr sz="1800" dirty="0">
                <a:latin typeface="Times New Roman"/>
                <a:cs typeface="Times New Roman"/>
              </a:rPr>
              <a:t>it to read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#define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TAXRATE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0.20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Without the use </a:t>
            </a:r>
            <a:r>
              <a:rPr sz="1800" dirty="0">
                <a:latin typeface="Times New Roman"/>
                <a:cs typeface="Times New Roman"/>
              </a:rPr>
              <a:t>of symbolic </a:t>
            </a:r>
            <a:r>
              <a:rPr sz="1800" spc="-5" dirty="0">
                <a:latin typeface="Times New Roman"/>
                <a:cs typeface="Times New Roman"/>
              </a:rPr>
              <a:t>constants, </a:t>
            </a:r>
            <a:r>
              <a:rPr sz="1800" dirty="0">
                <a:latin typeface="Times New Roman"/>
                <a:cs typeface="Times New Roman"/>
              </a:rPr>
              <a:t>you would hard code the 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0.20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in your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and this might </a:t>
            </a:r>
            <a:r>
              <a:rPr sz="1800" spc="-5" dirty="0">
                <a:latin typeface="Times New Roman"/>
                <a:cs typeface="Times New Roman"/>
              </a:rPr>
              <a:t>occur several times </a:t>
            </a:r>
            <a:r>
              <a:rPr sz="1800" dirty="0">
                <a:latin typeface="Times New Roman"/>
                <a:cs typeface="Times New Roman"/>
              </a:rPr>
              <a:t>(or tens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times).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1599CA-9227-4688-9F79-E98F7BD5634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9775">
              <a:lnSpc>
                <a:spcPct val="100000"/>
              </a:lnSpc>
            </a:pPr>
            <a:r>
              <a:rPr spc="-5" dirty="0"/>
              <a:t>Pointers to</a:t>
            </a:r>
            <a:r>
              <a:rPr spc="-8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472680" cy="419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can have </a:t>
            </a:r>
            <a:r>
              <a:rPr sz="1800" spc="-5" dirty="0">
                <a:latin typeface="Times New Roman"/>
                <a:cs typeface="Times New Roman"/>
              </a:rPr>
              <a:t>pointer variable that contain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complete structures,  just like with the basic data types. Structure pointers are declared and used in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manner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“simple”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pointers: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 marR="530225">
              <a:lnSpc>
                <a:spcPct val="1002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struct playing_card *card_pointer,down_card;  card_pointer=&amp;down_card;  (*card_pointer).pips=8;  (*card_pointer).suit="Clubs";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marR="2260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above code has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indirectly initialized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down_card</a:t>
            </a:r>
            <a:r>
              <a:rPr sz="1800" b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  Eight </a:t>
            </a:r>
            <a:r>
              <a:rPr sz="1800" spc="-5" dirty="0">
                <a:latin typeface="Times New Roman"/>
                <a:cs typeface="Times New Roman"/>
              </a:rPr>
              <a:t>of Clubs </a:t>
            </a:r>
            <a:r>
              <a:rPr sz="1800" dirty="0">
                <a:latin typeface="Times New Roman"/>
                <a:cs typeface="Times New Roman"/>
              </a:rPr>
              <a:t>through 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pointer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card_pointer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64515" indent="-342900">
              <a:lnSpc>
                <a:spcPct val="106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type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card_pointer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“pointer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playing_card  structure”.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B5AEE94-10C6-46EA-9B0E-87F42E817AB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spc="-5" dirty="0"/>
              <a:t>Pointers to Structures:</a:t>
            </a:r>
            <a:r>
              <a:rPr spc="-90" dirty="0"/>
              <a:t> </a:t>
            </a:r>
            <a:r>
              <a:rPr spc="-5" dirty="0">
                <a:latin typeface="Courier New"/>
                <a:cs typeface="Courier New"/>
              </a:rPr>
              <a:t>-&gt;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503159" cy="245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C,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special symbol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-&gt;</a:t>
            </a:r>
            <a:r>
              <a:rPr sz="1800" b="1" spc="-6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is used as a </a:t>
            </a:r>
            <a:r>
              <a:rPr sz="1800" spc="-5" dirty="0">
                <a:latin typeface="Times New Roman"/>
                <a:cs typeface="Times New Roman"/>
              </a:rPr>
              <a:t>shorthand </a:t>
            </a:r>
            <a:r>
              <a:rPr sz="1800" spc="-10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working  </a:t>
            </a:r>
            <a:r>
              <a:rPr sz="1800" spc="-5" dirty="0">
                <a:latin typeface="Times New Roman"/>
                <a:cs typeface="Times New Roman"/>
              </a:rPr>
              <a:t>with pointers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structures.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officially called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structure pointer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operator</a:t>
            </a:r>
            <a:r>
              <a:rPr sz="1800" dirty="0">
                <a:latin typeface="Times New Roman"/>
                <a:cs typeface="Times New Roman"/>
              </a:rPr>
              <a:t>. Its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is as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10"/>
              </a:spcBef>
              <a:tabLst>
                <a:tab pos="468630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struct_ptr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).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member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is the</a:t>
            </a:r>
            <a:r>
              <a:rPr sz="1800" b="1" spc="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same</a:t>
            </a:r>
            <a:r>
              <a:rPr sz="1800" b="1" spc="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as	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struct_ptr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-&gt;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355600" marR="8572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Thus,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last two </a:t>
            </a:r>
            <a:r>
              <a:rPr sz="1800" spc="-5" dirty="0">
                <a:latin typeface="Times New Roman"/>
                <a:cs typeface="Times New Roman"/>
              </a:rPr>
              <a:t>lines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previous </a:t>
            </a:r>
            <a:r>
              <a:rPr sz="1800" dirty="0">
                <a:latin typeface="Times New Roman"/>
                <a:cs typeface="Times New Roman"/>
              </a:rPr>
              <a:t>example could also have </a:t>
            </a:r>
            <a:r>
              <a:rPr sz="1800" spc="-5" dirty="0">
                <a:latin typeface="Times New Roman"/>
                <a:cs typeface="Times New Roman"/>
              </a:rPr>
              <a:t>been </a:t>
            </a:r>
            <a:r>
              <a:rPr sz="1800" dirty="0">
                <a:latin typeface="Times New Roman"/>
                <a:cs typeface="Times New Roman"/>
              </a:rPr>
              <a:t>written  </a:t>
            </a:r>
            <a:r>
              <a:rPr sz="1800" spc="-5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1841500" marR="1965960">
              <a:lnSpc>
                <a:spcPts val="26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card_pointer-&gt;pips=8;  card_pointer-&gt;suit="Clubs";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24" y="4172724"/>
            <a:ext cx="6413500" cy="647700"/>
          </a:xfrm>
          <a:prstGeom prst="rect">
            <a:avLst/>
          </a:prstGeom>
          <a:solidFill>
            <a:srgbClr val="FFFFCA"/>
          </a:solidFill>
        </p:spPr>
        <p:txBody>
          <a:bodyPr vert="horz" wrap="square" lIns="0" tIns="1968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latin typeface="Times New Roman"/>
                <a:cs typeface="Times New Roman"/>
              </a:rPr>
              <a:t>Question: </a:t>
            </a: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*(card_pointer-&gt;suit+2)</a:t>
            </a:r>
            <a:r>
              <a:rPr sz="1800" spc="-1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Times New Roman"/>
                <a:cs typeface="Times New Roman"/>
              </a:rPr>
              <a:t>Answer: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‘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51" y="5199888"/>
            <a:ext cx="740219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arrays,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structure pointers as arguments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functions </a:t>
            </a:r>
            <a:r>
              <a:rPr sz="1800" spc="-5" dirty="0">
                <a:latin typeface="Times New Roman"/>
                <a:cs typeface="Times New Roman"/>
              </a:rPr>
              <a:t>working  with structures. </a:t>
            </a:r>
            <a:r>
              <a:rPr sz="1800" dirty="0">
                <a:latin typeface="Times New Roman"/>
                <a:cs typeface="Times New Roman"/>
              </a:rPr>
              <a:t>This is </a:t>
            </a:r>
            <a:r>
              <a:rPr sz="1800" spc="-5" dirty="0">
                <a:latin typeface="Times New Roman"/>
                <a:cs typeface="Times New Roman"/>
              </a:rPr>
              <a:t>efficient, since </a:t>
            </a:r>
            <a:r>
              <a:rPr sz="1800" spc="-10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passed and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also  </a:t>
            </a:r>
            <a:r>
              <a:rPr sz="1800" dirty="0">
                <a:latin typeface="Times New Roman"/>
                <a:cs typeface="Times New Roman"/>
              </a:rPr>
              <a:t>enable </a:t>
            </a:r>
            <a:r>
              <a:rPr sz="1800" spc="-5" dirty="0">
                <a:latin typeface="Times New Roman"/>
                <a:cs typeface="Times New Roman"/>
              </a:rPr>
              <a:t>“call-by-reference”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69D992-B48E-41C0-89C2-8F7B1B5C771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147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Unions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245046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</a:t>
            </a:r>
            <a:r>
              <a:rPr sz="1800" u="sng" spc="-1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Unions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Unions and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Unions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05806F-82FD-45E7-8276-71D7F450A7B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564">
              <a:lnSpc>
                <a:spcPct val="100000"/>
              </a:lnSpc>
            </a:pPr>
            <a:r>
              <a:rPr spc="-5" dirty="0"/>
              <a:t>Introduction to</a:t>
            </a:r>
            <a:r>
              <a:rPr spc="-45" dirty="0"/>
              <a:t> </a:t>
            </a:r>
            <a:r>
              <a:rPr spc="-5" dirty="0"/>
              <a:t>Unions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602220" cy="429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Unions </a:t>
            </a:r>
            <a:r>
              <a:rPr sz="1800" dirty="0">
                <a:latin typeface="Times New Roman"/>
                <a:cs typeface="Times New Roman"/>
              </a:rPr>
              <a:t>are C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whose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look similar to </a:t>
            </a:r>
            <a:r>
              <a:rPr sz="1800" spc="-5" dirty="0">
                <a:latin typeface="Times New Roman"/>
                <a:cs typeface="Times New Roman"/>
              </a:rPr>
              <a:t>structures, but </a:t>
            </a:r>
            <a:r>
              <a:rPr sz="1800" dirty="0">
                <a:latin typeface="Times New Roman"/>
                <a:cs typeface="Times New Roman"/>
              </a:rPr>
              <a:t>act in a  </a:t>
            </a:r>
            <a:r>
              <a:rPr sz="1800" spc="-5" dirty="0">
                <a:latin typeface="Times New Roman"/>
                <a:cs typeface="Times New Roman"/>
              </a:rPr>
              <a:t>completely different manner.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union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 that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take on different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data types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different situations. </a:t>
            </a:r>
            <a:r>
              <a:rPr sz="1800" dirty="0">
                <a:latin typeface="Times New Roman"/>
                <a:cs typeface="Times New Roman"/>
              </a:rPr>
              <a:t>The union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union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tag_name</a:t>
            </a:r>
            <a:r>
              <a:rPr sz="1800" b="1" i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661285" marR="3021330" algn="ctr">
              <a:lnSpc>
                <a:spcPct val="100000"/>
              </a:lnSpc>
            </a:pP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type1</a:t>
            </a:r>
            <a:r>
              <a:rPr sz="1800" b="1" i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member1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type2</a:t>
            </a:r>
            <a:r>
              <a:rPr sz="1800" b="1" i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member2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R="2133600" algn="ctr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example,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code </a:t>
            </a:r>
            <a:r>
              <a:rPr sz="1800" spc="-5" dirty="0">
                <a:latin typeface="Times New Roman"/>
                <a:cs typeface="Times New Roman"/>
              </a:rPr>
              <a:t>declares </a:t>
            </a:r>
            <a:r>
              <a:rPr sz="1800" dirty="0">
                <a:latin typeface="Times New Roman"/>
                <a:cs typeface="Times New Roman"/>
              </a:rPr>
              <a:t>a union data type called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intfloat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 a union variable called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union intfloat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661285" marR="3839845">
              <a:lnSpc>
                <a:spcPct val="100000"/>
              </a:lnSpc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float</a:t>
            </a:r>
            <a:r>
              <a:rPr sz="1800" b="1" spc="-10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f; 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int</a:t>
            </a:r>
            <a:r>
              <a:rPr sz="1800" b="1" spc="-10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union intfloat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BB014B-622A-46B7-A705-1B301BAC5A6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1695">
              <a:lnSpc>
                <a:spcPct val="100000"/>
              </a:lnSpc>
            </a:pPr>
            <a:r>
              <a:rPr spc="-5" dirty="0"/>
              <a:t>Unions and</a:t>
            </a:r>
            <a:r>
              <a:rPr spc="-85" dirty="0"/>
              <a:t> </a:t>
            </a:r>
            <a:r>
              <a:rPr spc="-5" dirty="0"/>
              <a:t>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32" y="1402793"/>
            <a:ext cx="7508875" cy="391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1295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a union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been declared,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amount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reserved </a:t>
            </a:r>
            <a:r>
              <a:rPr sz="1800" dirty="0">
                <a:latin typeface="Times New Roman"/>
                <a:cs typeface="Times New Roman"/>
              </a:rPr>
              <a:t>is  just enough 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represent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largest member</a:t>
            </a:r>
            <a:r>
              <a:rPr sz="1800" spc="-5" dirty="0">
                <a:latin typeface="Times New Roman"/>
                <a:cs typeface="Times New Roman"/>
              </a:rPr>
              <a:t>. (Unlike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structure  where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reserved for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all</a:t>
            </a:r>
            <a:r>
              <a:rPr sz="1800" b="1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members).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previous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bytes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set aside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</a:t>
            </a:r>
            <a:r>
              <a:rPr sz="1800" b="1" spc="-6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since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float</a:t>
            </a:r>
            <a:r>
              <a:rPr sz="1800" b="1" spc="-63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bytes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int</a:t>
            </a:r>
            <a:r>
              <a:rPr sz="1800" b="1" spc="-63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6604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 actually </a:t>
            </a:r>
            <a:r>
              <a:rPr sz="1800" spc="-10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a union’s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spc="-5" dirty="0">
                <a:latin typeface="Times New Roman"/>
                <a:cs typeface="Times New Roman"/>
              </a:rPr>
              <a:t>the data associated with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any  </a:t>
            </a:r>
            <a:r>
              <a:rPr sz="1800" dirty="0">
                <a:latin typeface="Times New Roman"/>
                <a:cs typeface="Times New Roman"/>
              </a:rPr>
              <a:t>of its </a:t>
            </a:r>
            <a:r>
              <a:rPr sz="1800" spc="-5" dirty="0">
                <a:latin typeface="Times New Roman"/>
                <a:cs typeface="Times New Roman"/>
              </a:rPr>
              <a:t>members.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only one </a:t>
            </a:r>
            <a:r>
              <a:rPr sz="1800" spc="-5" dirty="0">
                <a:latin typeface="Times New Roman"/>
                <a:cs typeface="Times New Roman"/>
              </a:rPr>
              <a:t>member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union can contain valid data at </a:t>
            </a:r>
            <a:r>
              <a:rPr sz="1800" dirty="0">
                <a:latin typeface="Times New Roman"/>
                <a:cs typeface="Times New Roman"/>
              </a:rPr>
              <a:t>a  given </a:t>
            </a: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448309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is the user’s </a:t>
            </a:r>
            <a:r>
              <a:rPr sz="1800" spc="-5" dirty="0">
                <a:latin typeface="Times New Roman"/>
                <a:cs typeface="Times New Roman"/>
              </a:rPr>
              <a:t>responsibility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track of </a:t>
            </a:r>
            <a:r>
              <a:rPr sz="1800" spc="-5" dirty="0">
                <a:latin typeface="Times New Roman"/>
                <a:cs typeface="Times New Roman"/>
              </a:rPr>
              <a:t>which type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has most  recently been stored </a:t>
            </a:r>
            <a:r>
              <a:rPr sz="1800" dirty="0">
                <a:latin typeface="Times New Roman"/>
                <a:cs typeface="Times New Roman"/>
              </a:rPr>
              <a:t>in the union</a:t>
            </a:r>
            <a:r>
              <a:rPr sz="1800" spc="-5" dirty="0">
                <a:latin typeface="Times New Roman"/>
                <a:cs typeface="Times New Roman"/>
              </a:rPr>
              <a:t> variable.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DAEA04E-9344-4E88-91D6-D709606A74E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5215">
              <a:lnSpc>
                <a:spcPct val="100000"/>
              </a:lnSpc>
            </a:pPr>
            <a:r>
              <a:rPr spc="-5" dirty="0"/>
              <a:t>Unions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49808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code illustrates </a:t>
            </a:r>
            <a:r>
              <a:rPr sz="1800" spc="-5" dirty="0">
                <a:latin typeface="Times New Roman"/>
                <a:cs typeface="Times New Roman"/>
              </a:rPr>
              <a:t>the chameleon-like </a:t>
            </a:r>
            <a:r>
              <a:rPr sz="1800" dirty="0">
                <a:latin typeface="Times New Roman"/>
                <a:cs typeface="Times New Roman"/>
              </a:rPr>
              <a:t>nature of </a:t>
            </a:r>
            <a:r>
              <a:rPr sz="1800" spc="-5" dirty="0">
                <a:latin typeface="Times New Roman"/>
                <a:cs typeface="Times New Roman"/>
              </a:rPr>
              <a:t>the union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defined </a:t>
            </a:r>
            <a:r>
              <a:rPr sz="1800" dirty="0">
                <a:latin typeface="Times New Roman"/>
                <a:cs typeface="Times New Roman"/>
              </a:rPr>
              <a:t>earlier.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9776" y="1947684"/>
            <a:ext cx="6814184" cy="2380615"/>
          </a:xfrm>
          <a:custGeom>
            <a:avLst/>
            <a:gdLst/>
            <a:ahLst/>
            <a:cxnLst/>
            <a:rect l="l" t="t" r="r" b="b"/>
            <a:pathLst>
              <a:path w="6814184" h="2380615">
                <a:moveTo>
                  <a:pt x="6813804" y="0"/>
                </a:moveTo>
                <a:lnTo>
                  <a:pt x="6813804" y="2380487"/>
                </a:lnTo>
                <a:lnTo>
                  <a:pt x="0" y="2380488"/>
                </a:lnTo>
                <a:lnTo>
                  <a:pt x="0" y="0"/>
                </a:lnTo>
                <a:lnTo>
                  <a:pt x="681380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4716" y="1983244"/>
            <a:ext cx="22237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544" y="2361679"/>
            <a:ext cx="19799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union intfloat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5490" marR="24892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float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f;  </a:t>
            </a: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proteus;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proteus.i=4444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6073" y="3193757"/>
            <a:ext cx="21037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/* Statement 1</a:t>
            </a:r>
            <a:r>
              <a:rPr sz="1600" b="1" spc="-9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CA0066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544" y="3401009"/>
            <a:ext cx="60128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printf(“i:%12d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f:%16.10e\n”,proteus.i,proteus.f);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44" y="3609797"/>
            <a:ext cx="45472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5545" algn="l"/>
              </a:tabLst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proteus.f=4444.0;	</a:t>
            </a:r>
            <a:r>
              <a:rPr sz="1600" b="1" spc="5" dirty="0">
                <a:solidFill>
                  <a:srgbClr val="3737CA"/>
                </a:solidFill>
                <a:latin typeface="Courier New"/>
                <a:cs typeface="Courier New"/>
              </a:rPr>
              <a:t>/*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Statement 2</a:t>
            </a:r>
            <a:r>
              <a:rPr sz="1600" b="1" spc="-10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8544" y="3817048"/>
            <a:ext cx="60128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printf(“i:%12d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f:%16.10e\n”,proteus.i,proteus.f);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2824" y="4351032"/>
            <a:ext cx="6807834" cy="509270"/>
          </a:xfrm>
          <a:custGeom>
            <a:avLst/>
            <a:gdLst/>
            <a:ahLst/>
            <a:cxnLst/>
            <a:rect l="l" t="t" r="r" b="b"/>
            <a:pathLst>
              <a:path w="6807834" h="509270">
                <a:moveTo>
                  <a:pt x="6807708" y="0"/>
                </a:moveTo>
                <a:lnTo>
                  <a:pt x="6807708" y="509015"/>
                </a:lnTo>
                <a:lnTo>
                  <a:pt x="0" y="509016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451" y="4025836"/>
            <a:ext cx="7562215" cy="212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896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780"/>
              </a:lnSpc>
              <a:spcBef>
                <a:spcPts val="625"/>
              </a:spcBef>
              <a:tabLst>
                <a:tab pos="1792605" algn="l"/>
              </a:tabLst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i:	4444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f:6.2273703755e-42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780"/>
              </a:lnSpc>
              <a:tabLst>
                <a:tab pos="1059180" algn="l"/>
              </a:tabLst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i:	1166792216</a:t>
            </a:r>
            <a:r>
              <a:rPr sz="1600" b="1" spc="-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f:4.440000000e+03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6700"/>
              </a:lnSpc>
              <a:spcBef>
                <a:spcPts val="11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After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Statement 1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data stored in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</a:t>
            </a:r>
            <a:r>
              <a:rPr sz="1800" b="1" spc="-6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an integer </a:t>
            </a:r>
            <a:r>
              <a:rPr sz="1800" spc="-5" dirty="0">
                <a:latin typeface="Times New Roman"/>
                <a:cs typeface="Times New Roman"/>
              </a:rPr>
              <a:t>the the float member 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full 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junk.</a:t>
            </a:r>
            <a:endParaRPr sz="1800">
              <a:latin typeface="Times New Roman"/>
              <a:cs typeface="Times New Roman"/>
            </a:endParaRPr>
          </a:p>
          <a:p>
            <a:pPr marL="355600" marR="481965" indent="-342900">
              <a:lnSpc>
                <a:spcPct val="10610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After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2</a:t>
            </a:r>
            <a:r>
              <a:rPr sz="1800" spc="-5" dirty="0">
                <a:latin typeface="Times New Roman"/>
                <a:cs typeface="Times New Roman"/>
              </a:rPr>
              <a:t>, the data </a:t>
            </a:r>
            <a:r>
              <a:rPr sz="1800" spc="-10" dirty="0">
                <a:latin typeface="Times New Roman"/>
                <a:cs typeface="Times New Roman"/>
              </a:rPr>
              <a:t>stored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proteus</a:t>
            </a:r>
            <a:r>
              <a:rPr sz="1800" b="1" spc="-5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float, and the integer  </a:t>
            </a:r>
            <a:r>
              <a:rPr sz="1800" dirty="0">
                <a:latin typeface="Times New Roman"/>
                <a:cs typeface="Times New Roman"/>
              </a:rPr>
              <a:t>value 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meaningless.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0B21DD-D887-471B-B686-B6CDC598CC7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756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File Input and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162425" cy="39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 File Input and</a:t>
            </a:r>
            <a:r>
              <a:rPr sz="1800" u="sng" spc="-10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Declaring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FILE</a:t>
            </a:r>
            <a:r>
              <a:rPr sz="1800" u="sng" spc="-114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Opening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Disk File for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Reading and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Writing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to Disk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Closing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Disk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Additional File I/O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Program: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main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Program: processfile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Program:</a:t>
            </a:r>
            <a:r>
              <a:rPr sz="1800" u="sng" spc="-2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getrecord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Program:</a:t>
            </a:r>
            <a:r>
              <a:rPr sz="1800" u="sng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printrecord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Sample File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I/O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Program: sample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99B1875-8DF8-4A6A-A2D8-010D4F6250E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015">
              <a:lnSpc>
                <a:spcPct val="100000"/>
              </a:lnSpc>
            </a:pPr>
            <a:r>
              <a:rPr spc="-5" dirty="0"/>
              <a:t>Introduction to File </a:t>
            </a:r>
            <a:r>
              <a:rPr dirty="0"/>
              <a:t>Input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599680" cy="468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far, all </a:t>
            </a:r>
            <a:r>
              <a:rPr sz="1800" spc="-5" dirty="0">
                <a:latin typeface="Times New Roman"/>
                <a:cs typeface="Times New Roman"/>
              </a:rPr>
              <a:t>the output </a:t>
            </a:r>
            <a:r>
              <a:rPr sz="1800" dirty="0">
                <a:latin typeface="Times New Roman"/>
                <a:cs typeface="Times New Roman"/>
              </a:rPr>
              <a:t>(formatted </a:t>
            </a:r>
            <a:r>
              <a:rPr sz="1800" spc="-10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not) in this </a:t>
            </a:r>
            <a:r>
              <a:rPr sz="1800" spc="-5" dirty="0">
                <a:latin typeface="Times New Roman"/>
                <a:cs typeface="Times New Roman"/>
              </a:rPr>
              <a:t>course </a:t>
            </a:r>
            <a:r>
              <a:rPr sz="1800" dirty="0">
                <a:latin typeface="Times New Roman"/>
                <a:cs typeface="Times New Roman"/>
              </a:rPr>
              <a:t>has been written </a:t>
            </a:r>
            <a:r>
              <a:rPr sz="1800" spc="-5" dirty="0">
                <a:latin typeface="Times New Roman"/>
                <a:cs typeface="Times New Roman"/>
              </a:rPr>
              <a:t>out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 marR="17399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standard output </a:t>
            </a:r>
            <a:r>
              <a:rPr sz="1800" dirty="0">
                <a:latin typeface="Times New Roman"/>
                <a:cs typeface="Times New Roman"/>
              </a:rPr>
              <a:t>(which is </a:t>
            </a:r>
            <a:r>
              <a:rPr sz="1800" spc="-5" dirty="0">
                <a:latin typeface="Times New Roman"/>
                <a:cs typeface="Times New Roman"/>
              </a:rPr>
              <a:t>usually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monitor). Similarly </a:t>
            </a:r>
            <a:r>
              <a:rPr sz="1800" dirty="0">
                <a:latin typeface="Times New Roman"/>
                <a:cs typeface="Times New Roman"/>
              </a:rPr>
              <a:t>all  input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come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standard input </a:t>
            </a:r>
            <a:r>
              <a:rPr sz="1800" spc="-5" dirty="0">
                <a:latin typeface="Times New Roman"/>
                <a:cs typeface="Times New Roman"/>
              </a:rPr>
              <a:t>(usually associated with the keyboard).  </a:t>
            </a:r>
            <a:r>
              <a:rPr sz="1800" dirty="0">
                <a:latin typeface="Times New Roman"/>
                <a:cs typeface="Times New Roman"/>
              </a:rPr>
              <a:t>The C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spc="-10" dirty="0">
                <a:latin typeface="Times New Roman"/>
                <a:cs typeface="Times New Roman"/>
              </a:rPr>
              <a:t>read </a:t>
            </a:r>
            <a:r>
              <a:rPr sz="1800" spc="-5" dirty="0">
                <a:latin typeface="Times New Roman"/>
                <a:cs typeface="Times New Roman"/>
              </a:rPr>
              <a:t>data directly from </a:t>
            </a:r>
            <a:r>
              <a:rPr sz="1800" dirty="0">
                <a:latin typeface="Times New Roman"/>
                <a:cs typeface="Times New Roman"/>
              </a:rPr>
              <a:t>files and </a:t>
            </a:r>
            <a:r>
              <a:rPr sz="1800" spc="-5" dirty="0">
                <a:latin typeface="Times New Roman"/>
                <a:cs typeface="Times New Roman"/>
              </a:rPr>
              <a:t>write directly </a:t>
            </a:r>
            <a:r>
              <a:rPr sz="1800" dirty="0">
                <a:latin typeface="Times New Roman"/>
                <a:cs typeface="Times New Roman"/>
              </a:rPr>
              <a:t>to  files. To work with </a:t>
            </a:r>
            <a:r>
              <a:rPr sz="1800" spc="-5" dirty="0">
                <a:latin typeface="Times New Roman"/>
                <a:cs typeface="Times New Roman"/>
              </a:rPr>
              <a:t>files, the following </a:t>
            </a:r>
            <a:r>
              <a:rPr sz="1800" dirty="0">
                <a:latin typeface="Times New Roman"/>
                <a:cs typeface="Times New Roman"/>
              </a:rPr>
              <a:t>steps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AutoNum type="arabicPlain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Declare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 to be of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type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lain"/>
            </a:pPr>
            <a:endParaRPr sz="185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299"/>
              </a:lnSpc>
              <a:buAutoNum type="arabicPlain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Connect the </a:t>
            </a:r>
            <a:r>
              <a:rPr sz="1800" spc="-5" dirty="0">
                <a:latin typeface="Times New Roman"/>
                <a:cs typeface="Times New Roman"/>
              </a:rPr>
              <a:t>internal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FILE </a:t>
            </a:r>
            <a:r>
              <a:rPr sz="1800" spc="-5" dirty="0">
                <a:latin typeface="Times New Roman"/>
                <a:cs typeface="Times New Roman"/>
              </a:rPr>
              <a:t>variable with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actual data file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hard  </a:t>
            </a:r>
            <a:r>
              <a:rPr sz="1800" spc="-5" dirty="0">
                <a:latin typeface="Times New Roman"/>
                <a:cs typeface="Times New Roman"/>
              </a:rPr>
              <a:t>disk. This association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FILE</a:t>
            </a:r>
            <a:r>
              <a:rPr sz="1800" b="1" spc="-4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file </a:t>
            </a:r>
            <a:r>
              <a:rPr sz="1800" spc="-10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done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fopen()</a:t>
            </a:r>
            <a:r>
              <a:rPr sz="1800" b="1" spc="-7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lain"/>
            </a:pPr>
            <a:endParaRPr sz="18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AutoNum type="arabicPlain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Perform I/O with the actual files using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fprint()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fscanf()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marR="153035" lvl="1" indent="-286385">
              <a:lnSpc>
                <a:spcPct val="100000"/>
              </a:lnSpc>
              <a:buAutoNum type="arabicPlain" startAt="4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Break </a:t>
            </a:r>
            <a:r>
              <a:rPr sz="1800" dirty="0">
                <a:latin typeface="Times New Roman"/>
                <a:cs typeface="Times New Roman"/>
              </a:rPr>
              <a:t>the connection between </a:t>
            </a:r>
            <a:r>
              <a:rPr sz="1800" spc="-5" dirty="0">
                <a:latin typeface="Times New Roman"/>
                <a:cs typeface="Times New Roman"/>
              </a:rPr>
              <a:t>the internal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FILE</a:t>
            </a:r>
            <a:r>
              <a:rPr sz="1800" b="1" spc="-6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 and actual </a:t>
            </a:r>
            <a:r>
              <a:rPr sz="1800" spc="-5" dirty="0">
                <a:latin typeface="Times New Roman"/>
                <a:cs typeface="Times New Roman"/>
              </a:rPr>
              <a:t>disk  </a:t>
            </a:r>
            <a:r>
              <a:rPr sz="1800" dirty="0">
                <a:latin typeface="Times New Roman"/>
                <a:cs typeface="Times New Roman"/>
              </a:rPr>
              <a:t>file. </a:t>
            </a:r>
            <a:r>
              <a:rPr sz="1800" spc="-5" dirty="0">
                <a:latin typeface="Times New Roman"/>
                <a:cs typeface="Times New Roman"/>
              </a:rPr>
              <a:t>This disassociation </a:t>
            </a:r>
            <a:r>
              <a:rPr sz="1800" dirty="0">
                <a:latin typeface="Times New Roman"/>
                <a:cs typeface="Times New Roman"/>
              </a:rPr>
              <a:t>is done with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fclose()</a:t>
            </a:r>
            <a:r>
              <a:rPr sz="1800" b="1" spc="-6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7524EC8-B291-46C9-883B-2347D934BD1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2614">
              <a:lnSpc>
                <a:spcPct val="100000"/>
              </a:lnSpc>
            </a:pPr>
            <a:r>
              <a:rPr spc="-5" dirty="0"/>
              <a:t>Declaring </a:t>
            </a:r>
            <a:r>
              <a:rPr spc="-10" dirty="0"/>
              <a:t>FILE</a:t>
            </a:r>
            <a:r>
              <a:rPr spc="-4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223759" cy="441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6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Declarations of the file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highlighted on the </a:t>
            </a:r>
            <a:r>
              <a:rPr sz="1800" spc="-5" dirty="0">
                <a:latin typeface="Times New Roman"/>
                <a:cs typeface="Times New Roman"/>
              </a:rPr>
              <a:t>previous </a:t>
            </a:r>
            <a:r>
              <a:rPr sz="1800" dirty="0">
                <a:latin typeface="Times New Roman"/>
                <a:cs typeface="Times New Roman"/>
              </a:rPr>
              <a:t>page must be  included </a:t>
            </a:r>
            <a:r>
              <a:rPr sz="1800" spc="-5" dirty="0">
                <a:latin typeface="Times New Roman"/>
                <a:cs typeface="Times New Roman"/>
              </a:rPr>
              <a:t>into your </a:t>
            </a:r>
            <a:r>
              <a:rPr sz="1800" dirty="0">
                <a:latin typeface="Times New Roman"/>
                <a:cs typeface="Times New Roman"/>
              </a:rPr>
              <a:t>program. This is done in the standard manner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#include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as the first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in your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55600" marR="3683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step is using </a:t>
            </a:r>
            <a:r>
              <a:rPr sz="1800" spc="-5" dirty="0">
                <a:latin typeface="Times New Roman"/>
                <a:cs typeface="Times New Roman"/>
              </a:rPr>
              <a:t>files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is to </a:t>
            </a:r>
            <a:r>
              <a:rPr sz="1800" spc="-5" dirty="0">
                <a:latin typeface="Times New Roman"/>
                <a:cs typeface="Times New Roman"/>
              </a:rPr>
              <a:t>declare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file variable. This  variable </a:t>
            </a:r>
            <a:r>
              <a:rPr sz="1800" dirty="0">
                <a:latin typeface="Times New Roman"/>
                <a:cs typeface="Times New Roman"/>
              </a:rPr>
              <a:t>must </a:t>
            </a:r>
            <a:r>
              <a:rPr sz="1800" spc="-5" dirty="0">
                <a:latin typeface="Times New Roman"/>
                <a:cs typeface="Times New Roman"/>
              </a:rPr>
              <a:t>be of type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FILE</a:t>
            </a:r>
            <a:r>
              <a:rPr sz="1800" b="1" spc="-6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(which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predefined </a:t>
            </a:r>
            <a:r>
              <a:rPr sz="1800" dirty="0">
                <a:latin typeface="Times New Roman"/>
                <a:cs typeface="Times New Roman"/>
              </a:rPr>
              <a:t>type in C) and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is a  pointer </a:t>
            </a:r>
            <a:r>
              <a:rPr sz="1800" spc="-5" dirty="0">
                <a:latin typeface="Times New Roman"/>
                <a:cs typeface="Times New Roman"/>
              </a:rPr>
              <a:t>variable. For example, the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FILE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*in_file;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declares the 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in_file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be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“pointer to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”.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9FF2EA-5D9E-470B-93C0-D959DB70511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314">
              <a:lnSpc>
                <a:spcPct val="100000"/>
              </a:lnSpc>
            </a:pPr>
            <a:r>
              <a:rPr spc="-5" dirty="0"/>
              <a:t>Opening </a:t>
            </a:r>
            <a:r>
              <a:rPr dirty="0"/>
              <a:t>a </a:t>
            </a:r>
            <a:r>
              <a:rPr spc="-5" dirty="0"/>
              <a:t>Disk File for</a:t>
            </a:r>
            <a:r>
              <a:rPr spc="-70" dirty="0"/>
              <a:t> </a:t>
            </a:r>
            <a:r>
              <a:rPr spc="-10" dirty="0"/>
              <a:t>I/O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169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0817"/>
            <a:ext cx="7536815" cy="30035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Before using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FILE </a:t>
            </a:r>
            <a:r>
              <a:rPr sz="1800" spc="-5" dirty="0">
                <a:latin typeface="Times New Roman"/>
                <a:cs typeface="Times New Roman"/>
              </a:rPr>
              <a:t>variable,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associated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file name.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fopen()</a:t>
            </a:r>
            <a:r>
              <a:rPr sz="1800" b="1" spc="-5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performs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association </a:t>
            </a:r>
            <a:r>
              <a:rPr sz="1800" dirty="0">
                <a:latin typeface="Times New Roman"/>
                <a:cs typeface="Times New Roman"/>
              </a:rPr>
              <a:t>and takes two </a:t>
            </a:r>
            <a:r>
              <a:rPr sz="1800" spc="-5" dirty="0">
                <a:latin typeface="Times New Roman"/>
                <a:cs typeface="Times New Roman"/>
              </a:rPr>
              <a:t>arguments: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355600" marR="5461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pathname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disk file,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2) the </a:t>
            </a:r>
            <a:r>
              <a:rPr sz="1800" dirty="0">
                <a:latin typeface="Times New Roman"/>
                <a:cs typeface="Times New Roman"/>
              </a:rPr>
              <a:t>access mode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indicates </a:t>
            </a: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the  file is to be used. The following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in_file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fopen("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myfile.dat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","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r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67945" indent="-342900">
              <a:lnSpc>
                <a:spcPct val="103099"/>
              </a:lnSpc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connects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in_file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the disk </a:t>
            </a:r>
            <a:r>
              <a:rPr sz="1800" spc="-5" dirty="0">
                <a:latin typeface="Times New Roman"/>
                <a:cs typeface="Times New Roman"/>
              </a:rPr>
              <a:t>file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myfile.dat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read  </a:t>
            </a:r>
            <a:r>
              <a:rPr sz="1800" spc="-5" dirty="0">
                <a:latin typeface="Times New Roman"/>
                <a:cs typeface="Times New Roman"/>
              </a:rPr>
              <a:t>access. Thus,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myfile.dat</a:t>
            </a:r>
            <a:r>
              <a:rPr sz="1800" b="1" spc="-52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only </a:t>
            </a:r>
            <a:r>
              <a:rPr sz="1800" spc="-5" dirty="0">
                <a:latin typeface="Times New Roman"/>
                <a:cs typeface="Times New Roman"/>
              </a:rPr>
              <a:t>be read </a:t>
            </a:r>
            <a:r>
              <a:rPr sz="1800" spc="-10" dirty="0">
                <a:latin typeface="Times New Roman"/>
                <a:cs typeface="Times New Roman"/>
              </a:rPr>
              <a:t>from. </a:t>
            </a:r>
            <a:r>
              <a:rPr sz="1800" spc="-5" dirty="0">
                <a:latin typeface="Times New Roman"/>
                <a:cs typeface="Times New Roman"/>
              </a:rPr>
              <a:t>Two other access modes 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244" y="4741176"/>
            <a:ext cx="36512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“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0" dirty="0">
                <a:latin typeface="Times New Roman"/>
                <a:cs typeface="Times New Roman"/>
              </a:rPr>
              <a:t>“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673" y="4684666"/>
            <a:ext cx="2279650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spc="-5" dirty="0">
                <a:latin typeface="Times New Roman"/>
                <a:cs typeface="Times New Roman"/>
              </a:rPr>
              <a:t>indicating write-mode  </a:t>
            </a:r>
            <a:r>
              <a:rPr sz="1800" dirty="0">
                <a:latin typeface="Times New Roman"/>
                <a:cs typeface="Times New Roman"/>
              </a:rPr>
              <a:t>indicating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append_mode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F91CC6-4BD7-4CBE-8619-A3FE9E1FCC3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Variables, Expressions, and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380740" cy="457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Declaring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 Data Types: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Integer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 Data Types: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Float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 Data Types: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Double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 Data Types: Character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Expressions and</a:t>
            </a:r>
            <a:r>
              <a:rPr sz="1800" u="sng" spc="-1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Assignment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Assignment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</a:t>
            </a:r>
            <a:r>
              <a:rPr sz="1800" u="sng" spc="-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 Variables</a:t>
            </a:r>
            <a:r>
              <a:rPr sz="1800" u="sng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Arithmetic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Increment/Decrement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Prefix versus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Postfix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Advanced </a:t>
            </a:r>
            <a:r>
              <a:rPr spc="-5" dirty="0"/>
              <a:t>Assignment</a:t>
            </a:r>
            <a:r>
              <a:rPr spc="-60" dirty="0"/>
              <a:t> </a:t>
            </a:r>
            <a:r>
              <a:rPr dirty="0"/>
              <a:t>Operators</a:t>
            </a:r>
          </a:p>
          <a:p>
            <a:pPr marL="355600" marR="28321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Precedence </a:t>
            </a:r>
            <a:r>
              <a:rPr dirty="0"/>
              <a:t>&amp; </a:t>
            </a:r>
            <a:r>
              <a:rPr spc="-5" dirty="0"/>
              <a:t>Associativity </a:t>
            </a:r>
            <a:r>
              <a:rPr dirty="0"/>
              <a:t>of  Operators</a:t>
            </a:r>
          </a:p>
          <a:p>
            <a:pPr marL="355600" marR="28321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Precedence </a:t>
            </a:r>
            <a:r>
              <a:rPr dirty="0"/>
              <a:t>&amp; </a:t>
            </a:r>
            <a:r>
              <a:rPr spc="-5" dirty="0"/>
              <a:t>Associativity </a:t>
            </a:r>
            <a:r>
              <a:rPr dirty="0"/>
              <a:t>of  Operators</a:t>
            </a:r>
            <a:r>
              <a:rPr spc="-90" dirty="0"/>
              <a:t> </a:t>
            </a:r>
            <a:r>
              <a:rPr spc="-5" dirty="0"/>
              <a:t>Examples</a:t>
            </a: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u="heavy" dirty="0"/>
              <a:t>The </a:t>
            </a:r>
            <a:r>
              <a:rPr b="1" u="heavy" dirty="0">
                <a:latin typeface="Courier New"/>
                <a:cs typeface="Courier New"/>
              </a:rPr>
              <a:t>int</a:t>
            </a:r>
            <a:r>
              <a:rPr b="1" u="heavy" spc="-725" dirty="0">
                <a:latin typeface="Courier New"/>
                <a:cs typeface="Courier New"/>
              </a:rPr>
              <a:t> </a:t>
            </a:r>
            <a:r>
              <a:rPr u="heavy" spc="-5" dirty="0"/>
              <a:t>Data Type</a:t>
            </a:r>
          </a:p>
          <a:p>
            <a:pPr marL="355600" marR="224154" indent="-342900">
              <a:lnSpc>
                <a:spcPct val="10610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u="heavy" dirty="0"/>
              <a:t>The</a:t>
            </a:r>
            <a:r>
              <a:rPr u="heavy" spc="-30" dirty="0"/>
              <a:t> </a:t>
            </a:r>
            <a:r>
              <a:rPr b="1" u="heavy" spc="-5" dirty="0">
                <a:latin typeface="Courier New"/>
                <a:cs typeface="Courier New"/>
              </a:rPr>
              <a:t>float</a:t>
            </a:r>
            <a:r>
              <a:rPr b="1" u="heavy" spc="-665" dirty="0">
                <a:latin typeface="Courier New"/>
                <a:cs typeface="Courier New"/>
              </a:rPr>
              <a:t> </a:t>
            </a:r>
            <a:r>
              <a:rPr u="heavy" dirty="0"/>
              <a:t>and</a:t>
            </a:r>
            <a:r>
              <a:rPr u="heavy" spc="-45" dirty="0"/>
              <a:t> </a:t>
            </a:r>
            <a:r>
              <a:rPr b="1" u="heavy" spc="-5" dirty="0">
                <a:latin typeface="Courier New"/>
                <a:cs typeface="Courier New"/>
              </a:rPr>
              <a:t>double</a:t>
            </a:r>
            <a:r>
              <a:rPr b="1" u="heavy" spc="-655" dirty="0">
                <a:latin typeface="Courier New"/>
                <a:cs typeface="Courier New"/>
              </a:rPr>
              <a:t> </a:t>
            </a:r>
            <a:r>
              <a:rPr u="heavy" spc="-5" dirty="0"/>
              <a:t>Data  </a:t>
            </a:r>
            <a:r>
              <a:rPr dirty="0"/>
              <a:t>Types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u="heavy" dirty="0"/>
              <a:t>The </a:t>
            </a:r>
            <a:r>
              <a:rPr b="1" u="heavy" spc="-5" dirty="0">
                <a:latin typeface="Courier New"/>
                <a:cs typeface="Courier New"/>
              </a:rPr>
              <a:t>char</a:t>
            </a:r>
            <a:r>
              <a:rPr b="1" u="heavy" spc="-710" dirty="0">
                <a:latin typeface="Courier New"/>
                <a:cs typeface="Courier New"/>
              </a:rPr>
              <a:t> </a:t>
            </a:r>
            <a:r>
              <a:rPr u="heavy" spc="-10" dirty="0"/>
              <a:t>Data </a:t>
            </a:r>
            <a:r>
              <a:rPr u="heavy" spc="-5" dirty="0"/>
              <a:t>Type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ASCII Character</a:t>
            </a:r>
            <a:r>
              <a:rPr spc="-50" dirty="0"/>
              <a:t> </a:t>
            </a:r>
            <a:r>
              <a:rPr dirty="0"/>
              <a:t>Set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Automatic </a:t>
            </a:r>
            <a:r>
              <a:rPr dirty="0"/>
              <a:t>Type</a:t>
            </a:r>
            <a:r>
              <a:rPr spc="-100" dirty="0"/>
              <a:t> </a:t>
            </a:r>
            <a:r>
              <a:rPr spc="-5" dirty="0"/>
              <a:t>Conversion</a:t>
            </a:r>
          </a:p>
          <a:p>
            <a:pPr marL="355600" marR="5080" indent="-342900">
              <a:lnSpc>
                <a:spcPct val="100600"/>
              </a:lnSpc>
              <a:spcBef>
                <a:spcPts val="42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Automatic Type Conversion</a:t>
            </a:r>
            <a:r>
              <a:rPr spc="-100" dirty="0"/>
              <a:t> </a:t>
            </a:r>
            <a:r>
              <a:rPr dirty="0"/>
              <a:t>with  </a:t>
            </a:r>
            <a:r>
              <a:rPr spc="-5" dirty="0"/>
              <a:t>Assignment</a:t>
            </a:r>
            <a:r>
              <a:rPr spc="-70" dirty="0"/>
              <a:t> </a:t>
            </a:r>
            <a:r>
              <a:rPr dirty="0"/>
              <a:t>Operator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Type</a:t>
            </a:r>
            <a:r>
              <a:rPr spc="-50" dirty="0"/>
              <a:t> </a:t>
            </a:r>
            <a:r>
              <a:rPr spc="-5" dirty="0"/>
              <a:t>Casting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EE8E9DE-FCFF-49D8-9D7E-88453B4FC4E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6515">
              <a:lnSpc>
                <a:spcPct val="100000"/>
              </a:lnSpc>
            </a:pPr>
            <a:r>
              <a:rPr spc="-5" dirty="0"/>
              <a:t>Reading and Writing to Disk</a:t>
            </a:r>
            <a:r>
              <a:rPr spc="-65" dirty="0"/>
              <a:t> </a:t>
            </a:r>
            <a:r>
              <a:rPr spc="-5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5206"/>
            <a:ext cx="7414259" cy="338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512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fprintf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fscanf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the  analogous </a:t>
            </a:r>
            <a:r>
              <a:rPr sz="1800" spc="-5" dirty="0">
                <a:latin typeface="Times New Roman"/>
                <a:cs typeface="Times New Roman"/>
              </a:rPr>
              <a:t>operations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printf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scanf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 but 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take an </a:t>
            </a:r>
            <a:r>
              <a:rPr sz="1800" spc="-5" dirty="0">
                <a:latin typeface="Times New Roman"/>
                <a:cs typeface="Times New Roman"/>
              </a:rPr>
              <a:t>additional (first) argument </a:t>
            </a:r>
            <a:r>
              <a:rPr sz="1800" dirty="0">
                <a:latin typeface="Times New Roman"/>
                <a:cs typeface="Times New Roman"/>
              </a:rPr>
              <a:t>which is the </a:t>
            </a:r>
            <a:r>
              <a:rPr sz="1800" spc="-5" dirty="0">
                <a:latin typeface="Times New Roman"/>
                <a:cs typeface="Times New Roman"/>
              </a:rPr>
              <a:t>FILE pointer 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identifies the file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which data </a:t>
            </a:r>
            <a:r>
              <a:rPr sz="1800" dirty="0">
                <a:latin typeface="Times New Roman"/>
                <a:cs typeface="Times New Roman"/>
              </a:rPr>
              <a:t>is to be </a:t>
            </a:r>
            <a:r>
              <a:rPr sz="1800" spc="-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to or </a:t>
            </a:r>
            <a:r>
              <a:rPr sz="1800" spc="-5" dirty="0">
                <a:latin typeface="Times New Roman"/>
                <a:cs typeface="Times New Roman"/>
              </a:rPr>
              <a:t>read from. </a:t>
            </a:r>
            <a:r>
              <a:rPr sz="1800" dirty="0">
                <a:latin typeface="Times New Roman"/>
                <a:cs typeface="Times New Roman"/>
              </a:rPr>
              <a:t>Thus </a:t>
            </a:r>
            <a:r>
              <a:rPr sz="1800" spc="-5" dirty="0">
                <a:latin typeface="Times New Roman"/>
                <a:cs typeface="Times New Roman"/>
              </a:rPr>
              <a:t>the  statement,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fscanf(in_file,"%f</a:t>
            </a:r>
            <a:r>
              <a:rPr sz="1800" b="1" spc="-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%d",&amp;x,&amp;m);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marR="2533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input --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file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myfile.dat</a:t>
            </a:r>
            <a:r>
              <a:rPr sz="1800" b="1" spc="-61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 </a:t>
            </a:r>
            <a:r>
              <a:rPr sz="1800" spc="-5" dirty="0">
                <a:latin typeface="Times New Roman"/>
                <a:cs typeface="Times New Roman"/>
              </a:rPr>
              <a:t>real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integer values </a:t>
            </a:r>
            <a:r>
              <a:rPr sz="1800" dirty="0">
                <a:latin typeface="Times New Roman"/>
                <a:cs typeface="Times New Roman"/>
              </a:rPr>
              <a:t>into the 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6B730F-9EA3-4AAF-B225-DAC9B3587B9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5515">
              <a:lnSpc>
                <a:spcPct val="100000"/>
              </a:lnSpc>
            </a:pPr>
            <a:r>
              <a:rPr spc="-5" dirty="0"/>
              <a:t>Closing </a:t>
            </a:r>
            <a:r>
              <a:rPr dirty="0"/>
              <a:t>a </a:t>
            </a:r>
            <a:r>
              <a:rPr spc="-10" dirty="0"/>
              <a:t>Disk</a:t>
            </a:r>
            <a:r>
              <a:rPr spc="-65" dirty="0"/>
              <a:t> </a:t>
            </a:r>
            <a:r>
              <a:rPr spc="-5" dirty="0"/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561580" cy="217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fclose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opposite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fopen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does: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  </a:t>
            </a:r>
            <a:r>
              <a:rPr sz="1800" dirty="0">
                <a:latin typeface="Times New Roman"/>
                <a:cs typeface="Times New Roman"/>
              </a:rPr>
              <a:t>tells the system that we no longer need access to the file. </a:t>
            </a:r>
            <a:r>
              <a:rPr sz="1800" spc="-5" dirty="0">
                <a:latin typeface="Times New Roman"/>
                <a:cs typeface="Times New Roman"/>
              </a:rPr>
              <a:t>This allows </a:t>
            </a:r>
            <a:r>
              <a:rPr sz="1800" dirty="0">
                <a:latin typeface="Times New Roman"/>
                <a:cs typeface="Times New Roman"/>
              </a:rPr>
              <a:t>the  operating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to cleanup </a:t>
            </a:r>
            <a:r>
              <a:rPr sz="1800" spc="-5" dirty="0">
                <a:latin typeface="Times New Roman"/>
                <a:cs typeface="Times New Roman"/>
              </a:rPr>
              <a:t>any resources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buffers </a:t>
            </a:r>
            <a:r>
              <a:rPr sz="1800" dirty="0">
                <a:latin typeface="Times New Roman"/>
                <a:cs typeface="Times New Roman"/>
              </a:rPr>
              <a:t>associated with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syntax for file closing 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fclose(in_file);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29EC2E-465E-427F-AAEE-BC6F255554D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3695">
              <a:lnSpc>
                <a:spcPct val="100000"/>
              </a:lnSpc>
            </a:pPr>
            <a:r>
              <a:rPr spc="-5" dirty="0"/>
              <a:t>Additional File I/O</a:t>
            </a:r>
            <a:r>
              <a:rPr spc="-7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3912717"/>
            <a:ext cx="7611109" cy="21183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Another useful function for file I/O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feof()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tests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end-of-file  </a:t>
            </a:r>
            <a:r>
              <a:rPr sz="1800" spc="-5" dirty="0">
                <a:latin typeface="Times New Roman"/>
                <a:cs typeface="Times New Roman"/>
              </a:rPr>
              <a:t>condition.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feof</a:t>
            </a:r>
            <a:r>
              <a:rPr sz="1800" b="1" spc="-5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takes </a:t>
            </a:r>
            <a:r>
              <a:rPr sz="180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argument </a:t>
            </a:r>
            <a:r>
              <a:rPr sz="1800" dirty="0">
                <a:latin typeface="Times New Roman"/>
                <a:cs typeface="Times New Roman"/>
              </a:rPr>
              <a:t>-- the </a:t>
            </a:r>
            <a:r>
              <a:rPr sz="1800" spc="-5" dirty="0">
                <a:latin typeface="Times New Roman"/>
                <a:cs typeface="Times New Roman"/>
              </a:rPr>
              <a:t>FILE pointer </a:t>
            </a:r>
            <a:r>
              <a:rPr sz="1800" dirty="0">
                <a:latin typeface="Times New Roman"/>
                <a:cs typeface="Times New Roman"/>
              </a:rPr>
              <a:t>-- and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nonzero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dirty="0">
                <a:latin typeface="Times New Roman"/>
                <a:cs typeface="Times New Roman"/>
              </a:rPr>
              <a:t>value (TRUE) if an </a:t>
            </a:r>
            <a:r>
              <a:rPr sz="1800" spc="-5" dirty="0">
                <a:latin typeface="Times New Roman"/>
                <a:cs typeface="Times New Roman"/>
              </a:rPr>
              <a:t>attempt has been made </a:t>
            </a:r>
            <a:r>
              <a:rPr sz="1800" dirty="0">
                <a:latin typeface="Times New Roman"/>
                <a:cs typeface="Times New Roman"/>
              </a:rPr>
              <a:t>to read past the end  of a </a:t>
            </a:r>
            <a:r>
              <a:rPr sz="1800" spc="-5" dirty="0">
                <a:latin typeface="Times New Roman"/>
                <a:cs typeface="Times New Roman"/>
              </a:rPr>
              <a:t>file. </a:t>
            </a:r>
            <a:r>
              <a:rPr sz="1800" spc="-1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zero (FALSE) otherwise. A sample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(feof(in_file))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 ("No more data</a:t>
            </a:r>
            <a:r>
              <a:rPr sz="18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3548" y="2267724"/>
            <a:ext cx="2148840" cy="260985"/>
          </a:xfrm>
          <a:custGeom>
            <a:avLst/>
            <a:gdLst/>
            <a:ahLst/>
            <a:cxnLst/>
            <a:rect l="l" t="t" r="r" b="b"/>
            <a:pathLst>
              <a:path w="2148840" h="260985">
                <a:moveTo>
                  <a:pt x="2148840" y="0"/>
                </a:moveTo>
                <a:lnTo>
                  <a:pt x="2148840" y="260604"/>
                </a:lnTo>
                <a:lnTo>
                  <a:pt x="0" y="260604"/>
                </a:lnTo>
                <a:lnTo>
                  <a:pt x="0" y="0"/>
                </a:lnTo>
                <a:lnTo>
                  <a:pt x="21488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548" y="2528328"/>
            <a:ext cx="2148840" cy="30480"/>
          </a:xfrm>
          <a:custGeom>
            <a:avLst/>
            <a:gdLst/>
            <a:ahLst/>
            <a:cxnLst/>
            <a:rect l="l" t="t" r="r" b="b"/>
            <a:pathLst>
              <a:path w="2148840" h="30480">
                <a:moveTo>
                  <a:pt x="0" y="30480"/>
                </a:moveTo>
                <a:lnTo>
                  <a:pt x="2148839" y="30480"/>
                </a:lnTo>
                <a:lnTo>
                  <a:pt x="214883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2388" y="2267724"/>
            <a:ext cx="2367280" cy="260985"/>
          </a:xfrm>
          <a:custGeom>
            <a:avLst/>
            <a:gdLst/>
            <a:ahLst/>
            <a:cxnLst/>
            <a:rect l="l" t="t" r="r" b="b"/>
            <a:pathLst>
              <a:path w="2367279" h="260985">
                <a:moveTo>
                  <a:pt x="2366772" y="0"/>
                </a:moveTo>
                <a:lnTo>
                  <a:pt x="2366772" y="260604"/>
                </a:lnTo>
                <a:lnTo>
                  <a:pt x="0" y="260604"/>
                </a:lnTo>
                <a:lnTo>
                  <a:pt x="0" y="0"/>
                </a:lnTo>
                <a:lnTo>
                  <a:pt x="236677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451" y="1402793"/>
            <a:ext cx="7485380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specialized I/O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for characters and </a:t>
            </a:r>
            <a:r>
              <a:rPr sz="1800" spc="-5" dirty="0">
                <a:latin typeface="Times New Roman"/>
                <a:cs typeface="Times New Roman"/>
              </a:rPr>
              <a:t>strings that </a:t>
            </a:r>
            <a:r>
              <a:rPr sz="1800" dirty="0">
                <a:latin typeface="Times New Roman"/>
                <a:cs typeface="Times New Roman"/>
              </a:rPr>
              <a:t>we have  described in this course </a:t>
            </a:r>
            <a:r>
              <a:rPr sz="1800" spc="-5" dirty="0">
                <a:latin typeface="Times New Roman"/>
                <a:cs typeface="Times New Roman"/>
              </a:rPr>
              <a:t>have analogs </a:t>
            </a:r>
            <a:r>
              <a:rPr sz="1800" dirty="0">
                <a:latin typeface="Times New Roman"/>
                <a:cs typeface="Times New Roman"/>
              </a:rPr>
              <a:t>which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used for file </a:t>
            </a:r>
            <a:r>
              <a:rPr sz="1800" spc="-10" dirty="0">
                <a:latin typeface="Times New Roman"/>
                <a:cs typeface="Times New Roman"/>
              </a:rPr>
              <a:t>I/O. </a:t>
            </a:r>
            <a:r>
              <a:rPr sz="1800" dirty="0">
                <a:latin typeface="Times New Roman"/>
                <a:cs typeface="Times New Roman"/>
              </a:rPr>
              <a:t>Here is a  list of these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1693545">
              <a:lnSpc>
                <a:spcPct val="100000"/>
              </a:lnSpc>
              <a:spcBef>
                <a:spcPts val="180"/>
              </a:spcBef>
              <a:tabLst>
                <a:tab pos="3842385" algn="l"/>
              </a:tabLst>
            </a:pPr>
            <a:r>
              <a:rPr sz="1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	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2388" y="2528328"/>
            <a:ext cx="2367280" cy="30480"/>
          </a:xfrm>
          <a:custGeom>
            <a:avLst/>
            <a:gdLst/>
            <a:ahLst/>
            <a:cxnLst/>
            <a:rect l="l" t="t" r="r" b="b"/>
            <a:pathLst>
              <a:path w="2367279" h="30480">
                <a:moveTo>
                  <a:pt x="0" y="30480"/>
                </a:moveTo>
                <a:lnTo>
                  <a:pt x="2366772" y="30480"/>
                </a:lnTo>
                <a:lnTo>
                  <a:pt x="2366772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3548" y="2578620"/>
            <a:ext cx="2148840" cy="257810"/>
          </a:xfrm>
          <a:custGeom>
            <a:avLst/>
            <a:gdLst/>
            <a:ahLst/>
            <a:cxnLst/>
            <a:rect l="l" t="t" r="r" b="b"/>
            <a:pathLst>
              <a:path w="2148840" h="257810">
                <a:moveTo>
                  <a:pt x="2148839" y="0"/>
                </a:moveTo>
                <a:lnTo>
                  <a:pt x="2148839" y="257556"/>
                </a:lnTo>
                <a:lnTo>
                  <a:pt x="0" y="257556"/>
                </a:lnTo>
                <a:lnTo>
                  <a:pt x="0" y="0"/>
                </a:lnTo>
                <a:lnTo>
                  <a:pt x="21488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3548" y="2836176"/>
            <a:ext cx="2148840" cy="32384"/>
          </a:xfrm>
          <a:custGeom>
            <a:avLst/>
            <a:gdLst/>
            <a:ahLst/>
            <a:cxnLst/>
            <a:rect l="l" t="t" r="r" b="b"/>
            <a:pathLst>
              <a:path w="2148840" h="32385">
                <a:moveTo>
                  <a:pt x="0" y="32003"/>
                </a:moveTo>
                <a:lnTo>
                  <a:pt x="2148839" y="32003"/>
                </a:lnTo>
                <a:lnTo>
                  <a:pt x="214883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2388" y="2578620"/>
            <a:ext cx="2367280" cy="260985"/>
          </a:xfrm>
          <a:custGeom>
            <a:avLst/>
            <a:gdLst/>
            <a:ahLst/>
            <a:cxnLst/>
            <a:rect l="l" t="t" r="r" b="b"/>
            <a:pathLst>
              <a:path w="2367279" h="260985">
                <a:moveTo>
                  <a:pt x="2366772" y="0"/>
                </a:moveTo>
                <a:lnTo>
                  <a:pt x="2366772" y="260603"/>
                </a:lnTo>
                <a:lnTo>
                  <a:pt x="0" y="260604"/>
                </a:lnTo>
                <a:lnTo>
                  <a:pt x="0" y="0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2388" y="2839224"/>
            <a:ext cx="2367280" cy="29209"/>
          </a:xfrm>
          <a:custGeom>
            <a:avLst/>
            <a:gdLst/>
            <a:ahLst/>
            <a:cxnLst/>
            <a:rect l="l" t="t" r="r" b="b"/>
            <a:pathLst>
              <a:path w="2367279" h="29210">
                <a:moveTo>
                  <a:pt x="0" y="28955"/>
                </a:moveTo>
                <a:lnTo>
                  <a:pt x="2366772" y="28955"/>
                </a:lnTo>
                <a:lnTo>
                  <a:pt x="2366772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3548" y="2558808"/>
            <a:ext cx="2148840" cy="18415"/>
          </a:xfrm>
          <a:custGeom>
            <a:avLst/>
            <a:gdLst/>
            <a:ahLst/>
            <a:cxnLst/>
            <a:rect l="l" t="t" r="r" b="b"/>
            <a:pathLst>
              <a:path w="2148840" h="18414">
                <a:moveTo>
                  <a:pt x="0" y="18288"/>
                </a:moveTo>
                <a:lnTo>
                  <a:pt x="2148839" y="18288"/>
                </a:lnTo>
                <a:lnTo>
                  <a:pt x="2148839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3548" y="2558808"/>
            <a:ext cx="2148840" cy="0"/>
          </a:xfrm>
          <a:custGeom>
            <a:avLst/>
            <a:gdLst/>
            <a:ahLst/>
            <a:cxnLst/>
            <a:rect l="l" t="t" r="r" b="b"/>
            <a:pathLst>
              <a:path w="2148840">
                <a:moveTo>
                  <a:pt x="0" y="0"/>
                </a:moveTo>
                <a:lnTo>
                  <a:pt x="214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3548" y="2577858"/>
            <a:ext cx="2148840" cy="0"/>
          </a:xfrm>
          <a:custGeom>
            <a:avLst/>
            <a:gdLst/>
            <a:ahLst/>
            <a:cxnLst/>
            <a:rect l="l" t="t" r="r" b="b"/>
            <a:pathLst>
              <a:path w="2148840">
                <a:moveTo>
                  <a:pt x="0" y="0"/>
                </a:moveTo>
                <a:lnTo>
                  <a:pt x="2148839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2388" y="257785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2388" y="256795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2388" y="255880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388" y="2558808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0676" y="2567952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0676" y="2558808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0676" y="2577858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3548" y="2868180"/>
            <a:ext cx="2148840" cy="257810"/>
          </a:xfrm>
          <a:custGeom>
            <a:avLst/>
            <a:gdLst/>
            <a:ahLst/>
            <a:cxnLst/>
            <a:rect l="l" t="t" r="r" b="b"/>
            <a:pathLst>
              <a:path w="2148840" h="257810">
                <a:moveTo>
                  <a:pt x="2148839" y="0"/>
                </a:moveTo>
                <a:lnTo>
                  <a:pt x="2148839" y="257555"/>
                </a:lnTo>
                <a:lnTo>
                  <a:pt x="0" y="257555"/>
                </a:lnTo>
                <a:lnTo>
                  <a:pt x="0" y="0"/>
                </a:lnTo>
                <a:lnTo>
                  <a:pt x="21488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3548" y="3125736"/>
            <a:ext cx="2148840" cy="33655"/>
          </a:xfrm>
          <a:custGeom>
            <a:avLst/>
            <a:gdLst/>
            <a:ahLst/>
            <a:cxnLst/>
            <a:rect l="l" t="t" r="r" b="b"/>
            <a:pathLst>
              <a:path w="2148840" h="33655">
                <a:moveTo>
                  <a:pt x="0" y="33527"/>
                </a:moveTo>
                <a:lnTo>
                  <a:pt x="2148839" y="33527"/>
                </a:lnTo>
                <a:lnTo>
                  <a:pt x="2148839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88" y="2868180"/>
            <a:ext cx="2367280" cy="260985"/>
          </a:xfrm>
          <a:custGeom>
            <a:avLst/>
            <a:gdLst/>
            <a:ahLst/>
            <a:cxnLst/>
            <a:rect l="l" t="t" r="r" b="b"/>
            <a:pathLst>
              <a:path w="2367279" h="260985">
                <a:moveTo>
                  <a:pt x="2366772" y="0"/>
                </a:moveTo>
                <a:lnTo>
                  <a:pt x="2366772" y="260603"/>
                </a:lnTo>
                <a:lnTo>
                  <a:pt x="0" y="260604"/>
                </a:lnTo>
                <a:lnTo>
                  <a:pt x="0" y="0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2388" y="3128784"/>
            <a:ext cx="2367280" cy="30480"/>
          </a:xfrm>
          <a:custGeom>
            <a:avLst/>
            <a:gdLst/>
            <a:ahLst/>
            <a:cxnLst/>
            <a:rect l="l" t="t" r="r" b="b"/>
            <a:pathLst>
              <a:path w="2367279" h="30480">
                <a:moveTo>
                  <a:pt x="0" y="30480"/>
                </a:moveTo>
                <a:lnTo>
                  <a:pt x="2366772" y="30480"/>
                </a:lnTo>
                <a:lnTo>
                  <a:pt x="2366772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548" y="3159264"/>
            <a:ext cx="2148840" cy="256540"/>
          </a:xfrm>
          <a:custGeom>
            <a:avLst/>
            <a:gdLst/>
            <a:ahLst/>
            <a:cxnLst/>
            <a:rect l="l" t="t" r="r" b="b"/>
            <a:pathLst>
              <a:path w="2148840" h="256539">
                <a:moveTo>
                  <a:pt x="2148839" y="0"/>
                </a:moveTo>
                <a:lnTo>
                  <a:pt x="2148839" y="256032"/>
                </a:lnTo>
                <a:lnTo>
                  <a:pt x="0" y="256032"/>
                </a:lnTo>
                <a:lnTo>
                  <a:pt x="0" y="0"/>
                </a:lnTo>
                <a:lnTo>
                  <a:pt x="21488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3548" y="3415296"/>
            <a:ext cx="2148840" cy="35560"/>
          </a:xfrm>
          <a:custGeom>
            <a:avLst/>
            <a:gdLst/>
            <a:ahLst/>
            <a:cxnLst/>
            <a:rect l="l" t="t" r="r" b="b"/>
            <a:pathLst>
              <a:path w="2148840" h="35560">
                <a:moveTo>
                  <a:pt x="0" y="35051"/>
                </a:moveTo>
                <a:lnTo>
                  <a:pt x="2148839" y="35051"/>
                </a:lnTo>
                <a:lnTo>
                  <a:pt x="2148839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2388" y="3159264"/>
            <a:ext cx="2367280" cy="260985"/>
          </a:xfrm>
          <a:custGeom>
            <a:avLst/>
            <a:gdLst/>
            <a:ahLst/>
            <a:cxnLst/>
            <a:rect l="l" t="t" r="r" b="b"/>
            <a:pathLst>
              <a:path w="2367279" h="260985">
                <a:moveTo>
                  <a:pt x="2366772" y="0"/>
                </a:moveTo>
                <a:lnTo>
                  <a:pt x="2366772" y="260603"/>
                </a:lnTo>
                <a:lnTo>
                  <a:pt x="0" y="260604"/>
                </a:lnTo>
                <a:lnTo>
                  <a:pt x="0" y="0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2388" y="3419868"/>
            <a:ext cx="2367280" cy="30480"/>
          </a:xfrm>
          <a:custGeom>
            <a:avLst/>
            <a:gdLst/>
            <a:ahLst/>
            <a:cxnLst/>
            <a:rect l="l" t="t" r="r" b="b"/>
            <a:pathLst>
              <a:path w="2367279" h="30479">
                <a:moveTo>
                  <a:pt x="0" y="30480"/>
                </a:moveTo>
                <a:lnTo>
                  <a:pt x="2366772" y="30480"/>
                </a:lnTo>
                <a:lnTo>
                  <a:pt x="2366772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3548" y="3448824"/>
            <a:ext cx="2148840" cy="257810"/>
          </a:xfrm>
          <a:custGeom>
            <a:avLst/>
            <a:gdLst/>
            <a:ahLst/>
            <a:cxnLst/>
            <a:rect l="l" t="t" r="r" b="b"/>
            <a:pathLst>
              <a:path w="2148840" h="257810">
                <a:moveTo>
                  <a:pt x="2148839" y="0"/>
                </a:moveTo>
                <a:lnTo>
                  <a:pt x="2148839" y="257556"/>
                </a:lnTo>
                <a:lnTo>
                  <a:pt x="0" y="257556"/>
                </a:lnTo>
                <a:lnTo>
                  <a:pt x="0" y="0"/>
                </a:lnTo>
                <a:lnTo>
                  <a:pt x="21488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39428" y="2525158"/>
            <a:ext cx="1946275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9520">
              <a:lnSpc>
                <a:spcPct val="105600"/>
              </a:lnSpc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fgets  fputs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290"/>
              </a:lnSpc>
              <a:spcBef>
                <a:spcPts val="8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getc(file_ptr)  putc(file_ptr)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83548" y="3706380"/>
            <a:ext cx="2148840" cy="32384"/>
          </a:xfrm>
          <a:custGeom>
            <a:avLst/>
            <a:gdLst/>
            <a:ahLst/>
            <a:cxnLst/>
            <a:rect l="l" t="t" r="r" b="b"/>
            <a:pathLst>
              <a:path w="2148840" h="32385">
                <a:moveTo>
                  <a:pt x="0" y="32003"/>
                </a:moveTo>
                <a:lnTo>
                  <a:pt x="2148839" y="32003"/>
                </a:lnTo>
                <a:lnTo>
                  <a:pt x="214883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88" y="3448824"/>
            <a:ext cx="2367280" cy="262255"/>
          </a:xfrm>
          <a:custGeom>
            <a:avLst/>
            <a:gdLst/>
            <a:ahLst/>
            <a:cxnLst/>
            <a:rect l="l" t="t" r="r" b="b"/>
            <a:pathLst>
              <a:path w="2367279" h="262254">
                <a:moveTo>
                  <a:pt x="2366772" y="0"/>
                </a:moveTo>
                <a:lnTo>
                  <a:pt x="2366772" y="262127"/>
                </a:lnTo>
                <a:lnTo>
                  <a:pt x="0" y="262128"/>
                </a:lnTo>
                <a:lnTo>
                  <a:pt x="0" y="0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88268" y="2539850"/>
            <a:ext cx="1869439" cy="1173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745">
              <a:lnSpc>
                <a:spcPct val="105800"/>
              </a:lnSpc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file string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input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file string output 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file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character</a:t>
            </a:r>
            <a:r>
              <a:rPr sz="1800" spc="-6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file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character</a:t>
            </a:r>
            <a:r>
              <a:rPr sz="1800" spc="-8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32388" y="3710952"/>
            <a:ext cx="2367280" cy="27940"/>
          </a:xfrm>
          <a:custGeom>
            <a:avLst/>
            <a:gdLst/>
            <a:ahLst/>
            <a:cxnLst/>
            <a:rect l="l" t="t" r="r" b="b"/>
            <a:pathLst>
              <a:path w="2367279" h="27939">
                <a:moveTo>
                  <a:pt x="0" y="27432"/>
                </a:moveTo>
                <a:lnTo>
                  <a:pt x="2366772" y="27432"/>
                </a:lnTo>
                <a:lnTo>
                  <a:pt x="236677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3548" y="3738384"/>
            <a:ext cx="2148840" cy="18415"/>
          </a:xfrm>
          <a:custGeom>
            <a:avLst/>
            <a:gdLst/>
            <a:ahLst/>
            <a:cxnLst/>
            <a:rect l="l" t="t" r="r" b="b"/>
            <a:pathLst>
              <a:path w="2148840" h="18414">
                <a:moveTo>
                  <a:pt x="0" y="18287"/>
                </a:moveTo>
                <a:lnTo>
                  <a:pt x="2148839" y="18287"/>
                </a:lnTo>
                <a:lnTo>
                  <a:pt x="2148839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83548" y="3738384"/>
            <a:ext cx="2148840" cy="0"/>
          </a:xfrm>
          <a:custGeom>
            <a:avLst/>
            <a:gdLst/>
            <a:ahLst/>
            <a:cxnLst/>
            <a:rect l="l" t="t" r="r" b="b"/>
            <a:pathLst>
              <a:path w="2148840">
                <a:moveTo>
                  <a:pt x="0" y="0"/>
                </a:moveTo>
                <a:lnTo>
                  <a:pt x="214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2388" y="374752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2388" y="373838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2388" y="373838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50676" y="3747528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50676" y="3738384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177335-1B0B-4026-B2FE-B42F1F1E562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7060">
              <a:lnSpc>
                <a:spcPct val="100000"/>
              </a:lnSpc>
            </a:pPr>
            <a:r>
              <a:rPr spc="-5" dirty="0"/>
              <a:t>Sample File </a:t>
            </a:r>
            <a:r>
              <a:rPr spc="-10" dirty="0"/>
              <a:t>I/O</a:t>
            </a:r>
            <a:r>
              <a:rPr spc="-55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5387340"/>
            <a:ext cx="730758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 contains stock information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store. </a:t>
            </a:r>
            <a:r>
              <a:rPr sz="1800" dirty="0">
                <a:latin typeface="Times New Roman"/>
                <a:cs typeface="Times New Roman"/>
              </a:rPr>
              <a:t>The program will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those  </a:t>
            </a:r>
            <a:r>
              <a:rPr sz="1800" spc="-5" dirty="0">
                <a:latin typeface="Times New Roman"/>
                <a:cs typeface="Times New Roman"/>
              </a:rPr>
              <a:t>items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10" dirty="0">
                <a:latin typeface="Times New Roman"/>
                <a:cs typeface="Times New Roman"/>
              </a:rPr>
              <a:t>need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reordered because their quantity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below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certain  limit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824" y="1967496"/>
            <a:ext cx="6807834" cy="3420110"/>
          </a:xfrm>
          <a:custGeom>
            <a:avLst/>
            <a:gdLst/>
            <a:ahLst/>
            <a:cxnLst/>
            <a:rect l="l" t="t" r="r" b="b"/>
            <a:pathLst>
              <a:path w="6807834" h="3420110">
                <a:moveTo>
                  <a:pt x="6807708" y="0"/>
                </a:moveTo>
                <a:lnTo>
                  <a:pt x="6807708" y="3419855"/>
                </a:lnTo>
                <a:lnTo>
                  <a:pt x="0" y="3419856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37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451" y="1401970"/>
            <a:ext cx="7599045" cy="227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program 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next few pages </a:t>
            </a:r>
            <a:r>
              <a:rPr sz="1800" dirty="0">
                <a:latin typeface="Times New Roman"/>
                <a:cs typeface="Times New Roman"/>
              </a:rPr>
              <a:t>illustrates the </a:t>
            </a:r>
            <a:r>
              <a:rPr sz="1800" spc="-5" dirty="0">
                <a:latin typeface="Times New Roman"/>
                <a:cs typeface="Times New Roman"/>
              </a:rPr>
              <a:t>use of file I/O functions. It </a:t>
            </a:r>
            <a:r>
              <a:rPr sz="1800" dirty="0">
                <a:latin typeface="Times New Roman"/>
                <a:cs typeface="Times New Roman"/>
              </a:rPr>
              <a:t>is  an </a:t>
            </a:r>
            <a:r>
              <a:rPr sz="1800" spc="-5" dirty="0">
                <a:latin typeface="Times New Roman"/>
                <a:cs typeface="Times New Roman"/>
              </a:rPr>
              <a:t>inventory program </a:t>
            </a:r>
            <a:r>
              <a:rPr sz="1800" dirty="0">
                <a:latin typeface="Times New Roman"/>
                <a:cs typeface="Times New Roman"/>
              </a:rPr>
              <a:t>that reads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571500" marR="5797550">
              <a:lnSpc>
                <a:spcPts val="1639"/>
              </a:lnSpc>
              <a:spcBef>
                <a:spcPts val="365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lima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beans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1.20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485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639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571500" marR="567563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thunder</a:t>
            </a:r>
            <a:r>
              <a:rPr sz="16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tea  2.76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485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571500">
              <a:lnSpc>
                <a:spcPts val="178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429436" y="4460163"/>
            <a:ext cx="855344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icken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464" y="3664661"/>
            <a:ext cx="219837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Greaters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ice-cream  3.47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485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9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R="1212850">
              <a:lnSpc>
                <a:spcPts val="1630"/>
              </a:lnSpc>
              <a:spcBef>
                <a:spcPts val="15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bonel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ss  4.58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495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75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337E05-59EC-4D4B-833F-DECB6FB92B0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0">
              <a:lnSpc>
                <a:spcPct val="100000"/>
              </a:lnSpc>
            </a:pPr>
            <a:r>
              <a:rPr spc="-5" dirty="0"/>
              <a:t>Sample File </a:t>
            </a:r>
            <a:r>
              <a:rPr spc="-10" dirty="0"/>
              <a:t>I/O </a:t>
            </a:r>
            <a:r>
              <a:rPr spc="-5" dirty="0"/>
              <a:t>Program:</a:t>
            </a:r>
            <a:r>
              <a:rPr spc="-65" dirty="0"/>
              <a:t> </a:t>
            </a:r>
            <a:r>
              <a:rPr spc="-5" dirty="0"/>
              <a:t>main</a:t>
            </a:r>
          </a:p>
        </p:txBody>
      </p:sp>
      <p:sp>
        <p:nvSpPr>
          <p:cNvPr id="3" name="object 3"/>
          <p:cNvSpPr/>
          <p:nvPr/>
        </p:nvSpPr>
        <p:spPr>
          <a:xfrm>
            <a:off x="1159776" y="1389900"/>
            <a:ext cx="6814184" cy="4666615"/>
          </a:xfrm>
          <a:custGeom>
            <a:avLst/>
            <a:gdLst/>
            <a:ahLst/>
            <a:cxnLst/>
            <a:rect l="l" t="t" r="r" b="b"/>
            <a:pathLst>
              <a:path w="6814184" h="4666615">
                <a:moveTo>
                  <a:pt x="6813804" y="0"/>
                </a:moveTo>
                <a:lnTo>
                  <a:pt x="6813804" y="4666488"/>
                </a:lnTo>
                <a:lnTo>
                  <a:pt x="0" y="4666488"/>
                </a:lnTo>
                <a:lnTo>
                  <a:pt x="0" y="0"/>
                </a:lnTo>
                <a:lnTo>
                  <a:pt x="681380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4716" y="1386344"/>
            <a:ext cx="246888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&lt;ctype.h&gt;</a:t>
            </a:r>
            <a:endParaRPr sz="1600">
              <a:latin typeface="Courier New"/>
              <a:cs typeface="Courier New"/>
            </a:endParaRPr>
          </a:p>
          <a:p>
            <a:pPr marL="12700" marR="126364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&lt;string.h&gt;  </a:t>
            </a:r>
            <a:r>
              <a:rPr sz="1600" b="1" spc="-5" dirty="0">
                <a:latin typeface="Courier New"/>
                <a:cs typeface="Courier New"/>
              </a:rPr>
              <a:t>struct </a:t>
            </a:r>
            <a:r>
              <a:rPr sz="1600" b="1" dirty="0">
                <a:latin typeface="Courier New"/>
                <a:cs typeface="Courier New"/>
              </a:rPr>
              <a:t>goods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name[20];</a:t>
            </a:r>
            <a:endParaRPr sz="1600">
              <a:latin typeface="Courier New"/>
              <a:cs typeface="Courier New"/>
            </a:endParaRPr>
          </a:p>
          <a:p>
            <a:pPr marL="745490" marR="126364">
              <a:lnSpc>
                <a:spcPct val="85300"/>
              </a:lnSpc>
              <a:spcBef>
                <a:spcPts val="145"/>
              </a:spcBef>
            </a:pPr>
            <a:r>
              <a:rPr sz="1600" b="1" spc="-5" dirty="0">
                <a:latin typeface="Courier New"/>
                <a:cs typeface="Courier New"/>
              </a:rPr>
              <a:t>float price;  </a:t>
            </a: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quantity;  int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reorder;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14716" y="3050489"/>
            <a:ext cx="332422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1775"/>
              </a:lnSpc>
            </a:pPr>
            <a:r>
              <a:rPr sz="1600" b="1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FILE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*input_file;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void processfile(void);  void getrecord(struct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goods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085" y="3673779"/>
            <a:ext cx="112649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*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ecpt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783" y="3882567"/>
            <a:ext cx="6256655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void printrecord(struct </a:t>
            </a:r>
            <a:r>
              <a:rPr sz="1600" b="1" spc="-5" dirty="0">
                <a:latin typeface="Courier New"/>
                <a:cs typeface="Courier New"/>
              </a:rPr>
              <a:t>goods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record);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ts val="1775"/>
              </a:lnSpc>
              <a:spcBef>
                <a:spcPts val="1355"/>
              </a:spcBef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filename[40];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ct val="85300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printf("Example </a:t>
            </a:r>
            <a:r>
              <a:rPr sz="1600" b="1" spc="-5" dirty="0">
                <a:latin typeface="Courier New"/>
                <a:cs typeface="Courier New"/>
              </a:rPr>
              <a:t>Goods </a:t>
            </a:r>
            <a:r>
              <a:rPr sz="1600" b="1" dirty="0">
                <a:latin typeface="Courier New"/>
                <a:cs typeface="Courier New"/>
              </a:rPr>
              <a:t>Re-Order File Program\n");  printf("Enter database file </a:t>
            </a:r>
            <a:r>
              <a:rPr sz="1600" b="1" spc="-5" dirty="0">
                <a:latin typeface="Courier New"/>
                <a:cs typeface="Courier New"/>
              </a:rPr>
              <a:t>\n");  </a:t>
            </a:r>
            <a:r>
              <a:rPr sz="1600" b="1" dirty="0">
                <a:latin typeface="Courier New"/>
                <a:cs typeface="Courier New"/>
              </a:rPr>
              <a:t>scanf("%s",filename);</a:t>
            </a:r>
            <a:endParaRPr sz="1600">
              <a:latin typeface="Courier New"/>
              <a:cs typeface="Courier New"/>
            </a:endParaRPr>
          </a:p>
          <a:p>
            <a:pPr marL="378460" marR="1714500">
              <a:lnSpc>
                <a:spcPts val="163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input_file = fopen(filename,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"r");  processfile();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FA90A21-4EA4-4C74-94A0-6B13C68CF98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pc="-5" dirty="0"/>
              <a:t>Sample </a:t>
            </a:r>
            <a:r>
              <a:rPr dirty="0"/>
              <a:t>File </a:t>
            </a:r>
            <a:r>
              <a:rPr spc="-10" dirty="0"/>
              <a:t>I/O Program:</a:t>
            </a:r>
            <a:r>
              <a:rPr dirty="0"/>
              <a:t> </a:t>
            </a:r>
            <a:r>
              <a:rPr spc="-10" dirty="0"/>
              <a:t>processfile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9776" y="2855988"/>
            <a:ext cx="6814184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0430" marR="3462020" indent="-733425">
              <a:lnSpc>
                <a:spcPts val="1630"/>
              </a:lnSpc>
              <a:spcBef>
                <a:spcPts val="280"/>
              </a:spcBef>
            </a:pPr>
            <a:r>
              <a:rPr sz="1600" b="1" dirty="0">
                <a:latin typeface="Courier New"/>
                <a:cs typeface="Courier New"/>
              </a:rPr>
              <a:t>void processfile(void) {  struct </a:t>
            </a:r>
            <a:r>
              <a:rPr sz="1600" b="1" spc="-5" dirty="0">
                <a:latin typeface="Courier New"/>
                <a:cs typeface="Courier New"/>
              </a:rPr>
              <a:t>goods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record;</a:t>
            </a:r>
            <a:endParaRPr sz="1600">
              <a:latin typeface="Courier New"/>
              <a:cs typeface="Courier New"/>
            </a:endParaRPr>
          </a:p>
          <a:p>
            <a:pPr marL="1266190" marR="2606040" indent="-365760">
              <a:lnSpc>
                <a:spcPts val="163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while </a:t>
            </a:r>
            <a:r>
              <a:rPr sz="1600" b="1" dirty="0">
                <a:latin typeface="Courier New"/>
                <a:cs typeface="Courier New"/>
              </a:rPr>
              <a:t>(!feof(input_file))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getrecord(&amp;record);</a:t>
            </a:r>
            <a:endParaRPr sz="1600">
              <a:latin typeface="Courier New"/>
              <a:cs typeface="Courier New"/>
            </a:endParaRPr>
          </a:p>
          <a:p>
            <a:pPr marL="1633220" marR="896619" indent="-367665">
              <a:lnSpc>
                <a:spcPts val="163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if (record.quantity </a:t>
            </a:r>
            <a:r>
              <a:rPr sz="1600" b="1" spc="5" dirty="0">
                <a:latin typeface="Courier New"/>
                <a:cs typeface="Courier New"/>
              </a:rPr>
              <a:t>&lt;=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record.reorder)  printrecord(record);</a:t>
            </a:r>
            <a:endParaRPr sz="1600">
              <a:latin typeface="Courier New"/>
              <a:cs typeface="Courier New"/>
            </a:endParaRPr>
          </a:p>
          <a:p>
            <a:pPr marL="90043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77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252AC4-7F82-4AD6-9C02-9AC6AF7D140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4120">
              <a:lnSpc>
                <a:spcPct val="100000"/>
              </a:lnSpc>
            </a:pPr>
            <a:r>
              <a:rPr spc="-5" dirty="0"/>
              <a:t>Sample File </a:t>
            </a:r>
            <a:r>
              <a:rPr spc="-10" dirty="0"/>
              <a:t>I/O </a:t>
            </a:r>
            <a:r>
              <a:rPr spc="-5" dirty="0"/>
              <a:t>Program:</a:t>
            </a:r>
            <a:r>
              <a:rPr spc="-55" dirty="0"/>
              <a:t> </a:t>
            </a:r>
            <a:r>
              <a:rPr spc="-5" dirty="0"/>
              <a:t>getrecord</a:t>
            </a:r>
          </a:p>
        </p:txBody>
      </p:sp>
      <p:sp>
        <p:nvSpPr>
          <p:cNvPr id="3" name="object 3"/>
          <p:cNvSpPr/>
          <p:nvPr/>
        </p:nvSpPr>
        <p:spPr>
          <a:xfrm>
            <a:off x="1159776" y="1818144"/>
            <a:ext cx="6814184" cy="3836035"/>
          </a:xfrm>
          <a:custGeom>
            <a:avLst/>
            <a:gdLst/>
            <a:ahLst/>
            <a:cxnLst/>
            <a:rect l="l" t="t" r="r" b="b"/>
            <a:pathLst>
              <a:path w="6814184" h="3836035">
                <a:moveTo>
                  <a:pt x="6813804" y="0"/>
                </a:moveTo>
                <a:lnTo>
                  <a:pt x="6813804" y="3835908"/>
                </a:lnTo>
                <a:lnTo>
                  <a:pt x="0" y="3835908"/>
                </a:lnTo>
                <a:lnTo>
                  <a:pt x="0" y="0"/>
                </a:lnTo>
                <a:lnTo>
                  <a:pt x="681380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4716" y="1816112"/>
            <a:ext cx="5137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24399" y="1853704"/>
            <a:ext cx="4059554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ts val="1630"/>
              </a:lnSpc>
            </a:pPr>
            <a:r>
              <a:rPr sz="1600" b="1" dirty="0">
                <a:latin typeface="Courier New"/>
                <a:cs typeface="Courier New"/>
              </a:rPr>
              <a:t>getrecord(struct goods *recptr)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loop=0,number,toolow;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buffer[40],ch;</a:t>
            </a:r>
            <a:endParaRPr sz="1600">
              <a:latin typeface="Courier New"/>
              <a:cs typeface="Courier New"/>
            </a:endParaRPr>
          </a:p>
          <a:p>
            <a:pPr marL="135890" marR="1349375">
              <a:lnSpc>
                <a:spcPct val="85300"/>
              </a:lnSpc>
              <a:spcBef>
                <a:spcPts val="145"/>
              </a:spcBef>
            </a:pPr>
            <a:r>
              <a:rPr sz="1600" b="1" spc="-5" dirty="0">
                <a:latin typeface="Courier New"/>
                <a:cs typeface="Courier New"/>
              </a:rPr>
              <a:t>float cost;  ch=f</a:t>
            </a:r>
            <a:r>
              <a:rPr sz="1600" b="1" spc="5" dirty="0">
                <a:latin typeface="Courier New"/>
                <a:cs typeface="Courier New"/>
              </a:rPr>
              <a:t>g</a:t>
            </a:r>
            <a:r>
              <a:rPr sz="1600" b="1" spc="-5" dirty="0">
                <a:latin typeface="Courier New"/>
                <a:cs typeface="Courier New"/>
              </a:rPr>
              <a:t>etc(in</a:t>
            </a:r>
            <a:r>
              <a:rPr sz="1600" b="1" spc="5" dirty="0">
                <a:latin typeface="Courier New"/>
                <a:cs typeface="Courier New"/>
              </a:rPr>
              <a:t>p</a:t>
            </a:r>
            <a:r>
              <a:rPr sz="1600" b="1" spc="-5" dirty="0">
                <a:latin typeface="Courier New"/>
                <a:cs typeface="Courier New"/>
              </a:rPr>
              <a:t>ut_f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le);  while </a:t>
            </a:r>
            <a:r>
              <a:rPr sz="1600" b="1" dirty="0">
                <a:latin typeface="Courier New"/>
                <a:cs typeface="Courier New"/>
              </a:rPr>
              <a:t>(ch!='\n')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 marR="98361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buffer[loop++]=ch;  </a:t>
            </a:r>
            <a:r>
              <a:rPr sz="1600" b="1" spc="-5" dirty="0">
                <a:latin typeface="Courier New"/>
                <a:cs typeface="Courier New"/>
              </a:rPr>
              <a:t>c</a:t>
            </a:r>
            <a:r>
              <a:rPr sz="1600" b="1" spc="5" dirty="0">
                <a:latin typeface="Courier New"/>
                <a:cs typeface="Courier New"/>
              </a:rPr>
              <a:t>h</a:t>
            </a:r>
            <a:r>
              <a:rPr sz="1600" b="1" spc="-5" dirty="0">
                <a:latin typeface="Courier New"/>
                <a:cs typeface="Courier New"/>
              </a:rPr>
              <a:t>=fgetc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inpu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_file);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748" y="3478733"/>
            <a:ext cx="3935729" cy="193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49403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buffer[loop]=0;  </a:t>
            </a:r>
            <a:r>
              <a:rPr sz="1600" b="1" spc="-5" dirty="0">
                <a:latin typeface="Courier New"/>
                <a:cs typeface="Courier New"/>
              </a:rPr>
              <a:t>strc</a:t>
            </a:r>
            <a:r>
              <a:rPr sz="1600" b="1" spc="5" dirty="0">
                <a:latin typeface="Courier New"/>
                <a:cs typeface="Courier New"/>
              </a:rPr>
              <a:t>p</a:t>
            </a:r>
            <a:r>
              <a:rPr sz="1600" b="1" spc="-5" dirty="0">
                <a:latin typeface="Courier New"/>
                <a:cs typeface="Courier New"/>
              </a:rPr>
              <a:t>y(recp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r-&gt;n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me,buf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600" b="1" spc="-5" dirty="0">
                <a:latin typeface="Courier New"/>
                <a:cs typeface="Courier New"/>
              </a:rPr>
              <a:t>er);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85200"/>
              </a:lnSpc>
            </a:pPr>
            <a:r>
              <a:rPr sz="1600" b="1" dirty="0">
                <a:latin typeface="Courier New"/>
                <a:cs typeface="Courier New"/>
              </a:rPr>
              <a:t>fscanf(input_file,"%f",&amp;cost);  recptr-&gt;price = cost;  </a:t>
            </a:r>
            <a:r>
              <a:rPr sz="1600" b="1" spc="-5" dirty="0">
                <a:latin typeface="Courier New"/>
                <a:cs typeface="Courier New"/>
              </a:rPr>
              <a:t>fsca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f(inpu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_fil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,"%d",</a:t>
            </a:r>
            <a:r>
              <a:rPr sz="1600" b="1" spc="5" dirty="0">
                <a:latin typeface="Courier New"/>
                <a:cs typeface="Courier New"/>
              </a:rPr>
              <a:t>&amp;</a:t>
            </a:r>
            <a:r>
              <a:rPr sz="1600" b="1" spc="-5" dirty="0">
                <a:latin typeface="Courier New"/>
                <a:cs typeface="Courier New"/>
              </a:rPr>
              <a:t>numb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r);  </a:t>
            </a:r>
            <a:r>
              <a:rPr sz="1600" b="1" dirty="0">
                <a:latin typeface="Courier New"/>
                <a:cs typeface="Courier New"/>
              </a:rPr>
              <a:t>recptr-&gt;quantity = number;  </a:t>
            </a:r>
            <a:r>
              <a:rPr sz="1600" b="1" spc="-5" dirty="0">
                <a:latin typeface="Courier New"/>
                <a:cs typeface="Courier New"/>
              </a:rPr>
              <a:t>fsca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f(inpu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_fil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,"%d",</a:t>
            </a:r>
            <a:r>
              <a:rPr sz="1600" b="1" spc="5" dirty="0">
                <a:latin typeface="Courier New"/>
                <a:cs typeface="Courier New"/>
              </a:rPr>
              <a:t>&amp;</a:t>
            </a:r>
            <a:r>
              <a:rPr sz="1600" b="1" spc="-5" dirty="0">
                <a:latin typeface="Courier New"/>
                <a:cs typeface="Courier New"/>
              </a:rPr>
              <a:t>tool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w);  </a:t>
            </a:r>
            <a:r>
              <a:rPr sz="1600" b="1" dirty="0">
                <a:latin typeface="Courier New"/>
                <a:cs typeface="Courier New"/>
              </a:rPr>
              <a:t>recptr-&gt;reorder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toolow;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0464" y="5350128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7060E7-46F4-450D-A0E5-67A985BFBA6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0">
              <a:lnSpc>
                <a:spcPct val="100000"/>
              </a:lnSpc>
            </a:pPr>
            <a:r>
              <a:rPr spc="-5" dirty="0"/>
              <a:t>Sample File </a:t>
            </a:r>
            <a:r>
              <a:rPr spc="-10" dirty="0"/>
              <a:t>I/O </a:t>
            </a:r>
            <a:r>
              <a:rPr spc="-5" dirty="0"/>
              <a:t>Program:</a:t>
            </a:r>
            <a:r>
              <a:rPr spc="-50" dirty="0"/>
              <a:t> </a:t>
            </a:r>
            <a:r>
              <a:rPr spc="-5" dirty="0"/>
              <a:t>printrecord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0008" y="3066300"/>
            <a:ext cx="767207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1700" marR="652145" indent="-733425">
              <a:lnSpc>
                <a:spcPct val="85400"/>
              </a:lnSpc>
              <a:spcBef>
                <a:spcPts val="250"/>
              </a:spcBef>
            </a:pPr>
            <a:r>
              <a:rPr sz="1600" b="1" dirty="0">
                <a:latin typeface="Courier New"/>
                <a:cs typeface="Courier New"/>
              </a:rPr>
              <a:t>void printrecord (struct </a:t>
            </a:r>
            <a:r>
              <a:rPr sz="1600" b="1" spc="-5" dirty="0">
                <a:latin typeface="Courier New"/>
                <a:cs typeface="Courier New"/>
              </a:rPr>
              <a:t>goods </a:t>
            </a:r>
            <a:r>
              <a:rPr sz="1600" b="1" dirty="0">
                <a:latin typeface="Courier New"/>
                <a:cs typeface="Courier New"/>
              </a:rPr>
              <a:t>record) {  printf("\nProduct name \t%s\n",record.name);  printf("Product price \t%f\n",record.price);  printf("Product quantity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\t%d\n",record.quantity);</a:t>
            </a:r>
            <a:endParaRPr sz="1600">
              <a:latin typeface="Courier New"/>
              <a:cs typeface="Courier New"/>
            </a:endParaRPr>
          </a:p>
          <a:p>
            <a:pPr marL="90170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printf("Product reorder </a:t>
            </a:r>
            <a:r>
              <a:rPr sz="1600" b="1" spc="-5" dirty="0">
                <a:latin typeface="Courier New"/>
                <a:cs typeface="Courier New"/>
              </a:rPr>
              <a:t>level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\t%d\n",record.reorder);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1BEBCAB-89FC-4764-B74B-917672B2821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5980">
              <a:lnSpc>
                <a:spcPct val="100000"/>
              </a:lnSpc>
            </a:pPr>
            <a:r>
              <a:rPr spc="-5" dirty="0"/>
              <a:t>Sample File </a:t>
            </a:r>
            <a:r>
              <a:rPr spc="-10" dirty="0"/>
              <a:t>I/O Program: </a:t>
            </a:r>
            <a:r>
              <a:rPr spc="-5" dirty="0"/>
              <a:t>sample</a:t>
            </a:r>
            <a:r>
              <a:rPr spc="-30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62824" y="2389644"/>
            <a:ext cx="6807834" cy="2588260"/>
          </a:xfrm>
          <a:custGeom>
            <a:avLst/>
            <a:gdLst/>
            <a:ahLst/>
            <a:cxnLst/>
            <a:rect l="l" t="t" r="r" b="b"/>
            <a:pathLst>
              <a:path w="6807834" h="2588260">
                <a:moveTo>
                  <a:pt x="6807708" y="0"/>
                </a:moveTo>
                <a:lnTo>
                  <a:pt x="6807708" y="2587752"/>
                </a:lnTo>
                <a:lnTo>
                  <a:pt x="0" y="2587752"/>
                </a:lnTo>
                <a:lnTo>
                  <a:pt x="0" y="0"/>
                </a:lnTo>
                <a:lnTo>
                  <a:pt x="680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0464" y="2425204"/>
            <a:ext cx="427609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Example Goods Re-Order File</a:t>
            </a:r>
            <a:r>
              <a:rPr sz="1600" b="1" spc="-9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Program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Enter 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database file</a:t>
            </a:r>
            <a:r>
              <a:rPr sz="1600" b="1" spc="-7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food.dat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307512" y="3010915"/>
            <a:ext cx="207327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29615" algn="l"/>
              </a:tabLst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name	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thunder</a:t>
            </a:r>
            <a:r>
              <a:rPr sz="1600" b="1" spc="-5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tea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015" y="3218167"/>
            <a:ext cx="48831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2.76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80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464" y="3047004"/>
            <a:ext cx="855980" cy="8445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ts val="1630"/>
              </a:lnSpc>
              <a:spcBef>
                <a:spcPts val="10"/>
              </a:spcBef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630"/>
              </a:lnSpc>
              <a:spcBef>
                <a:spcPts val="15"/>
              </a:spcBef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7512" y="3254011"/>
            <a:ext cx="158877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85300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price  quantity  reorder</a:t>
            </a:r>
            <a:r>
              <a:rPr sz="1600" b="1" spc="-9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level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580" y="3634206"/>
            <a:ext cx="24447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7512" y="4050271"/>
            <a:ext cx="292862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29615" algn="l"/>
              </a:tabLst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name	Greaters</a:t>
            </a:r>
            <a:r>
              <a:rPr sz="1600" b="1" spc="-6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ice-cream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2015" y="4259046"/>
            <a:ext cx="48831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3.47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75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0464" y="4085871"/>
            <a:ext cx="85598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85400"/>
              </a:lnSpc>
            </a:pP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 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Produ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c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7512" y="4294890"/>
            <a:ext cx="158877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85300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price  quantity  reorder</a:t>
            </a:r>
            <a:r>
              <a:rPr sz="1600" b="1" spc="-9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level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6580" y="4675085"/>
            <a:ext cx="12255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0F430E-9283-4A2C-BCBC-42920E7E4DC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28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Dynamic Memory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Allocation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179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497070" cy="12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Introduction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Memory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Memory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Allocation:</a:t>
            </a:r>
            <a:r>
              <a:rPr sz="1800" u="sng" spc="4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sizeof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Memory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Allocation:</a:t>
            </a:r>
            <a:r>
              <a:rPr sz="1800" u="sng" spc="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calloc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Memory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Allocation:</a:t>
            </a:r>
            <a:r>
              <a:rPr sz="1800" u="sng" spc="2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CC4022-2BA4-4B4A-B4C6-123BA1326AC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4715">
              <a:lnSpc>
                <a:spcPct val="100000"/>
              </a:lnSpc>
            </a:pPr>
            <a:r>
              <a:rPr spc="-5" dirty="0"/>
              <a:t>Declaring</a:t>
            </a:r>
            <a:r>
              <a:rPr spc="-8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593965" cy="41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variable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named memory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in which data of a certain type 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355600" marR="233679" algn="just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stored. The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contents </a:t>
            </a:r>
            <a:r>
              <a:rPr sz="1800" b="1" i="1" dirty="0">
                <a:solidFill>
                  <a:srgbClr val="CA0066"/>
                </a:solidFill>
                <a:latin typeface="Times New Roman"/>
                <a:cs typeface="Times New Roman"/>
              </a:rPr>
              <a:t>of a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 </a:t>
            </a:r>
            <a:r>
              <a:rPr sz="1800" b="1" i="1" dirty="0">
                <a:solidFill>
                  <a:srgbClr val="CA0066"/>
                </a:solidFill>
                <a:latin typeface="Times New Roman"/>
                <a:cs typeface="Times New Roman"/>
              </a:rPr>
              <a:t>can </a:t>
            </a:r>
            <a:r>
              <a:rPr sz="1800" b="1" i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change</a:t>
            </a:r>
            <a:r>
              <a:rPr sz="1800" spc="-5" dirty="0">
                <a:latin typeface="Times New Roman"/>
                <a:cs typeface="Times New Roman"/>
              </a:rPr>
              <a:t>, 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name. </a:t>
            </a:r>
            <a:r>
              <a:rPr sz="1800" spc="-1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defined  </a:t>
            </a:r>
            <a:r>
              <a:rPr sz="1800" dirty="0">
                <a:latin typeface="Times New Roman"/>
                <a:cs typeface="Times New Roman"/>
              </a:rPr>
              <a:t>variables 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they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in a program. It </a:t>
            </a:r>
            <a:r>
              <a:rPr sz="1800" spc="-5" dirty="0">
                <a:latin typeface="Times New Roman"/>
                <a:cs typeface="Times New Roman"/>
              </a:rPr>
              <a:t>is during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declaration phase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actual memory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variable is reserved.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All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variables in C must be declared before</a:t>
            </a:r>
            <a:r>
              <a:rPr sz="1800" b="1" spc="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426084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Get into the habit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variables using lowercase characters.  Remember </a:t>
            </a:r>
            <a:r>
              <a:rPr sz="1800" dirty="0">
                <a:latin typeface="Times New Roman"/>
                <a:cs typeface="Times New Roman"/>
              </a:rPr>
              <a:t>that C </a:t>
            </a:r>
            <a:r>
              <a:rPr sz="1800" spc="-5" dirty="0">
                <a:latin typeface="Times New Roman"/>
                <a:cs typeface="Times New Roman"/>
              </a:rPr>
              <a:t>is case sensitive, so </a:t>
            </a:r>
            <a:r>
              <a:rPr sz="1800" dirty="0">
                <a:latin typeface="Times New Roman"/>
                <a:cs typeface="Times New Roman"/>
              </a:rPr>
              <a:t>even </a:t>
            </a:r>
            <a:r>
              <a:rPr sz="1800" spc="-5" dirty="0">
                <a:latin typeface="Times New Roman"/>
                <a:cs typeface="Times New Roman"/>
              </a:rPr>
              <a:t>though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two variables listed  </a:t>
            </a:r>
            <a:r>
              <a:rPr sz="1800" dirty="0">
                <a:latin typeface="Times New Roman"/>
                <a:cs typeface="Times New Roman"/>
              </a:rPr>
              <a:t>below </a:t>
            </a:r>
            <a:r>
              <a:rPr sz="1800" spc="-5" dirty="0">
                <a:latin typeface="Times New Roman"/>
                <a:cs typeface="Times New Roman"/>
              </a:rPr>
              <a:t>have the same </a:t>
            </a:r>
            <a:r>
              <a:rPr sz="1800" dirty="0">
                <a:latin typeface="Times New Roman"/>
                <a:cs typeface="Times New Roman"/>
              </a:rPr>
              <a:t>name, they are considered </a:t>
            </a:r>
            <a:r>
              <a:rPr sz="1800" spc="-5" dirty="0">
                <a:latin typeface="Times New Roman"/>
                <a:cs typeface="Times New Roman"/>
              </a:rPr>
              <a:t>different variables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  <a:tabLst>
                <a:tab pos="275590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sum	Sum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declaration </a:t>
            </a:r>
            <a:r>
              <a:rPr sz="1800" dirty="0">
                <a:latin typeface="Times New Roman"/>
                <a:cs typeface="Times New Roman"/>
              </a:rPr>
              <a:t>of variables </a:t>
            </a:r>
            <a:r>
              <a:rPr sz="1800" spc="-5" dirty="0">
                <a:latin typeface="Times New Roman"/>
                <a:cs typeface="Times New Roman"/>
              </a:rPr>
              <a:t>is done after </a:t>
            </a:r>
            <a:r>
              <a:rPr sz="1800" dirty="0">
                <a:latin typeface="Times New Roman"/>
                <a:cs typeface="Times New Roman"/>
              </a:rPr>
              <a:t>the opening brace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main().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215646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main()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sum;</a:t>
            </a:r>
            <a:endParaRPr sz="1800">
              <a:latin typeface="Courier New"/>
              <a:cs typeface="Courier New"/>
            </a:endParaRPr>
          </a:p>
          <a:p>
            <a:pPr marL="355600" marR="12890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declare variables elsewhere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lets start simply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get into variations later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0AA318-B495-459B-B069-0B602A36990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915">
              <a:lnSpc>
                <a:spcPct val="100000"/>
              </a:lnSpc>
            </a:pPr>
            <a:r>
              <a:rPr spc="-5" dirty="0"/>
              <a:t>Introduction to </a:t>
            </a:r>
            <a:r>
              <a:rPr spc="-10" dirty="0"/>
              <a:t>Dynamic </a:t>
            </a:r>
            <a:r>
              <a:rPr spc="-5" dirty="0"/>
              <a:t>Memory</a:t>
            </a:r>
            <a:r>
              <a:rPr spc="-10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180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har char="•"/>
              <a:tabLst>
                <a:tab pos="381000" algn="l"/>
                <a:tab pos="381635" algn="l"/>
              </a:tabLst>
            </a:pPr>
            <a:r>
              <a:rPr dirty="0"/>
              <a:t>A </a:t>
            </a:r>
            <a:r>
              <a:rPr spc="-5" dirty="0"/>
              <a:t>common programming problem is knowing </a:t>
            </a:r>
            <a:r>
              <a:rPr spc="-10" dirty="0"/>
              <a:t>how </a:t>
            </a:r>
            <a:r>
              <a:rPr spc="-5" dirty="0"/>
              <a:t>large to make </a:t>
            </a:r>
            <a:r>
              <a:rPr dirty="0"/>
              <a:t>arrays</a:t>
            </a:r>
            <a:r>
              <a:rPr spc="30" dirty="0"/>
              <a:t> </a:t>
            </a:r>
            <a:r>
              <a:rPr spc="-5" dirty="0"/>
              <a:t>when</a:t>
            </a:r>
          </a:p>
          <a:p>
            <a:pPr marL="381000" marR="95250">
              <a:lnSpc>
                <a:spcPct val="100000"/>
              </a:lnSpc>
              <a:spcBef>
                <a:spcPts val="10"/>
              </a:spcBef>
            </a:pPr>
            <a:r>
              <a:rPr dirty="0"/>
              <a:t>they are </a:t>
            </a:r>
            <a:r>
              <a:rPr spc="-5" dirty="0"/>
              <a:t>declared. Consider </a:t>
            </a:r>
            <a:r>
              <a:rPr dirty="0"/>
              <a:t>a </a:t>
            </a:r>
            <a:r>
              <a:rPr spc="-5" dirty="0"/>
              <a:t>grading program used </a:t>
            </a:r>
            <a:r>
              <a:rPr spc="-10" dirty="0"/>
              <a:t>by </a:t>
            </a:r>
            <a:r>
              <a:rPr dirty="0"/>
              <a:t>a </a:t>
            </a:r>
            <a:r>
              <a:rPr spc="-10" dirty="0"/>
              <a:t>professor </a:t>
            </a:r>
            <a:r>
              <a:rPr spc="-5" dirty="0"/>
              <a:t>which  </a:t>
            </a:r>
            <a:r>
              <a:rPr dirty="0"/>
              <a:t>keeps </a:t>
            </a:r>
            <a:r>
              <a:rPr spc="-5" dirty="0"/>
              <a:t>track </a:t>
            </a:r>
            <a:r>
              <a:rPr dirty="0"/>
              <a:t>of student </a:t>
            </a:r>
            <a:r>
              <a:rPr spc="-5" dirty="0"/>
              <a:t>information </a:t>
            </a:r>
            <a:r>
              <a:rPr dirty="0"/>
              <a:t>in </a:t>
            </a:r>
            <a:r>
              <a:rPr spc="-5" dirty="0"/>
              <a:t>structures. </a:t>
            </a:r>
            <a:r>
              <a:rPr dirty="0"/>
              <a:t>We want his </a:t>
            </a:r>
            <a:r>
              <a:rPr spc="-5" dirty="0"/>
              <a:t>program </a:t>
            </a:r>
            <a:r>
              <a:rPr dirty="0"/>
              <a:t>to be  general-purpose so we need to make arrays large enough to handle </a:t>
            </a:r>
            <a:r>
              <a:rPr spc="-5" dirty="0"/>
              <a:t>the biggest  possible class</a:t>
            </a:r>
            <a:r>
              <a:rPr spc="-40" dirty="0"/>
              <a:t> </a:t>
            </a:r>
            <a:r>
              <a:rPr spc="-5" dirty="0"/>
              <a:t>size:</a:t>
            </a:r>
          </a:p>
          <a:p>
            <a:pPr marL="1866900">
              <a:lnSpc>
                <a:spcPct val="100000"/>
              </a:lnSpc>
              <a:spcBef>
                <a:spcPts val="935"/>
              </a:spcBef>
            </a:pPr>
            <a:r>
              <a:rPr b="1" spc="-10" dirty="0">
                <a:solidFill>
                  <a:srgbClr val="01CA99"/>
                </a:solidFill>
                <a:latin typeface="Courier New"/>
                <a:cs typeface="Courier New"/>
              </a:rPr>
              <a:t>struct student</a:t>
            </a:r>
            <a:r>
              <a:rPr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01CA99"/>
                </a:solidFill>
                <a:latin typeface="Courier New"/>
                <a:cs typeface="Courier New"/>
              </a:rPr>
              <a:t>class[600];</a:t>
            </a:r>
          </a:p>
          <a:p>
            <a:pPr marL="381000" marR="5080" indent="-342900">
              <a:lnSpc>
                <a:spcPct val="100000"/>
              </a:lnSpc>
              <a:spcBef>
                <a:spcPts val="1245"/>
              </a:spcBef>
              <a:buChar char="•"/>
              <a:tabLst>
                <a:tab pos="381000" algn="l"/>
                <a:tab pos="381635" algn="l"/>
              </a:tabLst>
            </a:pPr>
            <a:r>
              <a:rPr spc="-5" dirty="0"/>
              <a:t>But </a:t>
            </a:r>
            <a:r>
              <a:rPr dirty="0"/>
              <a:t>when a certain </a:t>
            </a:r>
            <a:r>
              <a:rPr spc="-5" dirty="0"/>
              <a:t>upper-level </a:t>
            </a:r>
            <a:r>
              <a:rPr dirty="0"/>
              <a:t>class has only </a:t>
            </a:r>
            <a:r>
              <a:rPr spc="-10" dirty="0"/>
              <a:t>seven </a:t>
            </a:r>
            <a:r>
              <a:rPr spc="-5" dirty="0"/>
              <a:t>students, </a:t>
            </a:r>
            <a:r>
              <a:rPr dirty="0"/>
              <a:t>this approach can  be </a:t>
            </a:r>
            <a:r>
              <a:rPr spc="-5" dirty="0"/>
              <a:t>inelegant </a:t>
            </a:r>
            <a:r>
              <a:rPr dirty="0"/>
              <a:t>and </a:t>
            </a:r>
            <a:r>
              <a:rPr spc="-5" dirty="0"/>
              <a:t>extremely wasteful </a:t>
            </a:r>
            <a:r>
              <a:rPr dirty="0"/>
              <a:t>of </a:t>
            </a:r>
            <a:r>
              <a:rPr spc="-10" dirty="0"/>
              <a:t>memory </a:t>
            </a:r>
            <a:r>
              <a:rPr spc="-5" dirty="0"/>
              <a:t>especially </a:t>
            </a:r>
            <a:r>
              <a:rPr dirty="0"/>
              <a:t>if </a:t>
            </a:r>
            <a:r>
              <a:rPr spc="-5" dirty="0"/>
              <a:t>the </a:t>
            </a:r>
            <a:r>
              <a:rPr b="1" spc="-10" dirty="0">
                <a:solidFill>
                  <a:srgbClr val="01CA99"/>
                </a:solidFill>
                <a:latin typeface="Courier New"/>
                <a:cs typeface="Courier New"/>
              </a:rPr>
              <a:t>student  </a:t>
            </a:r>
            <a:r>
              <a:rPr dirty="0"/>
              <a:t>structure is </a:t>
            </a:r>
            <a:r>
              <a:rPr spc="-5" dirty="0"/>
              <a:t>quite large</a:t>
            </a:r>
            <a:r>
              <a:rPr spc="-50" dirty="0"/>
              <a:t> </a:t>
            </a:r>
            <a:r>
              <a:rPr spc="-5" dirty="0"/>
              <a:t>itself.</a:t>
            </a:r>
          </a:p>
          <a:p>
            <a:pPr marL="381000" marR="144780" indent="-342900">
              <a:lnSpc>
                <a:spcPct val="100099"/>
              </a:lnSpc>
              <a:spcBef>
                <a:spcPts val="1090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/>
              <a:t>Thus, it is desirable to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create correct-sized array variables </a:t>
            </a:r>
            <a:r>
              <a:rPr b="1" dirty="0">
                <a:solidFill>
                  <a:srgbClr val="CA0066"/>
                </a:solidFill>
                <a:latin typeface="Times New Roman"/>
                <a:cs typeface="Times New Roman"/>
              </a:rPr>
              <a:t>at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runtime</a:t>
            </a:r>
            <a:r>
              <a:rPr spc="-5" dirty="0"/>
              <a:t>. </a:t>
            </a:r>
            <a:r>
              <a:rPr dirty="0"/>
              <a:t>The  C </a:t>
            </a:r>
            <a:r>
              <a:rPr spc="-5" dirty="0"/>
              <a:t>programming </a:t>
            </a:r>
            <a:r>
              <a:rPr dirty="0"/>
              <a:t>language allows </a:t>
            </a:r>
            <a:r>
              <a:rPr spc="-5" dirty="0"/>
              <a:t>users </a:t>
            </a:r>
            <a:r>
              <a:rPr dirty="0"/>
              <a:t>to </a:t>
            </a:r>
            <a:r>
              <a:rPr spc="-5" dirty="0"/>
              <a:t>dynamically </a:t>
            </a:r>
            <a:r>
              <a:rPr dirty="0"/>
              <a:t>allocate </a:t>
            </a:r>
            <a:r>
              <a:rPr spc="-5" dirty="0"/>
              <a:t>and </a:t>
            </a:r>
            <a:r>
              <a:rPr spc="-10" dirty="0"/>
              <a:t>deallocate  </a:t>
            </a:r>
            <a:r>
              <a:rPr spc="-5" dirty="0"/>
              <a:t>memory when required. </a:t>
            </a:r>
            <a:r>
              <a:rPr dirty="0"/>
              <a:t>The </a:t>
            </a:r>
            <a:r>
              <a:rPr spc="-5" dirty="0"/>
              <a:t>functions that accomplish this </a:t>
            </a:r>
            <a:r>
              <a:rPr dirty="0"/>
              <a:t>are </a:t>
            </a:r>
            <a:r>
              <a:rPr b="1" spc="-10" dirty="0">
                <a:latin typeface="Courier New"/>
                <a:cs typeface="Courier New"/>
              </a:rPr>
              <a:t>calloc()  </a:t>
            </a:r>
            <a:r>
              <a:rPr dirty="0"/>
              <a:t>which </a:t>
            </a:r>
            <a:r>
              <a:rPr spc="-5" dirty="0"/>
              <a:t>allocates memory </a:t>
            </a:r>
            <a:r>
              <a:rPr dirty="0"/>
              <a:t>to a </a:t>
            </a:r>
            <a:r>
              <a:rPr spc="-5" dirty="0"/>
              <a:t>variable, </a:t>
            </a:r>
            <a:r>
              <a:rPr b="1" spc="-10" dirty="0">
                <a:latin typeface="Courier New"/>
                <a:cs typeface="Courier New"/>
              </a:rPr>
              <a:t>sizeof()</a:t>
            </a:r>
            <a:r>
              <a:rPr spc="-10" dirty="0"/>
              <a:t>, </a:t>
            </a:r>
            <a:r>
              <a:rPr dirty="0"/>
              <a:t>which </a:t>
            </a:r>
            <a:r>
              <a:rPr spc="-5" dirty="0"/>
              <a:t>determines </a:t>
            </a:r>
            <a:r>
              <a:rPr dirty="0"/>
              <a:t>how  </a:t>
            </a:r>
            <a:r>
              <a:rPr spc="-5" dirty="0"/>
              <a:t>much memory </a:t>
            </a:r>
            <a:r>
              <a:rPr dirty="0"/>
              <a:t>a </a:t>
            </a:r>
            <a:r>
              <a:rPr spc="-5" dirty="0"/>
              <a:t>specified variable occupies, </a:t>
            </a:r>
            <a:r>
              <a:rPr dirty="0"/>
              <a:t>and </a:t>
            </a:r>
            <a:r>
              <a:rPr b="1" spc="-10" dirty="0">
                <a:latin typeface="Courier New"/>
                <a:cs typeface="Courier New"/>
              </a:rPr>
              <a:t>free()</a:t>
            </a:r>
            <a:r>
              <a:rPr spc="-10" dirty="0"/>
              <a:t>, </a:t>
            </a:r>
            <a:r>
              <a:rPr spc="-5" dirty="0"/>
              <a:t>which deallocates  </a:t>
            </a:r>
            <a:r>
              <a:rPr dirty="0"/>
              <a:t>the </a:t>
            </a:r>
            <a:r>
              <a:rPr spc="-10" dirty="0"/>
              <a:t>memory </a:t>
            </a:r>
            <a:r>
              <a:rPr spc="-5" dirty="0"/>
              <a:t>assigned </a:t>
            </a:r>
            <a:r>
              <a:rPr dirty="0"/>
              <a:t>to a </a:t>
            </a:r>
            <a:r>
              <a:rPr spc="-5" dirty="0"/>
              <a:t>variable back </a:t>
            </a:r>
            <a:r>
              <a:rPr dirty="0"/>
              <a:t>to </a:t>
            </a:r>
            <a:r>
              <a:rPr spc="-5" dirty="0"/>
              <a:t>the</a:t>
            </a:r>
            <a:r>
              <a:rPr spc="50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955EF1-5D8A-464D-831D-2CB1F17DA19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945">
              <a:lnSpc>
                <a:spcPct val="100000"/>
              </a:lnSpc>
            </a:pPr>
            <a:r>
              <a:rPr spc="-5" dirty="0"/>
              <a:t>Dynamic Memory Allocation:</a:t>
            </a:r>
            <a:r>
              <a:rPr spc="-100" dirty="0"/>
              <a:t> </a:t>
            </a:r>
            <a:r>
              <a:rPr spc="-10" dirty="0"/>
              <a:t>sizeof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181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0817"/>
            <a:ext cx="7594600" cy="48698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35560" indent="-342900">
              <a:lnSpc>
                <a:spcPct val="100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sizeof()</a:t>
            </a:r>
            <a:r>
              <a:rPr sz="1800" b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returns the memory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(in bytes) of the </a:t>
            </a:r>
            <a:r>
              <a:rPr sz="1800" spc="-5" dirty="0">
                <a:latin typeface="Times New Roman"/>
                <a:cs typeface="Times New Roman"/>
              </a:rPr>
              <a:t>requested  variable type. This </a:t>
            </a:r>
            <a:r>
              <a:rPr sz="1800" dirty="0">
                <a:latin typeface="Times New Roman"/>
                <a:cs typeface="Times New Roman"/>
              </a:rPr>
              <a:t>call </a:t>
            </a:r>
            <a:r>
              <a:rPr sz="1800" spc="-5" dirty="0">
                <a:latin typeface="Times New Roman"/>
                <a:cs typeface="Times New Roman"/>
              </a:rPr>
              <a:t>should be used </a:t>
            </a:r>
            <a:r>
              <a:rPr sz="1800" dirty="0">
                <a:latin typeface="Times New Roman"/>
                <a:cs typeface="Times New Roman"/>
              </a:rPr>
              <a:t>in conjunction </a:t>
            </a:r>
            <a:r>
              <a:rPr sz="1800" spc="-5" dirty="0">
                <a:latin typeface="Times New Roman"/>
                <a:cs typeface="Times New Roman"/>
              </a:rPr>
              <a:t>with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calloc()</a:t>
            </a:r>
            <a:endParaRPr sz="1800">
              <a:latin typeface="Courier New"/>
              <a:cs typeface="Courier New"/>
            </a:endParaRPr>
          </a:p>
          <a:p>
            <a:pPr marL="354965" marR="44323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call, </a:t>
            </a:r>
            <a:r>
              <a:rPr sz="1800" dirty="0">
                <a:latin typeface="Times New Roman"/>
                <a:cs typeface="Times New Roman"/>
              </a:rPr>
              <a:t>so that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necessary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is allocated, rather </a:t>
            </a:r>
            <a:r>
              <a:rPr sz="1800" dirty="0">
                <a:latin typeface="Times New Roman"/>
                <a:cs typeface="Times New Roman"/>
              </a:rPr>
              <a:t>than a  fixed size. Consider </a:t>
            </a:r>
            <a:r>
              <a:rPr sz="1800" spc="-5" dirty="0">
                <a:latin typeface="Times New Roman"/>
                <a:cs typeface="Times New Roman"/>
              </a:rPr>
              <a:t>the following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fragment: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struct time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661285" marR="369633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hour;  int min;  int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sec;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841500" marR="2740660">
              <a:lnSpc>
                <a:spcPts val="2170"/>
              </a:lnSpc>
              <a:spcBef>
                <a:spcPts val="6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x;  x=sizeof(struct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5"/>
              </a:spcBef>
              <a:buFont typeface="Courier New"/>
              <a:buChar char="•"/>
              <a:tabLst>
                <a:tab pos="35560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now </a:t>
            </a:r>
            <a:r>
              <a:rPr sz="1800" spc="-5" dirty="0">
                <a:latin typeface="Times New Roman"/>
                <a:cs typeface="Times New Roman"/>
              </a:rPr>
              <a:t>contains </a:t>
            </a:r>
            <a:r>
              <a:rPr sz="1800" dirty="0">
                <a:latin typeface="Times New Roman"/>
                <a:cs typeface="Times New Roman"/>
              </a:rPr>
              <a:t>how </a:t>
            </a:r>
            <a:r>
              <a:rPr sz="1800" spc="-5" dirty="0">
                <a:latin typeface="Times New Roman"/>
                <a:cs typeface="Times New Roman"/>
              </a:rPr>
              <a:t>many bytes </a:t>
            </a:r>
            <a:r>
              <a:rPr sz="1800" dirty="0">
                <a:latin typeface="Times New Roman"/>
                <a:cs typeface="Times New Roman"/>
              </a:rPr>
              <a:t>are taken up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(which  turns out to </a:t>
            </a:r>
            <a:r>
              <a:rPr sz="1800" spc="-10" dirty="0">
                <a:latin typeface="Times New Roman"/>
                <a:cs typeface="Times New Roman"/>
              </a:rPr>
              <a:t>be 12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many machines).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sizeof </a:t>
            </a:r>
            <a:r>
              <a:rPr sz="1800" dirty="0">
                <a:latin typeface="Times New Roman"/>
                <a:cs typeface="Times New Roman"/>
              </a:rPr>
              <a:t>can also </a:t>
            </a:r>
            <a:r>
              <a:rPr sz="1800" spc="-5" dirty="0">
                <a:latin typeface="Times New Roman"/>
                <a:cs typeface="Times New Roman"/>
              </a:rPr>
              <a:t>be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determine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basic data type variables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well. For example,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valid </a:t>
            </a:r>
            <a:r>
              <a:rPr sz="1800" dirty="0">
                <a:latin typeface="Times New Roman"/>
                <a:cs typeface="Times New Roman"/>
              </a:rPr>
              <a:t>to  write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sizeof(double)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D9A8B9A-B4A0-4D4C-B8AC-F7082DA8B73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945">
              <a:lnSpc>
                <a:spcPct val="100000"/>
              </a:lnSpc>
            </a:pPr>
            <a:r>
              <a:rPr spc="-10" dirty="0"/>
              <a:t>Dynamic </a:t>
            </a:r>
            <a:r>
              <a:rPr spc="-5" dirty="0"/>
              <a:t>Memory Allocation:</a:t>
            </a:r>
            <a:r>
              <a:rPr spc="-85" dirty="0"/>
              <a:t> </a:t>
            </a:r>
            <a:r>
              <a:rPr spc="-5" dirty="0"/>
              <a:t>calloc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182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2189"/>
            <a:ext cx="7615555" cy="4563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calloc</a:t>
            </a:r>
            <a:r>
              <a:rPr sz="1800" b="1" spc="-6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used to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allocate storage to a variable </a:t>
            </a:r>
            <a:r>
              <a:rPr sz="1800" spc="-5" dirty="0">
                <a:latin typeface="Times New Roman"/>
                <a:cs typeface="Times New Roman"/>
              </a:rPr>
              <a:t>while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5600" marR="6096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program is running. </a:t>
            </a:r>
            <a:r>
              <a:rPr sz="1800" spc="-5" dirty="0">
                <a:latin typeface="Times New Roman"/>
                <a:cs typeface="Times New Roman"/>
              </a:rPr>
              <a:t>The function takes </a:t>
            </a:r>
            <a:r>
              <a:rPr sz="1800" dirty="0">
                <a:latin typeface="Times New Roman"/>
                <a:cs typeface="Times New Roman"/>
              </a:rPr>
              <a:t>two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the number  of </a:t>
            </a:r>
            <a:r>
              <a:rPr sz="1800" spc="-5" dirty="0">
                <a:latin typeface="Times New Roman"/>
                <a:cs typeface="Times New Roman"/>
              </a:rPr>
              <a:t>elements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reserved,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size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each element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bytes (obtained  from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sizeof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returns a </a:t>
            </a:r>
            <a:r>
              <a:rPr sz="1800" spc="-5" dirty="0">
                <a:latin typeface="Times New Roman"/>
                <a:cs typeface="Times New Roman"/>
              </a:rPr>
              <a:t>pointer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of the  </a:t>
            </a:r>
            <a:r>
              <a:rPr sz="1800" spc="-5" dirty="0">
                <a:latin typeface="Times New Roman"/>
                <a:cs typeface="Times New Roman"/>
              </a:rPr>
              <a:t>allocated storage area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memory. </a:t>
            </a:r>
            <a:r>
              <a:rPr sz="1800" dirty="0">
                <a:latin typeface="Times New Roman"/>
                <a:cs typeface="Times New Roman"/>
              </a:rPr>
              <a:t>The storage </a:t>
            </a:r>
            <a:r>
              <a:rPr sz="1800" spc="-10" dirty="0">
                <a:latin typeface="Times New Roman"/>
                <a:cs typeface="Times New Roman"/>
              </a:rPr>
              <a:t>area </a:t>
            </a:r>
            <a:r>
              <a:rPr sz="1800" dirty="0">
                <a:latin typeface="Times New Roman"/>
                <a:cs typeface="Times New Roman"/>
              </a:rPr>
              <a:t>is also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struct time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*appt;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appt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(struct time *) calloc(100,sizeof(struct</a:t>
            </a:r>
            <a:r>
              <a:rPr sz="1800" b="1" spc="-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time));</a:t>
            </a:r>
            <a:endParaRPr sz="1800">
              <a:latin typeface="Courier New"/>
              <a:cs typeface="Courier New"/>
            </a:endParaRPr>
          </a:p>
          <a:p>
            <a:pPr marL="354965" marR="5080" indent="-342265">
              <a:lnSpc>
                <a:spcPct val="101699"/>
              </a:lnSpc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(struct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*)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type cast operator which converts the  </a:t>
            </a:r>
            <a:r>
              <a:rPr sz="1800" dirty="0">
                <a:latin typeface="Times New Roman"/>
                <a:cs typeface="Times New Roman"/>
              </a:rPr>
              <a:t>pointer </a:t>
            </a:r>
            <a:r>
              <a:rPr sz="1800" spc="-5" dirty="0">
                <a:latin typeface="Times New Roman"/>
                <a:cs typeface="Times New Roman"/>
              </a:rPr>
              <a:t>returned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calloc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pointer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time. </a:t>
            </a:r>
            <a:r>
              <a:rPr sz="1800" dirty="0">
                <a:latin typeface="Times New Roman"/>
                <a:cs typeface="Times New Roman"/>
              </a:rPr>
              <a:t>The  above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call will allocate just enough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for one </a:t>
            </a:r>
            <a:r>
              <a:rPr sz="1800" spc="-5" dirty="0">
                <a:latin typeface="Times New Roman"/>
                <a:cs typeface="Times New Roman"/>
              </a:rPr>
              <a:t>hundred 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time  </a:t>
            </a:r>
            <a:r>
              <a:rPr sz="1800" spc="-5" dirty="0">
                <a:latin typeface="Times New Roman"/>
                <a:cs typeface="Times New Roman"/>
              </a:rPr>
              <a:t>structures,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appt</a:t>
            </a:r>
            <a:r>
              <a:rPr sz="1800" b="1" spc="-6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point to </a:t>
            </a:r>
            <a:r>
              <a:rPr sz="1800" dirty="0">
                <a:latin typeface="Times New Roman"/>
                <a:cs typeface="Times New Roman"/>
              </a:rPr>
              <a:t>the first in the </a:t>
            </a:r>
            <a:r>
              <a:rPr sz="1800" spc="-5" dirty="0">
                <a:latin typeface="Times New Roman"/>
                <a:cs typeface="Times New Roman"/>
              </a:rPr>
              <a:t>array. </a:t>
            </a:r>
            <a:r>
              <a:rPr sz="1800" dirty="0">
                <a:latin typeface="Times New Roman"/>
                <a:cs typeface="Times New Roman"/>
              </a:rPr>
              <a:t>Now the </a:t>
            </a:r>
            <a:r>
              <a:rPr sz="1800" spc="-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time  </a:t>
            </a:r>
            <a:r>
              <a:rPr sz="1800" dirty="0">
                <a:latin typeface="Times New Roman"/>
                <a:cs typeface="Times New Roman"/>
              </a:rPr>
              <a:t>structures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used, just </a:t>
            </a:r>
            <a:r>
              <a:rPr sz="1800" dirty="0">
                <a:latin typeface="Times New Roman"/>
                <a:cs typeface="Times New Roman"/>
              </a:rPr>
              <a:t>like a </a:t>
            </a:r>
            <a:r>
              <a:rPr sz="1800" spc="-5" dirty="0">
                <a:latin typeface="Times New Roman"/>
                <a:cs typeface="Times New Roman"/>
              </a:rPr>
              <a:t>statically declared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array:</a:t>
            </a:r>
            <a:endParaRPr sz="1800">
              <a:latin typeface="Times New Roman"/>
              <a:cs typeface="Times New Roman"/>
            </a:endParaRPr>
          </a:p>
          <a:p>
            <a:pPr marL="1841500" marR="3579495">
              <a:lnSpc>
                <a:spcPct val="100000"/>
              </a:lnSpc>
              <a:spcBef>
                <a:spcPts val="93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[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5]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h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ou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appt[5].min=30;  appt[5].sec=0;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79C41A-D0A4-4AC0-A1A5-9B661507699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215">
              <a:lnSpc>
                <a:spcPct val="100000"/>
              </a:lnSpc>
            </a:pPr>
            <a:r>
              <a:rPr spc="-10" dirty="0"/>
              <a:t>Dynamic </a:t>
            </a:r>
            <a:r>
              <a:rPr spc="-5" dirty="0"/>
              <a:t>Memory Allocation:</a:t>
            </a:r>
            <a:r>
              <a:rPr spc="-120" dirty="0"/>
              <a:t> </a:t>
            </a:r>
            <a:r>
              <a:rPr spc="-5" dirty="0"/>
              <a:t>free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183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24952"/>
            <a:ext cx="7564755" cy="119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 longer required</a:t>
            </a:r>
            <a:r>
              <a:rPr sz="1800" spc="-5" dirty="0">
                <a:latin typeface="Times New Roman"/>
                <a:cs typeface="Times New Roman"/>
              </a:rPr>
              <a:t>, the space which was allocated </a:t>
            </a:r>
            <a:r>
              <a:rPr sz="1800" dirty="0">
                <a:latin typeface="Times New Roman"/>
                <a:cs typeface="Times New Roman"/>
              </a:rPr>
              <a:t>to  them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calloc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returned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system. </a:t>
            </a:r>
            <a:r>
              <a:rPr sz="1800" dirty="0">
                <a:latin typeface="Times New Roman"/>
                <a:cs typeface="Times New Roman"/>
              </a:rPr>
              <a:t>This is </a:t>
            </a:r>
            <a:r>
              <a:rPr sz="1800" spc="-5" dirty="0">
                <a:latin typeface="Times New Roman"/>
                <a:cs typeface="Times New Roman"/>
              </a:rPr>
              <a:t>done by,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free(appt);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BE4398-125A-4C77-99CE-CD20675BA4F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259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Command-Line</a:t>
            </a:r>
            <a:r>
              <a:rPr i="1" spc="-9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184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390390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Introduction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to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Command-Line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Command-Line Arguments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Command-Line Arguments Sample</a:t>
            </a:r>
            <a:r>
              <a:rPr sz="1800" u="sng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C190EE-1C17-49AE-B39F-35EF0347550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0">
              <a:lnSpc>
                <a:spcPct val="100000"/>
              </a:lnSpc>
            </a:pPr>
            <a:r>
              <a:rPr dirty="0"/>
              <a:t>Introduction to Command-Line</a:t>
            </a:r>
            <a:r>
              <a:rPr spc="-105" dirty="0"/>
              <a:t> </a:t>
            </a:r>
            <a:r>
              <a:rPr dirty="0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185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0817"/>
            <a:ext cx="7619365" cy="36633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38430" indent="-342900">
              <a:lnSpc>
                <a:spcPct val="100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seen so </a:t>
            </a:r>
            <a:r>
              <a:rPr sz="1800" spc="-5" dirty="0">
                <a:latin typeface="Times New Roman"/>
                <a:cs typeface="Times New Roman"/>
              </a:rPr>
              <a:t>far, the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b="1" spc="-6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has had no </a:t>
            </a:r>
            <a:r>
              <a:rPr sz="1800" spc="-10" dirty="0">
                <a:latin typeface="Times New Roman"/>
                <a:cs typeface="Times New Roman"/>
              </a:rPr>
              <a:t>dummy  </a:t>
            </a:r>
            <a:r>
              <a:rPr sz="1800" spc="-5" dirty="0">
                <a:latin typeface="Times New Roman"/>
                <a:cs typeface="Times New Roman"/>
              </a:rPr>
              <a:t>arguments between its parentheses. 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main</a:t>
            </a:r>
            <a:r>
              <a:rPr sz="1800" b="1" spc="-59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is allowed to have</a:t>
            </a:r>
            <a:endParaRPr sz="1800">
              <a:latin typeface="Times New Roman"/>
              <a:cs typeface="Times New Roman"/>
            </a:endParaRPr>
          </a:p>
          <a:p>
            <a:pPr marL="355600" marR="340995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dummy arguments </a:t>
            </a:r>
            <a:r>
              <a:rPr sz="1800" spc="-5" dirty="0">
                <a:latin typeface="Times New Roman"/>
                <a:cs typeface="Times New Roman"/>
              </a:rPr>
              <a:t>and they </a:t>
            </a:r>
            <a:r>
              <a:rPr sz="1800" spc="-10" dirty="0">
                <a:latin typeface="Times New Roman"/>
                <a:cs typeface="Times New Roman"/>
              </a:rPr>
              <a:t>match </a:t>
            </a:r>
            <a:r>
              <a:rPr sz="1800" spc="-5" dirty="0">
                <a:latin typeface="Times New Roman"/>
                <a:cs typeface="Times New Roman"/>
              </a:rPr>
              <a:t>up with command-line arguments used  when the program 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dummy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arguments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called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argc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argv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6100"/>
              </a:lnSpc>
              <a:buFont typeface="Courier New"/>
              <a:buChar char="–"/>
              <a:tabLst>
                <a:tab pos="756920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argc</a:t>
            </a:r>
            <a:r>
              <a:rPr sz="1800" b="1" spc="-5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 the </a:t>
            </a:r>
            <a:r>
              <a:rPr sz="1800" spc="-5" dirty="0">
                <a:latin typeface="Times New Roman"/>
                <a:cs typeface="Times New Roman"/>
              </a:rPr>
              <a:t>number of command-line arguments passed </a:t>
            </a:r>
            <a:r>
              <a:rPr sz="1800" dirty="0">
                <a:latin typeface="Times New Roman"/>
                <a:cs typeface="Times New Roman"/>
              </a:rPr>
              <a:t>to the main  program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756285" marR="232410" lvl="1" indent="-286385">
              <a:lnSpc>
                <a:spcPct val="106100"/>
              </a:lnSpc>
              <a:buFont typeface="Courier New"/>
              <a:buChar char="–"/>
              <a:tabLst>
                <a:tab pos="756920" algn="l"/>
              </a:tabLst>
            </a:pP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argv[]</a:t>
            </a:r>
            <a:r>
              <a:rPr sz="1800" b="1" spc="-63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array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pointers-to-</a:t>
            </a:r>
            <a:r>
              <a:rPr sz="1800" b="1" spc="-5" dirty="0">
                <a:latin typeface="Courier New"/>
                <a:cs typeface="Courier New"/>
              </a:rPr>
              <a:t>char,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points  to a </a:t>
            </a:r>
            <a:r>
              <a:rPr sz="1800" spc="-5" dirty="0">
                <a:latin typeface="Times New Roman"/>
                <a:cs typeface="Times New Roman"/>
              </a:rPr>
              <a:t>passed </a:t>
            </a:r>
            <a:r>
              <a:rPr sz="1800" dirty="0">
                <a:latin typeface="Times New Roman"/>
                <a:cs typeface="Times New Roman"/>
              </a:rPr>
              <a:t>command-line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2566B32-17E1-4E14-A7EF-688B14DAE32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>
              <a:lnSpc>
                <a:spcPct val="100000"/>
              </a:lnSpc>
            </a:pPr>
            <a:r>
              <a:rPr spc="-5" dirty="0"/>
              <a:t>Command-Line Arguments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186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26630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simple example follows, </a:t>
            </a:r>
            <a:r>
              <a:rPr sz="1800" spc="-1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checks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see if only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 argument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supplied on </a:t>
            </a:r>
            <a:r>
              <a:rPr sz="1800" dirty="0">
                <a:latin typeface="Times New Roman"/>
                <a:cs typeface="Times New Roman"/>
              </a:rPr>
              <a:t>the command line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invoked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303776"/>
            <a:ext cx="737870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*argv[0]</a:t>
            </a:r>
            <a:r>
              <a:rPr sz="1800" b="1" spc="-58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program name itself,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means that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*argv[1]</a:t>
            </a:r>
            <a:r>
              <a:rPr sz="1800" b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 pointer to 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“actual” </a:t>
            </a:r>
            <a:r>
              <a:rPr sz="1800" spc="-5" dirty="0">
                <a:latin typeface="Times New Roman"/>
                <a:cs typeface="Times New Roman"/>
              </a:rPr>
              <a:t>argument supplied,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5600" marR="5080" indent="-635">
              <a:lnSpc>
                <a:spcPts val="2170"/>
              </a:lnSpc>
              <a:spcBef>
                <a:spcPts val="60"/>
              </a:spcBef>
            </a:pP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*argv[n]</a:t>
            </a:r>
            <a:r>
              <a:rPr sz="1800" b="1" spc="-64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last argument.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</a:t>
            </a:r>
            <a:r>
              <a:rPr sz="1800" dirty="0">
                <a:latin typeface="Times New Roman"/>
                <a:cs typeface="Times New Roman"/>
              </a:rPr>
              <a:t> arguments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supplied,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argc</a:t>
            </a:r>
            <a:r>
              <a:rPr sz="1800" b="1" spc="-6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be  </a:t>
            </a:r>
            <a:r>
              <a:rPr sz="1800" dirty="0">
                <a:latin typeface="Times New Roman"/>
                <a:cs typeface="Times New Roman"/>
              </a:rPr>
              <a:t>one.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Thus 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n</a:t>
            </a:r>
            <a:r>
              <a:rPr sz="1800" b="1" spc="-64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argc</a:t>
            </a:r>
            <a:r>
              <a:rPr sz="1800" b="1" spc="-6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equal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n+1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808" y="2109228"/>
            <a:ext cx="7061200" cy="196342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1755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534670" marR="3219450" indent="-36576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main(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int argc</a:t>
            </a:r>
            <a:r>
              <a:rPr sz="1600" b="1" dirty="0"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char *argv[]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if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argc </a:t>
            </a:r>
            <a:r>
              <a:rPr sz="1600" b="1" dirty="0">
                <a:latin typeface="Courier New"/>
                <a:cs typeface="Courier New"/>
              </a:rPr>
              <a:t>==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 marL="534670" marR="162560" indent="36703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printf("The argument supplied is %s\n", argv[1]);  else if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argc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 marL="90170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printf("Too many arguments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supplied.\n");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0170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printf("One argument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expected.\n");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7018B0-CFF2-45A0-82F8-985CD84D859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035">
              <a:lnSpc>
                <a:spcPct val="100000"/>
              </a:lnSpc>
            </a:pPr>
            <a:r>
              <a:rPr spc="-5" dirty="0"/>
              <a:t>Command-Line Arguments: Sample</a:t>
            </a:r>
            <a:r>
              <a:rPr spc="-55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034808" y="2109228"/>
            <a:ext cx="7061200" cy="1963420"/>
          </a:xfrm>
          <a:custGeom>
            <a:avLst/>
            <a:gdLst/>
            <a:ahLst/>
            <a:cxnLst/>
            <a:rect l="l" t="t" r="r" b="b"/>
            <a:pathLst>
              <a:path w="7061200" h="1963420">
                <a:moveTo>
                  <a:pt x="7060692" y="0"/>
                </a:moveTo>
                <a:lnTo>
                  <a:pt x="7060692" y="1962911"/>
                </a:lnTo>
                <a:lnTo>
                  <a:pt x="0" y="1962912"/>
                </a:lnTo>
                <a:lnTo>
                  <a:pt x="0" y="0"/>
                </a:lnTo>
                <a:lnTo>
                  <a:pt x="7060692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808" y="4096524"/>
            <a:ext cx="7063740" cy="1339850"/>
          </a:xfrm>
          <a:custGeom>
            <a:avLst/>
            <a:gdLst/>
            <a:ahLst/>
            <a:cxnLst/>
            <a:rect l="l" t="t" r="r" b="b"/>
            <a:pathLst>
              <a:path w="7063740" h="1339850">
                <a:moveTo>
                  <a:pt x="7063740" y="0"/>
                </a:moveTo>
                <a:lnTo>
                  <a:pt x="7063740" y="1339596"/>
                </a:lnTo>
                <a:lnTo>
                  <a:pt x="0" y="1339596"/>
                </a:lnTo>
                <a:lnTo>
                  <a:pt x="0" y="0"/>
                </a:lnTo>
                <a:lnTo>
                  <a:pt x="7063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451" y="1403616"/>
            <a:ext cx="7179309" cy="400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sample session using the previous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45134">
              <a:lnSpc>
                <a:spcPts val="1780"/>
              </a:lnSpc>
              <a:spcBef>
                <a:spcPts val="1295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  <a:p>
            <a:pPr marL="810895" marR="3060700" indent="-36576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main(int argc, char *argv[])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if </a:t>
            </a:r>
            <a:r>
              <a:rPr sz="1600" b="1" spc="-5" dirty="0">
                <a:latin typeface="Courier New"/>
                <a:cs typeface="Courier New"/>
              </a:rPr>
              <a:t>(argc </a:t>
            </a:r>
            <a:r>
              <a:rPr sz="1600" b="1" dirty="0">
                <a:latin typeface="Courier New"/>
                <a:cs typeface="Courier New"/>
              </a:rPr>
              <a:t>==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 marL="810895" marR="5080" indent="367030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printf("The argument supplied is %s\n", argv[1]);  else if </a:t>
            </a:r>
            <a:r>
              <a:rPr sz="1600" b="1" spc="-5" dirty="0">
                <a:latin typeface="Courier New"/>
                <a:cs typeface="Courier New"/>
              </a:rPr>
              <a:t>(argc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 marL="1177925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printf("Too many arguments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supplied.\n");</a:t>
            </a:r>
            <a:endParaRPr sz="1600">
              <a:latin typeface="Courier New"/>
              <a:cs typeface="Courier New"/>
            </a:endParaRPr>
          </a:p>
          <a:p>
            <a:pPr marL="81089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17792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printf("One argument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expected.\n");</a:t>
            </a:r>
            <a:endParaRPr sz="1600">
              <a:latin typeface="Courier New"/>
              <a:cs typeface="Courier New"/>
            </a:endParaRPr>
          </a:p>
          <a:p>
            <a:pPr marL="810895">
              <a:lnSpc>
                <a:spcPts val="178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45134">
              <a:lnSpc>
                <a:spcPts val="1780"/>
              </a:lnSpc>
              <a:spcBef>
                <a:spcPts val="62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a.out</a:t>
            </a:r>
            <a:endParaRPr sz="1600">
              <a:latin typeface="Courier New"/>
              <a:cs typeface="Courier New"/>
            </a:endParaRPr>
          </a:p>
          <a:p>
            <a:pPr marL="445134" marR="403796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One argument</a:t>
            </a:r>
            <a:r>
              <a:rPr sz="1600" b="1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expected.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a.out</a:t>
            </a:r>
            <a:r>
              <a:rPr sz="16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help</a:t>
            </a:r>
            <a:endParaRPr sz="1600">
              <a:latin typeface="Courier New"/>
              <a:cs typeface="Courier New"/>
            </a:endParaRPr>
          </a:p>
          <a:p>
            <a:pPr marL="445134" marR="3183255">
              <a:lnSpc>
                <a:spcPts val="1630"/>
              </a:lnSpc>
              <a:spcBef>
                <a:spcPts val="15"/>
              </a:spcBef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The argument supplied </a:t>
            </a:r>
            <a:r>
              <a:rPr sz="1600" b="1" spc="5" dirty="0">
                <a:solidFill>
                  <a:srgbClr val="EAEAEA"/>
                </a:solidFill>
                <a:latin typeface="Courier New"/>
                <a:cs typeface="Courier New"/>
              </a:rPr>
              <a:t>is</a:t>
            </a:r>
            <a:r>
              <a:rPr sz="1600" b="1" spc="-8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help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a.out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help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verbose</a:t>
            </a:r>
            <a:endParaRPr sz="1600">
              <a:latin typeface="Courier New"/>
              <a:cs typeface="Courier New"/>
            </a:endParaRPr>
          </a:p>
          <a:p>
            <a:pPr marL="445134">
              <a:lnSpc>
                <a:spcPts val="1639"/>
              </a:lnSpc>
            </a:pPr>
            <a:r>
              <a:rPr sz="1600" b="1" dirty="0">
                <a:solidFill>
                  <a:srgbClr val="EAEAEA"/>
                </a:solidFill>
                <a:latin typeface="Courier New"/>
                <a:cs typeface="Courier New"/>
              </a:rPr>
              <a:t>Too many arguments</a:t>
            </a:r>
            <a:r>
              <a:rPr sz="1600" b="1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EAEAEA"/>
                </a:solidFill>
                <a:latin typeface="Courier New"/>
                <a:cs typeface="Courier New"/>
              </a:rPr>
              <a:t>supplied.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187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9911D8C-6861-4E05-BC44-DDCDCDFC754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275">
              <a:lnSpc>
                <a:spcPct val="100000"/>
              </a:lnSpc>
            </a:pPr>
            <a:r>
              <a:rPr spc="-5" dirty="0"/>
              <a:t>Operator </a:t>
            </a:r>
            <a:r>
              <a:rPr dirty="0"/>
              <a:t>Precedence</a:t>
            </a:r>
            <a:r>
              <a:rPr spc="-75" dirty="0"/>
              <a:t> </a:t>
            </a:r>
            <a:r>
              <a:rPr spc="-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ts val="1510"/>
              </a:lnSpc>
            </a:pPr>
            <a:fld id="{81D60167-4931-47E6-BA6A-407CBD079E47}" type="slidenum">
              <a:rPr dirty="0"/>
              <a:t>188</a:t>
            </a:fld>
            <a:endParaRPr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0920" y="1301508"/>
          <a:ext cx="5306565" cy="4769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88"/>
                <a:gridCol w="2827903"/>
                <a:gridCol w="342785"/>
                <a:gridCol w="685867"/>
                <a:gridCol w="342169"/>
                <a:gridCol w="273578"/>
                <a:gridCol w="411475"/>
              </a:tblGrid>
              <a:tr h="288416">
                <a:tc gridSpan="2"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Represented</a:t>
                      </a:r>
                      <a:r>
                        <a:rPr sz="1800" b="1" i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035"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14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Parenthesis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7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>
                      <a:solidFill>
                        <a:srgbClr val="000000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9653">
                <a:tc>
                  <a:txBody>
                    <a:bodyPr/>
                    <a:lstStyle/>
                    <a:p>
                      <a:pPr marL="67945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sz="1800" spc="-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Access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239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7368"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Unary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5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Multiply, Divide,</a:t>
                      </a:r>
                      <a:r>
                        <a:rPr sz="1800" spc="40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Modulus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b="1" spc="-9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Add,</a:t>
                      </a:r>
                      <a:r>
                        <a:rPr sz="1800" spc="-6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Subtract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Shift Right,</a:t>
                      </a:r>
                      <a:r>
                        <a:rPr sz="1800" spc="-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Left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5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Greater, Less Than,</a:t>
                      </a:r>
                      <a:r>
                        <a:rPr sz="1800" spc="-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b="1" spc="-9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Equal, 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Bitwise</a:t>
                      </a:r>
                      <a:r>
                        <a:rPr sz="1800" spc="-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Bitwise Exclusive</a:t>
                      </a: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^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Bitwise</a:t>
                      </a:r>
                      <a:r>
                        <a:rPr sz="1800" spc="-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77368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1800" spc="-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3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3">
                      <a:solidFill>
                        <a:srgbClr val="FFFFFF"/>
                      </a:solidFill>
                      <a:prstDash val="solid"/>
                    </a:lnT>
                    <a:lnB w="16764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9812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Assignment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9812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67945">
                        <a:lnSpc>
                          <a:spcPts val="198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 += -=</a:t>
                      </a:r>
                      <a:r>
                        <a:rPr sz="1800" b="1" spc="-7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etc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812">
                      <a:solidFill>
                        <a:srgbClr val="FFFFF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812">
                      <a:solidFill>
                        <a:srgbClr val="FFFFF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6764">
                      <a:solidFill>
                        <a:srgbClr val="FFFFF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AAEA64-33E4-48B8-9959-A25B0883578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8095">
              <a:lnSpc>
                <a:spcPct val="100000"/>
              </a:lnSpc>
            </a:pPr>
            <a:r>
              <a:rPr dirty="0"/>
              <a:t>Basic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19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470140" cy="319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basic </a:t>
            </a:r>
            <a:r>
              <a:rPr sz="1800" dirty="0">
                <a:latin typeface="Times New Roman"/>
                <a:cs typeface="Times New Roman"/>
              </a:rPr>
              <a:t>format for </a:t>
            </a:r>
            <a:r>
              <a:rPr sz="1800" spc="-5" dirty="0">
                <a:latin typeface="Times New Roman"/>
                <a:cs typeface="Times New Roman"/>
              </a:rPr>
              <a:t>declaring variables 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data_type var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,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spc="-1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data_type</a:t>
            </a:r>
            <a:r>
              <a:rPr sz="1800" b="1" i="1" spc="-6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one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four </a:t>
            </a:r>
            <a:r>
              <a:rPr sz="1800" spc="-5" dirty="0">
                <a:latin typeface="Times New Roman"/>
                <a:cs typeface="Times New Roman"/>
              </a:rPr>
              <a:t>basic </a:t>
            </a:r>
            <a:r>
              <a:rPr sz="1800" dirty="0">
                <a:latin typeface="Times New Roman"/>
                <a:cs typeface="Times New Roman"/>
              </a:rPr>
              <a:t>types, an integer, </a:t>
            </a:r>
            <a:r>
              <a:rPr sz="1800" spc="-5" dirty="0">
                <a:latin typeface="Times New Roman"/>
                <a:cs typeface="Times New Roman"/>
              </a:rPr>
              <a:t>character, float,  </a:t>
            </a:r>
            <a:r>
              <a:rPr sz="1800" dirty="0">
                <a:latin typeface="Times New Roman"/>
                <a:cs typeface="Times New Roman"/>
              </a:rPr>
              <a:t>or double type. Examples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i,j,k;</a:t>
            </a:r>
            <a:endParaRPr sz="1800">
              <a:latin typeface="Courier New"/>
              <a:cs typeface="Courier New"/>
            </a:endParaRPr>
          </a:p>
          <a:p>
            <a:pPr marL="927100" marR="3803650">
              <a:lnSpc>
                <a:spcPts val="2600"/>
              </a:lnSpc>
              <a:spcBef>
                <a:spcPts val="12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length,height;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midinit;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D56688-B269-4008-94C3-DF9C6671C7C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12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Table of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011805" cy="320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</a:t>
            </a:r>
            <a:endParaRPr sz="1800">
              <a:latin typeface="Times New Roman"/>
              <a:cs typeface="Times New Roman"/>
            </a:endParaRPr>
          </a:p>
          <a:p>
            <a:pPr marL="355600" marR="258445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Variables, Expressions,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&amp;  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Input and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Looping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Decision Making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Math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Library</a:t>
            </a:r>
            <a:r>
              <a:rPr sz="1800" u="sng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856" y="1403616"/>
            <a:ext cx="3076575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User-defined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Formatted Input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Pointers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Unions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File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Input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and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Dynamic Memory</a:t>
            </a:r>
            <a:r>
              <a:rPr sz="1800" u="sng" spc="-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Allocation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Command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Line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Operator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Precedence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F4F363F-CFF0-49DE-957C-0EC5E3B08E7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2905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75" dirty="0"/>
              <a:t> </a:t>
            </a:r>
            <a:r>
              <a:rPr spc="-5" dirty="0"/>
              <a:t>INTEGER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399655" cy="330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INTEGER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These are whole </a:t>
            </a:r>
            <a:r>
              <a:rPr sz="1800" spc="-5" dirty="0">
                <a:latin typeface="Times New Roman"/>
                <a:cs typeface="Times New Roman"/>
              </a:rPr>
              <a:t>numbers, </a:t>
            </a:r>
            <a:r>
              <a:rPr sz="1800" dirty="0">
                <a:latin typeface="Times New Roman"/>
                <a:cs typeface="Times New Roman"/>
              </a:rPr>
              <a:t>both positive and </a:t>
            </a:r>
            <a:r>
              <a:rPr sz="1800" spc="-5" dirty="0">
                <a:latin typeface="Times New Roman"/>
                <a:cs typeface="Times New Roman"/>
              </a:rPr>
              <a:t>negative. </a:t>
            </a:r>
            <a:r>
              <a:rPr sz="1800" dirty="0">
                <a:latin typeface="Times New Roman"/>
                <a:cs typeface="Times New Roman"/>
              </a:rPr>
              <a:t>Unsigned  integers(positive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only) are also supported. In addition, </a:t>
            </a:r>
            <a:r>
              <a:rPr sz="1800" spc="-1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short  and long </a:t>
            </a:r>
            <a:r>
              <a:rPr sz="1800" spc="-5" dirty="0">
                <a:latin typeface="Times New Roman"/>
                <a:cs typeface="Times New Roman"/>
              </a:rPr>
              <a:t>integers.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specialized integer types </a:t>
            </a:r>
            <a:r>
              <a:rPr sz="1800" dirty="0">
                <a:latin typeface="Times New Roman"/>
                <a:cs typeface="Times New Roman"/>
              </a:rPr>
              <a:t>will be </a:t>
            </a:r>
            <a:r>
              <a:rPr sz="1800" spc="-5" dirty="0">
                <a:latin typeface="Times New Roman"/>
                <a:cs typeface="Times New Roman"/>
              </a:rPr>
              <a:t>discussed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</a:t>
            </a:r>
            <a:r>
              <a:rPr sz="1800" dirty="0">
                <a:latin typeface="Times New Roman"/>
                <a:cs typeface="Times New Roman"/>
              </a:rPr>
              <a:t>integers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313055" indent="-342900">
              <a:lnSpc>
                <a:spcPts val="203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 integer value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32. </a:t>
            </a:r>
            <a:r>
              <a:rPr sz="1800" spc="-5" dirty="0">
                <a:latin typeface="Times New Roman"/>
                <a:cs typeface="Times New Roman"/>
              </a:rPr>
              <a:t>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 variable 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age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age;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EE4B4A-4928-4A18-BD9C-88D0F325A1F2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20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65" dirty="0"/>
              <a:t> </a:t>
            </a:r>
            <a:r>
              <a:rPr spc="-5" dirty="0"/>
              <a:t>FLOAT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22209" cy="303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FLOATING </a:t>
            </a:r>
            <a:r>
              <a:rPr sz="1800" b="1" spc="-5" dirty="0">
                <a:latin typeface="Times New Roman"/>
                <a:cs typeface="Times New Roman"/>
              </a:rPr>
              <a:t>POINT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numbers which contain </a:t>
            </a:r>
            <a:r>
              <a:rPr sz="1800" spc="-5" dirty="0">
                <a:latin typeface="Times New Roman"/>
                <a:cs typeface="Times New Roman"/>
              </a:rPr>
              <a:t>fractional parts, </a:t>
            </a:r>
            <a:r>
              <a:rPr sz="1800" dirty="0">
                <a:latin typeface="Times New Roman"/>
                <a:cs typeface="Times New Roman"/>
              </a:rPr>
              <a:t>both  positive and </a:t>
            </a:r>
            <a:r>
              <a:rPr sz="1800" spc="-5" dirty="0">
                <a:latin typeface="Times New Roman"/>
                <a:cs typeface="Times New Roman"/>
              </a:rPr>
              <a:t>negative, </a:t>
            </a:r>
            <a:r>
              <a:rPr sz="1800" dirty="0">
                <a:latin typeface="Times New Roman"/>
                <a:cs typeface="Times New Roman"/>
              </a:rPr>
              <a:t>and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scientific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float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71120" indent="-342900">
              <a:lnSpc>
                <a:spcPts val="203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 floating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are 1.73 and </a:t>
            </a:r>
            <a:r>
              <a:rPr sz="1800" spc="-5" dirty="0">
                <a:latin typeface="Times New Roman"/>
                <a:cs typeface="Times New Roman"/>
              </a:rPr>
              <a:t>1.932e5 </a:t>
            </a:r>
            <a:r>
              <a:rPr sz="1800" dirty="0">
                <a:latin typeface="Times New Roman"/>
                <a:cs typeface="Times New Roman"/>
              </a:rPr>
              <a:t>(1.932 x </a:t>
            </a:r>
            <a:r>
              <a:rPr sz="1800" spc="-5" dirty="0">
                <a:latin typeface="Times New Roman"/>
                <a:cs typeface="Times New Roman"/>
              </a:rPr>
              <a:t>10</a:t>
            </a:r>
            <a:r>
              <a:rPr sz="1800" b="1" spc="-7" baseline="23148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). An example  </a:t>
            </a:r>
            <a:r>
              <a:rPr sz="1800" dirty="0">
                <a:latin typeface="Times New Roman"/>
                <a:cs typeface="Times New Roman"/>
              </a:rPr>
              <a:t>of declaring a float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7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91A9EF-E2D8-4039-BCCD-75FD00C2405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021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70" dirty="0"/>
              <a:t> </a:t>
            </a:r>
            <a:r>
              <a:rPr dirty="0"/>
              <a:t>DOUBLE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058025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DOUBLE</a:t>
            </a:r>
            <a:r>
              <a:rPr sz="1800" spc="-5" dirty="0">
                <a:latin typeface="Times New Roman"/>
                <a:cs typeface="Times New Roman"/>
              </a:rPr>
              <a:t>: These are floating point numbers, both positive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negative, 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higher </a:t>
            </a:r>
            <a:r>
              <a:rPr sz="1800" dirty="0">
                <a:latin typeface="Times New Roman"/>
                <a:cs typeface="Times New Roman"/>
              </a:rPr>
              <a:t>precision than float</a:t>
            </a:r>
            <a:r>
              <a:rPr sz="1800" spc="-5" dirty="0">
                <a:latin typeface="Times New Roman"/>
                <a:cs typeface="Times New Roman"/>
              </a:rPr>
              <a:t> variables.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define double variables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example 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 double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voltage</a:t>
            </a:r>
            <a:r>
              <a:rPr sz="1800" b="1" spc="-6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voltage;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FE41A75-9A63-4ECA-979C-085CC8FF1EE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Data </a:t>
            </a:r>
            <a:r>
              <a:rPr spc="-10" dirty="0"/>
              <a:t>Types:</a:t>
            </a:r>
            <a:r>
              <a:rPr spc="-90" dirty="0"/>
              <a:t> </a:t>
            </a:r>
            <a:r>
              <a:rPr dirty="0"/>
              <a:t>CHAR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357109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: These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define character variables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03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 character values might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the letter A, the character </a:t>
            </a:r>
            <a:r>
              <a:rPr sz="1800" spc="-10" dirty="0">
                <a:latin typeface="Times New Roman"/>
                <a:cs typeface="Times New Roman"/>
              </a:rPr>
              <a:t>5, </a:t>
            </a:r>
            <a:r>
              <a:rPr sz="1800" spc="-5" dirty="0">
                <a:latin typeface="Times New Roman"/>
                <a:cs typeface="Times New Roman"/>
              </a:rPr>
              <a:t>the symbol “,  etc. An example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character variable 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letter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letter;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96DF6B-D349-4F8B-B058-D1272925D91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5915">
              <a:lnSpc>
                <a:spcPct val="100000"/>
              </a:lnSpc>
            </a:pPr>
            <a:r>
              <a:rPr dirty="0"/>
              <a:t>Expressions and</a:t>
            </a:r>
            <a:r>
              <a:rPr spc="-6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28" y="1401970"/>
            <a:ext cx="7483475" cy="385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is some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combination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constants, variables, operators  and function calls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Sample </a:t>
            </a:r>
            <a:r>
              <a:rPr sz="1800" spc="-5" dirty="0">
                <a:latin typeface="Times New Roman"/>
                <a:cs typeface="Times New Roman"/>
              </a:rPr>
              <a:t>expressions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+</a:t>
            </a:r>
            <a:r>
              <a:rPr sz="1800" b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3.0*x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9.66553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tan(angle)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 expressions </a:t>
            </a:r>
            <a:r>
              <a:rPr sz="1800" dirty="0">
                <a:latin typeface="Times New Roman"/>
                <a:cs typeface="Times New Roman"/>
              </a:rPr>
              <a:t>have a </a:t>
            </a:r>
            <a:r>
              <a:rPr sz="1800" spc="-5" dirty="0">
                <a:latin typeface="Times New Roman"/>
                <a:cs typeface="Times New Roman"/>
              </a:rPr>
              <a:t>value based </a:t>
            </a:r>
            <a:r>
              <a:rPr sz="1800" dirty="0">
                <a:latin typeface="Times New Roman"/>
                <a:cs typeface="Times New Roman"/>
              </a:rPr>
              <a:t>on their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294005" indent="-342900">
              <a:lnSpc>
                <a:spcPct val="1006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just 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 terminated with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semicolon</a:t>
            </a:r>
            <a:r>
              <a:rPr sz="1800" spc="-5" dirty="0">
                <a:latin typeface="Times New Roman"/>
                <a:cs typeface="Times New Roman"/>
              </a:rPr>
              <a:t>. For  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927100" marR="3408045">
              <a:lnSpc>
                <a:spcPct val="101099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sum = x + y + z;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printf("Go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Buckeyes!");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E4576B-F159-4CB6-B998-7CE102BD839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3714">
              <a:lnSpc>
                <a:spcPct val="100000"/>
              </a:lnSpc>
            </a:pPr>
            <a:r>
              <a:rPr dirty="0"/>
              <a:t>The 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511415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C, the </a:t>
            </a:r>
            <a:r>
              <a:rPr sz="1800" spc="-5" dirty="0">
                <a:latin typeface="Times New Roman"/>
                <a:cs typeface="Times New Roman"/>
              </a:rPr>
              <a:t>assignment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equal sign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6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give a variable  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 an expression. For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927100" marR="56197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i=0; 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3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8;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sum=a+b;</a:t>
            </a:r>
            <a:endParaRPr sz="1800">
              <a:latin typeface="Courier New"/>
              <a:cs typeface="Courier New"/>
            </a:endParaRPr>
          </a:p>
          <a:p>
            <a:pPr marL="927100" marR="384492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slope=tan(rise/run);  midinit='J';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j=j+3;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4414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used in this manner, the </a:t>
            </a:r>
            <a:r>
              <a:rPr sz="1800" spc="-5" dirty="0">
                <a:latin typeface="Times New Roman"/>
                <a:cs typeface="Times New Roman"/>
              </a:rPr>
              <a:t>equal </a:t>
            </a:r>
            <a:r>
              <a:rPr sz="1800" dirty="0">
                <a:latin typeface="Times New Roman"/>
                <a:cs typeface="Times New Roman"/>
              </a:rPr>
              <a:t>sign 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read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“gets”. Note </a:t>
            </a:r>
            <a:r>
              <a:rPr sz="1800" spc="-5" dirty="0">
                <a:latin typeface="Times New Roman"/>
                <a:cs typeface="Times New Roman"/>
              </a:rPr>
              <a:t>that 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assigning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character value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character 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enclosed in single  quotes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D7FD9D-C4AE-4093-8D64-4B5A757AF25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>
              <a:lnSpc>
                <a:spcPct val="100000"/>
              </a:lnSpc>
            </a:pPr>
            <a:r>
              <a:rPr spc="-5" dirty="0"/>
              <a:t>The Assignment Operator</a:t>
            </a:r>
            <a:r>
              <a:rPr spc="-6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568565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assignment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a=7;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2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things </a:t>
            </a:r>
            <a:r>
              <a:rPr sz="1800" spc="-5" dirty="0">
                <a:latin typeface="Times New Roman"/>
                <a:cs typeface="Times New Roman"/>
              </a:rPr>
              <a:t>actually occur.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The integer variable a gets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value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7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 expression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a=7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evaluates to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7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dirty="0">
                <a:latin typeface="Times New Roman"/>
                <a:cs typeface="Times New Roman"/>
              </a:rPr>
              <a:t>a shorthand for </a:t>
            </a:r>
            <a:r>
              <a:rPr sz="1800" spc="-5" dirty="0">
                <a:latin typeface="Times New Roman"/>
                <a:cs typeface="Times New Roman"/>
              </a:rPr>
              <a:t>multiple  assignments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same value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several variables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single statement. Such 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x=y=z=13.0;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25932A-1089-4909-881F-03074B8329A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4075">
              <a:lnSpc>
                <a:spcPct val="100000"/>
              </a:lnSpc>
            </a:pPr>
            <a:r>
              <a:rPr spc="-5" dirty="0"/>
              <a:t>Initializing</a:t>
            </a:r>
            <a:r>
              <a:rPr spc="-8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11297"/>
            <a:ext cx="7470775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declared. Consider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declaration,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declares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</a:t>
            </a:r>
            <a:r>
              <a:rPr sz="1800" b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spc="-1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count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marR="1651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the user </a:t>
            </a:r>
            <a:r>
              <a:rPr sz="1800" dirty="0">
                <a:latin typeface="Times New Roman"/>
                <a:cs typeface="Times New Roman"/>
              </a:rPr>
              <a:t>should not </a:t>
            </a:r>
            <a:r>
              <a:rPr sz="1800" spc="-5" dirty="0">
                <a:latin typeface="Times New Roman"/>
                <a:cs typeface="Times New Roman"/>
              </a:rPr>
              <a:t>assume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variables are initialized </a:t>
            </a:r>
            <a:r>
              <a:rPr sz="1800" dirty="0">
                <a:latin typeface="Times New Roman"/>
                <a:cs typeface="Times New Roman"/>
              </a:rPr>
              <a:t>to some  default </a:t>
            </a:r>
            <a:r>
              <a:rPr sz="1800" spc="-5" dirty="0">
                <a:latin typeface="Times New Roman"/>
                <a:cs typeface="Times New Roman"/>
              </a:rPr>
              <a:t>value “automatically”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compiler. Programmers must </a:t>
            </a:r>
            <a:r>
              <a:rPr sz="1800" dirty="0">
                <a:latin typeface="Times New Roman"/>
                <a:cs typeface="Times New Roman"/>
              </a:rPr>
              <a:t>ensure that  variables </a:t>
            </a:r>
            <a:r>
              <a:rPr sz="1800" spc="-5" dirty="0">
                <a:latin typeface="Times New Roman"/>
                <a:cs typeface="Times New Roman"/>
              </a:rPr>
              <a:t>have proper </a:t>
            </a:r>
            <a:r>
              <a:rPr sz="1800" dirty="0">
                <a:latin typeface="Times New Roman"/>
                <a:cs typeface="Times New Roman"/>
              </a:rPr>
              <a:t>values </a:t>
            </a:r>
            <a:r>
              <a:rPr sz="1800" spc="-5" dirty="0">
                <a:latin typeface="Times New Roman"/>
                <a:cs typeface="Times New Roman"/>
              </a:rPr>
              <a:t>before they are </a:t>
            </a:r>
            <a:r>
              <a:rPr sz="1800" dirty="0">
                <a:latin typeface="Times New Roman"/>
                <a:cs typeface="Times New Roman"/>
              </a:rPr>
              <a:t>used in expressions.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59761AD-C532-44F8-ACCD-A8049213F3F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815">
              <a:lnSpc>
                <a:spcPct val="100000"/>
              </a:lnSpc>
            </a:pPr>
            <a:r>
              <a:rPr spc="-5" dirty="0"/>
              <a:t>Initializing Variables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4123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example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two methods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initialization: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591824"/>
            <a:ext cx="379920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produces 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576" y="1767852"/>
            <a:ext cx="6202680" cy="279527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67005" marR="3829050">
              <a:lnSpc>
                <a:spcPts val="1639"/>
              </a:lnSpc>
              <a:spcBef>
                <a:spcPts val="259"/>
              </a:spcBef>
            </a:pPr>
            <a:r>
              <a:rPr sz="1600" b="1" spc="-5" dirty="0">
                <a:latin typeface="Courier New"/>
                <a:cs typeface="Courier New"/>
              </a:rPr>
              <a:t>#include &lt;stdio.h&gt;  main </a:t>
            </a:r>
            <a:r>
              <a:rPr sz="1600" b="1" dirty="0">
                <a:latin typeface="Courier New"/>
                <a:cs typeface="Courier New"/>
              </a:rPr>
              <a:t>()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int</a:t>
            </a:r>
            <a:r>
              <a:rPr sz="1600" b="1" spc="-5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sum=33;</a:t>
            </a:r>
            <a:endParaRPr sz="1600">
              <a:latin typeface="Courier New"/>
              <a:cs typeface="Courier New"/>
            </a:endParaRPr>
          </a:p>
          <a:p>
            <a:pPr marL="532765" marR="3462020">
              <a:lnSpc>
                <a:spcPct val="85300"/>
              </a:lnSpc>
              <a:spcBef>
                <a:spcPts val="145"/>
              </a:spcBef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float money=44.12; 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char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letter;  double</a:t>
            </a:r>
            <a:r>
              <a:rPr sz="1600" b="1" spc="-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pressure;</a:t>
            </a:r>
            <a:endParaRPr sz="1600">
              <a:latin typeface="Courier New"/>
              <a:cs typeface="Courier New"/>
            </a:endParaRPr>
          </a:p>
          <a:p>
            <a:pPr marL="532765" marR="407670">
              <a:lnSpc>
                <a:spcPts val="1630"/>
              </a:lnSpc>
              <a:spcBef>
                <a:spcPts val="5"/>
              </a:spcBef>
            </a:pP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letter='E'; /* assign character value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pressure=2.01e-10; /*assign double value</a:t>
            </a:r>
            <a:r>
              <a:rPr sz="1600" b="1" spc="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32765" marR="162560">
              <a:lnSpc>
                <a:spcPct val="85200"/>
              </a:lnSpc>
            </a:pPr>
            <a:r>
              <a:rPr sz="1600" b="1" spc="-5" dirty="0">
                <a:latin typeface="Courier New"/>
                <a:cs typeface="Courier New"/>
              </a:rPr>
              <a:t>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sum is %d\n",sum);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money is %f\n",money);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letter is %c\n",letter);  printf("value </a:t>
            </a:r>
            <a:r>
              <a:rPr sz="1600" b="1" dirty="0"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pressure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%e\n",pressure);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4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576" y="4921008"/>
            <a:ext cx="6202680" cy="92519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sum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33</a:t>
            </a:r>
            <a:endParaRPr sz="1600">
              <a:latin typeface="Courier New"/>
              <a:cs typeface="Courier New"/>
            </a:endParaRPr>
          </a:p>
          <a:p>
            <a:pPr marL="167005" marR="2728595">
              <a:lnSpc>
                <a:spcPts val="1639"/>
              </a:lnSpc>
              <a:spcBef>
                <a:spcPts val="14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money is 44.119999  value of letter is</a:t>
            </a:r>
            <a:r>
              <a:rPr sz="1600" b="1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25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value of pressure is</a:t>
            </a:r>
            <a:r>
              <a:rPr sz="1600" b="1" spc="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2.010000e-10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AB84D29-7408-492A-B1E5-5B9A7976A65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275">
              <a:lnSpc>
                <a:spcPct val="100000"/>
              </a:lnSpc>
            </a:pPr>
            <a:r>
              <a:rPr spc="-5" dirty="0"/>
              <a:t>Arithmetic</a:t>
            </a:r>
            <a:r>
              <a:rPr spc="-6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259" y="1264932"/>
            <a:ext cx="729170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primary </a:t>
            </a:r>
            <a:r>
              <a:rPr sz="1800" dirty="0">
                <a:latin typeface="Times New Roman"/>
                <a:cs typeface="Times New Roman"/>
              </a:rPr>
              <a:t>arithmetic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and their </a:t>
            </a:r>
            <a:r>
              <a:rPr sz="1800" spc="-5" dirty="0">
                <a:latin typeface="Times New Roman"/>
                <a:cs typeface="Times New Roman"/>
              </a:rPr>
              <a:t>corresponding </a:t>
            </a:r>
            <a:r>
              <a:rPr sz="1800" dirty="0">
                <a:latin typeface="Times New Roman"/>
                <a:cs typeface="Times New Roman"/>
              </a:rPr>
              <a:t>symbols in 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236" y="3220852"/>
            <a:ext cx="7428230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5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 is </a:t>
            </a:r>
            <a:r>
              <a:rPr sz="1800" dirty="0">
                <a:latin typeface="Times New Roman"/>
                <a:cs typeface="Times New Roman"/>
              </a:rPr>
              <a:t>used to perform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integer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division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resulting integer  is </a:t>
            </a:r>
            <a:r>
              <a:rPr sz="1800" dirty="0">
                <a:latin typeface="Times New Roman"/>
                <a:cs typeface="Times New Roman"/>
              </a:rPr>
              <a:t>obtained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discarding (or </a:t>
            </a:r>
            <a:r>
              <a:rPr sz="1800" spc="-5" dirty="0">
                <a:latin typeface="Times New Roman"/>
                <a:cs typeface="Times New Roman"/>
              </a:rPr>
              <a:t>truncating) the </a:t>
            </a:r>
            <a:r>
              <a:rPr sz="1800" dirty="0">
                <a:latin typeface="Times New Roman"/>
                <a:cs typeface="Times New Roman"/>
              </a:rPr>
              <a:t>fractional </a:t>
            </a:r>
            <a:r>
              <a:rPr sz="1800" spc="-5" dirty="0">
                <a:latin typeface="Times New Roman"/>
                <a:cs typeface="Times New Roman"/>
              </a:rPr>
              <a:t>part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actual  floating </a:t>
            </a: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value.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  <a:tabLst>
                <a:tab pos="1746885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1/2	0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  <a:tabLst>
                <a:tab pos="1746885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3/2	1</a:t>
            </a:r>
            <a:endParaRPr sz="1800">
              <a:latin typeface="Courier New"/>
              <a:cs typeface="Courier New"/>
            </a:endParaRPr>
          </a:p>
          <a:p>
            <a:pPr marL="355600" marR="86995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modulus operator </a:t>
            </a:r>
            <a:r>
              <a:rPr sz="1800" b="1" dirty="0">
                <a:latin typeface="Courier New"/>
                <a:cs typeface="Courier New"/>
              </a:rPr>
              <a:t>%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 works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dirty="0">
                <a:latin typeface="Times New Roman"/>
                <a:cs typeface="Times New Roman"/>
              </a:rPr>
              <a:t>operands.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expression  </a:t>
            </a:r>
            <a:r>
              <a:rPr sz="1800" b="1" dirty="0">
                <a:latin typeface="Courier New"/>
                <a:cs typeface="Courier New"/>
              </a:rPr>
              <a:t>a%b </a:t>
            </a:r>
            <a:r>
              <a:rPr sz="1800" spc="-5" dirty="0">
                <a:latin typeface="Times New Roman"/>
                <a:cs typeface="Times New Roman"/>
              </a:rPr>
              <a:t>is read as </a:t>
            </a:r>
            <a:r>
              <a:rPr sz="1800" dirty="0">
                <a:latin typeface="Times New Roman"/>
                <a:cs typeface="Times New Roman"/>
              </a:rPr>
              <a:t>“a modulus b”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evaluates to </a:t>
            </a:r>
            <a:r>
              <a:rPr sz="1800" spc="-5" dirty="0">
                <a:latin typeface="Times New Roman"/>
                <a:cs typeface="Times New Roman"/>
              </a:rPr>
              <a:t>the remainder </a:t>
            </a:r>
            <a:r>
              <a:rPr sz="1800" dirty="0">
                <a:latin typeface="Times New Roman"/>
                <a:cs typeface="Times New Roman"/>
              </a:rPr>
              <a:t>obtained after  dividing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6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For 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  <a:tabLst>
                <a:tab pos="201930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7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2	1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215646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12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3	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8248" y="1746516"/>
          <a:ext cx="2001012" cy="115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052"/>
                <a:gridCol w="441960"/>
              </a:tblGrid>
              <a:tr h="383286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Division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33556" y="1758708"/>
          <a:ext cx="1953768" cy="115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052"/>
                <a:gridCol w="394716"/>
              </a:tblGrid>
              <a:tr h="383285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Modulus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Addition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5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Subtraction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95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20124" y="57348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1480" y="56738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3"/>
                </a:moveTo>
                <a:lnTo>
                  <a:pt x="0" y="0"/>
                </a:lnTo>
                <a:lnTo>
                  <a:pt x="0" y="123443"/>
                </a:lnTo>
                <a:lnTo>
                  <a:pt x="12344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524" y="60137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3880" y="5952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808" y="4235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64" y="4174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4" h="123825">
                <a:moveTo>
                  <a:pt x="124968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8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5616" y="45156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6972" y="4454664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4" h="123825">
                <a:moveTo>
                  <a:pt x="124968" y="62483"/>
                </a:moveTo>
                <a:lnTo>
                  <a:pt x="0" y="0"/>
                </a:lnTo>
                <a:lnTo>
                  <a:pt x="0" y="123443"/>
                </a:lnTo>
                <a:lnTo>
                  <a:pt x="12496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29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1C918AB-E72A-4A9E-B88E-72CCF80EE49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171386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Why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Learn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737CA"/>
                </a:solidFill>
                <a:latin typeface="Times New Roman"/>
                <a:cs typeface="Times New Roman"/>
              </a:rPr>
              <a:t>C?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715">
              <a:lnSpc>
                <a:spcPct val="100000"/>
              </a:lnSpc>
            </a:pPr>
            <a:r>
              <a:rPr spc="-5" dirty="0"/>
              <a:t>Increment/Decrement</a:t>
            </a:r>
            <a:r>
              <a:rPr spc="-4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2157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C, </a:t>
            </a:r>
            <a:r>
              <a:rPr sz="1800" spc="-5" dirty="0">
                <a:latin typeface="Times New Roman"/>
                <a:cs typeface="Times New Roman"/>
              </a:rPr>
              <a:t>specialized operators </a:t>
            </a:r>
            <a:r>
              <a:rPr sz="1800" dirty="0">
                <a:latin typeface="Times New Roman"/>
                <a:cs typeface="Times New Roman"/>
              </a:rPr>
              <a:t>have been </a:t>
            </a:r>
            <a:r>
              <a:rPr sz="1800" spc="-5" dirty="0">
                <a:latin typeface="Times New Roman"/>
                <a:cs typeface="Times New Roman"/>
              </a:rPr>
              <a:t>set aside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incrementing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decrementing </a:t>
            </a:r>
            <a:r>
              <a:rPr sz="1800" dirty="0">
                <a:latin typeface="Times New Roman"/>
                <a:cs typeface="Times New Roman"/>
              </a:rPr>
              <a:t>of integer </a:t>
            </a:r>
            <a:r>
              <a:rPr sz="1800" spc="-5" dirty="0">
                <a:latin typeface="Times New Roman"/>
                <a:cs typeface="Times New Roman"/>
              </a:rPr>
              <a:t>variables. The increment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decrement operators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++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urier New"/>
                <a:cs typeface="Courier New"/>
              </a:rPr>
              <a:t>--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respectively.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 operators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shorthand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2485669"/>
            <a:ext cx="224409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++i;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--i;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708" y="2429159"/>
            <a:ext cx="84581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+1;  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380135"/>
            <a:ext cx="687895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above example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prefix form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increment/decrement  </a:t>
            </a:r>
            <a:r>
              <a:rPr sz="1800" dirty="0">
                <a:latin typeface="Times New Roman"/>
                <a:cs typeface="Times New Roman"/>
              </a:rPr>
              <a:t>operators. They can also be used in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postfix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, 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6" y="4189514"/>
            <a:ext cx="224409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i++;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3248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i--;	</a:t>
            </a:r>
            <a:r>
              <a:rPr sz="1800" spc="-5" dirty="0">
                <a:latin typeface="Times New Roman"/>
                <a:cs typeface="Times New Roman"/>
              </a:rPr>
              <a:t>is equivalent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8708" y="4133004"/>
            <a:ext cx="84581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+1;  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=i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CFDB8BD-85B2-4326-A3DB-F268C7E16B70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30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0420">
              <a:lnSpc>
                <a:spcPct val="100000"/>
              </a:lnSpc>
            </a:pPr>
            <a:r>
              <a:rPr spc="-5" dirty="0"/>
              <a:t>Prefix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5" dirty="0"/>
              <a:t>Postfix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16495" cy="237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difference between </a:t>
            </a:r>
            <a:r>
              <a:rPr sz="1800" dirty="0">
                <a:latin typeface="Times New Roman"/>
                <a:cs typeface="Times New Roman"/>
              </a:rPr>
              <a:t>prefix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postfix forms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up when </a:t>
            </a:r>
            <a:r>
              <a:rPr sz="1800" spc="-5" dirty="0">
                <a:latin typeface="Times New Roman"/>
                <a:cs typeface="Times New Roman"/>
              </a:rPr>
              <a:t>the operators 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used as part </a:t>
            </a:r>
            <a:r>
              <a:rPr sz="1800" dirty="0">
                <a:latin typeface="Times New Roman"/>
                <a:cs typeface="Times New Roman"/>
              </a:rPr>
              <a:t>of a larger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expression.</a:t>
            </a:r>
            <a:endParaRPr sz="1800">
              <a:latin typeface="Times New Roman"/>
              <a:cs typeface="Times New Roman"/>
            </a:endParaRPr>
          </a:p>
          <a:p>
            <a:pPr marL="756285" marR="20955" lvl="1" indent="-286385">
              <a:lnSpc>
                <a:spcPct val="106700"/>
              </a:lnSpc>
              <a:spcBef>
                <a:spcPts val="15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++k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expression,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k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incremented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before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evaluated.</a:t>
            </a:r>
            <a:endParaRPr sz="1800">
              <a:latin typeface="Times New Roman"/>
              <a:cs typeface="Times New Roman"/>
            </a:endParaRPr>
          </a:p>
          <a:p>
            <a:pPr marL="756285" marR="172085" lvl="1" indent="-286385">
              <a:lnSpc>
                <a:spcPct val="106100"/>
              </a:lnSpc>
              <a:spcBef>
                <a:spcPts val="16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k++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k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incremented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after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evaluated.</a:t>
            </a:r>
            <a:endParaRPr sz="1800">
              <a:latin typeface="Times New Roman"/>
              <a:cs typeface="Times New Roman"/>
            </a:endParaRPr>
          </a:p>
          <a:p>
            <a:pPr marL="355600" marR="106680" indent="-342900">
              <a:lnSpc>
                <a:spcPct val="106100"/>
              </a:lnSpc>
              <a:spcBef>
                <a:spcPts val="180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Assume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initialized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  in </a:t>
            </a:r>
            <a:r>
              <a:rPr sz="1800" spc="-5" dirty="0">
                <a:latin typeface="Times New Roman"/>
                <a:cs typeface="Times New Roman"/>
              </a:rPr>
              <a:t>the following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2565" y="3806952"/>
            <a:ext cx="16484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0594" algn="l"/>
                <a:tab pos="1497965" algn="l"/>
              </a:tabLst>
            </a:pP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en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	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97" y="3806952"/>
            <a:ext cx="4079875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>
              <a:lnSpc>
                <a:spcPct val="100000"/>
              </a:lnSpc>
              <a:tabLst>
                <a:tab pos="2974975" algn="l"/>
                <a:tab pos="352107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a=++m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 ++n;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m	1,</a:t>
            </a:r>
            <a:r>
              <a:rPr sz="1800" b="1" spc="-1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in this </a:t>
            </a:r>
            <a:r>
              <a:rPr sz="1800" spc="-5" dirty="0">
                <a:latin typeface="Times New Roman"/>
                <a:cs typeface="Times New Roman"/>
              </a:rPr>
              <a:t>form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894" y="4491215"/>
            <a:ext cx="22110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0575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++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	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950" y="4491215"/>
            <a:ext cx="9658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534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en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5512" y="4491215"/>
            <a:ext cx="11182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774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1,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	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4124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5480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2908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4264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2524" y="3956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3880" y="3895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4124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5480" y="45552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4"/>
                </a:moveTo>
                <a:lnTo>
                  <a:pt x="0" y="0"/>
                </a:lnTo>
                <a:lnTo>
                  <a:pt x="0" y="123444"/>
                </a:lnTo>
                <a:lnTo>
                  <a:pt x="12344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2008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3364" y="4555248"/>
            <a:ext cx="125095" cy="123825"/>
          </a:xfrm>
          <a:custGeom>
            <a:avLst/>
            <a:gdLst/>
            <a:ahLst/>
            <a:cxnLst/>
            <a:rect l="l" t="t" r="r" b="b"/>
            <a:pathLst>
              <a:path w="125095" h="123825">
                <a:moveTo>
                  <a:pt x="124967" y="62484"/>
                </a:moveTo>
                <a:lnTo>
                  <a:pt x="0" y="0"/>
                </a:lnTo>
                <a:lnTo>
                  <a:pt x="0" y="123444"/>
                </a:lnTo>
                <a:lnTo>
                  <a:pt x="124967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0124" y="461620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1480" y="45552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2484"/>
                </a:moveTo>
                <a:lnTo>
                  <a:pt x="0" y="0"/>
                </a:lnTo>
                <a:lnTo>
                  <a:pt x="0" y="123444"/>
                </a:lnTo>
                <a:lnTo>
                  <a:pt x="123444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B8DB4A-BF8C-477F-9AB8-B580EBB8A6C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4135">
              <a:lnSpc>
                <a:spcPct val="100000"/>
              </a:lnSpc>
            </a:pPr>
            <a:r>
              <a:rPr spc="-5" dirty="0"/>
              <a:t>Advanced </a:t>
            </a:r>
            <a:r>
              <a:rPr dirty="0"/>
              <a:t>Assignment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425690" cy="446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further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C </a:t>
            </a:r>
            <a:r>
              <a:rPr sz="1800" spc="-5" dirty="0">
                <a:latin typeface="Times New Roman"/>
                <a:cs typeface="Times New Roman"/>
              </a:rPr>
              <a:t>shorthand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combine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arithmetic  </a:t>
            </a:r>
            <a:r>
              <a:rPr sz="1800" dirty="0">
                <a:latin typeface="Times New Roman"/>
                <a:cs typeface="Times New Roman"/>
              </a:rPr>
              <a:t>operation and a assignment together in one form. For example,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k=k+5;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written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k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+=</a:t>
            </a:r>
            <a:r>
              <a:rPr sz="1800" b="1" spc="-7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general syntax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op</a:t>
            </a:r>
            <a:r>
              <a:rPr sz="1800" b="1" i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alternatively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variable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op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common forms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  <a:tabLst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+=	-=	*=	/=	%=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Examples:</a:t>
            </a:r>
            <a:endParaRPr sz="1800">
              <a:latin typeface="Times New Roman"/>
              <a:cs typeface="Times New Roman"/>
            </a:endParaRPr>
          </a:p>
          <a:p>
            <a:pPr marL="927100" marR="3430904">
              <a:lnSpc>
                <a:spcPts val="2570"/>
              </a:lnSpc>
              <a:spcBef>
                <a:spcPts val="55"/>
              </a:spcBef>
              <a:tabLst>
                <a:tab pos="275590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j=j*(3+x);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j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*=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3+x;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a=a/(s-5);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/=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s-5;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428F00-752B-48CF-9297-C66028F21C3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4080">
              <a:lnSpc>
                <a:spcPct val="100000"/>
              </a:lnSpc>
            </a:pPr>
            <a:r>
              <a:rPr dirty="0"/>
              <a:t>Precedence &amp; </a:t>
            </a:r>
            <a:r>
              <a:rPr spc="-10" dirty="0"/>
              <a:t>Associativity </a:t>
            </a:r>
            <a:r>
              <a:rPr dirty="0"/>
              <a:t>of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553325" cy="23215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operators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order </a:t>
            </a:r>
            <a:r>
              <a:rPr sz="1800" dirty="0">
                <a:latin typeface="Times New Roman"/>
                <a:cs typeface="Times New Roman"/>
              </a:rPr>
              <a:t>in which </a:t>
            </a:r>
            <a:r>
              <a:rPr sz="1800" spc="-5" dirty="0">
                <a:latin typeface="Times New Roman"/>
                <a:cs typeface="Times New Roman"/>
              </a:rPr>
              <a:t>operations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expression. Operators </a:t>
            </a:r>
            <a:r>
              <a:rPr sz="1800" dirty="0">
                <a:latin typeface="Times New Roman"/>
                <a:cs typeface="Times New Roman"/>
              </a:rPr>
              <a:t>with higher </a:t>
            </a:r>
            <a:r>
              <a:rPr sz="1800" spc="-5" dirty="0">
                <a:latin typeface="Times New Roman"/>
                <a:cs typeface="Times New Roman"/>
              </a:rPr>
              <a:t>precedence are </a:t>
            </a:r>
            <a:r>
              <a:rPr sz="1800" dirty="0">
                <a:latin typeface="Times New Roman"/>
                <a:cs typeface="Times New Roman"/>
              </a:rPr>
              <a:t>employed  </a:t>
            </a:r>
            <a:r>
              <a:rPr sz="1800" spc="-5" dirty="0">
                <a:latin typeface="Times New Roman"/>
                <a:cs typeface="Times New Roman"/>
              </a:rPr>
              <a:t>first.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two operators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 </a:t>
            </a:r>
            <a:r>
              <a:rPr sz="1800" dirty="0">
                <a:latin typeface="Times New Roman"/>
                <a:cs typeface="Times New Roman"/>
              </a:rPr>
              <a:t>have the </a:t>
            </a:r>
            <a:r>
              <a:rPr sz="1800" spc="-10" dirty="0">
                <a:latin typeface="Times New Roman"/>
                <a:cs typeface="Times New Roman"/>
              </a:rPr>
              <a:t>same </a:t>
            </a:r>
            <a:r>
              <a:rPr sz="1800" spc="-5" dirty="0">
                <a:latin typeface="Times New Roman"/>
                <a:cs typeface="Times New Roman"/>
              </a:rPr>
              <a:t>precedence, associativity  determines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direction </a:t>
            </a:r>
            <a:r>
              <a:rPr sz="1800" dirty="0">
                <a:latin typeface="Times New Roman"/>
                <a:cs typeface="Times New Roman"/>
              </a:rPr>
              <a:t>in which the expression will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23495" indent="-342900">
              <a:lnSpc>
                <a:spcPct val="10029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built-in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operator hierarchy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determine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operators.  </a:t>
            </a:r>
            <a:r>
              <a:rPr sz="1800" dirty="0">
                <a:latin typeface="Times New Roman"/>
                <a:cs typeface="Times New Roman"/>
              </a:rPr>
              <a:t>Operators </a:t>
            </a:r>
            <a:r>
              <a:rPr sz="1800" spc="-5" dirty="0">
                <a:latin typeface="Times New Roman"/>
                <a:cs typeface="Times New Roman"/>
              </a:rPr>
              <a:t>higher </a:t>
            </a:r>
            <a:r>
              <a:rPr sz="1800" dirty="0">
                <a:latin typeface="Times New Roman"/>
                <a:cs typeface="Times New Roman"/>
              </a:rPr>
              <a:t>up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 diagram </a:t>
            </a:r>
            <a:r>
              <a:rPr sz="1800" spc="-5" dirty="0">
                <a:latin typeface="Times New Roman"/>
                <a:cs typeface="Times New Roman"/>
              </a:rPr>
              <a:t>have higher </a:t>
            </a:r>
            <a:r>
              <a:rPr sz="1800" dirty="0">
                <a:latin typeface="Times New Roman"/>
                <a:cs typeface="Times New Roman"/>
              </a:rPr>
              <a:t>precedence. The  </a:t>
            </a:r>
            <a:r>
              <a:rPr sz="1800" spc="-5" dirty="0">
                <a:latin typeface="Times New Roman"/>
                <a:cs typeface="Times New Roman"/>
              </a:rPr>
              <a:t>associativity is also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0056" y="4020324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0056" y="4279404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4496" y="4020324"/>
            <a:ext cx="795655" cy="262255"/>
          </a:xfrm>
          <a:custGeom>
            <a:avLst/>
            <a:gdLst/>
            <a:ahLst/>
            <a:cxnLst/>
            <a:rect l="l" t="t" r="r" b="b"/>
            <a:pathLst>
              <a:path w="795654" h="262254">
                <a:moveTo>
                  <a:pt x="795527" y="0"/>
                </a:moveTo>
                <a:lnTo>
                  <a:pt x="795527" y="262127"/>
                </a:lnTo>
                <a:lnTo>
                  <a:pt x="0" y="262128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4496" y="4282452"/>
            <a:ext cx="795655" cy="55244"/>
          </a:xfrm>
          <a:custGeom>
            <a:avLst/>
            <a:gdLst/>
            <a:ahLst/>
            <a:cxnLst/>
            <a:rect l="l" t="t" r="r" b="b"/>
            <a:pathLst>
              <a:path w="795654" h="55245">
                <a:moveTo>
                  <a:pt x="0" y="54864"/>
                </a:moveTo>
                <a:lnTo>
                  <a:pt x="795527" y="54864"/>
                </a:lnTo>
                <a:lnTo>
                  <a:pt x="795527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0056" y="4337316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0056" y="4596396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4496" y="4337316"/>
            <a:ext cx="795655" cy="264160"/>
          </a:xfrm>
          <a:custGeom>
            <a:avLst/>
            <a:gdLst/>
            <a:ahLst/>
            <a:cxnLst/>
            <a:rect l="l" t="t" r="r" b="b"/>
            <a:pathLst>
              <a:path w="795654" h="264160">
                <a:moveTo>
                  <a:pt x="795527" y="0"/>
                </a:moveTo>
                <a:lnTo>
                  <a:pt x="795527" y="263651"/>
                </a:lnTo>
                <a:lnTo>
                  <a:pt x="0" y="263652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4496" y="4600968"/>
            <a:ext cx="795655" cy="53340"/>
          </a:xfrm>
          <a:custGeom>
            <a:avLst/>
            <a:gdLst/>
            <a:ahLst/>
            <a:cxnLst/>
            <a:rect l="l" t="t" r="r" b="b"/>
            <a:pathLst>
              <a:path w="795654" h="53339">
                <a:moveTo>
                  <a:pt x="0" y="53340"/>
                </a:moveTo>
                <a:lnTo>
                  <a:pt x="795527" y="53340"/>
                </a:lnTo>
                <a:lnTo>
                  <a:pt x="795527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0056" y="4655832"/>
            <a:ext cx="1234440" cy="257810"/>
          </a:xfrm>
          <a:custGeom>
            <a:avLst/>
            <a:gdLst/>
            <a:ahLst/>
            <a:cxnLst/>
            <a:rect l="l" t="t" r="r" b="b"/>
            <a:pathLst>
              <a:path w="1234439" h="257810">
                <a:moveTo>
                  <a:pt x="1234439" y="0"/>
                </a:moveTo>
                <a:lnTo>
                  <a:pt x="1234439" y="257555"/>
                </a:lnTo>
                <a:lnTo>
                  <a:pt x="0" y="257555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0056" y="4913388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4496" y="4655832"/>
            <a:ext cx="795655" cy="260985"/>
          </a:xfrm>
          <a:custGeom>
            <a:avLst/>
            <a:gdLst/>
            <a:ahLst/>
            <a:cxnLst/>
            <a:rect l="l" t="t" r="r" b="b"/>
            <a:pathLst>
              <a:path w="795654" h="260985">
                <a:moveTo>
                  <a:pt x="795527" y="0"/>
                </a:moveTo>
                <a:lnTo>
                  <a:pt x="795527" y="260603"/>
                </a:lnTo>
                <a:lnTo>
                  <a:pt x="0" y="260604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4496" y="4916436"/>
            <a:ext cx="795655" cy="55244"/>
          </a:xfrm>
          <a:custGeom>
            <a:avLst/>
            <a:gdLst/>
            <a:ahLst/>
            <a:cxnLst/>
            <a:rect l="l" t="t" r="r" b="b"/>
            <a:pathLst>
              <a:path w="795654" h="55245">
                <a:moveTo>
                  <a:pt x="0" y="54864"/>
                </a:moveTo>
                <a:lnTo>
                  <a:pt x="795527" y="54864"/>
                </a:lnTo>
                <a:lnTo>
                  <a:pt x="795527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0056" y="4971300"/>
            <a:ext cx="1234440" cy="259079"/>
          </a:xfrm>
          <a:custGeom>
            <a:avLst/>
            <a:gdLst/>
            <a:ahLst/>
            <a:cxnLst/>
            <a:rect l="l" t="t" r="r" b="b"/>
            <a:pathLst>
              <a:path w="1234439" h="259079">
                <a:moveTo>
                  <a:pt x="1234439" y="0"/>
                </a:moveTo>
                <a:lnTo>
                  <a:pt x="1234439" y="259079"/>
                </a:lnTo>
                <a:lnTo>
                  <a:pt x="0" y="259079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68636" y="3982224"/>
            <a:ext cx="960119" cy="124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- ++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* /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%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800" b="1" spc="-9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0056" y="5230380"/>
            <a:ext cx="1234440" cy="58419"/>
          </a:xfrm>
          <a:custGeom>
            <a:avLst/>
            <a:gdLst/>
            <a:ahLst/>
            <a:cxnLst/>
            <a:rect l="l" t="t" r="r" b="b"/>
            <a:pathLst>
              <a:path w="1234439" h="58420">
                <a:moveTo>
                  <a:pt x="1234439" y="0"/>
                </a:moveTo>
                <a:lnTo>
                  <a:pt x="1234439" y="57912"/>
                </a:lnTo>
                <a:lnTo>
                  <a:pt x="0" y="57912"/>
                </a:lnTo>
                <a:lnTo>
                  <a:pt x="0" y="0"/>
                </a:lnTo>
                <a:lnTo>
                  <a:pt x="123443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4496" y="4971300"/>
            <a:ext cx="795655" cy="262255"/>
          </a:xfrm>
          <a:custGeom>
            <a:avLst/>
            <a:gdLst/>
            <a:ahLst/>
            <a:cxnLst/>
            <a:rect l="l" t="t" r="r" b="b"/>
            <a:pathLst>
              <a:path w="795654" h="262254">
                <a:moveTo>
                  <a:pt x="795527" y="0"/>
                </a:moveTo>
                <a:lnTo>
                  <a:pt x="795527" y="262127"/>
                </a:lnTo>
                <a:lnTo>
                  <a:pt x="0" y="262128"/>
                </a:lnTo>
                <a:lnTo>
                  <a:pt x="0" y="0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03076" y="3998988"/>
            <a:ext cx="63754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96570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R	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tabLst>
                <a:tab pos="484505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	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tabLst>
                <a:tab pos="484505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	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0"/>
              </a:lnSpc>
              <a:spcBef>
                <a:spcPts val="320"/>
              </a:spcBef>
              <a:tabLst>
                <a:tab pos="496570" algn="l"/>
              </a:tabLst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R	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34496" y="5233428"/>
            <a:ext cx="795655" cy="55244"/>
          </a:xfrm>
          <a:custGeom>
            <a:avLst/>
            <a:gdLst/>
            <a:ahLst/>
            <a:cxnLst/>
            <a:rect l="l" t="t" r="r" b="b"/>
            <a:pathLst>
              <a:path w="795654" h="55245">
                <a:moveTo>
                  <a:pt x="0" y="54864"/>
                </a:moveTo>
                <a:lnTo>
                  <a:pt x="795527" y="54864"/>
                </a:lnTo>
                <a:lnTo>
                  <a:pt x="795527" y="0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56" y="5288292"/>
            <a:ext cx="1234440" cy="18415"/>
          </a:xfrm>
          <a:custGeom>
            <a:avLst/>
            <a:gdLst/>
            <a:ahLst/>
            <a:cxnLst/>
            <a:rect l="l" t="t" r="r" b="b"/>
            <a:pathLst>
              <a:path w="1234439" h="18414">
                <a:moveTo>
                  <a:pt x="0" y="18287"/>
                </a:moveTo>
                <a:lnTo>
                  <a:pt x="1234439" y="18287"/>
                </a:lnTo>
                <a:lnTo>
                  <a:pt x="1234439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0056" y="5288292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4496" y="529743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4496" y="528829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4496" y="5288292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2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52784" y="5297436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52784" y="5288292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8524" y="41346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9880" y="40736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2483"/>
                </a:moveTo>
                <a:lnTo>
                  <a:pt x="0" y="0"/>
                </a:lnTo>
                <a:lnTo>
                  <a:pt x="0" y="123443"/>
                </a:lnTo>
                <a:lnTo>
                  <a:pt x="123443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58524" y="44897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9880" y="44287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8524" y="478232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880" y="472136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59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58524" y="50993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9880" y="503835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3" y="60960"/>
                </a:moveTo>
                <a:lnTo>
                  <a:pt x="0" y="0"/>
                </a:lnTo>
                <a:lnTo>
                  <a:pt x="0" y="123443"/>
                </a:lnTo>
                <a:lnTo>
                  <a:pt x="123443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121F8D0-1874-42D7-AF7E-8836D2EE508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ct val="100000"/>
              </a:lnSpc>
            </a:pPr>
            <a:r>
              <a:rPr dirty="0"/>
              <a:t>Precedence &amp; </a:t>
            </a:r>
            <a:r>
              <a:rPr spc="-10" dirty="0"/>
              <a:t>Associativity </a:t>
            </a:r>
            <a:r>
              <a:rPr dirty="0"/>
              <a:t>of </a:t>
            </a:r>
            <a:r>
              <a:rPr spc="-5" dirty="0"/>
              <a:t>Operators</a:t>
            </a:r>
            <a:r>
              <a:rPr spc="-75" dirty="0"/>
              <a:t> </a:t>
            </a:r>
            <a:r>
              <a:rPr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8964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how 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evaluated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3331" y="1931067"/>
          <a:ext cx="1820027" cy="1178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87"/>
                <a:gridCol w="273576"/>
                <a:gridCol w="1318464"/>
              </a:tblGrid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 * 3 -</a:t>
                      </a:r>
                      <a:r>
                        <a:rPr sz="1800" b="1" spc="-16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6 -</a:t>
                      </a:r>
                      <a:r>
                        <a:rPr sz="1800" b="1" spc="-13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8451" y="3326891"/>
            <a:ext cx="7447915" cy="1929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 parentheses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override the hierarchy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force </a:t>
            </a:r>
            <a:r>
              <a:rPr sz="1800" dirty="0">
                <a:latin typeface="Times New Roman"/>
                <a:cs typeface="Times New Roman"/>
              </a:rPr>
              <a:t>a  desired </a:t>
            </a:r>
            <a:r>
              <a:rPr sz="1800" spc="-5" dirty="0">
                <a:latin typeface="Times New Roman"/>
                <a:cs typeface="Times New Roman"/>
              </a:rPr>
              <a:t>order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evaluation.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Expressions enclosed in parentheses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are 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evaluated first</a:t>
            </a:r>
            <a:r>
              <a:rPr sz="1800" spc="-5" dirty="0">
                <a:latin typeface="Times New Roman"/>
                <a:cs typeface="Times New Roman"/>
              </a:rPr>
              <a:t>.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(1 + 2) 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(3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</a:t>
            </a:r>
            <a:r>
              <a:rPr sz="1800" b="1" spc="-1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3 *</a:t>
            </a:r>
            <a:r>
              <a:rPr sz="1800" b="1" spc="-114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-1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-3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0909078-D3C8-4A51-9B7B-469790A5347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3610">
              <a:lnSpc>
                <a:spcPct val="100000"/>
              </a:lnSpc>
            </a:pPr>
            <a:r>
              <a:rPr dirty="0"/>
              <a:t>The </a:t>
            </a:r>
            <a:r>
              <a:rPr spc="-5" dirty="0">
                <a:latin typeface="Courier New"/>
                <a:cs typeface="Courier New"/>
              </a:rPr>
              <a:t>int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Data </a:t>
            </a:r>
            <a:r>
              <a:rPr spc="-10"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578"/>
            <a:ext cx="7609205" cy="448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typical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 is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range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+-32,767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value differs </a:t>
            </a:r>
            <a:r>
              <a:rPr sz="1800" dirty="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55600" marR="121285">
              <a:lnSpc>
                <a:spcPct val="98000"/>
              </a:lnSpc>
              <a:spcBef>
                <a:spcPts val="185"/>
              </a:spcBef>
            </a:pPr>
            <a:r>
              <a:rPr sz="1800" dirty="0">
                <a:latin typeface="Times New Roman"/>
                <a:cs typeface="Times New Roman"/>
              </a:rPr>
              <a:t>computer to computer 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thus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machine-dependent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possible </a:t>
            </a:r>
            <a:r>
              <a:rPr sz="1800" dirty="0">
                <a:latin typeface="Times New Roman"/>
                <a:cs typeface="Times New Roman"/>
              </a:rPr>
              <a:t>in C to 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that an </a:t>
            </a:r>
            <a:r>
              <a:rPr sz="1800" spc="-5" dirty="0">
                <a:latin typeface="Times New Roman"/>
                <a:cs typeface="Times New Roman"/>
              </a:rPr>
              <a:t>integer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more memory locations thereby increasing 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effective range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allowing </a:t>
            </a:r>
            <a:r>
              <a:rPr sz="1800" spc="-1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large integers </a:t>
            </a:r>
            <a:r>
              <a:rPr sz="1800" dirty="0">
                <a:latin typeface="Times New Roman"/>
                <a:cs typeface="Times New Roman"/>
              </a:rPr>
              <a:t>to be </a:t>
            </a:r>
            <a:r>
              <a:rPr sz="1800" spc="-5" dirty="0">
                <a:latin typeface="Times New Roman"/>
                <a:cs typeface="Times New Roman"/>
              </a:rPr>
              <a:t>stored. This is  accomplished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declaring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integer variable </a:t>
            </a:r>
            <a:r>
              <a:rPr sz="1800" dirty="0">
                <a:latin typeface="Times New Roman"/>
                <a:cs typeface="Times New Roman"/>
              </a:rPr>
              <a:t>to have type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r>
              <a:rPr sz="18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national_debt;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Courier New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typically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+-2,147,483,648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299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short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which may or may </a:t>
            </a:r>
            <a:r>
              <a:rPr sz="1800" spc="-5" dirty="0">
                <a:latin typeface="Times New Roman"/>
                <a:cs typeface="Times New Roman"/>
              </a:rPr>
              <a:t>not have </a:t>
            </a:r>
            <a:r>
              <a:rPr sz="1800" dirty="0">
                <a:latin typeface="Times New Roman"/>
                <a:cs typeface="Times New Roman"/>
              </a:rPr>
              <a:t>a smaller  range than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b="1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variables. All that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guarantees is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short</a:t>
            </a:r>
            <a:r>
              <a:rPr sz="1800" b="1" spc="-63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int 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not take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more bytes than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3299"/>
              </a:lnSpc>
              <a:spcBef>
                <a:spcPts val="36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unsigned </a:t>
            </a:r>
            <a:r>
              <a:rPr sz="1800" spc="-5" dirty="0">
                <a:latin typeface="Times New Roman"/>
                <a:cs typeface="Times New Roman"/>
              </a:rPr>
              <a:t>versions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all three </a:t>
            </a:r>
            <a:r>
              <a:rPr sz="1800" dirty="0">
                <a:latin typeface="Times New Roman"/>
                <a:cs typeface="Times New Roman"/>
              </a:rPr>
              <a:t>types of </a:t>
            </a:r>
            <a:r>
              <a:rPr sz="1800" spc="-5" dirty="0">
                <a:latin typeface="Times New Roman"/>
                <a:cs typeface="Times New Roman"/>
              </a:rPr>
              <a:t>integers. Negative integers  </a:t>
            </a:r>
            <a:r>
              <a:rPr sz="1800" dirty="0">
                <a:latin typeface="Times New Roman"/>
                <a:cs typeface="Times New Roman"/>
              </a:rPr>
              <a:t>cannot be assigned to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unsigned</a:t>
            </a:r>
            <a:r>
              <a:rPr sz="1800" b="1" spc="-66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integers, </a:t>
            </a:r>
            <a:r>
              <a:rPr sz="1800" dirty="0">
                <a:latin typeface="Times New Roman"/>
                <a:cs typeface="Times New Roman"/>
              </a:rPr>
              <a:t>only a </a:t>
            </a:r>
            <a:r>
              <a:rPr sz="1800" spc="-5" dirty="0">
                <a:latin typeface="Times New Roman"/>
                <a:cs typeface="Times New Roman"/>
              </a:rPr>
              <a:t>range </a:t>
            </a:r>
            <a:r>
              <a:rPr sz="1800" dirty="0">
                <a:latin typeface="Times New Roman"/>
                <a:cs typeface="Times New Roman"/>
              </a:rPr>
              <a:t>of positive values. For 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unsigned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int</a:t>
            </a:r>
            <a:r>
              <a:rPr sz="1800" b="1" spc="-8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salary;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typically 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range of 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Courier New"/>
                <a:cs typeface="Courier New"/>
              </a:rPr>
              <a:t>65,535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6CB6B59-9CCB-4721-802F-D27E1AEF14A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980">
              <a:lnSpc>
                <a:spcPct val="100000"/>
              </a:lnSpc>
            </a:pPr>
            <a:r>
              <a:rPr dirty="0"/>
              <a:t>The</a:t>
            </a:r>
            <a:r>
              <a:rPr spc="-15" dirty="0"/>
              <a:t> </a:t>
            </a:r>
            <a:r>
              <a:rPr spc="-5" dirty="0">
                <a:latin typeface="Courier New"/>
                <a:cs typeface="Courier New"/>
              </a:rPr>
              <a:t>float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>
                <a:latin typeface="Courier New"/>
                <a:cs typeface="Courier New"/>
              </a:rPr>
              <a:t>double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518400" cy="413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with integers the </a:t>
            </a:r>
            <a:r>
              <a:rPr sz="1800" spc="-5" dirty="0">
                <a:latin typeface="Times New Roman"/>
                <a:cs typeface="Times New Roman"/>
              </a:rPr>
              <a:t>different floating point </a:t>
            </a:r>
            <a:r>
              <a:rPr sz="1800" dirty="0">
                <a:latin typeface="Times New Roman"/>
                <a:cs typeface="Times New Roman"/>
              </a:rPr>
              <a:t>types available in C </a:t>
            </a:r>
            <a:r>
              <a:rPr sz="1800" spc="-5" dirty="0">
                <a:latin typeface="Times New Roman"/>
                <a:cs typeface="Times New Roman"/>
              </a:rPr>
              <a:t>correspond</a:t>
            </a:r>
            <a:r>
              <a:rPr sz="1800" dirty="0">
                <a:latin typeface="Times New Roman"/>
                <a:cs typeface="Times New Roman"/>
              </a:rPr>
              <a:t> to</a:t>
            </a:r>
            <a:endParaRPr sz="1800">
              <a:latin typeface="Times New Roman"/>
              <a:cs typeface="Times New Roman"/>
            </a:endParaRPr>
          </a:p>
          <a:p>
            <a:pPr marL="355600" marR="8382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ranges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that can be </a:t>
            </a:r>
            <a:r>
              <a:rPr sz="1800" spc="-5" dirty="0">
                <a:latin typeface="Times New Roman"/>
                <a:cs typeface="Times New Roman"/>
              </a:rPr>
              <a:t>represented.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importantly, </a:t>
            </a:r>
            <a:r>
              <a:rPr sz="1800" dirty="0">
                <a:latin typeface="Times New Roman"/>
                <a:cs typeface="Times New Roman"/>
              </a:rPr>
              <a:t>though, 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bytes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represent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real value determines the precision </a:t>
            </a:r>
            <a:r>
              <a:rPr sz="1800" dirty="0">
                <a:latin typeface="Times New Roman"/>
                <a:cs typeface="Times New Roman"/>
              </a:rPr>
              <a:t>to  which </a:t>
            </a:r>
            <a:r>
              <a:rPr sz="1800" spc="-5" dirty="0">
                <a:latin typeface="Times New Roman"/>
                <a:cs typeface="Times New Roman"/>
              </a:rPr>
              <a:t>the real value is represented.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more bytes </a:t>
            </a:r>
            <a:r>
              <a:rPr sz="1800" dirty="0">
                <a:latin typeface="Times New Roman"/>
                <a:cs typeface="Times New Roman"/>
              </a:rPr>
              <a:t>used the </a:t>
            </a:r>
            <a:r>
              <a:rPr sz="1800" spc="-5" dirty="0">
                <a:latin typeface="Times New Roman"/>
                <a:cs typeface="Times New Roman"/>
              </a:rPr>
              <a:t>higher the  </a:t>
            </a:r>
            <a:r>
              <a:rPr sz="1800" dirty="0">
                <a:latin typeface="Times New Roman"/>
                <a:cs typeface="Times New Roman"/>
              </a:rPr>
              <a:t>number of decimal places of accuracy in the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value.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ranges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accuracy 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machine-dependent.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three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floating </a:t>
            </a:r>
            <a:r>
              <a:rPr sz="1800" spc="-1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1841500" marR="4165600">
              <a:lnSpc>
                <a:spcPct val="100299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float  double 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long</a:t>
            </a:r>
            <a:r>
              <a:rPr sz="1800" b="1" spc="-11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397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general, the accuracy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stored real values increases as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move </a:t>
            </a:r>
            <a:r>
              <a:rPr sz="1800" dirty="0">
                <a:latin typeface="Times New Roman"/>
                <a:cs typeface="Times New Roman"/>
              </a:rPr>
              <a:t>down  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485A04-E810-4839-B234-B2932CCDCAF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7410">
              <a:lnSpc>
                <a:spcPct val="100000"/>
              </a:lnSpc>
            </a:pPr>
            <a:r>
              <a:rPr dirty="0"/>
              <a:t>The </a:t>
            </a:r>
            <a:r>
              <a:rPr spc="-5" dirty="0">
                <a:latin typeface="Courier New"/>
                <a:cs typeface="Courier New"/>
              </a:rPr>
              <a:t>char</a:t>
            </a:r>
            <a:r>
              <a:rPr spc="-710" dirty="0">
                <a:latin typeface="Courier New"/>
                <a:cs typeface="Courier New"/>
              </a:rPr>
              <a:t> </a:t>
            </a:r>
            <a:r>
              <a:rPr spc="-5" dirty="0"/>
              <a:t>Data </a:t>
            </a:r>
            <a:r>
              <a:rPr spc="-15"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342"/>
            <a:ext cx="7222490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type char take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exactly </a:t>
            </a:r>
            <a:r>
              <a:rPr sz="180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byte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are used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store </a:t>
            </a:r>
            <a:r>
              <a:rPr sz="1800" spc="-5" dirty="0">
                <a:latin typeface="Times New Roman"/>
                <a:cs typeface="Times New Roman"/>
              </a:rPr>
              <a:t>printable </a:t>
            </a:r>
            <a:r>
              <a:rPr sz="1800" dirty="0">
                <a:latin typeface="Times New Roman"/>
                <a:cs typeface="Times New Roman"/>
              </a:rPr>
              <a:t>and non-printable </a:t>
            </a:r>
            <a:r>
              <a:rPr sz="1800" spc="-5" dirty="0">
                <a:latin typeface="Times New Roman"/>
                <a:cs typeface="Times New Roman"/>
              </a:rPr>
              <a:t>characters. </a:t>
            </a:r>
            <a:r>
              <a:rPr sz="1800" dirty="0">
                <a:latin typeface="Times New Roman"/>
                <a:cs typeface="Times New Roman"/>
              </a:rPr>
              <a:t>The ASCII code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 </a:t>
            </a:r>
            <a:r>
              <a:rPr sz="1800" spc="-5" dirty="0">
                <a:latin typeface="Times New Roman"/>
                <a:cs typeface="Times New Roman"/>
              </a:rPr>
              <a:t>associate each character with </a:t>
            </a:r>
            <a:r>
              <a:rPr sz="1800" dirty="0">
                <a:latin typeface="Times New Roman"/>
                <a:cs typeface="Times New Roman"/>
              </a:rPr>
              <a:t>an integer </a:t>
            </a:r>
            <a:r>
              <a:rPr sz="1800" spc="-5" dirty="0">
                <a:latin typeface="Times New Roman"/>
                <a:cs typeface="Times New Roman"/>
              </a:rPr>
              <a:t>(see </a:t>
            </a:r>
            <a:r>
              <a:rPr sz="180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page). For example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associates the character </a:t>
            </a:r>
            <a:r>
              <a:rPr sz="1800" dirty="0">
                <a:latin typeface="Times New Roman"/>
                <a:cs typeface="Times New Roman"/>
              </a:rPr>
              <a:t>‘m’ 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integer 109. </a:t>
            </a:r>
            <a:r>
              <a:rPr sz="1800" spc="-5" dirty="0">
                <a:latin typeface="Times New Roman"/>
                <a:cs typeface="Times New Roman"/>
              </a:rPr>
              <a:t>Internally,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treats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variables as</a:t>
            </a:r>
            <a:r>
              <a:rPr sz="1800" b="1" spc="-1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integers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7B09FA-9D07-40D9-96B2-0813CA6B5FB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3760">
              <a:lnSpc>
                <a:spcPct val="100000"/>
              </a:lnSpc>
            </a:pPr>
            <a:r>
              <a:rPr spc="-5" dirty="0"/>
              <a:t>ASCII Character</a:t>
            </a:r>
            <a:r>
              <a:rPr spc="-85" dirty="0"/>
              <a:t> </a:t>
            </a:r>
            <a:r>
              <a:rPr spc="-5" dirty="0"/>
              <a:t>Set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38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1943" y="1200543"/>
          <a:ext cx="1828037" cy="4892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837"/>
                <a:gridCol w="609600"/>
                <a:gridCol w="609600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10" dirty="0">
                          <a:latin typeface="Arial"/>
                          <a:cs typeface="Arial"/>
                        </a:rPr>
                        <a:t>Ctrl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35" dirty="0">
                          <a:latin typeface="Arial"/>
                          <a:cs typeface="Arial"/>
                        </a:rPr>
                        <a:t>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^@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NUL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SOH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STX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ETX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0" dirty="0">
                          <a:latin typeface="Arial"/>
                          <a:cs typeface="Arial"/>
                        </a:rPr>
                        <a:t>EOT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ENQ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^G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5" dirty="0">
                          <a:latin typeface="Arial"/>
                          <a:cs typeface="Arial"/>
                        </a:rPr>
                        <a:t>BEL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BS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LF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VT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FF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5" dirty="0">
                          <a:latin typeface="Arial"/>
                          <a:cs typeface="Arial"/>
                        </a:rPr>
                        <a:t>CR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SOH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55" dirty="0">
                          <a:latin typeface="Arial"/>
                          <a:cs typeface="Arial"/>
                        </a:rPr>
                        <a:t>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SLE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^Q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0" dirty="0">
                          <a:latin typeface="Arial"/>
                          <a:cs typeface="Arial"/>
                        </a:rPr>
                        <a:t>CS1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DC4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NAK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^V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70" dirty="0">
                          <a:latin typeface="Arial"/>
                          <a:cs typeface="Arial"/>
                        </a:rPr>
                        <a:t>SYN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^W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ETB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CAN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5" dirty="0">
                          <a:latin typeface="Arial"/>
                          <a:cs typeface="Arial"/>
                        </a:rPr>
                        <a:t>EM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^Z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SIB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^[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70" dirty="0">
                          <a:latin typeface="Arial"/>
                          <a:cs typeface="Arial"/>
                        </a:rPr>
                        <a:t>ESC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^\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FS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65" dirty="0">
                          <a:latin typeface="Arial"/>
                          <a:cs typeface="Arial"/>
                        </a:rPr>
                        <a:t>^]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GS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-60" dirty="0">
                          <a:latin typeface="Arial"/>
                          <a:cs typeface="Arial"/>
                        </a:rPr>
                        <a:t>^^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^_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30" dirty="0">
                          <a:latin typeface="Arial"/>
                          <a:cs typeface="Arial"/>
                        </a:rPr>
                        <a:t>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30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87611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7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sp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!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"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&amp;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30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33303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8"/>
                <a:gridCol w="623315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sp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!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"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&amp;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: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66803" y="1200543"/>
          <a:ext cx="1247394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8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@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\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^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_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00303" y="1200543"/>
          <a:ext cx="1247393" cy="489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7"/>
                <a:gridCol w="623316"/>
              </a:tblGrid>
              <a:tr h="147827"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70" dirty="0">
                          <a:latin typeface="Arial"/>
                          <a:cs typeface="Arial"/>
                        </a:rPr>
                        <a:t>Decimal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0"/>
                        </a:lnSpc>
                      </a:pPr>
                      <a:r>
                        <a:rPr sz="900" b="1" spc="55" dirty="0">
                          <a:latin typeface="Arial"/>
                          <a:cs typeface="Arial"/>
                        </a:rPr>
                        <a:t>Char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`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5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j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q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3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30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11429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11429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906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9351"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~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906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R="10160" algn="r">
                        <a:lnSpc>
                          <a:spcPts val="975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127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BEBEBE"/>
                      </a:solidFill>
                      <a:prstDash val="solid"/>
                    </a:lnL>
                    <a:lnR w="10668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75"/>
                        </a:lnSpc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DEL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8">
                      <a:solidFill>
                        <a:srgbClr val="BEBEBE"/>
                      </a:solidFill>
                      <a:prstDash val="solid"/>
                    </a:lnL>
                    <a:lnR w="11429">
                      <a:solidFill>
                        <a:srgbClr val="BEBEBE"/>
                      </a:solidFill>
                      <a:prstDash val="solid"/>
                    </a:lnR>
                    <a:lnT w="9144">
                      <a:solidFill>
                        <a:srgbClr val="BEBEBE"/>
                      </a:solidFill>
                      <a:prstDash val="solid"/>
                    </a:lnT>
                    <a:lnB w="9144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B03E4D-A448-4294-BD69-98D3E41F30A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1795">
              <a:lnSpc>
                <a:spcPct val="100000"/>
              </a:lnSpc>
            </a:pPr>
            <a:r>
              <a:rPr spc="-5" dirty="0"/>
              <a:t>Automatic </a:t>
            </a:r>
            <a:r>
              <a:rPr spc="-15" dirty="0"/>
              <a:t>Type</a:t>
            </a:r>
            <a:r>
              <a:rPr spc="-6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256" y="6334385"/>
            <a:ext cx="437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250393"/>
            <a:ext cx="7554595" cy="506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does C </a:t>
            </a:r>
            <a:r>
              <a:rPr sz="1800" spc="-5" dirty="0">
                <a:latin typeface="Times New Roman"/>
                <a:cs typeface="Times New Roman"/>
              </a:rPr>
              <a:t>evaluate </a:t>
            </a:r>
            <a:r>
              <a:rPr sz="1800" dirty="0">
                <a:latin typeface="Times New Roman"/>
                <a:cs typeface="Times New Roman"/>
              </a:rPr>
              <a:t>and type </a:t>
            </a:r>
            <a:r>
              <a:rPr sz="1800" spc="-5" dirty="0">
                <a:latin typeface="Times New Roman"/>
                <a:cs typeface="Times New Roman"/>
              </a:rPr>
              <a:t>expressions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contain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mixture of different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data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types</a:t>
            </a:r>
            <a:r>
              <a:rPr sz="1800" spc="-5" dirty="0">
                <a:latin typeface="Times New Roman"/>
                <a:cs typeface="Times New Roman"/>
              </a:rPr>
              <a:t>?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double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integer,</a:t>
            </a:r>
            <a:r>
              <a:rPr sz="1800" spc="-5" dirty="0">
                <a:latin typeface="Times New Roman"/>
                <a:cs typeface="Times New Roman"/>
              </a:rPr>
              <a:t> what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of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ts val="2005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x+i</a:t>
            </a:r>
            <a:endParaRPr sz="1800">
              <a:latin typeface="Courier New"/>
              <a:cs typeface="Courier New"/>
            </a:endParaRPr>
          </a:p>
          <a:p>
            <a:pPr marL="355600" marR="116839" indent="-342900">
              <a:lnSpc>
                <a:spcPct val="102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  <a:tab pos="157924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case,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converted </a:t>
            </a:r>
            <a:r>
              <a:rPr sz="1800" dirty="0">
                <a:latin typeface="Times New Roman"/>
                <a:cs typeface="Times New Roman"/>
              </a:rPr>
              <a:t>to type double and </a:t>
            </a:r>
            <a:r>
              <a:rPr sz="1800" spc="-5" dirty="0">
                <a:latin typeface="Times New Roman"/>
                <a:cs typeface="Times New Roman"/>
              </a:rPr>
              <a:t>the expression</a:t>
            </a:r>
            <a:r>
              <a:rPr sz="1800" dirty="0">
                <a:latin typeface="Times New Roman"/>
                <a:cs typeface="Times New Roman"/>
              </a:rPr>
              <a:t> will  evaluate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double. NOTE: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 is unchanged</a:t>
            </a:r>
            <a:r>
              <a:rPr sz="1800" spc="-5" dirty="0">
                <a:latin typeface="Times New Roman"/>
                <a:cs typeface="Times New Roman"/>
              </a:rPr>
              <a:t>.  A temporary copy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converted to a double and used in </a:t>
            </a:r>
            <a:r>
              <a:rPr sz="1800" spc="-5" dirty="0">
                <a:latin typeface="Times New Roman"/>
                <a:cs typeface="Times New Roman"/>
              </a:rPr>
              <a:t>the expression  evaluation.</a:t>
            </a:r>
            <a:endParaRPr sz="1800">
              <a:latin typeface="Times New Roman"/>
              <a:cs typeface="Times New Roman"/>
            </a:endParaRPr>
          </a:p>
          <a:p>
            <a:pPr marL="355600" marR="166370" indent="-342900">
              <a:lnSpc>
                <a:spcPct val="100099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automatic </a:t>
            </a:r>
            <a:r>
              <a:rPr sz="1800" dirty="0">
                <a:latin typeface="Times New Roman"/>
                <a:cs typeface="Times New Roman"/>
              </a:rPr>
              <a:t>conversion takes place in </a:t>
            </a:r>
            <a:r>
              <a:rPr sz="1800" spc="-5" dirty="0">
                <a:latin typeface="Times New Roman"/>
                <a:cs typeface="Times New Roman"/>
              </a:rPr>
              <a:t>two steps. </a:t>
            </a:r>
            <a:r>
              <a:rPr sz="1800" dirty="0">
                <a:latin typeface="Times New Roman"/>
                <a:cs typeface="Times New Roman"/>
              </a:rPr>
              <a:t>First, all </a:t>
            </a:r>
            <a:r>
              <a:rPr sz="1800" spc="-5" dirty="0">
                <a:latin typeface="Times New Roman"/>
                <a:cs typeface="Times New Roman"/>
              </a:rPr>
              <a:t>floats </a:t>
            </a:r>
            <a:r>
              <a:rPr sz="1800" dirty="0">
                <a:latin typeface="Times New Roman"/>
                <a:cs typeface="Times New Roman"/>
              </a:rPr>
              <a:t>are  converted to </a:t>
            </a:r>
            <a:r>
              <a:rPr sz="1800" spc="-5" dirty="0">
                <a:latin typeface="Times New Roman"/>
                <a:cs typeface="Times New Roman"/>
              </a:rPr>
              <a:t>double </a:t>
            </a:r>
            <a:r>
              <a:rPr sz="1800" dirty="0">
                <a:latin typeface="Times New Roman"/>
                <a:cs typeface="Times New Roman"/>
              </a:rPr>
              <a:t>and all </a:t>
            </a:r>
            <a:r>
              <a:rPr sz="1800" spc="-5" dirty="0">
                <a:latin typeface="Times New Roman"/>
                <a:cs typeface="Times New Roman"/>
              </a:rPr>
              <a:t>characters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shorts </a:t>
            </a:r>
            <a:r>
              <a:rPr sz="1800" dirty="0">
                <a:latin typeface="Times New Roman"/>
                <a:cs typeface="Times New Roman"/>
              </a:rPr>
              <a:t>are converted to ints. In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second step “lower” types are </a:t>
            </a:r>
            <a:r>
              <a:rPr sz="1800" spc="-5" dirty="0">
                <a:latin typeface="Times New Roman"/>
                <a:cs typeface="Times New Roman"/>
              </a:rPr>
              <a:t>promoted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“higher” </a:t>
            </a:r>
            <a:r>
              <a:rPr sz="1800" dirty="0">
                <a:latin typeface="Times New Roman"/>
                <a:cs typeface="Times New Roman"/>
              </a:rPr>
              <a:t>types. The expression  itself will have the </a:t>
            </a:r>
            <a:r>
              <a:rPr sz="1800" spc="-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its </a:t>
            </a:r>
            <a:r>
              <a:rPr sz="1800" spc="-5" dirty="0">
                <a:latin typeface="Times New Roman"/>
                <a:cs typeface="Times New Roman"/>
              </a:rPr>
              <a:t>highest operand.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type hierarchy </a:t>
            </a:r>
            <a:r>
              <a:rPr sz="1800" spc="-5" dirty="0">
                <a:latin typeface="Times New Roman"/>
                <a:cs typeface="Times New Roman"/>
              </a:rPr>
              <a:t>is as  follows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ts val="2005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endParaRPr sz="1800">
              <a:latin typeface="Courier New"/>
              <a:cs typeface="Courier New"/>
            </a:endParaRPr>
          </a:p>
          <a:p>
            <a:pPr marL="1841500" marR="3929379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double  unsigned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long</a:t>
            </a:r>
            <a:endParaRPr sz="1800">
              <a:latin typeface="Courier New"/>
              <a:cs typeface="Courier New"/>
            </a:endParaRPr>
          </a:p>
          <a:p>
            <a:pPr marL="1841500" marR="461073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long 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un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ned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1C2B137-DFD3-4322-AA16-B4688D8766D2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39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1105">
              <a:lnSpc>
                <a:spcPct val="100000"/>
              </a:lnSpc>
            </a:pPr>
            <a:r>
              <a:rPr spc="-5" dirty="0"/>
              <a:t>Why Learn</a:t>
            </a:r>
            <a:r>
              <a:rPr spc="-120" dirty="0"/>
              <a:t> </a:t>
            </a:r>
            <a:r>
              <a:rPr spc="-5" dirty="0"/>
              <a:t>C?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4" y="1403616"/>
            <a:ext cx="5516880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Compact, fast,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powerful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“Mid-level”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Standard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development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wide</a:t>
            </a:r>
            <a:r>
              <a:rPr sz="1800" b="1" spc="2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acceptance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everywhere!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portable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Supports </a:t>
            </a:r>
            <a:r>
              <a:rPr sz="1800" dirty="0">
                <a:latin typeface="Times New Roman"/>
                <a:cs typeface="Times New Roman"/>
              </a:rPr>
              <a:t>modular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style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Useful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u="sng" dirty="0">
                <a:latin typeface="Times New Roman"/>
                <a:cs typeface="Times New Roman"/>
              </a:rPr>
              <a:t>all</a:t>
            </a:r>
            <a:r>
              <a:rPr sz="1800" u="sng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is the native </a:t>
            </a:r>
            <a:r>
              <a:rPr sz="1800" dirty="0">
                <a:latin typeface="Times New Roman"/>
                <a:cs typeface="Times New Roman"/>
              </a:rPr>
              <a:t>language 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UNIX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Easy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interface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system devices/assembly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routines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14D9AC-4D33-47DE-A5A2-642D17638C7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pc="-5" dirty="0"/>
              <a:t>Automatic </a:t>
            </a:r>
            <a:r>
              <a:rPr spc="-10" dirty="0"/>
              <a:t>Type </a:t>
            </a:r>
            <a:r>
              <a:rPr spc="-5" dirty="0"/>
              <a:t>Conversion </a:t>
            </a:r>
            <a:r>
              <a:rPr spc="10" dirty="0"/>
              <a:t>with </a:t>
            </a:r>
            <a:r>
              <a:rPr spc="-5" dirty="0"/>
              <a:t>Assignment</a:t>
            </a:r>
            <a:r>
              <a:rPr spc="-1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40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28" y="1411297"/>
            <a:ext cx="7607300" cy="357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Automatic conversion even </a:t>
            </a:r>
            <a:r>
              <a:rPr sz="1800" dirty="0">
                <a:latin typeface="Times New Roman"/>
                <a:cs typeface="Times New Roman"/>
              </a:rPr>
              <a:t>takes place if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assignment  operator. This creates </a:t>
            </a:r>
            <a:r>
              <a:rPr sz="1800" dirty="0">
                <a:latin typeface="Times New Roman"/>
                <a:cs typeface="Times New Roman"/>
              </a:rPr>
              <a:t>a method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conversion. </a:t>
            </a:r>
            <a:r>
              <a:rPr sz="1800" dirty="0">
                <a:latin typeface="Times New Roman"/>
                <a:cs typeface="Times New Roman"/>
              </a:rPr>
              <a:t>For example, if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double  and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7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integer,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x=i;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•"/>
              <a:tabLst>
                <a:tab pos="356235" algn="l"/>
              </a:tabLst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promoted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double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resulting value given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other hand say 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i=x;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conversion </a:t>
            </a:r>
            <a:r>
              <a:rPr sz="1800" spc="-5" dirty="0">
                <a:latin typeface="Times New Roman"/>
                <a:cs typeface="Times New Roman"/>
              </a:rPr>
              <a:t>occurs, </a:t>
            </a:r>
            <a:r>
              <a:rPr sz="1800" dirty="0">
                <a:latin typeface="Times New Roman"/>
                <a:cs typeface="Times New Roman"/>
              </a:rPr>
              <a:t>but result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machine-dependent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414DBC-0B50-4BDC-9AF5-DFB44BC8709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620">
              <a:lnSpc>
                <a:spcPct val="100000"/>
              </a:lnSpc>
            </a:pPr>
            <a:r>
              <a:rPr spc="-10" dirty="0"/>
              <a:t>Type</a:t>
            </a:r>
            <a:r>
              <a:rPr spc="-100" dirty="0"/>
              <a:t> </a:t>
            </a:r>
            <a:r>
              <a:rPr spc="-5" dirty="0"/>
              <a:t>Casting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133590" cy="385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Programmers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override automatic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conversion </a:t>
            </a:r>
            <a:r>
              <a:rPr sz="1800" dirty="0">
                <a:latin typeface="Times New Roman"/>
                <a:cs typeface="Times New Roman"/>
              </a:rPr>
              <a:t>and explicitly cast  </a:t>
            </a:r>
            <a:r>
              <a:rPr sz="1800" spc="-5" dirty="0">
                <a:latin typeface="Times New Roman"/>
                <a:cs typeface="Times New Roman"/>
              </a:rPr>
              <a:t>variables </a:t>
            </a:r>
            <a:r>
              <a:rPr sz="1800" dirty="0">
                <a:latin typeface="Times New Roman"/>
                <a:cs typeface="Times New Roman"/>
              </a:rPr>
              <a:t>to be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certain </a:t>
            </a:r>
            <a:r>
              <a:rPr sz="1800" dirty="0">
                <a:latin typeface="Times New Roman"/>
                <a:cs typeface="Times New Roman"/>
              </a:rPr>
              <a:t>type when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expression. 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(double)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force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double. The general syntax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(type)</a:t>
            </a:r>
            <a:r>
              <a:rPr sz="1800" b="1" i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841500" marR="323659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(char)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3 + 'A'  x 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(float)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77;  (double)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k *</a:t>
            </a:r>
            <a:r>
              <a:rPr sz="1800" b="1" spc="-1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57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C81372-3526-4188-9FDA-B26AFADD085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0290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Input and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747260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Basic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printf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Format Specifiers</a:t>
            </a:r>
            <a:r>
              <a:rPr sz="1800" u="sng" spc="-4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Common Special Characters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for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Cursor</a:t>
            </a:r>
            <a:r>
              <a:rPr sz="1800" u="sng" spc="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Basic Output</a:t>
            </a:r>
            <a:r>
              <a:rPr sz="1800" u="sng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Basic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Basic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Input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335414-ABB2-494E-9297-6A770693543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dirty="0"/>
              <a:t>Basic</a:t>
            </a:r>
            <a:r>
              <a:rPr spc="-9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545705" cy="444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5775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Now, </a:t>
            </a:r>
            <a:r>
              <a:rPr sz="1800" dirty="0">
                <a:latin typeface="Times New Roman"/>
                <a:cs typeface="Times New Roman"/>
              </a:rPr>
              <a:t>let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look more closely at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printf()</a:t>
            </a:r>
            <a:r>
              <a:rPr sz="1800" b="1" spc="-6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previous  </a:t>
            </a:r>
            <a:r>
              <a:rPr sz="1800" dirty="0">
                <a:latin typeface="Times New Roman"/>
                <a:cs typeface="Times New Roman"/>
              </a:rPr>
              <a:t>program, </a:t>
            </a:r>
            <a:r>
              <a:rPr sz="1800" spc="-5" dirty="0">
                <a:latin typeface="Times New Roman"/>
                <a:cs typeface="Times New Roman"/>
              </a:rPr>
              <a:t>we saw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44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print("value of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sum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%d\n",sum);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produced this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value </a:t>
            </a: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sum is</a:t>
            </a:r>
            <a:r>
              <a:rPr sz="1800" b="1" spc="-12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33</a:t>
            </a:r>
            <a:endParaRPr sz="18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99"/>
              </a:lnSpc>
              <a:spcBef>
                <a:spcPts val="1110"/>
              </a:spcBef>
              <a:buChar char="•"/>
              <a:tabLst>
                <a:tab pos="354965" algn="l"/>
                <a:tab pos="355600" algn="l"/>
                <a:tab pos="32004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argument of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5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is called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control string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When 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spc="-5" dirty="0">
                <a:latin typeface="Times New Roman"/>
                <a:cs typeface="Times New Roman"/>
              </a:rPr>
              <a:t>is executed, </a:t>
            </a:r>
            <a:r>
              <a:rPr sz="1800" dirty="0">
                <a:latin typeface="Times New Roman"/>
                <a:cs typeface="Times New Roman"/>
              </a:rPr>
              <a:t>it starts printing the </a:t>
            </a:r>
            <a:r>
              <a:rPr sz="1800" spc="-5" dirty="0">
                <a:latin typeface="Times New Roman"/>
                <a:cs typeface="Times New Roman"/>
              </a:rPr>
              <a:t>text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control string until </a:t>
            </a:r>
            <a:r>
              <a:rPr sz="1800" dirty="0">
                <a:latin typeface="Times New Roman"/>
                <a:cs typeface="Times New Roman"/>
              </a:rPr>
              <a:t>it  encounters a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6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character.</a:t>
            </a:r>
            <a:r>
              <a:rPr sz="1800" dirty="0">
                <a:latin typeface="Times New Roman"/>
                <a:cs typeface="Times New Roman"/>
              </a:rPr>
              <a:t> The	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</a:t>
            </a:r>
            <a:r>
              <a:rPr sz="1800" b="1" spc="-6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special character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and marks </a:t>
            </a:r>
            <a:r>
              <a:rPr sz="1800" dirty="0">
                <a:latin typeface="Times New Roman"/>
                <a:cs typeface="Times New Roman"/>
              </a:rPr>
              <a:t>the  beginning of 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format specifier</a:t>
            </a:r>
            <a:r>
              <a:rPr sz="1800" spc="-5" dirty="0">
                <a:latin typeface="Times New Roman"/>
                <a:cs typeface="Times New Roman"/>
              </a:rPr>
              <a:t>. A format specifier controls 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 of 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displayed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screen. When a format specifier </a:t>
            </a:r>
            <a:r>
              <a:rPr sz="1800" spc="-5" dirty="0">
                <a:latin typeface="Times New Roman"/>
                <a:cs typeface="Times New Roman"/>
              </a:rPr>
              <a:t>is found,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6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looks </a:t>
            </a:r>
            <a:r>
              <a:rPr sz="1800" spc="-10" dirty="0">
                <a:latin typeface="Times New Roman"/>
                <a:cs typeface="Times New Roman"/>
              </a:rPr>
              <a:t>up </a:t>
            </a:r>
            <a:r>
              <a:rPr sz="1800" dirty="0">
                <a:latin typeface="Times New Roman"/>
                <a:cs typeface="Times New Roman"/>
              </a:rPr>
              <a:t>the next </a:t>
            </a:r>
            <a:r>
              <a:rPr sz="1800" spc="-5" dirty="0">
                <a:latin typeface="Times New Roman"/>
                <a:cs typeface="Times New Roman"/>
              </a:rPr>
              <a:t>argument (in this </a:t>
            </a:r>
            <a:r>
              <a:rPr sz="1800" dirty="0">
                <a:latin typeface="Times New Roman"/>
                <a:cs typeface="Times New Roman"/>
              </a:rPr>
              <a:t>case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sum</a:t>
            </a:r>
            <a:r>
              <a:rPr sz="1800" spc="-5" dirty="0">
                <a:latin typeface="Times New Roman"/>
                <a:cs typeface="Times New Roman"/>
              </a:rPr>
              <a:t>), displays </a:t>
            </a:r>
            <a:r>
              <a:rPr sz="1800" spc="-10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value and  continues on.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character that follows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% </a:t>
            </a:r>
            <a:r>
              <a:rPr sz="1800" spc="-5" dirty="0">
                <a:latin typeface="Times New Roman"/>
                <a:cs typeface="Times New Roman"/>
              </a:rPr>
              <a:t>indicates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(d)ecimal  </a:t>
            </a:r>
            <a:r>
              <a:rPr sz="1800" dirty="0">
                <a:latin typeface="Times New Roman"/>
                <a:cs typeface="Times New Roman"/>
              </a:rPr>
              <a:t>integer will be displayed.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the end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control statement,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dirty="0">
                <a:latin typeface="Times New Roman"/>
                <a:cs typeface="Times New Roman"/>
              </a:rPr>
              <a:t>reads  the </a:t>
            </a:r>
            <a:r>
              <a:rPr sz="1800" spc="-5" dirty="0">
                <a:latin typeface="Times New Roman"/>
                <a:cs typeface="Times New Roman"/>
              </a:rPr>
              <a:t>special character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\n</a:t>
            </a:r>
            <a:r>
              <a:rPr sz="1800" b="1" spc="-6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indicates print the new line character.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FE99ED-3880-48C6-B3D3-B7F6F0DB8B9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8560">
              <a:lnSpc>
                <a:spcPct val="100000"/>
              </a:lnSpc>
            </a:pPr>
            <a:r>
              <a:rPr spc="-5" dirty="0"/>
              <a:t>printf</a:t>
            </a:r>
            <a:r>
              <a:rPr spc="-5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433309" cy="277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General </a:t>
            </a:r>
            <a:r>
              <a:rPr sz="1800" dirty="0">
                <a:latin typeface="Times New Roman"/>
                <a:cs typeface="Times New Roman"/>
              </a:rPr>
              <a:t>form of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7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(control string,argument</a:t>
            </a:r>
            <a:r>
              <a:rPr sz="1800" b="1" i="1" spc="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list);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9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where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string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1) </a:t>
            </a:r>
            <a:r>
              <a:rPr sz="1800" spc="-5" dirty="0">
                <a:latin typeface="Times New Roman"/>
                <a:cs typeface="Times New Roman"/>
              </a:rPr>
              <a:t>literal </a:t>
            </a:r>
            <a:r>
              <a:rPr sz="1800" dirty="0">
                <a:latin typeface="Times New Roman"/>
                <a:cs typeface="Times New Roman"/>
              </a:rPr>
              <a:t>text to be </a:t>
            </a:r>
            <a:r>
              <a:rPr sz="1800" spc="-5" dirty="0">
                <a:latin typeface="Times New Roman"/>
                <a:cs typeface="Times New Roman"/>
              </a:rPr>
              <a:t>displayed, </a:t>
            </a:r>
            <a:r>
              <a:rPr sz="1800" dirty="0">
                <a:latin typeface="Times New Roman"/>
                <a:cs typeface="Times New Roman"/>
              </a:rPr>
              <a:t>2)  </a:t>
            </a:r>
            <a:r>
              <a:rPr sz="1800" spc="-5" dirty="0">
                <a:latin typeface="Times New Roman"/>
                <a:cs typeface="Times New Roman"/>
              </a:rPr>
              <a:t>format specifiers,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3)special characters.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variables,  </a:t>
            </a:r>
            <a:r>
              <a:rPr sz="1800" dirty="0">
                <a:latin typeface="Times New Roman"/>
                <a:cs typeface="Times New Roman"/>
              </a:rPr>
              <a:t>constants, expressions, or function calls -- </a:t>
            </a:r>
            <a:r>
              <a:rPr sz="1800" spc="-5" dirty="0">
                <a:latin typeface="Times New Roman"/>
                <a:cs typeface="Times New Roman"/>
              </a:rPr>
              <a:t>anything </a:t>
            </a:r>
            <a:r>
              <a:rPr sz="1800" dirty="0">
                <a:latin typeface="Times New Roman"/>
                <a:cs typeface="Times New Roman"/>
              </a:rPr>
              <a:t>that produces a </a:t>
            </a:r>
            <a:r>
              <a:rPr sz="1800" spc="-5" dirty="0">
                <a:latin typeface="Times New Roman"/>
                <a:cs typeface="Times New Roman"/>
              </a:rPr>
              <a:t>value  </a:t>
            </a:r>
            <a:r>
              <a:rPr sz="1800" dirty="0">
                <a:latin typeface="Times New Roman"/>
                <a:cs typeface="Times New Roman"/>
              </a:rPr>
              <a:t>which can be </a:t>
            </a:r>
            <a:r>
              <a:rPr sz="1800" spc="-5" dirty="0">
                <a:latin typeface="Times New Roman"/>
                <a:cs typeface="Times New Roman"/>
              </a:rPr>
              <a:t>displayed.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of arguments must match the number of 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format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identifiers</a:t>
            </a:r>
            <a:r>
              <a:rPr sz="1800" spc="-5" dirty="0">
                <a:latin typeface="Times New Roman"/>
                <a:cs typeface="Times New Roman"/>
              </a:rPr>
              <a:t>. Unpredictable </a:t>
            </a:r>
            <a:r>
              <a:rPr sz="1800" dirty="0">
                <a:latin typeface="Times New Roman"/>
                <a:cs typeface="Times New Roman"/>
              </a:rPr>
              <a:t>results if </a:t>
            </a:r>
            <a:r>
              <a:rPr sz="1800" spc="-5" dirty="0">
                <a:latin typeface="Times New Roman"/>
                <a:cs typeface="Times New Roman"/>
              </a:rPr>
              <a:t>argument </a:t>
            </a:r>
            <a:r>
              <a:rPr sz="1800" dirty="0">
                <a:latin typeface="Times New Roman"/>
                <a:cs typeface="Times New Roman"/>
              </a:rPr>
              <a:t>type does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“match”  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7723E4C-48F7-483F-9D4A-E269B3C5CE4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364">
              <a:lnSpc>
                <a:spcPct val="100000"/>
              </a:lnSpc>
            </a:pPr>
            <a:r>
              <a:rPr spc="-5" dirty="0"/>
              <a:t>Format Specifiers</a:t>
            </a:r>
            <a:r>
              <a:rPr spc="-65" dirty="0"/>
              <a:t> </a:t>
            </a:r>
            <a:r>
              <a:rPr spc="-5" dirty="0"/>
              <a:t>Table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19772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table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what </a:t>
            </a:r>
            <a:r>
              <a:rPr sz="1800" spc="-5" dirty="0">
                <a:latin typeface="Times New Roman"/>
                <a:cs typeface="Times New Roman"/>
              </a:rPr>
              <a:t>format specifiers </a:t>
            </a:r>
            <a:r>
              <a:rPr sz="1800" dirty="0">
                <a:latin typeface="Times New Roman"/>
                <a:cs typeface="Times New Roman"/>
              </a:rPr>
              <a:t>should be used with what 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520" y="2241816"/>
          <a:ext cx="4355591" cy="393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678"/>
                <a:gridCol w="3322913"/>
              </a:tblGrid>
              <a:tr h="364616">
                <a:tc>
                  <a:txBody>
                    <a:bodyPr/>
                    <a:lstStyle/>
                    <a:p>
                      <a:pPr marL="68580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Specifier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3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3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325155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14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35432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spc="-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octal integer (leading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hexadecimal integer (leading</a:t>
                      </a:r>
                      <a:r>
                        <a:rPr sz="180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unsigned decimal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integer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floating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point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 or long</a:t>
                      </a:r>
                      <a:r>
                        <a:rPr sz="1800" spc="-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exponential floating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point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4025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%s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06AE6F4-0E5F-4AAD-A54A-F213A1F5613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>
              <a:lnSpc>
                <a:spcPct val="100000"/>
              </a:lnSpc>
            </a:pPr>
            <a:r>
              <a:rPr dirty="0"/>
              <a:t>Common Special </a:t>
            </a:r>
            <a:r>
              <a:rPr spc="-5" dirty="0"/>
              <a:t>Characters </a:t>
            </a:r>
            <a:r>
              <a:rPr dirty="0"/>
              <a:t>for </a:t>
            </a:r>
            <a:r>
              <a:rPr spc="-5" dirty="0"/>
              <a:t>Cursor</a:t>
            </a:r>
            <a:r>
              <a:rPr spc="-65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4819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common special characters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cursor control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0856" y="2432316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80">
                <a:moveTo>
                  <a:pt x="1089660" y="0"/>
                </a:moveTo>
                <a:lnTo>
                  <a:pt x="1089660" y="259080"/>
                </a:lnTo>
                <a:lnTo>
                  <a:pt x="0" y="259080"/>
                </a:lnTo>
                <a:lnTo>
                  <a:pt x="0" y="0"/>
                </a:lnTo>
                <a:lnTo>
                  <a:pt x="1089660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0856" y="2691396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19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0516" y="2432316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5">
                <a:moveTo>
                  <a:pt x="4200144" y="0"/>
                </a:moveTo>
                <a:lnTo>
                  <a:pt x="4200144" y="262128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0516" y="2694444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4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0856" y="2787408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80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0856" y="304648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19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0516" y="2787408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0516" y="3051060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0856" y="3144024"/>
            <a:ext cx="1089660" cy="260985"/>
          </a:xfrm>
          <a:custGeom>
            <a:avLst/>
            <a:gdLst/>
            <a:ahLst/>
            <a:cxnLst/>
            <a:rect l="l" t="t" r="r" b="b"/>
            <a:pathLst>
              <a:path w="1089660" h="260985">
                <a:moveTo>
                  <a:pt x="1089659" y="0"/>
                </a:moveTo>
                <a:lnTo>
                  <a:pt x="1089659" y="260603"/>
                </a:lnTo>
                <a:lnTo>
                  <a:pt x="0" y="260603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0856" y="340462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0516" y="3144024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0516" y="3407676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0856" y="3500640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0856" y="3759720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0516" y="3500640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0516" y="3762768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0856" y="3855732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80856" y="4114812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0516" y="3855732"/>
            <a:ext cx="4200525" cy="264160"/>
          </a:xfrm>
          <a:custGeom>
            <a:avLst/>
            <a:gdLst/>
            <a:ahLst/>
            <a:cxnLst/>
            <a:rect l="l" t="t" r="r" b="b"/>
            <a:pathLst>
              <a:path w="4200525" h="264160">
                <a:moveTo>
                  <a:pt x="4200144" y="0"/>
                </a:moveTo>
                <a:lnTo>
                  <a:pt x="4200144" y="263651"/>
                </a:lnTo>
                <a:lnTo>
                  <a:pt x="0" y="263652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0516" y="4119384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0856" y="4212348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0856" y="4471428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0516" y="4212348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0516" y="4474476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0856" y="4567440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0856" y="4826520"/>
            <a:ext cx="1089660" cy="96520"/>
          </a:xfrm>
          <a:custGeom>
            <a:avLst/>
            <a:gdLst/>
            <a:ahLst/>
            <a:cxnLst/>
            <a:rect l="l" t="t" r="r" b="b"/>
            <a:pathLst>
              <a:path w="1089660" h="96520">
                <a:moveTo>
                  <a:pt x="1089659" y="0"/>
                </a:moveTo>
                <a:lnTo>
                  <a:pt x="1089659" y="96012"/>
                </a:lnTo>
                <a:lnTo>
                  <a:pt x="0" y="96012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0516" y="4567440"/>
            <a:ext cx="4200525" cy="262255"/>
          </a:xfrm>
          <a:custGeom>
            <a:avLst/>
            <a:gdLst/>
            <a:ahLst/>
            <a:cxnLst/>
            <a:rect l="l" t="t" r="r" b="b"/>
            <a:pathLst>
              <a:path w="4200525" h="262254">
                <a:moveTo>
                  <a:pt x="4200144" y="0"/>
                </a:moveTo>
                <a:lnTo>
                  <a:pt x="4200144" y="262127"/>
                </a:lnTo>
                <a:lnTo>
                  <a:pt x="0" y="262128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0516" y="4829568"/>
            <a:ext cx="4200525" cy="93345"/>
          </a:xfrm>
          <a:custGeom>
            <a:avLst/>
            <a:gdLst/>
            <a:ahLst/>
            <a:cxnLst/>
            <a:rect l="l" t="t" r="r" b="b"/>
            <a:pathLst>
              <a:path w="4200525" h="93345">
                <a:moveTo>
                  <a:pt x="4200144" y="0"/>
                </a:moveTo>
                <a:lnTo>
                  <a:pt x="4200144" y="92963"/>
                </a:lnTo>
                <a:lnTo>
                  <a:pt x="0" y="92964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0856" y="4922532"/>
            <a:ext cx="1089660" cy="259079"/>
          </a:xfrm>
          <a:custGeom>
            <a:avLst/>
            <a:gdLst/>
            <a:ahLst/>
            <a:cxnLst/>
            <a:rect l="l" t="t" r="r" b="b"/>
            <a:pathLst>
              <a:path w="1089660" h="259079">
                <a:moveTo>
                  <a:pt x="1089659" y="0"/>
                </a:moveTo>
                <a:lnTo>
                  <a:pt x="1089659" y="259079"/>
                </a:lnTo>
                <a:lnTo>
                  <a:pt x="0" y="259079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49436" y="2394216"/>
            <a:ext cx="549275" cy="278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\n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\f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\v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\b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\”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010000"/>
                </a:solidFill>
                <a:latin typeface="Courier New"/>
                <a:cs typeface="Courier New"/>
              </a:rPr>
              <a:t>\nnn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80856" y="5181612"/>
            <a:ext cx="1089660" cy="97790"/>
          </a:xfrm>
          <a:custGeom>
            <a:avLst/>
            <a:gdLst/>
            <a:ahLst/>
            <a:cxnLst/>
            <a:rect l="l" t="t" r="r" b="b"/>
            <a:pathLst>
              <a:path w="1089660" h="97789">
                <a:moveTo>
                  <a:pt x="1089659" y="0"/>
                </a:moveTo>
                <a:lnTo>
                  <a:pt x="1089659" y="97536"/>
                </a:lnTo>
                <a:lnTo>
                  <a:pt x="0" y="97536"/>
                </a:lnTo>
                <a:lnTo>
                  <a:pt x="0" y="0"/>
                </a:lnTo>
                <a:lnTo>
                  <a:pt x="1089659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0516" y="4922532"/>
            <a:ext cx="4200525" cy="265430"/>
          </a:xfrm>
          <a:custGeom>
            <a:avLst/>
            <a:gdLst/>
            <a:ahLst/>
            <a:cxnLst/>
            <a:rect l="l" t="t" r="r" b="b"/>
            <a:pathLst>
              <a:path w="4200525" h="265429">
                <a:moveTo>
                  <a:pt x="4200144" y="0"/>
                </a:moveTo>
                <a:lnTo>
                  <a:pt x="4200144" y="265175"/>
                </a:lnTo>
                <a:lnTo>
                  <a:pt x="0" y="265176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39096" y="2328684"/>
            <a:ext cx="3843020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11500">
              <a:lnSpc>
                <a:spcPct val="130000"/>
              </a:lnSpc>
            </a:pP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ne</a:t>
            </a:r>
            <a:r>
              <a:rPr sz="1800" spc="-20" dirty="0">
                <a:solidFill>
                  <a:srgbClr val="01000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line  tab</a:t>
            </a:r>
            <a:endParaRPr sz="1800">
              <a:latin typeface="Times New Roman"/>
              <a:cs typeface="Times New Roman"/>
            </a:endParaRPr>
          </a:p>
          <a:p>
            <a:pPr marR="2495550">
              <a:lnSpc>
                <a:spcPts val="2810"/>
              </a:lnSpc>
              <a:spcBef>
                <a:spcPts val="18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carriage</a:t>
            </a:r>
            <a:r>
              <a:rPr sz="1800" spc="-6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return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form</a:t>
            </a:r>
            <a:r>
              <a:rPr sz="1800" spc="-9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feed</a:t>
            </a:r>
            <a:endParaRPr sz="1800">
              <a:latin typeface="Times New Roman"/>
              <a:cs typeface="Times New Roman"/>
            </a:endParaRPr>
          </a:p>
          <a:p>
            <a:pPr marR="2811145">
              <a:lnSpc>
                <a:spcPts val="2800"/>
              </a:lnSpc>
              <a:spcBef>
                <a:spcPts val="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vertical</a:t>
            </a:r>
            <a:r>
              <a:rPr sz="1800" spc="-8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tab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backspace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Double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quote (\ acts as an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“escape”</a:t>
            </a:r>
            <a:r>
              <a:rPr sz="1800" spc="-3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mark)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0"/>
              </a:lnSpc>
              <a:spcBef>
                <a:spcPts val="645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octal character</a:t>
            </a:r>
            <a:r>
              <a:rPr sz="1800" spc="-6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70516" y="5187708"/>
            <a:ext cx="4200525" cy="91440"/>
          </a:xfrm>
          <a:custGeom>
            <a:avLst/>
            <a:gdLst/>
            <a:ahLst/>
            <a:cxnLst/>
            <a:rect l="l" t="t" r="r" b="b"/>
            <a:pathLst>
              <a:path w="4200525" h="91439">
                <a:moveTo>
                  <a:pt x="4200144" y="0"/>
                </a:moveTo>
                <a:lnTo>
                  <a:pt x="4200144" y="91439"/>
                </a:lnTo>
                <a:lnTo>
                  <a:pt x="0" y="91440"/>
                </a:lnTo>
                <a:lnTo>
                  <a:pt x="0" y="0"/>
                </a:lnTo>
                <a:lnTo>
                  <a:pt x="4200144" y="0"/>
                </a:lnTo>
                <a:close/>
              </a:path>
            </a:pathLst>
          </a:custGeom>
          <a:solidFill>
            <a:srgbClr val="FFF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0856" y="5279148"/>
            <a:ext cx="1089660" cy="18415"/>
          </a:xfrm>
          <a:custGeom>
            <a:avLst/>
            <a:gdLst/>
            <a:ahLst/>
            <a:cxnLst/>
            <a:rect l="l" t="t" r="r" b="b"/>
            <a:pathLst>
              <a:path w="1089660" h="18414">
                <a:moveTo>
                  <a:pt x="0" y="18287"/>
                </a:moveTo>
                <a:lnTo>
                  <a:pt x="1089659" y="18287"/>
                </a:lnTo>
                <a:lnTo>
                  <a:pt x="1089659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70516" y="528829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88804" y="5288292"/>
            <a:ext cx="4182110" cy="0"/>
          </a:xfrm>
          <a:custGeom>
            <a:avLst/>
            <a:gdLst/>
            <a:ahLst/>
            <a:cxnLst/>
            <a:rect l="l" t="t" r="r" b="b"/>
            <a:pathLst>
              <a:path w="4182109">
                <a:moveTo>
                  <a:pt x="0" y="0"/>
                </a:moveTo>
                <a:lnTo>
                  <a:pt x="4181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55562F-34FE-437A-B75A-B0569208D50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5955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Output</a:t>
            </a:r>
            <a:r>
              <a:rPr spc="-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12" y="1662188"/>
            <a:ext cx="173926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printf(“ABC”);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8" y="1683524"/>
            <a:ext cx="200088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ABC</a:t>
            </a:r>
            <a:r>
              <a:rPr sz="1600" b="1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(cursor </a:t>
            </a:r>
            <a:r>
              <a:rPr sz="1600" dirty="0">
                <a:latin typeface="Times New Roman"/>
                <a:cs typeface="Times New Roman"/>
              </a:rPr>
              <a:t>after </a:t>
            </a:r>
            <a:r>
              <a:rPr sz="1600" spc="-5" dirty="0">
                <a:latin typeface="Times New Roman"/>
                <a:cs typeface="Times New Roman"/>
              </a:rPr>
              <a:t>the C)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652" y="1991880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5">
                <a:moveTo>
                  <a:pt x="4369308" y="0"/>
                </a:moveTo>
                <a:lnTo>
                  <a:pt x="4369308" y="230123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12" y="1957844"/>
            <a:ext cx="208153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rin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f(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“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”,5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0652" y="2222004"/>
            <a:ext cx="4369435" cy="64135"/>
          </a:xfrm>
          <a:custGeom>
            <a:avLst/>
            <a:gdLst/>
            <a:ahLst/>
            <a:cxnLst/>
            <a:rect l="l" t="t" r="r" b="b"/>
            <a:pathLst>
              <a:path w="4369435" h="64135">
                <a:moveTo>
                  <a:pt x="4369308" y="0"/>
                </a:moveTo>
                <a:lnTo>
                  <a:pt x="4369308" y="64007"/>
                </a:lnTo>
                <a:lnTo>
                  <a:pt x="0" y="64007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9960" y="1991880"/>
            <a:ext cx="3027045" cy="251460"/>
          </a:xfrm>
          <a:custGeom>
            <a:avLst/>
            <a:gdLst/>
            <a:ahLst/>
            <a:cxnLst/>
            <a:rect l="l" t="t" r="r" b="b"/>
            <a:pathLst>
              <a:path w="3027045" h="251460">
                <a:moveTo>
                  <a:pt x="3026664" y="0"/>
                </a:moveTo>
                <a:lnTo>
                  <a:pt x="3026664" y="251460"/>
                </a:lnTo>
                <a:lnTo>
                  <a:pt x="0" y="251460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0920" y="1979180"/>
            <a:ext cx="24009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5</a:t>
            </a:r>
            <a:r>
              <a:rPr sz="1600" b="1" spc="-58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(cursor at start of </a:t>
            </a:r>
            <a:r>
              <a:rPr sz="1600" spc="-5" dirty="0">
                <a:solidFill>
                  <a:srgbClr val="010000"/>
                </a:solidFill>
                <a:latin typeface="Times New Roman"/>
                <a:cs typeface="Times New Roman"/>
              </a:rPr>
              <a:t>next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line)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9960" y="2243340"/>
            <a:ext cx="3027045" cy="43180"/>
          </a:xfrm>
          <a:custGeom>
            <a:avLst/>
            <a:gdLst/>
            <a:ahLst/>
            <a:cxnLst/>
            <a:rect l="l" t="t" r="r" b="b"/>
            <a:pathLst>
              <a:path w="3027045" h="43180">
                <a:moveTo>
                  <a:pt x="0" y="42672"/>
                </a:moveTo>
                <a:lnTo>
                  <a:pt x="3026664" y="42672"/>
                </a:lnTo>
                <a:lnTo>
                  <a:pt x="302666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912" y="2250452"/>
            <a:ext cx="381825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printf(“%c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%c</a:t>
            </a:r>
            <a:r>
              <a:rPr sz="1600" b="1" spc="-7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%c”,’A’,’B’,’C’);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8812" y="2250452"/>
            <a:ext cx="63754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A B</a:t>
            </a:r>
            <a:r>
              <a:rPr sz="1600" b="1" spc="-9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0652" y="2580144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0652" y="2811792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5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0652" y="3041916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8912" y="2559031"/>
            <a:ext cx="271780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7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printf(“From sea 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”); 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printf(“to shining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“);  printf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(“C”);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79960" y="2580144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28220" y="2546108"/>
            <a:ext cx="259461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From sea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to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shining</a:t>
            </a:r>
            <a:r>
              <a:rPr sz="16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79960" y="2811792"/>
            <a:ext cx="3027045" cy="462280"/>
          </a:xfrm>
          <a:custGeom>
            <a:avLst/>
            <a:gdLst/>
            <a:ahLst/>
            <a:cxnLst/>
            <a:rect l="l" t="t" r="r" b="b"/>
            <a:pathLst>
              <a:path w="3027045" h="462279">
                <a:moveTo>
                  <a:pt x="3026664" y="0"/>
                </a:moveTo>
                <a:lnTo>
                  <a:pt x="3026664" y="461772"/>
                </a:lnTo>
                <a:lnTo>
                  <a:pt x="0" y="461772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8912" y="3257816"/>
            <a:ext cx="296354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printf(“From sea \n”);  printf(“to shining</a:t>
            </a:r>
            <a:r>
              <a:rPr sz="1600" b="1" spc="-5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\n“);  printf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(“C”);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8208" y="3257816"/>
            <a:ext cx="124841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From sea  to</a:t>
            </a:r>
            <a:r>
              <a:rPr sz="1600" b="1" spc="-9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shining  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0652" y="3966984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652" y="4197108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0652" y="4428756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8912" y="3931424"/>
            <a:ext cx="283972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leg1=200.3;</a:t>
            </a:r>
            <a:r>
              <a:rPr sz="1600" b="1" spc="-7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leg2=357.4;</a:t>
            </a:r>
            <a:endParaRPr sz="1600">
              <a:latin typeface="Courier New"/>
              <a:cs typeface="Courier New"/>
            </a:endParaRPr>
          </a:p>
          <a:p>
            <a:pPr marL="12700" marR="615950">
              <a:lnSpc>
                <a:spcPts val="1820"/>
              </a:lnSpc>
              <a:spcBef>
                <a:spcPts val="95"/>
              </a:spcBef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printf(“It was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%f  m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ile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eg1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leg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10652" y="4659642"/>
            <a:ext cx="4369435" cy="0"/>
          </a:xfrm>
          <a:custGeom>
            <a:avLst/>
            <a:gdLst/>
            <a:ahLst/>
            <a:cxnLst/>
            <a:rect l="l" t="t" r="r" b="b"/>
            <a:pathLst>
              <a:path w="4369435">
                <a:moveTo>
                  <a:pt x="0" y="0"/>
                </a:moveTo>
                <a:lnTo>
                  <a:pt x="4369308" y="0"/>
                </a:lnTo>
              </a:path>
            </a:pathLst>
          </a:custGeom>
          <a:ln w="3175">
            <a:solidFill>
              <a:srgbClr val="DED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9960" y="3966984"/>
            <a:ext cx="3027045" cy="230504"/>
          </a:xfrm>
          <a:custGeom>
            <a:avLst/>
            <a:gdLst/>
            <a:ahLst/>
            <a:cxnLst/>
            <a:rect l="l" t="t" r="r" b="b"/>
            <a:pathLst>
              <a:path w="3027045" h="230504">
                <a:moveTo>
                  <a:pt x="3026664" y="0"/>
                </a:moveTo>
                <a:lnTo>
                  <a:pt x="3026664" y="230124"/>
                </a:lnTo>
                <a:lnTo>
                  <a:pt x="0" y="230124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9960" y="4197108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28220" y="4163072"/>
            <a:ext cx="210502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It was</a:t>
            </a:r>
            <a:r>
              <a:rPr sz="1600" b="1" spc="-8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557.700012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30713" y="4163072"/>
            <a:ext cx="63690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mi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79960" y="4428756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58912" y="4643132"/>
            <a:ext cx="357441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num1=10; num2=33;  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rin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f(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“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%d\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”,n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m1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num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10652" y="5122176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0652" y="5353824"/>
            <a:ext cx="4369435" cy="230504"/>
          </a:xfrm>
          <a:custGeom>
            <a:avLst/>
            <a:gdLst/>
            <a:ahLst/>
            <a:cxnLst/>
            <a:rect l="l" t="t" r="r" b="b"/>
            <a:pathLst>
              <a:path w="4369435" h="230504">
                <a:moveTo>
                  <a:pt x="4369308" y="0"/>
                </a:moveTo>
                <a:lnTo>
                  <a:pt x="4369308" y="230124"/>
                </a:lnTo>
                <a:lnTo>
                  <a:pt x="0" y="230124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58912" y="5106428"/>
            <a:ext cx="247205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2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big=11e+23;  printf(“%e</a:t>
            </a:r>
            <a:r>
              <a:rPr sz="1600" b="1" spc="-7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\n”,big);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79960" y="5122176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4" y="0"/>
                </a:moveTo>
                <a:lnTo>
                  <a:pt x="3026664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79960" y="5353824"/>
            <a:ext cx="3027045" cy="230504"/>
          </a:xfrm>
          <a:custGeom>
            <a:avLst/>
            <a:gdLst/>
            <a:ahLst/>
            <a:cxnLst/>
            <a:rect l="l" t="t" r="r" b="b"/>
            <a:pathLst>
              <a:path w="3027045" h="230504">
                <a:moveTo>
                  <a:pt x="3026664" y="0"/>
                </a:moveTo>
                <a:lnTo>
                  <a:pt x="3026664" y="230124"/>
                </a:lnTo>
                <a:lnTo>
                  <a:pt x="0" y="230124"/>
                </a:lnTo>
                <a:lnTo>
                  <a:pt x="0" y="0"/>
                </a:lnTo>
                <a:lnTo>
                  <a:pt x="3026664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28220" y="4856492"/>
            <a:ext cx="149352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9315" algn="l"/>
              </a:tabLst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10	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33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1.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00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00e</a:t>
            </a:r>
            <a:r>
              <a:rPr sz="1600" b="1" spc="5" dirty="0">
                <a:solidFill>
                  <a:srgbClr val="010000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24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10652" y="5879604"/>
            <a:ext cx="4369435" cy="231775"/>
          </a:xfrm>
          <a:custGeom>
            <a:avLst/>
            <a:gdLst/>
            <a:ahLst/>
            <a:cxnLst/>
            <a:rect l="l" t="t" r="r" b="b"/>
            <a:pathLst>
              <a:path w="4369435" h="231775">
                <a:moveTo>
                  <a:pt x="4369308" y="0"/>
                </a:moveTo>
                <a:lnTo>
                  <a:pt x="4369308" y="231648"/>
                </a:lnTo>
                <a:lnTo>
                  <a:pt x="0" y="231648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10652" y="6111252"/>
            <a:ext cx="4369435" cy="64135"/>
          </a:xfrm>
          <a:custGeom>
            <a:avLst/>
            <a:gdLst/>
            <a:ahLst/>
            <a:cxnLst/>
            <a:rect l="l" t="t" r="r" b="b"/>
            <a:pathLst>
              <a:path w="4369435" h="64135">
                <a:moveTo>
                  <a:pt x="4369308" y="0"/>
                </a:moveTo>
                <a:lnTo>
                  <a:pt x="4369308" y="64007"/>
                </a:lnTo>
                <a:lnTo>
                  <a:pt x="0" y="64007"/>
                </a:lnTo>
                <a:lnTo>
                  <a:pt x="0" y="0"/>
                </a:lnTo>
                <a:lnTo>
                  <a:pt x="4369308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9960" y="5879604"/>
            <a:ext cx="3027045" cy="231775"/>
          </a:xfrm>
          <a:custGeom>
            <a:avLst/>
            <a:gdLst/>
            <a:ahLst/>
            <a:cxnLst/>
            <a:rect l="l" t="t" r="r" b="b"/>
            <a:pathLst>
              <a:path w="3027045" h="231775">
                <a:moveTo>
                  <a:pt x="3026663" y="0"/>
                </a:moveTo>
                <a:lnTo>
                  <a:pt x="3026663" y="231648"/>
                </a:lnTo>
                <a:lnTo>
                  <a:pt x="0" y="231648"/>
                </a:lnTo>
                <a:lnTo>
                  <a:pt x="0" y="0"/>
                </a:lnTo>
                <a:lnTo>
                  <a:pt x="3026663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10652" y="5549900"/>
            <a:ext cx="739648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  <a:tabLst>
                <a:tab pos="4430395" algn="l"/>
              </a:tabLst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printf(“%c</a:t>
            </a:r>
            <a:r>
              <a:rPr sz="1600" b="1" spc="1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\n”,’?’);	?</a:t>
            </a:r>
            <a:endParaRPr sz="1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405"/>
              </a:spcBef>
              <a:tabLst>
                <a:tab pos="4429760" algn="l"/>
              </a:tabLst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printf(“%d</a:t>
            </a:r>
            <a:r>
              <a:rPr sz="1600" b="1" spc="1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\n”,’?’);	</a:t>
            </a:r>
            <a:r>
              <a:rPr sz="1600" b="1" spc="-5" dirty="0">
                <a:solidFill>
                  <a:srgbClr val="010000"/>
                </a:solidFill>
                <a:latin typeface="Courier New"/>
                <a:cs typeface="Courier New"/>
              </a:rPr>
              <a:t>63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79960" y="6111252"/>
            <a:ext cx="3027045" cy="64135"/>
          </a:xfrm>
          <a:custGeom>
            <a:avLst/>
            <a:gdLst/>
            <a:ahLst/>
            <a:cxnLst/>
            <a:rect l="l" t="t" r="r" b="b"/>
            <a:pathLst>
              <a:path w="3027045" h="64135">
                <a:moveTo>
                  <a:pt x="3026663" y="0"/>
                </a:moveTo>
                <a:lnTo>
                  <a:pt x="3026663" y="64007"/>
                </a:lnTo>
                <a:lnTo>
                  <a:pt x="0" y="64007"/>
                </a:lnTo>
                <a:lnTo>
                  <a:pt x="0" y="0"/>
                </a:lnTo>
                <a:lnTo>
                  <a:pt x="3026663" y="0"/>
                </a:lnTo>
                <a:close/>
              </a:path>
            </a:pathLst>
          </a:custGeom>
          <a:solidFill>
            <a:srgbClr val="DED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58912" y="6180285"/>
            <a:ext cx="406336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printf(“\007 That was a</a:t>
            </a:r>
            <a:r>
              <a:rPr sz="1600" b="1" spc="-5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beep\n”);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28208" y="6182819"/>
            <a:ext cx="11391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0"/>
              </a:lnSpc>
            </a:pPr>
            <a:r>
              <a:rPr sz="1600" spc="-5" dirty="0">
                <a:solidFill>
                  <a:srgbClr val="010000"/>
                </a:solidFill>
                <a:latin typeface="Times New Roman"/>
                <a:cs typeface="Times New Roman"/>
              </a:rPr>
              <a:t>try </a:t>
            </a:r>
            <a:r>
              <a:rPr sz="1600" spc="-10" dirty="0">
                <a:solidFill>
                  <a:srgbClr val="010000"/>
                </a:solidFill>
                <a:latin typeface="Times New Roman"/>
                <a:cs typeface="Times New Roman"/>
              </a:rPr>
              <a:t>it</a:t>
            </a:r>
            <a:r>
              <a:rPr sz="1600" spc="-3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10000"/>
                </a:solidFill>
                <a:latin typeface="Times New Roman"/>
                <a:cs typeface="Times New Roman"/>
              </a:rPr>
              <a:t>yourself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927B60-2C74-4122-80AA-E3C10C96F47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8745">
              <a:lnSpc>
                <a:spcPct val="100000"/>
              </a:lnSpc>
            </a:pPr>
            <a:r>
              <a:rPr dirty="0"/>
              <a:t>Basic</a:t>
            </a:r>
            <a:r>
              <a:rPr spc="-100" dirty="0"/>
              <a:t> </a:t>
            </a:r>
            <a:r>
              <a:rPr dirty="0"/>
              <a:t>Input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3939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in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which allows the programmer to accept input from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keyboard.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illustrates the </a:t>
            </a:r>
            <a:r>
              <a:rPr sz="1800" dirty="0">
                <a:latin typeface="Times New Roman"/>
                <a:cs typeface="Times New Roman"/>
              </a:rPr>
              <a:t>use of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3641689"/>
            <a:ext cx="7585075" cy="25012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happens in this </a:t>
            </a:r>
            <a:r>
              <a:rPr sz="1800" spc="-5" dirty="0">
                <a:latin typeface="Times New Roman"/>
                <a:cs typeface="Times New Roman"/>
              </a:rPr>
              <a:t>program? </a:t>
            </a:r>
            <a:r>
              <a:rPr sz="1800" spc="-10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integer called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pin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defined.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prompt </a:t>
            </a:r>
            <a:r>
              <a:rPr sz="1800" dirty="0">
                <a:latin typeface="Times New Roman"/>
                <a:cs typeface="Times New Roman"/>
              </a:rPr>
              <a:t>to  enter in a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then printed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first </a:t>
            </a: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scanf</a:t>
            </a:r>
            <a:endParaRPr sz="1800">
              <a:latin typeface="Courier New"/>
              <a:cs typeface="Courier New"/>
            </a:endParaRPr>
          </a:p>
          <a:p>
            <a:pPr marL="355600" marR="13335" indent="-635">
              <a:lnSpc>
                <a:spcPct val="100099"/>
              </a:lnSpc>
              <a:spcBef>
                <a:spcPts val="130"/>
              </a:spcBef>
            </a:pPr>
            <a:r>
              <a:rPr sz="1800" spc="-5" dirty="0">
                <a:latin typeface="Times New Roman"/>
                <a:cs typeface="Times New Roman"/>
              </a:rPr>
              <a:t>routine, which accepts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response, </a:t>
            </a:r>
            <a:r>
              <a:rPr sz="1800" dirty="0">
                <a:latin typeface="Times New Roman"/>
                <a:cs typeface="Times New Roman"/>
              </a:rPr>
              <a:t>has 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control string </a:t>
            </a:r>
            <a:r>
              <a:rPr sz="1800" dirty="0">
                <a:latin typeface="Times New Roman"/>
                <a:cs typeface="Times New Roman"/>
              </a:rPr>
              <a:t>and an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address list</a:t>
            </a:r>
            <a:r>
              <a:rPr sz="1800" spc="-5" dirty="0">
                <a:latin typeface="Times New Roman"/>
                <a:cs typeface="Times New Roman"/>
              </a:rPr>
              <a:t>. 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control string,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specifier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%d</a:t>
            </a:r>
            <a:r>
              <a:rPr sz="1800" b="1" spc="-5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shows what data type is expected.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&amp;pin </a:t>
            </a:r>
            <a:r>
              <a:rPr sz="1800" spc="-5" dirty="0">
                <a:latin typeface="Times New Roman"/>
                <a:cs typeface="Times New Roman"/>
              </a:rPr>
              <a:t>argument specifies the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spc="-5" dirty="0"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variable the input 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placed in. </a:t>
            </a:r>
            <a:r>
              <a:rPr sz="180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scanf </a:t>
            </a:r>
            <a:r>
              <a:rPr sz="1800" spc="-5" dirty="0">
                <a:latin typeface="Times New Roman"/>
                <a:cs typeface="Times New Roman"/>
              </a:rPr>
              <a:t>routine completes,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pin </a:t>
            </a:r>
            <a:r>
              <a:rPr sz="1800" spc="-5" dirty="0">
                <a:latin typeface="Times New Roman"/>
                <a:cs typeface="Times New Roman"/>
              </a:rPr>
              <a:t>will 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with the input </a:t>
            </a:r>
            <a:r>
              <a:rPr sz="1800" spc="-5" dirty="0">
                <a:latin typeface="Times New Roman"/>
                <a:cs typeface="Times New Roman"/>
              </a:rPr>
              <a:t>integer. </a:t>
            </a:r>
            <a:r>
              <a:rPr sz="1800" dirty="0">
                <a:latin typeface="Times New Roman"/>
                <a:cs typeface="Times New Roman"/>
              </a:rPr>
              <a:t>This is </a:t>
            </a:r>
            <a:r>
              <a:rPr sz="1800" spc="-5" dirty="0">
                <a:latin typeface="Times New Roman"/>
                <a:cs typeface="Times New Roman"/>
              </a:rPr>
              <a:t>confirmed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second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&amp;</a:t>
            </a:r>
            <a:r>
              <a:rPr sz="1800" b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is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the  address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(Much more with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5" dirty="0">
                <a:latin typeface="Times New Roman"/>
                <a:cs typeface="Times New Roman"/>
              </a:rPr>
              <a:t>when we get 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pointers…)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1756" y="2084844"/>
            <a:ext cx="559308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8910" marR="3218180">
              <a:lnSpc>
                <a:spcPts val="1630"/>
              </a:lnSpc>
              <a:spcBef>
                <a:spcPts val="280"/>
              </a:spcBef>
              <a:tabLst>
                <a:tab pos="1267460" algn="l"/>
              </a:tabLst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	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490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pin;</a:t>
            </a:r>
            <a:endParaRPr sz="1600">
              <a:latin typeface="Courier New"/>
              <a:cs typeface="Courier New"/>
            </a:endParaRPr>
          </a:p>
          <a:p>
            <a:pPr marL="534670" marR="65151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printf("Please type in your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PIN\n");  </a:t>
            </a:r>
            <a:r>
              <a:rPr sz="1600" b="1" dirty="0">
                <a:solidFill>
                  <a:srgbClr val="CA0066"/>
                </a:solidFill>
                <a:latin typeface="Courier New"/>
                <a:cs typeface="Courier New"/>
              </a:rPr>
              <a:t>scanf("%d",&amp;pin);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printf("Your access code is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%d\n",pin);}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BBFEF7-8A07-4BBF-925B-407E3319F25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215">
              <a:lnSpc>
                <a:spcPct val="100000"/>
              </a:lnSpc>
            </a:pPr>
            <a:r>
              <a:rPr spc="-5" dirty="0"/>
              <a:t>Basic </a:t>
            </a:r>
            <a:r>
              <a:rPr dirty="0"/>
              <a:t>Input</a:t>
            </a:r>
            <a:r>
              <a:rPr spc="-10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49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3055632"/>
            <a:ext cx="511492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session using the </a:t>
            </a:r>
            <a:r>
              <a:rPr sz="1800" spc="-5" dirty="0">
                <a:latin typeface="Times New Roman"/>
                <a:cs typeface="Times New Roman"/>
              </a:rPr>
              <a:t>above code would </a:t>
            </a:r>
            <a:r>
              <a:rPr sz="1800" dirty="0">
                <a:latin typeface="Times New Roman"/>
                <a:cs typeface="Times New Roman"/>
              </a:rPr>
              <a:t>look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383097"/>
            <a:ext cx="7176134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3820" indent="-342900" algn="just">
              <a:lnSpc>
                <a:spcPct val="972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format identifier used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data type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as for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 </a:t>
            </a:r>
            <a:r>
              <a:rPr sz="1800" spc="-5" dirty="0">
                <a:latin typeface="Times New Roman"/>
                <a:cs typeface="Times New Roman"/>
              </a:rPr>
              <a:t>statement, </a:t>
            </a:r>
            <a:r>
              <a:rPr sz="1800" dirty="0">
                <a:latin typeface="Times New Roman"/>
                <a:cs typeface="Times New Roman"/>
              </a:rPr>
              <a:t>with one </a:t>
            </a:r>
            <a:r>
              <a:rPr sz="1800" spc="-5" dirty="0">
                <a:latin typeface="Times New Roman"/>
                <a:cs typeface="Times New Roman"/>
              </a:rPr>
              <a:t>exception. </a:t>
            </a:r>
            <a:r>
              <a:rPr sz="1800" dirty="0">
                <a:latin typeface="Times New Roman"/>
                <a:cs typeface="Times New Roman"/>
              </a:rPr>
              <a:t>If you </a:t>
            </a:r>
            <a:r>
              <a:rPr sz="1800" spc="-5" dirty="0">
                <a:latin typeface="Times New Roman"/>
                <a:cs typeface="Times New Roman"/>
              </a:rPr>
              <a:t>are inputting values </a:t>
            </a:r>
            <a:r>
              <a:rPr sz="1800" dirty="0">
                <a:latin typeface="Times New Roman"/>
                <a:cs typeface="Times New Roman"/>
              </a:rPr>
              <a:t>for a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double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%lf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White </a:t>
            </a:r>
            <a:r>
              <a:rPr sz="1800" dirty="0">
                <a:latin typeface="Times New Roman"/>
                <a:cs typeface="Times New Roman"/>
              </a:rPr>
              <a:t>space is skipped </a:t>
            </a:r>
            <a:r>
              <a:rPr sz="1800" spc="-5" dirty="0">
                <a:latin typeface="Times New Roman"/>
                <a:cs typeface="Times New Roman"/>
              </a:rPr>
              <a:t>over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input </a:t>
            </a:r>
            <a:r>
              <a:rPr sz="1800" dirty="0">
                <a:latin typeface="Times New Roman"/>
                <a:cs typeface="Times New Roman"/>
              </a:rPr>
              <a:t>stream (including </a:t>
            </a:r>
            <a:r>
              <a:rPr sz="1800" spc="-5" dirty="0">
                <a:latin typeface="Times New Roman"/>
                <a:cs typeface="Times New Roman"/>
              </a:rPr>
              <a:t>carriage </a:t>
            </a:r>
            <a:r>
              <a:rPr sz="1800" dirty="0">
                <a:latin typeface="Times New Roman"/>
                <a:cs typeface="Times New Roman"/>
              </a:rPr>
              <a:t>return)  except for character input.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 blank is valid character</a:t>
            </a:r>
            <a:r>
              <a:rPr sz="1800" b="1" spc="-2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input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1756" y="1373136"/>
            <a:ext cx="559308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5560" rIns="0" bIns="0" rtlCol="0">
            <a:spAutoFit/>
          </a:bodyPr>
          <a:lstStyle/>
          <a:p>
            <a:pPr marL="168910" marR="3218180">
              <a:lnSpc>
                <a:spcPts val="1630"/>
              </a:lnSpc>
              <a:spcBef>
                <a:spcPts val="280"/>
              </a:spcBef>
              <a:tabLst>
                <a:tab pos="1267460" algn="l"/>
              </a:tabLst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	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pin;</a:t>
            </a:r>
            <a:endParaRPr sz="1600">
              <a:latin typeface="Courier New"/>
              <a:cs typeface="Courier New"/>
            </a:endParaRPr>
          </a:p>
          <a:p>
            <a:pPr marL="534670" marR="651510">
              <a:lnSpc>
                <a:spcPts val="1639"/>
              </a:lnSpc>
              <a:spcBef>
                <a:spcPts val="145"/>
              </a:spcBef>
            </a:pPr>
            <a:r>
              <a:rPr sz="1600" b="1" dirty="0">
                <a:latin typeface="Courier New"/>
                <a:cs typeface="Courier New"/>
              </a:rPr>
              <a:t>printf("Please type in your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PIN\n");  scanf("%d",&amp;pin);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printf("Your access code is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%d\n",pin);}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1756" y="3474732"/>
            <a:ext cx="5593080" cy="716280"/>
          </a:xfrm>
          <a:prstGeom prst="rect">
            <a:avLst/>
          </a:prstGeom>
          <a:solidFill>
            <a:srgbClr val="5B0B74"/>
          </a:solidFill>
        </p:spPr>
        <p:txBody>
          <a:bodyPr vert="horz" wrap="square" lIns="0" tIns="34290" rIns="0" bIns="0" rtlCol="0">
            <a:spAutoFit/>
          </a:bodyPr>
          <a:lstStyle/>
          <a:p>
            <a:pPr marL="168910" marR="2972435">
              <a:lnSpc>
                <a:spcPts val="1639"/>
              </a:lnSpc>
              <a:spcBef>
                <a:spcPts val="270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type your</a:t>
            </a:r>
            <a:r>
              <a:rPr sz="1600" b="1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PIN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4589</a:t>
            </a:r>
            <a:endParaRPr sz="1600">
              <a:latin typeface="Courier New"/>
              <a:cs typeface="Courier New"/>
            </a:endParaRPr>
          </a:p>
          <a:p>
            <a:pPr marL="168910">
              <a:lnSpc>
                <a:spcPts val="1625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Your access code </a:t>
            </a:r>
            <a:r>
              <a:rPr sz="1600" b="1" spc="5" dirty="0">
                <a:solidFill>
                  <a:srgbClr val="DCDCDC"/>
                </a:solidFill>
                <a:latin typeface="Courier New"/>
                <a:cs typeface="Courier New"/>
              </a:rPr>
              <a:t>is</a:t>
            </a:r>
            <a:r>
              <a:rPr sz="1600" b="1" spc="-9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4589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827F98-A8E6-4919-B163-BA5F8FC8F83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864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 </a:t>
            </a:r>
            <a:r>
              <a:rPr i="1" spc="-5" dirty="0">
                <a:latin typeface="Arial"/>
                <a:cs typeface="Arial"/>
              </a:rPr>
              <a:t>Program</a:t>
            </a:r>
            <a:r>
              <a:rPr i="1" spc="-9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261620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Canonical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First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Header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Names in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Comments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Symbolic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Constants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986095-795C-4BD7-9B66-FDEC3F40E1A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536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Program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Looping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578350" cy="42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 Program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Looping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Relational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Relational Operators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for</a:t>
            </a:r>
            <a:r>
              <a:rPr sz="1800" u="sng" spc="-9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for Loop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for Loop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General Comments about for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General Comments about for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Loop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Continued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while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while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Loop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do while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do while Loop</a:t>
            </a:r>
            <a:r>
              <a:rPr sz="1800" u="sng" spc="-5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do while Loop Example: Error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Checking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64CD52C-CA87-4CC4-A94D-909D793E1A53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50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4455">
              <a:lnSpc>
                <a:spcPct val="100000"/>
              </a:lnSpc>
            </a:pPr>
            <a:r>
              <a:rPr spc="-5" dirty="0"/>
              <a:t>Introduction to Program</a:t>
            </a:r>
            <a:r>
              <a:rPr spc="-85" dirty="0"/>
              <a:t> </a:t>
            </a:r>
            <a:r>
              <a:rPr spc="-5" dirty="0"/>
              <a:t>Looping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456170" cy="19354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looping is often </a:t>
            </a:r>
            <a:r>
              <a:rPr sz="1800" spc="-5" dirty="0">
                <a:latin typeface="Times New Roman"/>
                <a:cs typeface="Times New Roman"/>
              </a:rPr>
              <a:t>desirable </a:t>
            </a:r>
            <a:r>
              <a:rPr sz="1800" dirty="0">
                <a:latin typeface="Times New Roman"/>
                <a:cs typeface="Times New Roman"/>
              </a:rPr>
              <a:t>in coding in </a:t>
            </a:r>
            <a:r>
              <a:rPr sz="1800" spc="-5" dirty="0">
                <a:latin typeface="Times New Roman"/>
                <a:cs typeface="Times New Roman"/>
              </a:rPr>
              <a:t>any language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have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00099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ability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repeat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block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 </a:t>
            </a:r>
            <a:r>
              <a:rPr sz="1800" spc="-5" dirty="0">
                <a:latin typeface="Times New Roman"/>
                <a:cs typeface="Times New Roman"/>
              </a:rPr>
              <a:t>statements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allow iteration </a:t>
            </a:r>
            <a:r>
              <a:rPr sz="1800" dirty="0">
                <a:latin typeface="Times New Roman"/>
                <a:cs typeface="Times New Roman"/>
              </a:rPr>
              <a:t>of this </a:t>
            </a:r>
            <a:r>
              <a:rPr sz="1800" spc="-5" dirty="0">
                <a:latin typeface="Times New Roman"/>
                <a:cs typeface="Times New Roman"/>
              </a:rPr>
              <a:t>type. Specifically,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two classes  of program </a:t>
            </a:r>
            <a:r>
              <a:rPr sz="1800" spc="-10" dirty="0">
                <a:latin typeface="Times New Roman"/>
                <a:cs typeface="Times New Roman"/>
              </a:rPr>
              <a:t>loops </a:t>
            </a:r>
            <a:r>
              <a:rPr sz="1800" spc="-5" dirty="0">
                <a:latin typeface="Times New Roman"/>
                <a:cs typeface="Times New Roman"/>
              </a:rPr>
              <a:t>-- unconditional and </a:t>
            </a:r>
            <a:r>
              <a:rPr sz="1800" dirty="0">
                <a:latin typeface="Times New Roman"/>
                <a:cs typeface="Times New Roman"/>
              </a:rPr>
              <a:t>conditional.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unconditional loop </a:t>
            </a:r>
            <a:r>
              <a:rPr sz="1800" dirty="0">
                <a:latin typeface="Times New Roman"/>
                <a:cs typeface="Times New Roman"/>
              </a:rPr>
              <a:t>is  </a:t>
            </a:r>
            <a:r>
              <a:rPr sz="1800" spc="-5" dirty="0">
                <a:latin typeface="Times New Roman"/>
                <a:cs typeface="Times New Roman"/>
              </a:rPr>
              <a:t>repeated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set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conditional loop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iterations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halted  </a:t>
            </a:r>
            <a:r>
              <a:rPr sz="1800" dirty="0">
                <a:latin typeface="Times New Roman"/>
                <a:cs typeface="Times New Roman"/>
              </a:rPr>
              <a:t>when a </a:t>
            </a:r>
            <a:r>
              <a:rPr sz="1800" spc="-5" dirty="0">
                <a:latin typeface="Times New Roman"/>
                <a:cs typeface="Times New Roman"/>
              </a:rPr>
              <a:t>certain condition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true. </a:t>
            </a:r>
            <a:r>
              <a:rPr sz="1800" dirty="0">
                <a:latin typeface="Times New Roman"/>
                <a:cs typeface="Times New Roman"/>
              </a:rPr>
              <a:t>Thus the </a:t>
            </a:r>
            <a:r>
              <a:rPr sz="1800" spc="-5" dirty="0">
                <a:latin typeface="Times New Roman"/>
                <a:cs typeface="Times New Roman"/>
              </a:rPr>
              <a:t>actual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iterations  performed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vary </a:t>
            </a:r>
            <a:r>
              <a:rPr sz="1800" spc="-5" dirty="0">
                <a:latin typeface="Times New Roman"/>
                <a:cs typeface="Times New Roman"/>
              </a:rPr>
              <a:t>each time the </a:t>
            </a:r>
            <a:r>
              <a:rPr sz="1800" dirty="0">
                <a:latin typeface="Times New Roman"/>
                <a:cs typeface="Times New Roman"/>
              </a:rPr>
              <a:t>loop 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1747F55-FF10-45C2-8D95-8BDAA9DB682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864">
              <a:lnSpc>
                <a:spcPct val="100000"/>
              </a:lnSpc>
            </a:pPr>
            <a:r>
              <a:rPr spc="-5" dirty="0"/>
              <a:t>Relational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35" y="1402793"/>
            <a:ext cx="7571740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446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Our </a:t>
            </a:r>
            <a:r>
              <a:rPr sz="1800" dirty="0">
                <a:latin typeface="Times New Roman"/>
                <a:cs typeface="Times New Roman"/>
              </a:rPr>
              <a:t>first use of </a:t>
            </a:r>
            <a:r>
              <a:rPr sz="1800" spc="-5" dirty="0">
                <a:latin typeface="Times New Roman"/>
                <a:cs typeface="Times New Roman"/>
              </a:rPr>
              <a:t>these operators will </a:t>
            </a:r>
            <a:r>
              <a:rPr sz="1800" dirty="0">
                <a:latin typeface="Times New Roman"/>
                <a:cs typeface="Times New Roman"/>
              </a:rPr>
              <a:t>be to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the condition required </a:t>
            </a:r>
            <a:r>
              <a:rPr sz="1800" dirty="0">
                <a:latin typeface="Times New Roman"/>
                <a:cs typeface="Times New Roman"/>
              </a:rPr>
              <a:t>to  control a conditional loop. </a:t>
            </a:r>
            <a:r>
              <a:rPr sz="1800" spc="-5" dirty="0">
                <a:latin typeface="Times New Roman"/>
                <a:cs typeface="Times New Roman"/>
              </a:rPr>
              <a:t>Relational operators </a:t>
            </a:r>
            <a:r>
              <a:rPr sz="1800" dirty="0">
                <a:latin typeface="Times New Roman"/>
                <a:cs typeface="Times New Roman"/>
              </a:rPr>
              <a:t>allow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comparison of two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expressions</a:t>
            </a:r>
            <a:r>
              <a:rPr sz="1800" spc="-5" dirty="0">
                <a:latin typeface="Times New Roman"/>
                <a:cs typeface="Times New Roman"/>
              </a:rPr>
              <a:t>. Such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&lt;</a:t>
            </a:r>
            <a:r>
              <a:rPr sz="1800" b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1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reads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1CA99"/>
                </a:solidFill>
                <a:latin typeface="Times New Roman"/>
                <a:cs typeface="Times New Roman"/>
              </a:rPr>
              <a:t>“less than”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TRUE. If not it will </a:t>
            </a:r>
            <a:r>
              <a:rPr sz="1800" spc="-5" dirty="0">
                <a:latin typeface="Times New Roman"/>
                <a:cs typeface="Times New Roman"/>
              </a:rPr>
              <a:t>evaluate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256540" indent="-342900">
              <a:lnSpc>
                <a:spcPct val="1006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Exactly what </a:t>
            </a:r>
            <a:r>
              <a:rPr sz="1800" spc="-10" dirty="0">
                <a:latin typeface="Times New Roman"/>
                <a:cs typeface="Times New Roman"/>
              </a:rPr>
              <a:t>does </a:t>
            </a:r>
            <a:r>
              <a:rPr sz="1800" spc="-5" dirty="0">
                <a:latin typeface="Times New Roman"/>
                <a:cs typeface="Times New Roman"/>
              </a:rPr>
              <a:t>it mean to say an expression is TRUE or FALSE?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uses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FALSE </a:t>
            </a:r>
            <a:r>
              <a:rPr sz="1600" b="1" spc="-10" dirty="0">
                <a:latin typeface="Times New Roman"/>
                <a:cs typeface="Times New Roman"/>
              </a:rPr>
              <a:t>means </a:t>
            </a:r>
            <a:r>
              <a:rPr sz="1600" b="1" spc="-5" dirty="0">
                <a:latin typeface="Times New Roman"/>
                <a:cs typeface="Times New Roman"/>
              </a:rPr>
              <a:t>evaluates to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ZERO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TRUE </a:t>
            </a:r>
            <a:r>
              <a:rPr sz="1600" b="1" spc="-10" dirty="0">
                <a:latin typeface="Times New Roman"/>
                <a:cs typeface="Times New Roman"/>
              </a:rPr>
              <a:t>means </a:t>
            </a:r>
            <a:r>
              <a:rPr sz="1600" b="1" spc="-5" dirty="0">
                <a:latin typeface="Times New Roman"/>
                <a:cs typeface="Times New Roman"/>
              </a:rPr>
              <a:t>evaluates to any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NON-ZERO </a:t>
            </a:r>
            <a:r>
              <a:rPr sz="1600" b="1" spc="-5" dirty="0">
                <a:latin typeface="Times New Roman"/>
                <a:cs typeface="Times New Roman"/>
              </a:rPr>
              <a:t>integer(even negative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integers)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4E381A-C5B2-42EE-8979-BA3B022957D7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105">
              <a:lnSpc>
                <a:spcPct val="100000"/>
              </a:lnSpc>
            </a:pPr>
            <a:r>
              <a:rPr spc="-5" dirty="0"/>
              <a:t>Relational Operators</a:t>
            </a:r>
            <a:r>
              <a:rPr spc="-95" dirty="0"/>
              <a:t> </a:t>
            </a:r>
            <a:r>
              <a:rPr spc="-5" dirty="0"/>
              <a:t>Table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90931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following </a:t>
            </a:r>
            <a:r>
              <a:rPr sz="1800" dirty="0">
                <a:latin typeface="Times New Roman"/>
                <a:cs typeface="Times New Roman"/>
              </a:rPr>
              <a:t>table </a:t>
            </a:r>
            <a:r>
              <a:rPr sz="1800" spc="-5" dirty="0">
                <a:latin typeface="Times New Roman"/>
                <a:cs typeface="Times New Roman"/>
              </a:rPr>
              <a:t>shows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various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relational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5036820"/>
            <a:ext cx="72021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relational operators 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precedence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below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arithmetic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7960" y="2083320"/>
          <a:ext cx="6681215" cy="2517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894"/>
                <a:gridCol w="2424949"/>
                <a:gridCol w="3211372"/>
              </a:tblGrid>
              <a:tr h="364617"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325752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count ==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3550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flag !=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DONE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85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 &lt;</a:t>
                      </a:r>
                      <a:r>
                        <a:rPr sz="1800" b="1" spc="-11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0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Less than or equal</a:t>
                      </a:r>
                      <a:r>
                        <a:rPr sz="1800" spc="-1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800" b="1" spc="-10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LIMIT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558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800" spc="-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pointer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b="1" spc="-8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end_of_list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4050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Greater than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lap &gt;=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start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F0C105-E087-4D03-8476-B3297398CA2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35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1959" y="1401970"/>
            <a:ext cx="746125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for loop is C’s form of an </a:t>
            </a:r>
            <a:r>
              <a:rPr sz="1800" spc="-5" dirty="0">
                <a:latin typeface="Times New Roman"/>
                <a:cs typeface="Times New Roman"/>
              </a:rPr>
              <a:t>unconditional loop. The basic syntax </a:t>
            </a:r>
            <a:r>
              <a:rPr sz="1800" dirty="0">
                <a:latin typeface="Times New Roman"/>
                <a:cs typeface="Times New Roman"/>
              </a:rPr>
              <a:t>of the for 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575" y="1986800"/>
            <a:ext cx="259080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expr; increment</a:t>
            </a:r>
            <a:r>
              <a:rPr sz="16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expr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59" y="1909015"/>
            <a:ext cx="4765675" cy="245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1319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initialization expression; test  program</a:t>
            </a:r>
            <a:r>
              <a:rPr sz="1600" b="1" i="1" spc="-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sum=10;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(i=0; i&lt;6;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sum =</a:t>
            </a:r>
            <a:r>
              <a:rPr sz="16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sum+i;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operation for </a:t>
            </a:r>
            <a:r>
              <a:rPr sz="1800" dirty="0">
                <a:latin typeface="Times New Roman"/>
                <a:cs typeface="Times New Roman"/>
              </a:rPr>
              <a:t>the loop is 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 marL="689610" lvl="1" indent="-219710">
              <a:lnSpc>
                <a:spcPct val="100000"/>
              </a:lnSpc>
              <a:spcBef>
                <a:spcPts val="400"/>
              </a:spcBef>
              <a:buAutoNum type="arabicParenR"/>
              <a:tabLst>
                <a:tab pos="69024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initialization </a:t>
            </a:r>
            <a:r>
              <a:rPr sz="1600" b="1" spc="-5" dirty="0">
                <a:latin typeface="Times New Roman"/>
                <a:cs typeface="Times New Roman"/>
              </a:rPr>
              <a:t>expression is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evaluated.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164" y="4399341"/>
            <a:ext cx="7308215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600"/>
              </a:lnSpc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test </a:t>
            </a:r>
            <a:r>
              <a:rPr sz="1600" b="1" spc="-5" dirty="0">
                <a:latin typeface="Times New Roman"/>
                <a:cs typeface="Times New Roman"/>
              </a:rPr>
              <a:t>expression is evaluated. If it is TRUE, body of the loop is executed. If </a:t>
            </a:r>
            <a:r>
              <a:rPr sz="1600" b="1" dirty="0">
                <a:latin typeface="Times New Roman"/>
                <a:cs typeface="Times New Roman"/>
              </a:rPr>
              <a:t>it </a:t>
            </a:r>
            <a:r>
              <a:rPr sz="1600" b="1" spc="-5" dirty="0">
                <a:latin typeface="Times New Roman"/>
                <a:cs typeface="Times New Roman"/>
              </a:rPr>
              <a:t>is  FALSE, exit </a:t>
            </a:r>
            <a:r>
              <a:rPr sz="1600" b="1" dirty="0">
                <a:latin typeface="Times New Roman"/>
                <a:cs typeface="Times New Roman"/>
              </a:rPr>
              <a:t>the for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299085" marR="52069" indent="-286385">
              <a:lnSpc>
                <a:spcPct val="100600"/>
              </a:lnSpc>
              <a:spcBef>
                <a:spcPts val="370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Assume </a:t>
            </a:r>
            <a:r>
              <a:rPr sz="1600" b="1" dirty="0">
                <a:latin typeface="Times New Roman"/>
                <a:cs typeface="Times New Roman"/>
              </a:rPr>
              <a:t>test </a:t>
            </a:r>
            <a:r>
              <a:rPr sz="1600" b="1" spc="-5" dirty="0">
                <a:latin typeface="Times New Roman"/>
                <a:cs typeface="Times New Roman"/>
              </a:rPr>
              <a:t>expression is TRUE. Execute the </a:t>
            </a:r>
            <a:r>
              <a:rPr sz="1600" b="1" dirty="0">
                <a:latin typeface="Times New Roman"/>
                <a:cs typeface="Times New Roman"/>
              </a:rPr>
              <a:t>program statements </a:t>
            </a:r>
            <a:r>
              <a:rPr sz="1600" b="1" spc="-5" dirty="0">
                <a:latin typeface="Times New Roman"/>
                <a:cs typeface="Times New Roman"/>
              </a:rPr>
              <a:t>making up the  </a:t>
            </a:r>
            <a:r>
              <a:rPr sz="1600" b="1" dirty="0">
                <a:latin typeface="Times New Roman"/>
                <a:cs typeface="Times New Roman"/>
              </a:rPr>
              <a:t>body of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395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Evaluate the </a:t>
            </a:r>
            <a:r>
              <a:rPr sz="1600" b="1" dirty="0">
                <a:latin typeface="Times New Roman"/>
                <a:cs typeface="Times New Roman"/>
              </a:rPr>
              <a:t>increment expression </a:t>
            </a:r>
            <a:r>
              <a:rPr sz="1600" b="1" spc="-5" dirty="0">
                <a:latin typeface="Times New Roman"/>
                <a:cs typeface="Times New Roman"/>
              </a:rPr>
              <a:t>and return to step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384"/>
              </a:spcBef>
              <a:buAutoNum type="arabicParenR" startAt="2"/>
              <a:tabLst>
                <a:tab pos="2324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When test expression is FALSE, exit loop and move on to next line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7D518A8-D7CB-466B-949A-B2964D813EA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4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15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1659889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Sample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3055620"/>
            <a:ext cx="55911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trace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execution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dirty="0">
                <a:latin typeface="Times New Roman"/>
                <a:cs typeface="Times New Roman"/>
              </a:rPr>
              <a:t>loop as</a:t>
            </a:r>
            <a:r>
              <a:rPr sz="1800" spc="-5" dirty="0">
                <a:latin typeface="Times New Roman"/>
                <a:cs typeface="Times New Roman"/>
              </a:rPr>
              <a:t> follows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372" y="2013216"/>
            <a:ext cx="2536190" cy="71628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1760"/>
              </a:lnSpc>
            </a:pPr>
            <a:r>
              <a:rPr sz="1600" b="1" dirty="0">
                <a:latin typeface="Courier New"/>
                <a:cs typeface="Courier New"/>
              </a:rPr>
              <a:t>sum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532765" marR="38735" indent="-365760">
              <a:lnSpc>
                <a:spcPts val="1639"/>
              </a:lnSpc>
              <a:spcBef>
                <a:spcPts val="140"/>
              </a:spcBef>
            </a:pPr>
            <a:r>
              <a:rPr sz="1600" b="1" dirty="0">
                <a:latin typeface="Courier New"/>
                <a:cs typeface="Courier New"/>
              </a:rPr>
              <a:t>for (i=0; i&lt;6;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  sum=sum+i;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09912" y="3639324"/>
          <a:ext cx="3032758" cy="2663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255"/>
                <a:gridCol w="364683"/>
                <a:gridCol w="947599"/>
                <a:gridCol w="702221"/>
              </a:tblGrid>
              <a:tr h="340233"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039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39"/>
                        </a:lnSpc>
                      </a:pP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i&lt;6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39"/>
                        </a:lnSpc>
                      </a:pPr>
                      <a:r>
                        <a:rPr sz="1800" b="1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93846">
                <a:tc>
                  <a:txBody>
                    <a:bodyPr/>
                    <a:lstStyle/>
                    <a:p>
                      <a:pPr marL="67945">
                        <a:lnSpc>
                          <a:spcPts val="1000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05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0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2700" spc="-22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50" spc="-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rd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68580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80523">
                <a:tc>
                  <a:txBody>
                    <a:bodyPr/>
                    <a:lstStyle/>
                    <a:p>
                      <a:pPr marL="68580">
                        <a:lnSpc>
                          <a:spcPts val="1545"/>
                        </a:lnSpc>
                      </a:pPr>
                      <a:r>
                        <a:rPr sz="2700" spc="-7" baseline="-2469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15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960E9A-3E99-49B9-B9B2-A846539205A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440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dirty="0"/>
              <a:t>Loop 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8762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diagram illustrates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operation </a:t>
            </a:r>
            <a:r>
              <a:rPr sz="1800" dirty="0">
                <a:latin typeface="Times New Roman"/>
                <a:cs typeface="Times New Roman"/>
              </a:rPr>
              <a:t>of a for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179" y="2301240"/>
            <a:ext cx="70993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b="1" spc="-5" dirty="0">
                <a:latin typeface="Courier New"/>
                <a:cs typeface="Courier New"/>
              </a:rPr>
              <a:t>for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179" y="3468636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0428" y="2304300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19">
                <a:moveTo>
                  <a:pt x="403859" y="195071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1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19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59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9741" y="22814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8213" y="22844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9362" y="2287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0510" y="229058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659" y="22936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2807" y="229668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6023" y="229972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1047" y="2302776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6071" y="230582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1095" y="2308872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6119" y="231192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1143" y="2314968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6167" y="231801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1329" y="232102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8077" y="232411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4913" y="232716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1749" y="233020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8585" y="23332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5421" y="233630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2257" y="233935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19093" y="23424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5929" y="2345448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2765" y="23484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9816" y="235154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7804" y="235459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5792" y="235764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3779" y="2360688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1767" y="2363736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9755" y="23667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7743" y="236983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5731" y="237288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93719" y="237592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91706" y="237897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9694" y="2382024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7682" y="238507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6018" y="2388120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4886" y="239116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3754" y="2394216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82623" y="23972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81491" y="24003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80360" y="240336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79228" y="2406408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78096" y="240945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6965" y="241250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75833" y="241555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74702" y="2418600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73570" y="2421648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2438" y="2424696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71349" y="24276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70970" y="24307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70606" y="243384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0241" y="2436888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69876" y="24399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69511" y="244298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9146" y="244603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8781" y="244908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8416" y="2452128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8051" y="245517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7686" y="245822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7321" y="246127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66957" y="246432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6592" y="2467368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6226" y="247041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66540" y="2473466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58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69129" y="247346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6226" y="247651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66590" y="247956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6955" y="248260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7319" y="248565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67683" y="248870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68047" y="249175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68412" y="249480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8776" y="249784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9140" y="250089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69504" y="250394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69869" y="25069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70233" y="25100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70597" y="251308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70961" y="2516136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71620" y="251898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72890" y="251918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59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2401" y="252223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73527" y="2525280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74652" y="2528328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75778" y="2531376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6904" y="253442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8029" y="253747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79155" y="2540520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80281" y="254356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81406" y="254661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82532" y="25496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83657" y="2552712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84783" y="255576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85590" y="255771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86859" y="2558808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0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47540" y="255879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48809" y="255768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9696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87474" y="2561856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89470" y="256490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91466" y="256795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93461" y="25710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95457" y="257404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97452" y="2577096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99448" y="2580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01444" y="258319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03439" y="258624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05435" y="2589288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07431" y="25923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9426" y="259538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505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12121" y="2598432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15252" y="26014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18382" y="260452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21512" y="26075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24642" y="2610624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27772" y="26136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30902" y="261672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34033" y="261976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37163" y="2622816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40293" y="262586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448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44616" y="26289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49528" y="2631960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54440" y="263500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59352" y="26380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4264" y="264110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9176" y="264415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74088" y="2647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5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79250" y="265024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87971" y="26532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96693" y="26563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05414" y="265939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14136" y="26624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3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26673" y="266548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152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53699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193552" y="232208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918728" y="4198632"/>
            <a:ext cx="403860" cy="390525"/>
          </a:xfrm>
          <a:custGeom>
            <a:avLst/>
            <a:gdLst/>
            <a:ahLst/>
            <a:cxnLst/>
            <a:rect l="l" t="t" r="r" b="b"/>
            <a:pathLst>
              <a:path w="403860" h="390525">
                <a:moveTo>
                  <a:pt x="403860" y="195072"/>
                </a:moveTo>
                <a:lnTo>
                  <a:pt x="398554" y="150676"/>
                </a:lnTo>
                <a:lnTo>
                  <a:pt x="383439" y="109745"/>
                </a:lnTo>
                <a:lnTo>
                  <a:pt x="359712" y="73507"/>
                </a:lnTo>
                <a:lnTo>
                  <a:pt x="328575" y="43187"/>
                </a:lnTo>
                <a:lnTo>
                  <a:pt x="291226" y="20011"/>
                </a:lnTo>
                <a:lnTo>
                  <a:pt x="248865" y="5207"/>
                </a:lnTo>
                <a:lnTo>
                  <a:pt x="202692" y="0"/>
                </a:lnTo>
                <a:lnTo>
                  <a:pt x="155954" y="5207"/>
                </a:lnTo>
                <a:lnTo>
                  <a:pt x="113189" y="20011"/>
                </a:lnTo>
                <a:lnTo>
                  <a:pt x="75569" y="43187"/>
                </a:lnTo>
                <a:lnTo>
                  <a:pt x="44267" y="73507"/>
                </a:lnTo>
                <a:lnTo>
                  <a:pt x="20456" y="109745"/>
                </a:lnTo>
                <a:lnTo>
                  <a:pt x="5309" y="150676"/>
                </a:lnTo>
                <a:lnTo>
                  <a:pt x="0" y="195072"/>
                </a:lnTo>
                <a:lnTo>
                  <a:pt x="5309" y="239947"/>
                </a:lnTo>
                <a:lnTo>
                  <a:pt x="20456" y="281064"/>
                </a:lnTo>
                <a:lnTo>
                  <a:pt x="44267" y="317276"/>
                </a:lnTo>
                <a:lnTo>
                  <a:pt x="75569" y="347436"/>
                </a:lnTo>
                <a:lnTo>
                  <a:pt x="113189" y="370398"/>
                </a:lnTo>
                <a:lnTo>
                  <a:pt x="155954" y="385016"/>
                </a:lnTo>
                <a:lnTo>
                  <a:pt x="202692" y="390144"/>
                </a:lnTo>
                <a:lnTo>
                  <a:pt x="248865" y="385016"/>
                </a:lnTo>
                <a:lnTo>
                  <a:pt x="291226" y="370398"/>
                </a:lnTo>
                <a:lnTo>
                  <a:pt x="328575" y="347436"/>
                </a:lnTo>
                <a:lnTo>
                  <a:pt x="359712" y="317276"/>
                </a:lnTo>
                <a:lnTo>
                  <a:pt x="383439" y="281064"/>
                </a:lnTo>
                <a:lnTo>
                  <a:pt x="398554" y="239947"/>
                </a:lnTo>
                <a:lnTo>
                  <a:pt x="403860" y="19507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68041" y="4177296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46513" y="4180344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37662" y="418339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28810" y="418644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19959" y="4189488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11107" y="419253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04323" y="419558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999347" y="419863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994371" y="420168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989395" y="4204728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984419" y="420777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79443" y="4210824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74467" y="4213872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69629" y="421687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66377" y="421996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63213" y="422301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60049" y="422606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56885" y="4229112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53721" y="42321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50557" y="4235208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47393" y="423825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44229" y="424130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41065" y="4244352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38116" y="4247400"/>
            <a:ext cx="316230" cy="0"/>
          </a:xfrm>
          <a:custGeom>
            <a:avLst/>
            <a:gdLst/>
            <a:ahLst/>
            <a:cxnLst/>
            <a:rect l="l" t="t" r="r" b="b"/>
            <a:pathLst>
              <a:path w="316230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36104" y="425044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34092" y="4253496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32079" y="425654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30067" y="4259592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5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928055" y="426264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26043" y="426568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24031" y="4268736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922019" y="4271784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20007" y="427483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17994" y="4277880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15982" y="4280928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14318" y="4283976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5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13186" y="4287024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912054" y="4290072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10923" y="429312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09791" y="42961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08660" y="4299216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07528" y="4302264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06396" y="430531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05265" y="430836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04133" y="4311408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03001" y="4314456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01870" y="4317504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00738" y="432055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899649" y="432354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99271" y="432664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98906" y="432969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98541" y="4332744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98176" y="43357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97811" y="433884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97446" y="434188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97081" y="4344936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96716" y="434798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96351" y="435103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95986" y="435408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5621" y="4357128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95256" y="4360176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94892" y="4363224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94527" y="436627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94839" y="436932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58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297429" y="436932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94526" y="437236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94891" y="4375416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95255" y="437846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95619" y="438151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5983" y="438456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96348" y="438760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896712" y="439065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97076" y="439370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97440" y="439675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97804" y="439980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98169" y="440284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98533" y="4405896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98897" y="440894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99261" y="44119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94344" y="4413516"/>
            <a:ext cx="398780" cy="3175"/>
          </a:xfrm>
          <a:custGeom>
            <a:avLst/>
            <a:gdLst/>
            <a:ahLst/>
            <a:cxnLst/>
            <a:rect l="l" t="t" r="r" b="b"/>
            <a:pathLst>
              <a:path w="398780" h="3175">
                <a:moveTo>
                  <a:pt x="6356" y="3048"/>
                </a:moveTo>
                <a:lnTo>
                  <a:pt x="5305" y="199"/>
                </a:lnTo>
                <a:lnTo>
                  <a:pt x="5281" y="0"/>
                </a:lnTo>
                <a:lnTo>
                  <a:pt x="0" y="0"/>
                </a:lnTo>
                <a:lnTo>
                  <a:pt x="0" y="3048"/>
                </a:lnTo>
                <a:lnTo>
                  <a:pt x="6356" y="3048"/>
                </a:lnTo>
                <a:close/>
              </a:path>
              <a:path w="398780" h="3175">
                <a:moveTo>
                  <a:pt x="398494" y="0"/>
                </a:moveTo>
                <a:lnTo>
                  <a:pt x="6356" y="3048"/>
                </a:lnTo>
                <a:lnTo>
                  <a:pt x="397403" y="3048"/>
                </a:lnTo>
                <a:lnTo>
                  <a:pt x="398470" y="199"/>
                </a:lnTo>
                <a:lnTo>
                  <a:pt x="398494" y="0"/>
                </a:lnTo>
                <a:close/>
              </a:path>
            </a:pathLst>
          </a:custGeom>
          <a:solidFill>
            <a:srgbClr val="ACA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900701" y="441808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901827" y="4421136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902952" y="4424184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904078" y="4427232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05204" y="443028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06329" y="443332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907455" y="4436376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08580" y="4439424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09706" y="4442472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10832" y="444552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11957" y="444856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13083" y="445161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94344" y="4453140"/>
            <a:ext cx="384175" cy="3175"/>
          </a:xfrm>
          <a:custGeom>
            <a:avLst/>
            <a:gdLst/>
            <a:ahLst/>
            <a:cxnLst/>
            <a:rect l="l" t="t" r="r" b="b"/>
            <a:pathLst>
              <a:path w="384175" h="3175">
                <a:moveTo>
                  <a:pt x="21430" y="3048"/>
                </a:moveTo>
                <a:lnTo>
                  <a:pt x="20420" y="1506"/>
                </a:lnTo>
                <a:lnTo>
                  <a:pt x="19864" y="0"/>
                </a:lnTo>
                <a:lnTo>
                  <a:pt x="0" y="0"/>
                </a:lnTo>
                <a:lnTo>
                  <a:pt x="0" y="3048"/>
                </a:lnTo>
                <a:lnTo>
                  <a:pt x="21430" y="3048"/>
                </a:lnTo>
                <a:close/>
              </a:path>
              <a:path w="384175" h="3175">
                <a:moveTo>
                  <a:pt x="383701" y="0"/>
                </a:moveTo>
                <a:lnTo>
                  <a:pt x="21430" y="3048"/>
                </a:lnTo>
                <a:lnTo>
                  <a:pt x="382115" y="3048"/>
                </a:lnTo>
                <a:lnTo>
                  <a:pt x="383137" y="1506"/>
                </a:lnTo>
                <a:lnTo>
                  <a:pt x="383701" y="0"/>
                </a:lnTo>
                <a:close/>
              </a:path>
            </a:pathLst>
          </a:custGeom>
          <a:solidFill>
            <a:srgbClr val="969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15774" y="445771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17770" y="4460760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19766" y="4463808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921761" y="446685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923757" y="4469904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925752" y="4472952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927748" y="4476000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929744" y="4479048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931739" y="4482096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933735" y="4485144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35731" y="448819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94344" y="4489716"/>
            <a:ext cx="360045" cy="3175"/>
          </a:xfrm>
          <a:custGeom>
            <a:avLst/>
            <a:gdLst/>
            <a:ahLst/>
            <a:cxnLst/>
            <a:rect l="l" t="t" r="r" b="b"/>
            <a:pathLst>
              <a:path w="360044" h="3175">
                <a:moveTo>
                  <a:pt x="46077" y="3048"/>
                </a:moveTo>
                <a:lnTo>
                  <a:pt x="44147" y="1168"/>
                </a:lnTo>
                <a:lnTo>
                  <a:pt x="43382" y="0"/>
                </a:lnTo>
                <a:lnTo>
                  <a:pt x="0" y="0"/>
                </a:lnTo>
                <a:lnTo>
                  <a:pt x="0" y="3048"/>
                </a:lnTo>
                <a:lnTo>
                  <a:pt x="46077" y="3048"/>
                </a:lnTo>
                <a:close/>
              </a:path>
              <a:path w="360044" h="3175">
                <a:moveTo>
                  <a:pt x="359887" y="0"/>
                </a:moveTo>
                <a:lnTo>
                  <a:pt x="46077" y="3048"/>
                </a:lnTo>
                <a:lnTo>
                  <a:pt x="357162" y="3048"/>
                </a:lnTo>
                <a:lnTo>
                  <a:pt x="359113" y="1168"/>
                </a:lnTo>
                <a:lnTo>
                  <a:pt x="359887" y="0"/>
                </a:lnTo>
                <a:close/>
              </a:path>
            </a:pathLst>
          </a:custGeom>
          <a:solidFill>
            <a:srgbClr val="878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940421" y="449428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43552" y="449733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46682" y="4500384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949812" y="450343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52942" y="4506480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56072" y="450952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59203" y="451257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62333" y="4515624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65463" y="4518672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4344" y="4520196"/>
            <a:ext cx="328930" cy="3175"/>
          </a:xfrm>
          <a:custGeom>
            <a:avLst/>
            <a:gdLst/>
            <a:ahLst/>
            <a:cxnLst/>
            <a:rect l="l" t="t" r="r" b="b"/>
            <a:pathLst>
              <a:path w="328930" h="3175">
                <a:moveTo>
                  <a:pt x="78571" y="3048"/>
                </a:moveTo>
                <a:lnTo>
                  <a:pt x="75284" y="1008"/>
                </a:lnTo>
                <a:lnTo>
                  <a:pt x="74248" y="0"/>
                </a:lnTo>
                <a:lnTo>
                  <a:pt x="0" y="0"/>
                </a:lnTo>
                <a:lnTo>
                  <a:pt x="0" y="3048"/>
                </a:lnTo>
                <a:lnTo>
                  <a:pt x="78571" y="3048"/>
                </a:lnTo>
                <a:close/>
              </a:path>
              <a:path w="328930" h="3175">
                <a:moveTo>
                  <a:pt x="328697" y="0"/>
                </a:moveTo>
                <a:lnTo>
                  <a:pt x="78571" y="3048"/>
                </a:lnTo>
                <a:lnTo>
                  <a:pt x="324338" y="3048"/>
                </a:lnTo>
                <a:lnTo>
                  <a:pt x="327651" y="1008"/>
                </a:lnTo>
                <a:lnTo>
                  <a:pt x="328697" y="0"/>
                </a:lnTo>
                <a:close/>
              </a:path>
            </a:pathLst>
          </a:custGeom>
          <a:solidFill>
            <a:srgbClr val="7C7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72916" y="4524768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77828" y="4527816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82740" y="453086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87652" y="453391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92564" y="453696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997476" y="4540008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894344" y="4541532"/>
            <a:ext cx="294640" cy="3175"/>
          </a:xfrm>
          <a:custGeom>
            <a:avLst/>
            <a:gdLst/>
            <a:ahLst/>
            <a:cxnLst/>
            <a:rect l="l" t="t" r="r" b="b"/>
            <a:pathLst>
              <a:path w="294639" h="3175">
                <a:moveTo>
                  <a:pt x="113205" y="3048"/>
                </a:moveTo>
                <a:lnTo>
                  <a:pt x="112633" y="2848"/>
                </a:lnTo>
                <a:lnTo>
                  <a:pt x="108043" y="0"/>
                </a:lnTo>
                <a:lnTo>
                  <a:pt x="0" y="0"/>
                </a:lnTo>
                <a:lnTo>
                  <a:pt x="0" y="3048"/>
                </a:lnTo>
                <a:lnTo>
                  <a:pt x="113205" y="3048"/>
                </a:lnTo>
                <a:close/>
              </a:path>
              <a:path w="294639" h="3175">
                <a:moveTo>
                  <a:pt x="294630" y="0"/>
                </a:moveTo>
                <a:lnTo>
                  <a:pt x="113205" y="3048"/>
                </a:lnTo>
                <a:lnTo>
                  <a:pt x="289429" y="3048"/>
                </a:lnTo>
                <a:lnTo>
                  <a:pt x="290004" y="2848"/>
                </a:lnTo>
                <a:lnTo>
                  <a:pt x="294630" y="0"/>
                </a:lnTo>
                <a:close/>
              </a:path>
            </a:pathLst>
          </a:custGeom>
          <a:solidFill>
            <a:srgbClr val="797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07550" y="454610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16272" y="4549152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24993" y="4552200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033714" y="455524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894344" y="4556772"/>
            <a:ext cx="254635" cy="3175"/>
          </a:xfrm>
          <a:custGeom>
            <a:avLst/>
            <a:gdLst/>
            <a:ahLst/>
            <a:cxnLst/>
            <a:rect l="l" t="t" r="r" b="b"/>
            <a:pathLst>
              <a:path w="254635" h="3175">
                <a:moveTo>
                  <a:pt x="160628" y="3048"/>
                </a:moveTo>
                <a:lnTo>
                  <a:pt x="154994" y="2412"/>
                </a:lnTo>
                <a:lnTo>
                  <a:pt x="148091" y="0"/>
                </a:lnTo>
                <a:lnTo>
                  <a:pt x="0" y="0"/>
                </a:lnTo>
                <a:lnTo>
                  <a:pt x="0" y="3048"/>
                </a:lnTo>
                <a:lnTo>
                  <a:pt x="160628" y="3048"/>
                </a:lnTo>
                <a:close/>
              </a:path>
              <a:path w="254635" h="3175">
                <a:moveTo>
                  <a:pt x="254364" y="0"/>
                </a:moveTo>
                <a:lnTo>
                  <a:pt x="160628" y="3048"/>
                </a:lnTo>
                <a:lnTo>
                  <a:pt x="241781" y="3048"/>
                </a:lnTo>
                <a:lnTo>
                  <a:pt x="247425" y="2412"/>
                </a:lnTo>
                <a:lnTo>
                  <a:pt x="254364" y="0"/>
                </a:lnTo>
                <a:close/>
              </a:path>
            </a:pathLst>
          </a:custGeom>
          <a:solidFill>
            <a:srgbClr val="777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54973" y="4561344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153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81999" y="4563630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2021852" y="4217936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864620" y="3488448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20">
                <a:moveTo>
                  <a:pt x="403860" y="195072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2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20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60" y="19507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015121" y="346558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29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993338" y="3468636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688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84402" y="3471684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521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75466" y="347473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5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66530" y="34777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87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57594" y="3480828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020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950751" y="34838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89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45739" y="348692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17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40727" y="348997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4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35715" y="3493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72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30703" y="3496068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00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25691" y="3499116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828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920679" y="350216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5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915805" y="350517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60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912536" y="350826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160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909356" y="351130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538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906175" y="351435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91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902994" y="35174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93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899814" y="3520452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671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896633" y="3523500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893452" y="352654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2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90271" y="35295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4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87090" y="3532644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182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84127" y="35356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26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882107" y="3538740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183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880088" y="354178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24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878068" y="3544836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297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76049" y="3547884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353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74030" y="3550932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10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872011" y="355398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467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869991" y="355702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23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67972" y="3560076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580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65953" y="3563124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3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863933" y="35661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94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61914" y="3569220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50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860244" y="3572268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0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859111" y="3575316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388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857977" y="3578364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670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56843" y="3581412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2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855709" y="3584460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34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54575" y="358750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515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53440" y="3590556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797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52307" y="359360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079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51173" y="3596652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361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850039" y="35997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64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48905" y="3602748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925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47771" y="360579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07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46637" y="3608844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489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45546" y="361183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4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45167" y="36149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4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844801" y="361798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8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44436" y="3621036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2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44071" y="3624084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56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843706" y="362713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92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843341" y="363018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28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42975" y="363322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64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842610" y="3636276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0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42245" y="3639324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36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41880" y="364237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2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41514" y="364542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08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41149" y="364846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4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840784" y="3651516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0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40419" y="3654564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840236" y="3657614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840418" y="3660660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840783" y="366370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2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841147" y="366675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7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841512" y="3669804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13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841876" y="367285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8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842241" y="3675900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43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42605" y="367894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9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842970" y="368199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74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843335" y="368504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40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843699" y="36880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405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44064" y="3691140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71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844428" y="369418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3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844793" y="36972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02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845157" y="3700284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6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40236" y="3701808"/>
            <a:ext cx="400050" cy="3175"/>
          </a:xfrm>
          <a:custGeom>
            <a:avLst/>
            <a:gdLst/>
            <a:ahLst/>
            <a:cxnLst/>
            <a:rect l="l" t="t" r="r" b="b"/>
            <a:pathLst>
              <a:path w="400050" h="3175">
                <a:moveTo>
                  <a:pt x="6363" y="3048"/>
                </a:moveTo>
                <a:lnTo>
                  <a:pt x="5309" y="199"/>
                </a:lnTo>
                <a:lnTo>
                  <a:pt x="5285" y="0"/>
                </a:lnTo>
                <a:lnTo>
                  <a:pt x="0" y="0"/>
                </a:lnTo>
                <a:lnTo>
                  <a:pt x="0" y="3048"/>
                </a:lnTo>
                <a:lnTo>
                  <a:pt x="6363" y="3048"/>
                </a:lnTo>
                <a:close/>
              </a:path>
              <a:path w="400050" h="3175">
                <a:moveTo>
                  <a:pt x="400018" y="0"/>
                </a:moveTo>
                <a:lnTo>
                  <a:pt x="6363" y="3048"/>
                </a:lnTo>
                <a:lnTo>
                  <a:pt x="398927" y="3048"/>
                </a:lnTo>
                <a:lnTo>
                  <a:pt x="399994" y="199"/>
                </a:lnTo>
                <a:lnTo>
                  <a:pt x="400018" y="0"/>
                </a:lnTo>
                <a:close/>
              </a:path>
            </a:pathLst>
          </a:custGeom>
          <a:solidFill>
            <a:srgbClr val="ACA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846600" y="3706380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564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847728" y="3709428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4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848855" y="3712476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024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849984" y="3715524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5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51112" y="3718572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484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852239" y="3721620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21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53367" y="3724668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945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54495" y="3727716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6675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55623" y="3730764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405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56751" y="37338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135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57879" y="3736860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6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59007" y="3739908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59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40236" y="3741432"/>
            <a:ext cx="385445" cy="3175"/>
          </a:xfrm>
          <a:custGeom>
            <a:avLst/>
            <a:gdLst/>
            <a:ahLst/>
            <a:cxnLst/>
            <a:rect l="l" t="t" r="r" b="b"/>
            <a:pathLst>
              <a:path w="385445" h="3175">
                <a:moveTo>
                  <a:pt x="21469" y="3048"/>
                </a:moveTo>
                <a:lnTo>
                  <a:pt x="20456" y="1506"/>
                </a:lnTo>
                <a:lnTo>
                  <a:pt x="19898" y="0"/>
                </a:lnTo>
                <a:lnTo>
                  <a:pt x="0" y="0"/>
                </a:lnTo>
                <a:lnTo>
                  <a:pt x="0" y="3048"/>
                </a:lnTo>
                <a:lnTo>
                  <a:pt x="21469" y="3048"/>
                </a:lnTo>
                <a:close/>
              </a:path>
              <a:path w="385445" h="3175">
                <a:moveTo>
                  <a:pt x="385225" y="0"/>
                </a:moveTo>
                <a:lnTo>
                  <a:pt x="21469" y="3048"/>
                </a:lnTo>
                <a:lnTo>
                  <a:pt x="383639" y="3048"/>
                </a:lnTo>
                <a:lnTo>
                  <a:pt x="384661" y="1506"/>
                </a:lnTo>
                <a:lnTo>
                  <a:pt x="385225" y="0"/>
                </a:lnTo>
                <a:close/>
              </a:path>
            </a:pathLst>
          </a:custGeom>
          <a:solidFill>
            <a:srgbClr val="969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61705" y="3746004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69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63708" y="374905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46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65711" y="37521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12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67714" y="375514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99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869716" y="3758196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76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871719" y="3761244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052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873722" y="376429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029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875725" y="376734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4006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877727" y="3770388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2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879730" y="37734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5959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881733" y="377648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935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840236" y="3778008"/>
            <a:ext cx="361950" cy="3175"/>
          </a:xfrm>
          <a:custGeom>
            <a:avLst/>
            <a:gdLst/>
            <a:ahLst/>
            <a:cxnLst/>
            <a:rect l="l" t="t" r="r" b="b"/>
            <a:pathLst>
              <a:path w="361950" h="3175">
                <a:moveTo>
                  <a:pt x="46207" y="3048"/>
                </a:moveTo>
                <a:lnTo>
                  <a:pt x="44267" y="1168"/>
                </a:lnTo>
                <a:lnTo>
                  <a:pt x="43499" y="0"/>
                </a:lnTo>
                <a:lnTo>
                  <a:pt x="0" y="0"/>
                </a:lnTo>
                <a:lnTo>
                  <a:pt x="0" y="3048"/>
                </a:lnTo>
                <a:lnTo>
                  <a:pt x="46207" y="3048"/>
                </a:lnTo>
                <a:close/>
              </a:path>
              <a:path w="361950" h="3175">
                <a:moveTo>
                  <a:pt x="361411" y="0"/>
                </a:moveTo>
                <a:lnTo>
                  <a:pt x="46207" y="3048"/>
                </a:lnTo>
                <a:lnTo>
                  <a:pt x="358686" y="3048"/>
                </a:lnTo>
                <a:lnTo>
                  <a:pt x="360637" y="1168"/>
                </a:lnTo>
                <a:lnTo>
                  <a:pt x="361411" y="0"/>
                </a:lnTo>
                <a:close/>
              </a:path>
            </a:pathLst>
          </a:custGeom>
          <a:solidFill>
            <a:srgbClr val="878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886443" y="378258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479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889590" y="3785628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169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92737" y="3788676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860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895884" y="3791724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50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899030" y="3794772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41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902177" y="379782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931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905324" y="3800868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2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908470" y="380391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31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911617" y="3806964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003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40236" y="3808488"/>
            <a:ext cx="330835" cy="3175"/>
          </a:xfrm>
          <a:custGeom>
            <a:avLst/>
            <a:gdLst/>
            <a:ahLst/>
            <a:cxnLst/>
            <a:rect l="l" t="t" r="r" b="b"/>
            <a:pathLst>
              <a:path w="330835" h="3175">
                <a:moveTo>
                  <a:pt x="78879" y="3048"/>
                </a:moveTo>
                <a:lnTo>
                  <a:pt x="75569" y="1008"/>
                </a:lnTo>
                <a:lnTo>
                  <a:pt x="74527" y="0"/>
                </a:lnTo>
                <a:lnTo>
                  <a:pt x="0" y="0"/>
                </a:lnTo>
                <a:lnTo>
                  <a:pt x="0" y="3048"/>
                </a:lnTo>
                <a:lnTo>
                  <a:pt x="78879" y="3048"/>
                </a:lnTo>
                <a:close/>
              </a:path>
              <a:path w="330835" h="3175">
                <a:moveTo>
                  <a:pt x="330221" y="0"/>
                </a:moveTo>
                <a:lnTo>
                  <a:pt x="78879" y="3048"/>
                </a:lnTo>
                <a:lnTo>
                  <a:pt x="325862" y="3048"/>
                </a:lnTo>
                <a:lnTo>
                  <a:pt x="329175" y="1008"/>
                </a:lnTo>
                <a:lnTo>
                  <a:pt x="330221" y="0"/>
                </a:lnTo>
                <a:close/>
              </a:path>
            </a:pathLst>
          </a:custGeom>
          <a:solidFill>
            <a:srgbClr val="7C7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919116" y="381306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982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924064" y="3816108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08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929011" y="3819156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184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933959" y="3822204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285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938907" y="3825252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86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943854" y="382830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7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840236" y="3829824"/>
            <a:ext cx="296545" cy="3175"/>
          </a:xfrm>
          <a:custGeom>
            <a:avLst/>
            <a:gdLst/>
            <a:ahLst/>
            <a:cxnLst/>
            <a:rect l="l" t="t" r="r" b="b"/>
            <a:pathLst>
              <a:path w="296545" h="3175">
                <a:moveTo>
                  <a:pt x="113766" y="3048"/>
                </a:moveTo>
                <a:lnTo>
                  <a:pt x="113189" y="2848"/>
                </a:lnTo>
                <a:lnTo>
                  <a:pt x="108566" y="0"/>
                </a:lnTo>
                <a:lnTo>
                  <a:pt x="0" y="0"/>
                </a:lnTo>
                <a:lnTo>
                  <a:pt x="0" y="3048"/>
                </a:lnTo>
                <a:lnTo>
                  <a:pt x="113766" y="3048"/>
                </a:lnTo>
                <a:close/>
              </a:path>
              <a:path w="296545" h="3175">
                <a:moveTo>
                  <a:pt x="296154" y="0"/>
                </a:moveTo>
                <a:lnTo>
                  <a:pt x="113766" y="3048"/>
                </a:lnTo>
                <a:lnTo>
                  <a:pt x="290953" y="3048"/>
                </a:lnTo>
                <a:lnTo>
                  <a:pt x="291528" y="2848"/>
                </a:lnTo>
                <a:lnTo>
                  <a:pt x="296154" y="0"/>
                </a:lnTo>
                <a:close/>
              </a:path>
            </a:pathLst>
          </a:custGeom>
          <a:solidFill>
            <a:srgbClr val="797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54003" y="3834396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62807" y="383744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61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971612" y="384049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4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980417" y="384354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7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840236" y="3845064"/>
            <a:ext cx="255904" cy="3175"/>
          </a:xfrm>
          <a:custGeom>
            <a:avLst/>
            <a:gdLst/>
            <a:ahLst/>
            <a:cxnLst/>
            <a:rect l="l" t="t" r="r" b="b"/>
            <a:pathLst>
              <a:path w="255904" h="3175">
                <a:moveTo>
                  <a:pt x="161657" y="3048"/>
                </a:moveTo>
                <a:lnTo>
                  <a:pt x="155954" y="2412"/>
                </a:lnTo>
                <a:lnTo>
                  <a:pt x="148985" y="0"/>
                </a:lnTo>
                <a:lnTo>
                  <a:pt x="0" y="0"/>
                </a:lnTo>
                <a:lnTo>
                  <a:pt x="0" y="3048"/>
                </a:lnTo>
                <a:lnTo>
                  <a:pt x="161657" y="3048"/>
                </a:lnTo>
                <a:close/>
              </a:path>
              <a:path w="255904" h="3175">
                <a:moveTo>
                  <a:pt x="255888" y="0"/>
                </a:moveTo>
                <a:lnTo>
                  <a:pt x="161657" y="3048"/>
                </a:lnTo>
                <a:lnTo>
                  <a:pt x="243305" y="3048"/>
                </a:lnTo>
                <a:lnTo>
                  <a:pt x="248949" y="2412"/>
                </a:lnTo>
                <a:lnTo>
                  <a:pt x="255888" y="0"/>
                </a:lnTo>
                <a:close/>
              </a:path>
            </a:pathLst>
          </a:custGeom>
          <a:solidFill>
            <a:srgbClr val="777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01893" y="3849636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8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029250" y="3851922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216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 txBox="1"/>
          <p:nvPr/>
        </p:nvSpPr>
        <p:spPr>
          <a:xfrm>
            <a:off x="4969268" y="3506228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4864620" y="2304300"/>
            <a:ext cx="403860" cy="388620"/>
          </a:xfrm>
          <a:custGeom>
            <a:avLst/>
            <a:gdLst/>
            <a:ahLst/>
            <a:cxnLst/>
            <a:rect l="l" t="t" r="r" b="b"/>
            <a:pathLst>
              <a:path w="403860" h="388619">
                <a:moveTo>
                  <a:pt x="403860" y="195071"/>
                </a:moveTo>
                <a:lnTo>
                  <a:pt x="398554" y="150196"/>
                </a:lnTo>
                <a:lnTo>
                  <a:pt x="383439" y="109079"/>
                </a:lnTo>
                <a:lnTo>
                  <a:pt x="359712" y="72867"/>
                </a:lnTo>
                <a:lnTo>
                  <a:pt x="328575" y="42707"/>
                </a:lnTo>
                <a:lnTo>
                  <a:pt x="291226" y="19745"/>
                </a:lnTo>
                <a:lnTo>
                  <a:pt x="248865" y="5127"/>
                </a:lnTo>
                <a:lnTo>
                  <a:pt x="202691" y="0"/>
                </a:lnTo>
                <a:lnTo>
                  <a:pt x="155954" y="5127"/>
                </a:lnTo>
                <a:lnTo>
                  <a:pt x="113189" y="19745"/>
                </a:lnTo>
                <a:lnTo>
                  <a:pt x="75569" y="42707"/>
                </a:lnTo>
                <a:lnTo>
                  <a:pt x="44267" y="72867"/>
                </a:lnTo>
                <a:lnTo>
                  <a:pt x="20456" y="109079"/>
                </a:lnTo>
                <a:lnTo>
                  <a:pt x="5309" y="150196"/>
                </a:lnTo>
                <a:lnTo>
                  <a:pt x="0" y="195071"/>
                </a:lnTo>
                <a:lnTo>
                  <a:pt x="5309" y="239383"/>
                </a:lnTo>
                <a:lnTo>
                  <a:pt x="20456" y="280096"/>
                </a:lnTo>
                <a:lnTo>
                  <a:pt x="44267" y="316036"/>
                </a:lnTo>
                <a:lnTo>
                  <a:pt x="75569" y="346032"/>
                </a:lnTo>
                <a:lnTo>
                  <a:pt x="113189" y="368910"/>
                </a:lnTo>
                <a:lnTo>
                  <a:pt x="155954" y="383497"/>
                </a:lnTo>
                <a:lnTo>
                  <a:pt x="202691" y="388619"/>
                </a:lnTo>
                <a:lnTo>
                  <a:pt x="248865" y="383497"/>
                </a:lnTo>
                <a:lnTo>
                  <a:pt x="291226" y="368910"/>
                </a:lnTo>
                <a:lnTo>
                  <a:pt x="328575" y="346032"/>
                </a:lnTo>
                <a:lnTo>
                  <a:pt x="359712" y="316036"/>
                </a:lnTo>
                <a:lnTo>
                  <a:pt x="383439" y="280096"/>
                </a:lnTo>
                <a:lnTo>
                  <a:pt x="398554" y="239383"/>
                </a:lnTo>
                <a:lnTo>
                  <a:pt x="403860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015121" y="228144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29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993338" y="228448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688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984402" y="2287536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521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975466" y="229058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5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966530" y="229363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87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957594" y="229668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020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950751" y="2299728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89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945739" y="2302776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17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940727" y="2305824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4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935715" y="2308872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72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930703" y="231192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00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925691" y="2314968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828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920679" y="231801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5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915805" y="2321022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60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912536" y="232411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160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909356" y="232716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538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906175" y="2330208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91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902994" y="233325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93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899814" y="23363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671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896633" y="2339352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893452" y="2342400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2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890271" y="234544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4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887090" y="2348496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182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884127" y="235154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26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882107" y="2354592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183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880088" y="235764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24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878068" y="236068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297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876049" y="2363736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353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74030" y="2366784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10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872011" y="2369832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467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869991" y="2372880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23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867972" y="2375928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580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865953" y="2378976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3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863933" y="238202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94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861914" y="238507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50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860244" y="2388120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0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859111" y="2391168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388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857977" y="239421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670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856843" y="239726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2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855709" y="240031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34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854575" y="2403360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515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53440" y="2406408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797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52307" y="2409456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079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51173" y="241250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361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850039" y="241555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64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48905" y="2418600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925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847771" y="2421648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07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46637" y="2424696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489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45546" y="242768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4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45167" y="243079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4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44801" y="2433840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8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844436" y="243688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2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44071" y="243993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56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43706" y="244298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92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43341" y="2446032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28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842975" y="244908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64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842610" y="245212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0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842245" y="2455176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36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841880" y="245822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2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841514" y="2461272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08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841149" y="246432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4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840784" y="246736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0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840419" y="2470416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840236" y="2473466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40418" y="247651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016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40783" y="2479560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282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841147" y="248260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547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841512" y="2485656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813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841876" y="248870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78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842241" y="249175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>
                <a:moveTo>
                  <a:pt x="0" y="0"/>
                </a:moveTo>
                <a:lnTo>
                  <a:pt x="401343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842605" y="2494800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09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842970" y="249784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74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43335" y="250089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40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843699" y="2503944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405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844064" y="250699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71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844428" y="2510040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3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844793" y="251308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02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845157" y="2516136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6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840236" y="2517660"/>
            <a:ext cx="400050" cy="3175"/>
          </a:xfrm>
          <a:custGeom>
            <a:avLst/>
            <a:gdLst/>
            <a:ahLst/>
            <a:cxnLst/>
            <a:rect l="l" t="t" r="r" b="b"/>
            <a:pathLst>
              <a:path w="400050" h="3175">
                <a:moveTo>
                  <a:pt x="6363" y="3048"/>
                </a:moveTo>
                <a:lnTo>
                  <a:pt x="5309" y="199"/>
                </a:lnTo>
                <a:lnTo>
                  <a:pt x="5285" y="0"/>
                </a:lnTo>
                <a:lnTo>
                  <a:pt x="0" y="0"/>
                </a:lnTo>
                <a:lnTo>
                  <a:pt x="0" y="3048"/>
                </a:lnTo>
                <a:lnTo>
                  <a:pt x="6363" y="3048"/>
                </a:lnTo>
                <a:close/>
              </a:path>
              <a:path w="400050" h="3175">
                <a:moveTo>
                  <a:pt x="400018" y="0"/>
                </a:moveTo>
                <a:lnTo>
                  <a:pt x="6363" y="3048"/>
                </a:lnTo>
                <a:lnTo>
                  <a:pt x="398927" y="3048"/>
                </a:lnTo>
                <a:lnTo>
                  <a:pt x="399994" y="199"/>
                </a:lnTo>
                <a:lnTo>
                  <a:pt x="400018" y="0"/>
                </a:lnTo>
                <a:close/>
              </a:path>
            </a:pathLst>
          </a:custGeom>
          <a:solidFill>
            <a:srgbClr val="ACA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846600" y="252223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564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847728" y="252528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4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848855" y="252832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024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849984" y="253137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5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851112" y="253442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484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852239" y="2537472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21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853367" y="2540520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945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854495" y="2543568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6675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855623" y="2546616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405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856751" y="254966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135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857879" y="2552712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6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859007" y="2555760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59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840236" y="2557284"/>
            <a:ext cx="385445" cy="3175"/>
          </a:xfrm>
          <a:custGeom>
            <a:avLst/>
            <a:gdLst/>
            <a:ahLst/>
            <a:cxnLst/>
            <a:rect l="l" t="t" r="r" b="b"/>
            <a:pathLst>
              <a:path w="385445" h="3175">
                <a:moveTo>
                  <a:pt x="21469" y="3047"/>
                </a:moveTo>
                <a:lnTo>
                  <a:pt x="20456" y="1506"/>
                </a:lnTo>
                <a:lnTo>
                  <a:pt x="19898" y="0"/>
                </a:lnTo>
                <a:lnTo>
                  <a:pt x="0" y="0"/>
                </a:lnTo>
                <a:lnTo>
                  <a:pt x="0" y="3047"/>
                </a:lnTo>
                <a:lnTo>
                  <a:pt x="21469" y="3047"/>
                </a:lnTo>
                <a:close/>
              </a:path>
              <a:path w="385445" h="3175">
                <a:moveTo>
                  <a:pt x="385225" y="0"/>
                </a:moveTo>
                <a:lnTo>
                  <a:pt x="21469" y="3047"/>
                </a:lnTo>
                <a:lnTo>
                  <a:pt x="383639" y="3047"/>
                </a:lnTo>
                <a:lnTo>
                  <a:pt x="384661" y="1506"/>
                </a:lnTo>
                <a:lnTo>
                  <a:pt x="385225" y="0"/>
                </a:lnTo>
                <a:close/>
              </a:path>
            </a:pathLst>
          </a:custGeom>
          <a:solidFill>
            <a:srgbClr val="969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861705" y="2561856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69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863708" y="256490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46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865711" y="2567952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12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867714" y="25710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99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869716" y="257404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76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871719" y="2577096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2052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873722" y="25801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029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875725" y="2583192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4006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877727" y="25862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2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879730" y="258928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5959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881733" y="259233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935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840236" y="2593860"/>
            <a:ext cx="361950" cy="3175"/>
          </a:xfrm>
          <a:custGeom>
            <a:avLst/>
            <a:gdLst/>
            <a:ahLst/>
            <a:cxnLst/>
            <a:rect l="l" t="t" r="r" b="b"/>
            <a:pathLst>
              <a:path w="361950" h="3175">
                <a:moveTo>
                  <a:pt x="46207" y="3048"/>
                </a:moveTo>
                <a:lnTo>
                  <a:pt x="44267" y="1168"/>
                </a:lnTo>
                <a:lnTo>
                  <a:pt x="43499" y="0"/>
                </a:lnTo>
                <a:lnTo>
                  <a:pt x="0" y="0"/>
                </a:lnTo>
                <a:lnTo>
                  <a:pt x="0" y="3048"/>
                </a:lnTo>
                <a:lnTo>
                  <a:pt x="46207" y="3048"/>
                </a:lnTo>
                <a:close/>
              </a:path>
              <a:path w="361950" h="3175">
                <a:moveTo>
                  <a:pt x="361411" y="0"/>
                </a:moveTo>
                <a:lnTo>
                  <a:pt x="46207" y="3048"/>
                </a:lnTo>
                <a:lnTo>
                  <a:pt x="358686" y="3048"/>
                </a:lnTo>
                <a:lnTo>
                  <a:pt x="360637" y="1168"/>
                </a:lnTo>
                <a:lnTo>
                  <a:pt x="361411" y="0"/>
                </a:lnTo>
                <a:close/>
              </a:path>
            </a:pathLst>
          </a:custGeom>
          <a:solidFill>
            <a:srgbClr val="878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886443" y="25984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479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889590" y="2601480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169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892737" y="260452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860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895884" y="2607576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50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899030" y="2610624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41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902177" y="261367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931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905324" y="2616720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2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908470" y="261976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312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911617" y="262281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003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840236" y="2624340"/>
            <a:ext cx="330835" cy="3175"/>
          </a:xfrm>
          <a:custGeom>
            <a:avLst/>
            <a:gdLst/>
            <a:ahLst/>
            <a:cxnLst/>
            <a:rect l="l" t="t" r="r" b="b"/>
            <a:pathLst>
              <a:path w="330835" h="3175">
                <a:moveTo>
                  <a:pt x="78879" y="3048"/>
                </a:moveTo>
                <a:lnTo>
                  <a:pt x="75569" y="1008"/>
                </a:lnTo>
                <a:lnTo>
                  <a:pt x="74527" y="0"/>
                </a:lnTo>
                <a:lnTo>
                  <a:pt x="0" y="0"/>
                </a:lnTo>
                <a:lnTo>
                  <a:pt x="0" y="3048"/>
                </a:lnTo>
                <a:lnTo>
                  <a:pt x="78879" y="3048"/>
                </a:lnTo>
                <a:close/>
              </a:path>
              <a:path w="330835" h="3175">
                <a:moveTo>
                  <a:pt x="330221" y="0"/>
                </a:moveTo>
                <a:lnTo>
                  <a:pt x="78879" y="3048"/>
                </a:lnTo>
                <a:lnTo>
                  <a:pt x="325862" y="3048"/>
                </a:lnTo>
                <a:lnTo>
                  <a:pt x="329175" y="1008"/>
                </a:lnTo>
                <a:lnTo>
                  <a:pt x="330221" y="0"/>
                </a:lnTo>
                <a:close/>
              </a:path>
            </a:pathLst>
          </a:custGeom>
          <a:solidFill>
            <a:srgbClr val="7C7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919116" y="2628912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982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924064" y="2631960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08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929011" y="2635008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184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933959" y="2638056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285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938907" y="264110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86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943854" y="264415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87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840236" y="2645676"/>
            <a:ext cx="296545" cy="3175"/>
          </a:xfrm>
          <a:custGeom>
            <a:avLst/>
            <a:gdLst/>
            <a:ahLst/>
            <a:cxnLst/>
            <a:rect l="l" t="t" r="r" b="b"/>
            <a:pathLst>
              <a:path w="296545" h="3175">
                <a:moveTo>
                  <a:pt x="113766" y="3048"/>
                </a:moveTo>
                <a:lnTo>
                  <a:pt x="113189" y="2848"/>
                </a:lnTo>
                <a:lnTo>
                  <a:pt x="108566" y="0"/>
                </a:lnTo>
                <a:lnTo>
                  <a:pt x="0" y="0"/>
                </a:lnTo>
                <a:lnTo>
                  <a:pt x="0" y="3048"/>
                </a:lnTo>
                <a:lnTo>
                  <a:pt x="113766" y="3048"/>
                </a:lnTo>
                <a:close/>
              </a:path>
              <a:path w="296545" h="3175">
                <a:moveTo>
                  <a:pt x="296154" y="0"/>
                </a:moveTo>
                <a:lnTo>
                  <a:pt x="113766" y="3048"/>
                </a:lnTo>
                <a:lnTo>
                  <a:pt x="290953" y="3048"/>
                </a:lnTo>
                <a:lnTo>
                  <a:pt x="291528" y="2848"/>
                </a:lnTo>
                <a:lnTo>
                  <a:pt x="296154" y="0"/>
                </a:lnTo>
                <a:close/>
              </a:path>
            </a:pathLst>
          </a:custGeom>
          <a:solidFill>
            <a:srgbClr val="797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954003" y="26502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1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962807" y="2653296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61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971612" y="265634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4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980417" y="265939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74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840236" y="2660916"/>
            <a:ext cx="255904" cy="3175"/>
          </a:xfrm>
          <a:custGeom>
            <a:avLst/>
            <a:gdLst/>
            <a:ahLst/>
            <a:cxnLst/>
            <a:rect l="l" t="t" r="r" b="b"/>
            <a:pathLst>
              <a:path w="255904" h="3175">
                <a:moveTo>
                  <a:pt x="161657" y="3048"/>
                </a:moveTo>
                <a:lnTo>
                  <a:pt x="155954" y="2412"/>
                </a:lnTo>
                <a:lnTo>
                  <a:pt x="148985" y="0"/>
                </a:lnTo>
                <a:lnTo>
                  <a:pt x="0" y="0"/>
                </a:lnTo>
                <a:lnTo>
                  <a:pt x="0" y="3048"/>
                </a:lnTo>
                <a:lnTo>
                  <a:pt x="161657" y="3048"/>
                </a:lnTo>
                <a:close/>
              </a:path>
              <a:path w="255904" h="3175">
                <a:moveTo>
                  <a:pt x="255888" y="0"/>
                </a:moveTo>
                <a:lnTo>
                  <a:pt x="161657" y="3048"/>
                </a:lnTo>
                <a:lnTo>
                  <a:pt x="243305" y="3048"/>
                </a:lnTo>
                <a:lnTo>
                  <a:pt x="248949" y="2412"/>
                </a:lnTo>
                <a:lnTo>
                  <a:pt x="255888" y="0"/>
                </a:lnTo>
                <a:close/>
              </a:path>
            </a:pathLst>
          </a:custGeom>
          <a:solidFill>
            <a:srgbClr val="777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001893" y="2665488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8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29250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216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715012" y="2304300"/>
            <a:ext cx="405765" cy="388620"/>
          </a:xfrm>
          <a:custGeom>
            <a:avLst/>
            <a:gdLst/>
            <a:ahLst/>
            <a:cxnLst/>
            <a:rect l="l" t="t" r="r" b="b"/>
            <a:pathLst>
              <a:path w="405764" h="388619">
                <a:moveTo>
                  <a:pt x="405384" y="195071"/>
                </a:moveTo>
                <a:lnTo>
                  <a:pt x="399994" y="150196"/>
                </a:lnTo>
                <a:lnTo>
                  <a:pt x="384661" y="109079"/>
                </a:lnTo>
                <a:lnTo>
                  <a:pt x="360637" y="72867"/>
                </a:lnTo>
                <a:lnTo>
                  <a:pt x="329175" y="42707"/>
                </a:lnTo>
                <a:lnTo>
                  <a:pt x="291528" y="19745"/>
                </a:lnTo>
                <a:lnTo>
                  <a:pt x="248949" y="5127"/>
                </a:lnTo>
                <a:lnTo>
                  <a:pt x="202692" y="0"/>
                </a:lnTo>
                <a:lnTo>
                  <a:pt x="156434" y="5127"/>
                </a:lnTo>
                <a:lnTo>
                  <a:pt x="113855" y="19745"/>
                </a:lnTo>
                <a:lnTo>
                  <a:pt x="76208" y="42707"/>
                </a:lnTo>
                <a:lnTo>
                  <a:pt x="44746" y="72867"/>
                </a:lnTo>
                <a:lnTo>
                  <a:pt x="20722" y="109079"/>
                </a:lnTo>
                <a:lnTo>
                  <a:pt x="5389" y="150196"/>
                </a:lnTo>
                <a:lnTo>
                  <a:pt x="0" y="195071"/>
                </a:lnTo>
                <a:lnTo>
                  <a:pt x="5389" y="239383"/>
                </a:lnTo>
                <a:lnTo>
                  <a:pt x="20722" y="280096"/>
                </a:lnTo>
                <a:lnTo>
                  <a:pt x="44746" y="316036"/>
                </a:lnTo>
                <a:lnTo>
                  <a:pt x="76208" y="346032"/>
                </a:lnTo>
                <a:lnTo>
                  <a:pt x="113855" y="368910"/>
                </a:lnTo>
                <a:lnTo>
                  <a:pt x="156434" y="383497"/>
                </a:lnTo>
                <a:lnTo>
                  <a:pt x="202692" y="388619"/>
                </a:lnTo>
                <a:lnTo>
                  <a:pt x="248949" y="383497"/>
                </a:lnTo>
                <a:lnTo>
                  <a:pt x="291528" y="368910"/>
                </a:lnTo>
                <a:lnTo>
                  <a:pt x="329175" y="346032"/>
                </a:lnTo>
                <a:lnTo>
                  <a:pt x="360637" y="316036"/>
                </a:lnTo>
                <a:lnTo>
                  <a:pt x="384661" y="280096"/>
                </a:lnTo>
                <a:lnTo>
                  <a:pt x="399994" y="239383"/>
                </a:lnTo>
                <a:lnTo>
                  <a:pt x="405384" y="1950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865848" y="228144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93" y="0"/>
                </a:lnTo>
              </a:path>
            </a:pathLst>
          </a:custGeom>
          <a:ln w="3175">
            <a:solidFill>
              <a:srgbClr val="FFFF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844321" y="22844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096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835470" y="2287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45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26618" y="2290584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594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817766" y="22936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ln w="3175">
            <a:solidFill>
              <a:srgbClr val="FDF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08915" y="229668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091" y="0"/>
                </a:lnTo>
              </a:path>
            </a:pathLst>
          </a:custGeom>
          <a:ln w="3175">
            <a:solidFill>
              <a:srgbClr val="FCFC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802131" y="229972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01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797155" y="2302776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3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792179" y="230582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84" y="0"/>
                </a:lnTo>
              </a:path>
            </a:pathLst>
          </a:custGeom>
          <a:ln w="3175">
            <a:solidFill>
              <a:srgbClr val="FCFC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787203" y="2308872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76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782227" y="231192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68" y="0"/>
                </a:lnTo>
              </a:path>
            </a:pathLst>
          </a:custGeom>
          <a:ln w="3175">
            <a:solidFill>
              <a:srgbClr val="FBFB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777251" y="2314968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659" y="0"/>
                </a:lnTo>
              </a:path>
            </a:pathLst>
          </a:custGeom>
          <a:ln w="3175">
            <a:solidFill>
              <a:srgbClr val="FBFB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72275" y="231801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51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767437" y="232102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66" y="0"/>
                </a:lnTo>
              </a:path>
            </a:pathLst>
          </a:custGeom>
          <a:ln w="3175">
            <a:solidFill>
              <a:srgbClr val="FA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764185" y="232411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903" y="0"/>
                </a:lnTo>
              </a:path>
            </a:pathLst>
          </a:custGeom>
          <a:ln w="3175">
            <a:solidFill>
              <a:srgbClr val="FA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761021" y="232716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264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757857" y="233020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625" y="0"/>
                </a:lnTo>
              </a:path>
            </a:pathLst>
          </a:custGeom>
          <a:ln w="3175">
            <a:solidFill>
              <a:srgbClr val="F9F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754693" y="23332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751529" y="233630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347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748365" y="233935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708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745201" y="23424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69" y="0"/>
                </a:lnTo>
              </a:path>
            </a:pathLst>
          </a:custGeom>
          <a:ln w="3175">
            <a:solidFill>
              <a:srgbClr val="F8F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742037" y="2345448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430" y="0"/>
                </a:lnTo>
              </a:path>
            </a:pathLst>
          </a:custGeom>
          <a:ln w="3175">
            <a:solidFill>
              <a:srgbClr val="F7F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738873" y="23484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3175">
            <a:solidFill>
              <a:srgbClr val="F7F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735924" y="235154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721" y="0"/>
                </a:lnTo>
              </a:path>
            </a:pathLst>
          </a:custGeom>
          <a:ln w="3175">
            <a:solidFill>
              <a:srgbClr val="F6F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733912" y="235459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71" y="0"/>
                </a:lnTo>
              </a:path>
            </a:pathLst>
          </a:custGeom>
          <a:ln w="3175">
            <a:solidFill>
              <a:srgbClr val="F6F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731900" y="235764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20" y="0"/>
                </a:lnTo>
              </a:path>
            </a:pathLst>
          </a:custGeom>
          <a:ln w="3175">
            <a:solidFill>
              <a:srgbClr val="F5F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729887" y="2360688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70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727875" y="2363736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919" y="0"/>
                </a:lnTo>
              </a:path>
            </a:pathLst>
          </a:custGeom>
          <a:ln w="3175">
            <a:solidFill>
              <a:srgbClr val="F4F4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725863" y="23667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69" y="0"/>
                </a:lnTo>
              </a:path>
            </a:pathLst>
          </a:custGeom>
          <a:ln w="3175">
            <a:solidFill>
              <a:srgbClr val="F3F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723851" y="236983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018" y="0"/>
                </a:lnTo>
              </a:path>
            </a:pathLst>
          </a:custGeom>
          <a:ln w="3175">
            <a:solidFill>
              <a:srgbClr val="F1F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721839" y="2372880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068" y="0"/>
                </a:lnTo>
              </a:path>
            </a:pathLst>
          </a:custGeom>
          <a:ln w="3175">
            <a:solidFill>
              <a:srgbClr val="F0F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719827" y="2375928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117" y="0"/>
                </a:lnTo>
              </a:path>
            </a:pathLst>
          </a:custGeom>
          <a:ln w="3175">
            <a:solidFill>
              <a:srgbClr val="F0F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717814" y="237897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3175">
            <a:solidFill>
              <a:srgbClr val="EFE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715802" y="2382024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7" y="0"/>
                </a:lnTo>
              </a:path>
            </a:pathLst>
          </a:custGeom>
          <a:ln w="3175">
            <a:solidFill>
              <a:srgbClr val="EEE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713790" y="238507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66" y="0"/>
                </a:lnTo>
              </a:path>
            </a:pathLst>
          </a:custGeom>
          <a:ln w="3175">
            <a:solidFill>
              <a:srgbClr val="EDE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12126" y="2388120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616" y="0"/>
                </a:lnTo>
              </a:path>
            </a:pathLst>
          </a:custGeom>
          <a:ln w="3175">
            <a:solidFill>
              <a:srgbClr val="ECE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710994" y="239116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5896" y="0"/>
                </a:lnTo>
              </a:path>
            </a:pathLst>
          </a:custGeom>
          <a:ln w="3175">
            <a:solidFill>
              <a:srgbClr val="EBE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709863" y="2394216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6" y="0"/>
                </a:lnTo>
              </a:path>
            </a:pathLst>
          </a:custGeom>
          <a:ln w="3175">
            <a:solidFill>
              <a:srgbClr val="EBE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708731" y="23972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455" y="0"/>
                </a:lnTo>
              </a:path>
            </a:pathLst>
          </a:custGeom>
          <a:ln w="3175">
            <a:solidFill>
              <a:srgbClr val="EAE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707599" y="240031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35" y="0"/>
                </a:lnTo>
              </a:path>
            </a:pathLst>
          </a:custGeom>
          <a:ln w="3175">
            <a:solidFill>
              <a:srgbClr val="E9E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706467" y="240336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014" y="0"/>
                </a:lnTo>
              </a:path>
            </a:pathLst>
          </a:custGeom>
          <a:ln w="3175">
            <a:solidFill>
              <a:srgbClr val="E8E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705336" y="2406408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94" y="0"/>
                </a:lnTo>
              </a:path>
            </a:pathLst>
          </a:custGeom>
          <a:ln w="3175">
            <a:solidFill>
              <a:srgbClr val="E7E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704204" y="240945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574" y="0"/>
                </a:lnTo>
              </a:path>
            </a:pathLst>
          </a:custGeom>
          <a:ln w="3175">
            <a:solidFill>
              <a:srgbClr val="E6E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703073" y="241250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53" y="0"/>
                </a:lnTo>
              </a:path>
            </a:pathLst>
          </a:custGeom>
          <a:ln w="3175">
            <a:solidFill>
              <a:srgbClr val="E4E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701941" y="241555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33" y="0"/>
                </a:lnTo>
              </a:path>
            </a:pathLst>
          </a:custGeom>
          <a:ln w="3175">
            <a:solidFill>
              <a:srgbClr val="E1E1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700809" y="2418600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412" y="0"/>
                </a:lnTo>
              </a:path>
            </a:pathLst>
          </a:custGeom>
          <a:ln w="3175">
            <a:solidFill>
              <a:srgbClr val="E0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699678" y="2421648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692" y="0"/>
                </a:lnTo>
              </a:path>
            </a:pathLst>
          </a:custGeom>
          <a:ln w="3175">
            <a:solidFill>
              <a:srgbClr val="DFD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698546" y="2424696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72" y="0"/>
                </a:lnTo>
              </a:path>
            </a:pathLst>
          </a:custGeom>
          <a:ln w="3175">
            <a:solidFill>
              <a:srgbClr val="DFD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697457" y="24276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65" y="0"/>
                </a:lnTo>
              </a:path>
            </a:pathLst>
          </a:custGeom>
          <a:ln w="3175">
            <a:solidFill>
              <a:srgbClr val="DDD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697079" y="243079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28" y="0"/>
                </a:lnTo>
              </a:path>
            </a:pathLst>
          </a:custGeom>
          <a:ln w="3175">
            <a:solidFill>
              <a:srgbClr val="DCD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696714" y="243384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64" y="0"/>
                </a:lnTo>
              </a:path>
            </a:pathLst>
          </a:custGeom>
          <a:ln w="3175">
            <a:solidFill>
              <a:srgbClr val="DBD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696349" y="2436888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00" y="0"/>
                </a:lnTo>
              </a:path>
            </a:pathLst>
          </a:custGeom>
          <a:ln w="3175">
            <a:solidFill>
              <a:srgbClr val="D9D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695984" y="243993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35" y="0"/>
                </a:lnTo>
              </a:path>
            </a:pathLst>
          </a:custGeom>
          <a:ln w="3175">
            <a:solidFill>
              <a:srgbClr val="D7D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695619" y="244298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71" y="0"/>
                </a:lnTo>
              </a:path>
            </a:pathLst>
          </a:custGeom>
          <a:ln w="3175">
            <a:solidFill>
              <a:srgbClr val="D5D5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695254" y="244603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07" y="0"/>
                </a:lnTo>
              </a:path>
            </a:pathLst>
          </a:custGeom>
          <a:ln w="3175">
            <a:solidFill>
              <a:srgbClr val="D4D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694889" y="244908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42" y="0"/>
                </a:lnTo>
              </a:path>
            </a:pathLst>
          </a:custGeom>
          <a:ln w="3175">
            <a:solidFill>
              <a:srgbClr val="D2D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694524" y="2452128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8" y="0"/>
                </a:lnTo>
              </a:path>
            </a:pathLst>
          </a:custGeom>
          <a:ln w="3175">
            <a:solidFill>
              <a:srgbClr val="D2D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694159" y="245517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13" y="0"/>
                </a:lnTo>
              </a:path>
            </a:pathLst>
          </a:custGeom>
          <a:ln w="3175">
            <a:solidFill>
              <a:srgbClr val="D0D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693794" y="245822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49" y="0"/>
                </a:lnTo>
              </a:path>
            </a:pathLst>
          </a:custGeom>
          <a:ln w="3175">
            <a:solidFill>
              <a:srgbClr val="CFCF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693429" y="246127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85" y="0"/>
                </a:lnTo>
              </a:path>
            </a:pathLst>
          </a:custGeom>
          <a:ln w="3175">
            <a:solidFill>
              <a:srgbClr val="CDC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693064" y="246432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0" y="0"/>
                </a:lnTo>
              </a:path>
            </a:pathLst>
          </a:custGeom>
          <a:ln w="3175">
            <a:solidFill>
              <a:srgbClr val="CAC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692700" y="2467368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6" y="0"/>
                </a:lnTo>
              </a:path>
            </a:pathLst>
          </a:custGeom>
          <a:ln w="3175">
            <a:solidFill>
              <a:srgbClr val="C9C9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692335" y="247041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7C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692152" y="2473466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3175">
            <a:solidFill>
              <a:srgbClr val="C5C5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692334" y="247651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492" y="0"/>
                </a:lnTo>
              </a:path>
            </a:pathLst>
          </a:custGeom>
          <a:ln w="3175">
            <a:solidFill>
              <a:srgbClr val="C5C5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692699" y="247956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2758" y="0"/>
                </a:lnTo>
              </a:path>
            </a:pathLst>
          </a:custGeom>
          <a:ln w="3175">
            <a:solidFill>
              <a:srgbClr val="C3C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693063" y="248260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024" y="0"/>
                </a:lnTo>
              </a:path>
            </a:pathLst>
          </a:custGeom>
          <a:ln w="3175">
            <a:solidFill>
              <a:srgbClr val="C1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693427" y="248565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290" y="0"/>
                </a:lnTo>
              </a:path>
            </a:pathLst>
          </a:custGeom>
          <a:ln w="3175">
            <a:solidFill>
              <a:srgbClr val="C0C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693791" y="248870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55" y="0"/>
                </a:lnTo>
              </a:path>
            </a:pathLst>
          </a:custGeom>
          <a:ln w="3175">
            <a:solidFill>
              <a:srgbClr val="BDB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694155" y="249175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821" y="0"/>
                </a:lnTo>
              </a:path>
            </a:pathLst>
          </a:custGeom>
          <a:ln w="3175">
            <a:solidFill>
              <a:srgbClr val="BBB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94520" y="249480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87" y="0"/>
                </a:lnTo>
              </a:path>
            </a:pathLst>
          </a:custGeom>
          <a:ln w="3175">
            <a:solidFill>
              <a:srgbClr val="B9B9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694884" y="249784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353" y="0"/>
                </a:lnTo>
              </a:path>
            </a:pathLst>
          </a:custGeom>
          <a:ln w="3175">
            <a:solidFill>
              <a:srgbClr val="B8B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695248" y="250089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618" y="0"/>
                </a:lnTo>
              </a:path>
            </a:pathLst>
          </a:custGeom>
          <a:ln w="3175">
            <a:solidFill>
              <a:srgbClr val="B7B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695612" y="2503944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84" y="0"/>
                </a:lnTo>
              </a:path>
            </a:pathLst>
          </a:custGeom>
          <a:ln w="3175">
            <a:solidFill>
              <a:srgbClr val="B5B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695977" y="250699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50" y="0"/>
                </a:lnTo>
              </a:path>
            </a:pathLst>
          </a:custGeom>
          <a:ln w="3175">
            <a:solidFill>
              <a:srgbClr val="B3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696341" y="251004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16" y="0"/>
                </a:lnTo>
              </a:path>
            </a:pathLst>
          </a:custGeom>
          <a:ln w="3175">
            <a:solidFill>
              <a:srgbClr val="B1B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696705" y="251308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681" y="0"/>
                </a:lnTo>
              </a:path>
            </a:pathLst>
          </a:custGeom>
          <a:ln w="3175">
            <a:solidFill>
              <a:srgbClr val="AFA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697069" y="2516136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47" y="0"/>
                </a:lnTo>
              </a:path>
            </a:pathLst>
          </a:custGeom>
          <a:ln w="3175">
            <a:solidFill>
              <a:srgbClr val="ADA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697220" y="251829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698490" y="251918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159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089650" y="251821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ACA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698509" y="2522232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10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6088414" y="25222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46" y="0"/>
                </a:lnTo>
              </a:path>
            </a:pathLst>
          </a:custGeom>
          <a:ln w="3175">
            <a:solidFill>
              <a:srgbClr val="ABA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99635" y="2525280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779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087272" y="2525280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788" y="0"/>
                </a:lnTo>
              </a:path>
            </a:pathLst>
          </a:custGeom>
          <a:ln w="3175">
            <a:solidFill>
              <a:srgbClr val="A9A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700760" y="2528328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511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6086130" y="2528328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30" y="0"/>
                </a:lnTo>
              </a:path>
            </a:pathLst>
          </a:custGeom>
          <a:ln w="3175">
            <a:solidFill>
              <a:srgbClr val="A7A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701886" y="2531376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4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084989" y="253137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071" y="0"/>
                </a:lnTo>
              </a:path>
            </a:pathLst>
          </a:custGeom>
          <a:ln w="3175">
            <a:solidFill>
              <a:srgbClr val="A4A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703011" y="253442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976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083846" y="253442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13" y="0"/>
                </a:lnTo>
              </a:path>
            </a:pathLst>
          </a:custGeom>
          <a:ln w="3175">
            <a:solidFill>
              <a:srgbClr val="A3A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704137" y="253747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709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082705" y="2537472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355" y="0"/>
                </a:lnTo>
              </a:path>
            </a:pathLst>
          </a:custGeom>
          <a:ln w="3175">
            <a:solidFill>
              <a:srgbClr val="A1A1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705263" y="2540520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41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081563" y="25405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97" y="0"/>
                </a:lnTo>
              </a:path>
            </a:pathLst>
          </a:custGeom>
          <a:ln w="3175">
            <a:solidFill>
              <a:srgbClr val="9F9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706388" y="254356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74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080421" y="254356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639" y="0"/>
                </a:lnTo>
              </a:path>
            </a:pathLst>
          </a:custGeom>
          <a:ln w="3175">
            <a:solidFill>
              <a:srgbClr val="9F9F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707514" y="254661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2906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6079279" y="254661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781" y="0"/>
                </a:lnTo>
              </a:path>
            </a:pathLst>
          </a:custGeom>
          <a:ln w="3175">
            <a:solidFill>
              <a:srgbClr val="9D9D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708640" y="2549664"/>
            <a:ext cx="370840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9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078137" y="25496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922" y="0"/>
                </a:lnTo>
              </a:path>
            </a:pathLst>
          </a:custGeom>
          <a:ln w="3175">
            <a:solidFill>
              <a:srgbClr val="9C9C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709765" y="2552712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71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6076996" y="2552712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064" y="0"/>
                </a:lnTo>
              </a:path>
            </a:pathLst>
          </a:custGeom>
          <a:ln w="3175">
            <a:solidFill>
              <a:srgbClr val="9A9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710891" y="255576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104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6075853" y="255576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206" y="0"/>
                </a:lnTo>
              </a:path>
            </a:pathLst>
          </a:custGeom>
          <a:ln w="3175">
            <a:solidFill>
              <a:srgbClr val="999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712017" y="2557284"/>
            <a:ext cx="387350" cy="3175"/>
          </a:xfrm>
          <a:custGeom>
            <a:avLst/>
            <a:gdLst/>
            <a:ahLst/>
            <a:cxnLst/>
            <a:rect l="l" t="t" r="r" b="b"/>
            <a:pathLst>
              <a:path w="387350" h="3175">
                <a:moveTo>
                  <a:pt x="363836" y="0"/>
                </a:moveTo>
                <a:lnTo>
                  <a:pt x="0" y="0"/>
                </a:lnTo>
                <a:lnTo>
                  <a:pt x="556" y="1506"/>
                </a:lnTo>
                <a:lnTo>
                  <a:pt x="1565" y="3047"/>
                </a:lnTo>
                <a:lnTo>
                  <a:pt x="362250" y="3047"/>
                </a:lnTo>
                <a:lnTo>
                  <a:pt x="363836" y="0"/>
                </a:lnTo>
                <a:close/>
              </a:path>
              <a:path w="387350" h="3175">
                <a:moveTo>
                  <a:pt x="363836" y="0"/>
                </a:moveTo>
                <a:lnTo>
                  <a:pt x="362250" y="3047"/>
                </a:lnTo>
                <a:lnTo>
                  <a:pt x="363272" y="1506"/>
                </a:lnTo>
                <a:lnTo>
                  <a:pt x="363836" y="0"/>
                </a:lnTo>
                <a:close/>
              </a:path>
              <a:path w="387350" h="3175">
                <a:moveTo>
                  <a:pt x="387043" y="3047"/>
                </a:moveTo>
                <a:lnTo>
                  <a:pt x="387043" y="0"/>
                </a:lnTo>
                <a:lnTo>
                  <a:pt x="363836" y="0"/>
                </a:lnTo>
                <a:lnTo>
                  <a:pt x="363272" y="1506"/>
                </a:lnTo>
                <a:lnTo>
                  <a:pt x="362250" y="3047"/>
                </a:lnTo>
                <a:lnTo>
                  <a:pt x="387043" y="3047"/>
                </a:lnTo>
                <a:close/>
              </a:path>
            </a:pathLst>
          </a:custGeom>
          <a:solidFill>
            <a:srgbClr val="969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713583" y="2561856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84" y="0"/>
                </a:lnTo>
              </a:path>
            </a:pathLst>
          </a:custGeom>
          <a:ln w="3175">
            <a:solidFill>
              <a:srgbClr val="9494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715578" y="256490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68" y="0"/>
                </a:lnTo>
              </a:path>
            </a:pathLst>
          </a:custGeom>
          <a:ln w="3175">
            <a:solidFill>
              <a:srgbClr val="939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717574" y="256795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2" y="0"/>
                </a:lnTo>
              </a:path>
            </a:pathLst>
          </a:custGeom>
          <a:ln w="3175">
            <a:solidFill>
              <a:srgbClr val="9292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719569" y="25710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636" y="0"/>
                </a:lnTo>
              </a:path>
            </a:pathLst>
          </a:custGeom>
          <a:ln w="3175">
            <a:solidFill>
              <a:srgbClr val="9292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721565" y="257404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619" y="0"/>
                </a:lnTo>
              </a:path>
            </a:pathLst>
          </a:custGeom>
          <a:ln w="3175">
            <a:solidFill>
              <a:srgbClr val="919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23561" y="2577096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03" y="0"/>
                </a:lnTo>
              </a:path>
            </a:pathLst>
          </a:custGeom>
          <a:ln w="3175">
            <a:solidFill>
              <a:srgbClr val="909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25556" y="2580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7" y="0"/>
                </a:lnTo>
              </a:path>
            </a:pathLst>
          </a:custGeom>
          <a:ln w="3175">
            <a:solidFill>
              <a:srgbClr val="8F8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27552" y="258319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570" y="0"/>
                </a:lnTo>
              </a:path>
            </a:pathLst>
          </a:custGeom>
          <a:ln w="3175">
            <a:solidFill>
              <a:srgbClr val="8E8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29547" y="258624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554" y="0"/>
                </a:lnTo>
              </a:path>
            </a:pathLst>
          </a:custGeom>
          <a:ln w="3175">
            <a:solidFill>
              <a:srgbClr val="8A8A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731543" y="2589288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38" y="0"/>
                </a:lnTo>
              </a:path>
            </a:pathLst>
          </a:custGeom>
          <a:ln w="3175">
            <a:solidFill>
              <a:srgbClr val="898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733539" y="25923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21" y="0"/>
                </a:lnTo>
              </a:path>
            </a:pathLst>
          </a:custGeom>
          <a:ln w="3175">
            <a:solidFill>
              <a:srgbClr val="8888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735534" y="259538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505" y="0"/>
                </a:lnTo>
              </a:path>
            </a:pathLst>
          </a:custGeom>
          <a:ln w="3175">
            <a:solidFill>
              <a:srgbClr val="878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38229" y="2598432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85" y="0"/>
                </a:lnTo>
              </a:path>
            </a:pathLst>
          </a:custGeom>
          <a:ln w="3175">
            <a:solidFill>
              <a:srgbClr val="8686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41360" y="26014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2" y="0"/>
                </a:lnTo>
              </a:path>
            </a:pathLst>
          </a:custGeom>
          <a:ln w="3175">
            <a:solidFill>
              <a:srgbClr val="8585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744490" y="260452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9" y="0"/>
                </a:lnTo>
              </a:path>
            </a:pathLst>
          </a:custGeom>
          <a:ln w="3175">
            <a:solidFill>
              <a:srgbClr val="858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747620" y="260757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206" y="0"/>
                </a:lnTo>
              </a:path>
            </a:pathLst>
          </a:custGeom>
          <a:ln w="3175">
            <a:solidFill>
              <a:srgbClr val="84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750750" y="2610624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>
                <a:moveTo>
                  <a:pt x="0" y="0"/>
                </a:moveTo>
                <a:lnTo>
                  <a:pt x="285913" y="0"/>
                </a:lnTo>
              </a:path>
            </a:pathLst>
          </a:custGeom>
          <a:ln w="3175">
            <a:solidFill>
              <a:srgbClr val="838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53880" y="2613672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20" y="0"/>
                </a:lnTo>
              </a:path>
            </a:pathLst>
          </a:custGeom>
          <a:ln w="3175">
            <a:solidFill>
              <a:srgbClr val="828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57011" y="2616720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327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60141" y="261976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34" y="0"/>
                </a:lnTo>
              </a:path>
            </a:pathLst>
          </a:custGeom>
          <a:ln w="3175">
            <a:solidFill>
              <a:srgbClr val="808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63271" y="2622816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741" y="0"/>
                </a:lnTo>
              </a:path>
            </a:pathLst>
          </a:custGeom>
          <a:ln w="3175">
            <a:solidFill>
              <a:srgbClr val="7D7D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766401" y="262586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448" y="0"/>
                </a:lnTo>
              </a:path>
            </a:pathLst>
          </a:custGeom>
          <a:ln w="3175">
            <a:solidFill>
              <a:srgbClr val="7C7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770724" y="26289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5766" y="0"/>
                </a:lnTo>
              </a:path>
            </a:pathLst>
          </a:custGeom>
          <a:ln w="3175">
            <a:solidFill>
              <a:srgbClr val="7B7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775636" y="2631960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903" y="0"/>
                </a:lnTo>
              </a:path>
            </a:pathLst>
          </a:custGeom>
          <a:ln w="3175">
            <a:solidFill>
              <a:srgbClr val="7A7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780548" y="263500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40" y="0"/>
                </a:lnTo>
              </a:path>
            </a:pathLst>
          </a:custGeom>
          <a:ln w="3175">
            <a:solidFill>
              <a:srgbClr val="7A7A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785460" y="26380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76" y="0"/>
                </a:lnTo>
              </a:path>
            </a:pathLst>
          </a:custGeom>
          <a:ln w="3175">
            <a:solidFill>
              <a:srgbClr val="7979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90372" y="264110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13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95284" y="264415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50" y="0"/>
                </a:lnTo>
              </a:path>
            </a:pathLst>
          </a:custGeom>
          <a:ln w="3175">
            <a:solidFill>
              <a:srgbClr val="797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800196" y="2647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586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805358" y="265024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23" y="0"/>
                </a:lnTo>
              </a:path>
            </a:pathLst>
          </a:custGeom>
          <a:ln w="3175">
            <a:solidFill>
              <a:srgbClr val="797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814079" y="26532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35" y="0"/>
                </a:lnTo>
              </a:path>
            </a:pathLst>
          </a:custGeom>
          <a:ln w="3175">
            <a:solidFill>
              <a:srgbClr val="7878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822801" y="26563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48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831522" y="265939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760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840244" y="26624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3" y="0"/>
                </a:lnTo>
              </a:path>
            </a:pathLst>
          </a:custGeom>
          <a:ln w="3175">
            <a:solidFill>
              <a:srgbClr val="777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852781" y="266548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153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879807" y="266777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3175">
            <a:solidFill>
              <a:srgbClr val="767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 txBox="1"/>
          <p:nvPr/>
        </p:nvSpPr>
        <p:spPr>
          <a:xfrm>
            <a:off x="4583767" y="2301240"/>
            <a:ext cx="179958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8145" algn="l"/>
                <a:tab pos="830580" algn="l"/>
                <a:tab pos="1248410" algn="l"/>
                <a:tab pos="1649095" algn="l"/>
              </a:tabLst>
            </a:pPr>
            <a:r>
              <a:rPr sz="1800" b="1" dirty="0">
                <a:latin typeface="Courier New"/>
                <a:cs typeface="Courier New"/>
              </a:rPr>
              <a:t>;	</a:t>
            </a:r>
            <a:r>
              <a:rPr sz="2400" b="1" baseline="1736" dirty="0">
                <a:latin typeface="Courier New"/>
                <a:cs typeface="Courier New"/>
              </a:rPr>
              <a:t>2	</a:t>
            </a:r>
            <a:r>
              <a:rPr sz="1800" b="1" dirty="0">
                <a:latin typeface="Courier New"/>
                <a:cs typeface="Courier New"/>
              </a:rPr>
              <a:t>;	</a:t>
            </a:r>
            <a:r>
              <a:rPr sz="2400" b="1" baseline="1736" dirty="0">
                <a:latin typeface="Courier New"/>
                <a:cs typeface="Courier New"/>
              </a:rPr>
              <a:t>4	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5" name="object 675"/>
          <p:cNvSpPr/>
          <p:nvPr/>
        </p:nvSpPr>
        <p:spPr>
          <a:xfrm>
            <a:off x="4268736" y="2051316"/>
            <a:ext cx="596265" cy="228600"/>
          </a:xfrm>
          <a:custGeom>
            <a:avLst/>
            <a:gdLst/>
            <a:ahLst/>
            <a:cxnLst/>
            <a:rect l="l" t="t" r="r" b="b"/>
            <a:pathLst>
              <a:path w="596264" h="228600">
                <a:moveTo>
                  <a:pt x="0" y="228600"/>
                </a:moveTo>
                <a:lnTo>
                  <a:pt x="5650" y="190656"/>
                </a:lnTo>
                <a:lnTo>
                  <a:pt x="21724" y="153654"/>
                </a:lnTo>
                <a:lnTo>
                  <a:pt x="46905" y="118533"/>
                </a:lnTo>
                <a:lnTo>
                  <a:pt x="79875" y="86234"/>
                </a:lnTo>
                <a:lnTo>
                  <a:pt x="119317" y="57698"/>
                </a:lnTo>
                <a:lnTo>
                  <a:pt x="163914" y="33866"/>
                </a:lnTo>
                <a:lnTo>
                  <a:pt x="212350" y="15679"/>
                </a:lnTo>
                <a:lnTo>
                  <a:pt x="263307" y="4076"/>
                </a:lnTo>
                <a:lnTo>
                  <a:pt x="315468" y="0"/>
                </a:lnTo>
                <a:lnTo>
                  <a:pt x="363631" y="4327"/>
                </a:lnTo>
                <a:lnTo>
                  <a:pt x="410782" y="16706"/>
                </a:lnTo>
                <a:lnTo>
                  <a:pt x="455907" y="36229"/>
                </a:lnTo>
                <a:lnTo>
                  <a:pt x="497992" y="61990"/>
                </a:lnTo>
                <a:lnTo>
                  <a:pt x="536025" y="93083"/>
                </a:lnTo>
                <a:lnTo>
                  <a:pt x="568994" y="128602"/>
                </a:lnTo>
                <a:lnTo>
                  <a:pt x="595884" y="1676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806708" y="2200668"/>
            <a:ext cx="119380" cy="137160"/>
          </a:xfrm>
          <a:custGeom>
            <a:avLst/>
            <a:gdLst/>
            <a:ahLst/>
            <a:cxnLst/>
            <a:rect l="l" t="t" r="r" b="b"/>
            <a:pathLst>
              <a:path w="119379" h="137160">
                <a:moveTo>
                  <a:pt x="118872" y="0"/>
                </a:moveTo>
                <a:lnTo>
                  <a:pt x="0" y="35052"/>
                </a:lnTo>
                <a:lnTo>
                  <a:pt x="94487" y="137160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222760" y="2051316"/>
            <a:ext cx="672465" cy="228600"/>
          </a:xfrm>
          <a:custGeom>
            <a:avLst/>
            <a:gdLst/>
            <a:ahLst/>
            <a:cxnLst/>
            <a:rect l="l" t="t" r="r" b="b"/>
            <a:pathLst>
              <a:path w="672464" h="228600">
                <a:moveTo>
                  <a:pt x="672084" y="228600"/>
                </a:moveTo>
                <a:lnTo>
                  <a:pt x="652284" y="160934"/>
                </a:lnTo>
                <a:lnTo>
                  <a:pt x="629125" y="128816"/>
                </a:lnTo>
                <a:lnTo>
                  <a:pt x="598541" y="98755"/>
                </a:lnTo>
                <a:lnTo>
                  <a:pt x="561594" y="71437"/>
                </a:lnTo>
                <a:lnTo>
                  <a:pt x="519342" y="47548"/>
                </a:lnTo>
                <a:lnTo>
                  <a:pt x="472848" y="27774"/>
                </a:lnTo>
                <a:lnTo>
                  <a:pt x="423172" y="12801"/>
                </a:lnTo>
                <a:lnTo>
                  <a:pt x="371374" y="3314"/>
                </a:lnTo>
                <a:lnTo>
                  <a:pt x="318516" y="0"/>
                </a:lnTo>
                <a:lnTo>
                  <a:pt x="270200" y="3327"/>
                </a:lnTo>
                <a:lnTo>
                  <a:pt x="222885" y="12906"/>
                </a:lnTo>
                <a:lnTo>
                  <a:pt x="177284" y="28128"/>
                </a:lnTo>
                <a:lnTo>
                  <a:pt x="134112" y="48387"/>
                </a:lnTo>
                <a:lnTo>
                  <a:pt x="94083" y="73074"/>
                </a:lnTo>
                <a:lnTo>
                  <a:pt x="57912" y="101584"/>
                </a:lnTo>
                <a:lnTo>
                  <a:pt x="26312" y="133308"/>
                </a:lnTo>
                <a:lnTo>
                  <a:pt x="0" y="1676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166372" y="2200668"/>
            <a:ext cx="117475" cy="137160"/>
          </a:xfrm>
          <a:custGeom>
            <a:avLst/>
            <a:gdLst/>
            <a:ahLst/>
            <a:cxnLst/>
            <a:rect l="l" t="t" r="r" b="b"/>
            <a:pathLst>
              <a:path w="117475" h="137160">
                <a:moveTo>
                  <a:pt x="117348" y="38100"/>
                </a:moveTo>
                <a:lnTo>
                  <a:pt x="0" y="0"/>
                </a:lnTo>
                <a:lnTo>
                  <a:pt x="21336" y="137160"/>
                </a:lnTo>
                <a:lnTo>
                  <a:pt x="117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044452" y="2668536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0"/>
                </a:moveTo>
                <a:lnTo>
                  <a:pt x="0" y="6751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983492" y="3340620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3" y="0"/>
                </a:moveTo>
                <a:lnTo>
                  <a:pt x="0" y="0"/>
                </a:lnTo>
                <a:lnTo>
                  <a:pt x="60960" y="124967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044452" y="2788932"/>
            <a:ext cx="847725" cy="1266825"/>
          </a:xfrm>
          <a:custGeom>
            <a:avLst/>
            <a:gdLst/>
            <a:ahLst/>
            <a:cxnLst/>
            <a:rect l="l" t="t" r="r" b="b"/>
            <a:pathLst>
              <a:path w="847725" h="1266825">
                <a:moveTo>
                  <a:pt x="0" y="1063752"/>
                </a:moveTo>
                <a:lnTo>
                  <a:pt x="19744" y="1118144"/>
                </a:lnTo>
                <a:lnTo>
                  <a:pt x="73921" y="1169101"/>
                </a:lnTo>
                <a:lnTo>
                  <a:pt x="111551" y="1192124"/>
                </a:lnTo>
                <a:lnTo>
                  <a:pt x="154946" y="1212886"/>
                </a:lnTo>
                <a:lnTo>
                  <a:pt x="203156" y="1230921"/>
                </a:lnTo>
                <a:lnTo>
                  <a:pt x="255235" y="1245761"/>
                </a:lnTo>
                <a:lnTo>
                  <a:pt x="310233" y="1256940"/>
                </a:lnTo>
                <a:lnTo>
                  <a:pt x="367202" y="1263990"/>
                </a:lnTo>
                <a:lnTo>
                  <a:pt x="425195" y="1266444"/>
                </a:lnTo>
                <a:lnTo>
                  <a:pt x="445694" y="1264271"/>
                </a:lnTo>
                <a:lnTo>
                  <a:pt x="486578" y="1247320"/>
                </a:lnTo>
                <a:lnTo>
                  <a:pt x="527014" y="1214512"/>
                </a:lnTo>
                <a:lnTo>
                  <a:pt x="566644" y="1166991"/>
                </a:lnTo>
                <a:lnTo>
                  <a:pt x="605112" y="1105899"/>
                </a:lnTo>
                <a:lnTo>
                  <a:pt x="623799" y="1070621"/>
                </a:lnTo>
                <a:lnTo>
                  <a:pt x="642061" y="1032379"/>
                </a:lnTo>
                <a:lnTo>
                  <a:pt x="659854" y="991316"/>
                </a:lnTo>
                <a:lnTo>
                  <a:pt x="677133" y="947574"/>
                </a:lnTo>
                <a:lnTo>
                  <a:pt x="693855" y="901297"/>
                </a:lnTo>
                <a:lnTo>
                  <a:pt x="709973" y="852627"/>
                </a:lnTo>
                <a:lnTo>
                  <a:pt x="725444" y="801707"/>
                </a:lnTo>
                <a:lnTo>
                  <a:pt x="740223" y="748680"/>
                </a:lnTo>
                <a:lnTo>
                  <a:pt x="754265" y="693688"/>
                </a:lnTo>
                <a:lnTo>
                  <a:pt x="767525" y="636876"/>
                </a:lnTo>
                <a:lnTo>
                  <a:pt x="779960" y="578385"/>
                </a:lnTo>
                <a:lnTo>
                  <a:pt x="791524" y="518358"/>
                </a:lnTo>
                <a:lnTo>
                  <a:pt x="802173" y="456938"/>
                </a:lnTo>
                <a:lnTo>
                  <a:pt x="811863" y="394268"/>
                </a:lnTo>
                <a:lnTo>
                  <a:pt x="820547" y="330491"/>
                </a:lnTo>
                <a:lnTo>
                  <a:pt x="828183" y="265750"/>
                </a:lnTo>
                <a:lnTo>
                  <a:pt x="834725" y="200188"/>
                </a:lnTo>
                <a:lnTo>
                  <a:pt x="840129" y="133946"/>
                </a:lnTo>
                <a:lnTo>
                  <a:pt x="844350" y="67169"/>
                </a:lnTo>
                <a:lnTo>
                  <a:pt x="84734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832360" y="267006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123443"/>
                </a:moveTo>
                <a:lnTo>
                  <a:pt x="62484" y="0"/>
                </a:lnTo>
                <a:lnTo>
                  <a:pt x="0" y="121919"/>
                </a:lnTo>
                <a:lnTo>
                  <a:pt x="123444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121420" y="2668536"/>
            <a:ext cx="2923540" cy="1385570"/>
          </a:xfrm>
          <a:custGeom>
            <a:avLst/>
            <a:gdLst/>
            <a:ahLst/>
            <a:cxnLst/>
            <a:rect l="l" t="t" r="r" b="b"/>
            <a:pathLst>
              <a:path w="2923540" h="1385570">
                <a:moveTo>
                  <a:pt x="2923032" y="0"/>
                </a:moveTo>
                <a:lnTo>
                  <a:pt x="2917009" y="59381"/>
                </a:lnTo>
                <a:lnTo>
                  <a:pt x="2899375" y="118432"/>
                </a:lnTo>
                <a:lnTo>
                  <a:pt x="2870773" y="176826"/>
                </a:lnTo>
                <a:lnTo>
                  <a:pt x="2831852" y="234231"/>
                </a:lnTo>
                <a:lnTo>
                  <a:pt x="2783257" y="290319"/>
                </a:lnTo>
                <a:lnTo>
                  <a:pt x="2755535" y="317767"/>
                </a:lnTo>
                <a:lnTo>
                  <a:pt x="2725636" y="344761"/>
                </a:lnTo>
                <a:lnTo>
                  <a:pt x="2693643" y="371262"/>
                </a:lnTo>
                <a:lnTo>
                  <a:pt x="2659635" y="397227"/>
                </a:lnTo>
                <a:lnTo>
                  <a:pt x="2623694" y="422617"/>
                </a:lnTo>
                <a:lnTo>
                  <a:pt x="2585900" y="447388"/>
                </a:lnTo>
                <a:lnTo>
                  <a:pt x="2546335" y="471502"/>
                </a:lnTo>
                <a:lnTo>
                  <a:pt x="2505078" y="494915"/>
                </a:lnTo>
                <a:lnTo>
                  <a:pt x="2462212" y="517588"/>
                </a:lnTo>
                <a:lnTo>
                  <a:pt x="2417816" y="539479"/>
                </a:lnTo>
                <a:lnTo>
                  <a:pt x="2371972" y="560546"/>
                </a:lnTo>
                <a:lnTo>
                  <a:pt x="2324760" y="580749"/>
                </a:lnTo>
                <a:lnTo>
                  <a:pt x="2276262" y="600047"/>
                </a:lnTo>
                <a:lnTo>
                  <a:pt x="2226557" y="618397"/>
                </a:lnTo>
                <a:lnTo>
                  <a:pt x="2175727" y="635760"/>
                </a:lnTo>
                <a:lnTo>
                  <a:pt x="2123853" y="652094"/>
                </a:lnTo>
                <a:lnTo>
                  <a:pt x="2071015" y="667358"/>
                </a:lnTo>
                <a:lnTo>
                  <a:pt x="2017295" y="681510"/>
                </a:lnTo>
                <a:lnTo>
                  <a:pt x="1962773" y="694510"/>
                </a:lnTo>
                <a:lnTo>
                  <a:pt x="1907530" y="706317"/>
                </a:lnTo>
                <a:lnTo>
                  <a:pt x="1851646" y="716888"/>
                </a:lnTo>
                <a:lnTo>
                  <a:pt x="1795203" y="726183"/>
                </a:lnTo>
                <a:lnTo>
                  <a:pt x="1738282" y="734162"/>
                </a:lnTo>
                <a:lnTo>
                  <a:pt x="1680962" y="740782"/>
                </a:lnTo>
                <a:lnTo>
                  <a:pt x="1623326" y="746002"/>
                </a:lnTo>
                <a:lnTo>
                  <a:pt x="1565453" y="749782"/>
                </a:lnTo>
                <a:lnTo>
                  <a:pt x="1507426" y="752080"/>
                </a:lnTo>
                <a:lnTo>
                  <a:pt x="1449323" y="752856"/>
                </a:lnTo>
                <a:lnTo>
                  <a:pt x="1391246" y="753624"/>
                </a:lnTo>
                <a:lnTo>
                  <a:pt x="1333248" y="755903"/>
                </a:lnTo>
                <a:lnTo>
                  <a:pt x="1275411" y="759651"/>
                </a:lnTo>
                <a:lnTo>
                  <a:pt x="1217814" y="764829"/>
                </a:lnTo>
                <a:lnTo>
                  <a:pt x="1160539" y="771397"/>
                </a:lnTo>
                <a:lnTo>
                  <a:pt x="1103665" y="779313"/>
                </a:lnTo>
                <a:lnTo>
                  <a:pt x="1047273" y="788539"/>
                </a:lnTo>
                <a:lnTo>
                  <a:pt x="991442" y="799033"/>
                </a:lnTo>
                <a:lnTo>
                  <a:pt x="936254" y="810755"/>
                </a:lnTo>
                <a:lnTo>
                  <a:pt x="881788" y="823666"/>
                </a:lnTo>
                <a:lnTo>
                  <a:pt x="828124" y="837724"/>
                </a:lnTo>
                <a:lnTo>
                  <a:pt x="775344" y="852890"/>
                </a:lnTo>
                <a:lnTo>
                  <a:pt x="723527" y="869124"/>
                </a:lnTo>
                <a:lnTo>
                  <a:pt x="672753" y="886385"/>
                </a:lnTo>
                <a:lnTo>
                  <a:pt x="623102" y="904632"/>
                </a:lnTo>
                <a:lnTo>
                  <a:pt x="574656" y="923826"/>
                </a:lnTo>
                <a:lnTo>
                  <a:pt x="527494" y="943927"/>
                </a:lnTo>
                <a:lnTo>
                  <a:pt x="481696" y="964894"/>
                </a:lnTo>
                <a:lnTo>
                  <a:pt x="437344" y="986686"/>
                </a:lnTo>
                <a:lnTo>
                  <a:pt x="394516" y="1009265"/>
                </a:lnTo>
                <a:lnTo>
                  <a:pt x="353293" y="1032588"/>
                </a:lnTo>
                <a:lnTo>
                  <a:pt x="313756" y="1056617"/>
                </a:lnTo>
                <a:lnTo>
                  <a:pt x="275985" y="1081311"/>
                </a:lnTo>
                <a:lnTo>
                  <a:pt x="240060" y="1106629"/>
                </a:lnTo>
                <a:lnTo>
                  <a:pt x="206061" y="1132532"/>
                </a:lnTo>
                <a:lnTo>
                  <a:pt x="174069" y="1158979"/>
                </a:lnTo>
                <a:lnTo>
                  <a:pt x="144163" y="1185930"/>
                </a:lnTo>
                <a:lnTo>
                  <a:pt x="116425" y="1213345"/>
                </a:lnTo>
                <a:lnTo>
                  <a:pt x="67771" y="1269404"/>
                </a:lnTo>
                <a:lnTo>
                  <a:pt x="28748" y="1326835"/>
                </a:lnTo>
                <a:lnTo>
                  <a:pt x="13050" y="1355964"/>
                </a:lnTo>
                <a:lnTo>
                  <a:pt x="0" y="138531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061984" y="4043184"/>
            <a:ext cx="120650" cy="132715"/>
          </a:xfrm>
          <a:custGeom>
            <a:avLst/>
            <a:gdLst/>
            <a:ahLst/>
            <a:cxnLst/>
            <a:rect l="l" t="t" r="r" b="b"/>
            <a:pathLst>
              <a:path w="120650" h="132714">
                <a:moveTo>
                  <a:pt x="120396" y="24384"/>
                </a:moveTo>
                <a:lnTo>
                  <a:pt x="0" y="0"/>
                </a:lnTo>
                <a:lnTo>
                  <a:pt x="35052" y="132587"/>
                </a:lnTo>
                <a:lnTo>
                  <a:pt x="12039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 txBox="1"/>
          <p:nvPr/>
        </p:nvSpPr>
        <p:spPr>
          <a:xfrm>
            <a:off x="5123192" y="2914916"/>
            <a:ext cx="51371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7" name="object 6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686" name="object 686"/>
          <p:cNvSpPr txBox="1"/>
          <p:nvPr/>
        </p:nvSpPr>
        <p:spPr>
          <a:xfrm>
            <a:off x="2447048" y="4248416"/>
            <a:ext cx="6356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8" name="Date Placeholder 68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0DEB1B-FA16-4626-BB49-9C84A27F7CB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>
              <a:lnSpc>
                <a:spcPct val="100000"/>
              </a:lnSpc>
            </a:pPr>
            <a:r>
              <a:rPr spc="-5" dirty="0"/>
              <a:t>General </a:t>
            </a:r>
            <a:r>
              <a:rPr dirty="0"/>
              <a:t>Comments </a:t>
            </a:r>
            <a:r>
              <a:rPr spc="-5" dirty="0"/>
              <a:t>about </a:t>
            </a:r>
            <a:r>
              <a:rPr spc="-5" dirty="0">
                <a:latin typeface="Courier New"/>
                <a:cs typeface="Courier New"/>
              </a:rPr>
              <a:t>for</a:t>
            </a:r>
            <a:r>
              <a:rPr spc="-685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569834" cy="494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general comments regarding the use of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6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</a:t>
            </a:r>
            <a:r>
              <a:rPr sz="1600" b="1" dirty="0">
                <a:latin typeface="Times New Roman"/>
                <a:cs typeface="Times New Roman"/>
              </a:rPr>
              <a:t>expressions </a:t>
            </a:r>
            <a:r>
              <a:rPr sz="1600" b="1" spc="-5" dirty="0">
                <a:latin typeface="Times New Roman"/>
                <a:cs typeface="Times New Roman"/>
              </a:rPr>
              <a:t>are separated by ; not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b="1" dirty="0">
                <a:latin typeface="Times New Roman"/>
                <a:cs typeface="Times New Roman"/>
              </a:rPr>
              <a:t>there are </a:t>
            </a:r>
            <a:r>
              <a:rPr sz="1600" b="1" spc="-5" dirty="0">
                <a:latin typeface="Times New Roman"/>
                <a:cs typeface="Times New Roman"/>
              </a:rPr>
              <a:t>multiple C </a:t>
            </a:r>
            <a:r>
              <a:rPr sz="1600" b="1" dirty="0">
                <a:latin typeface="Times New Roman"/>
                <a:cs typeface="Times New Roman"/>
              </a:rPr>
              <a:t>statements </a:t>
            </a:r>
            <a:r>
              <a:rPr sz="1600" b="1" spc="-5" dirty="0">
                <a:latin typeface="Times New Roman"/>
                <a:cs typeface="Times New Roman"/>
              </a:rPr>
              <a:t>that make up the </a:t>
            </a:r>
            <a:r>
              <a:rPr sz="1600" b="1" dirty="0">
                <a:latin typeface="Times New Roman"/>
                <a:cs typeface="Times New Roman"/>
              </a:rPr>
              <a:t>loop </a:t>
            </a:r>
            <a:r>
              <a:rPr sz="1600" b="1" spc="-5" dirty="0">
                <a:latin typeface="Times New Roman"/>
                <a:cs typeface="Times New Roman"/>
              </a:rPr>
              <a:t>body, enclose </a:t>
            </a:r>
            <a:r>
              <a:rPr sz="1600" b="1" dirty="0">
                <a:latin typeface="Times New Roman"/>
                <a:cs typeface="Times New Roman"/>
              </a:rPr>
              <a:t>them </a:t>
            </a:r>
            <a:r>
              <a:rPr sz="1600" b="1" spc="-5" dirty="0">
                <a:latin typeface="Times New Roman"/>
                <a:cs typeface="Times New Roman"/>
              </a:rPr>
              <a:t>in  brackets (USE INDENTATION 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READABILITY)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225290" algn="l"/>
              </a:tabLst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 (x=100;</a:t>
            </a:r>
            <a:r>
              <a:rPr sz="1600" b="1" spc="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x!=65;</a:t>
            </a:r>
            <a:r>
              <a:rPr sz="1600" b="1" spc="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x-=5)	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3850640"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z=sqrt(x);</a:t>
            </a:r>
            <a:endParaRPr sz="1600">
              <a:latin typeface="Courier New"/>
              <a:cs typeface="Courier New"/>
            </a:endParaRPr>
          </a:p>
          <a:p>
            <a:pPr marL="124396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printf("The square root of %d is</a:t>
            </a:r>
            <a:r>
              <a:rPr sz="16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%f\n",x,z);</a:t>
            </a:r>
            <a:endParaRPr sz="1600">
              <a:latin typeface="Courier New"/>
              <a:cs typeface="Courier New"/>
            </a:endParaRPr>
          </a:p>
          <a:p>
            <a:pPr marL="87820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56285" marR="386080" indent="-286385">
              <a:lnSpc>
                <a:spcPct val="100600"/>
              </a:lnSpc>
              <a:spcBef>
                <a:spcPts val="5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</a:t>
            </a:r>
            <a:r>
              <a:rPr sz="1600" b="1" dirty="0">
                <a:latin typeface="Times New Roman"/>
                <a:cs typeface="Times New Roman"/>
              </a:rPr>
              <a:t>expressions </a:t>
            </a:r>
            <a:r>
              <a:rPr sz="1600" b="1" spc="-5" dirty="0">
                <a:latin typeface="Times New Roman"/>
                <a:cs typeface="Times New Roman"/>
              </a:rPr>
              <a:t>can be any </a:t>
            </a:r>
            <a:r>
              <a:rPr sz="1600" b="1" dirty="0">
                <a:latin typeface="Times New Roman"/>
                <a:cs typeface="Times New Roman"/>
              </a:rPr>
              <a:t>valid </a:t>
            </a:r>
            <a:r>
              <a:rPr sz="1600" b="1" spc="-5" dirty="0">
                <a:latin typeface="Times New Roman"/>
                <a:cs typeface="Times New Roman"/>
              </a:rPr>
              <a:t>expression. Don’t </a:t>
            </a:r>
            <a:r>
              <a:rPr sz="1600" b="1" dirty="0">
                <a:latin typeface="Times New Roman"/>
                <a:cs typeface="Times New Roman"/>
              </a:rPr>
              <a:t>necessarily </a:t>
            </a:r>
            <a:r>
              <a:rPr sz="1600" b="1" spc="-5" dirty="0">
                <a:latin typeface="Times New Roman"/>
                <a:cs typeface="Times New Roman"/>
              </a:rPr>
              <a:t>have to  </a:t>
            </a:r>
            <a:r>
              <a:rPr sz="1600" b="1" dirty="0">
                <a:latin typeface="Times New Roman"/>
                <a:cs typeface="Times New Roman"/>
              </a:rPr>
              <a:t>perform initialization, </a:t>
            </a:r>
            <a:r>
              <a:rPr sz="1600" b="1" spc="-5" dirty="0">
                <a:latin typeface="Times New Roman"/>
                <a:cs typeface="Times New Roman"/>
              </a:rPr>
              <a:t>testing, and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incrementation.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756285" marR="656590" indent="-286385">
              <a:lnSpc>
                <a:spcPct val="1006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Any of </a:t>
            </a:r>
            <a:r>
              <a:rPr sz="1600" b="1" dirty="0">
                <a:latin typeface="Times New Roman"/>
                <a:cs typeface="Times New Roman"/>
              </a:rPr>
              <a:t>the control </a:t>
            </a:r>
            <a:r>
              <a:rPr sz="1600" b="1" spc="-5" dirty="0">
                <a:latin typeface="Times New Roman"/>
                <a:cs typeface="Times New Roman"/>
              </a:rPr>
              <a:t>expressions can be </a:t>
            </a:r>
            <a:r>
              <a:rPr sz="1600" b="1" dirty="0">
                <a:latin typeface="Times New Roman"/>
                <a:cs typeface="Times New Roman"/>
              </a:rPr>
              <a:t>omitted (but always </a:t>
            </a:r>
            <a:r>
              <a:rPr sz="1600" b="1" spc="-5" dirty="0">
                <a:latin typeface="Times New Roman"/>
                <a:cs typeface="Times New Roman"/>
              </a:rPr>
              <a:t>need </a:t>
            </a:r>
            <a:r>
              <a:rPr sz="1600" b="1" dirty="0">
                <a:latin typeface="Times New Roman"/>
                <a:cs typeface="Times New Roman"/>
              </a:rPr>
              <a:t>the two  </a:t>
            </a:r>
            <a:r>
              <a:rPr sz="1600" b="1" spc="-5" dirty="0">
                <a:latin typeface="Times New Roman"/>
                <a:cs typeface="Times New Roman"/>
              </a:rPr>
              <a:t>semicolons for </a:t>
            </a:r>
            <a:r>
              <a:rPr sz="1600" b="1" dirty="0">
                <a:latin typeface="Times New Roman"/>
                <a:cs typeface="Times New Roman"/>
              </a:rPr>
              <a:t>syntax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sake).</a:t>
            </a:r>
            <a:endParaRPr sz="1600">
              <a:latin typeface="Times New Roman"/>
              <a:cs typeface="Times New Roman"/>
            </a:endParaRPr>
          </a:p>
          <a:p>
            <a:pPr marL="1000125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product=1;</a:t>
            </a:r>
            <a:endParaRPr sz="1600">
              <a:latin typeface="Courier New"/>
              <a:cs typeface="Courier New"/>
            </a:endParaRPr>
          </a:p>
          <a:p>
            <a:pPr marL="1122045" marR="4771390" indent="-1651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(i=1;i&lt;=6;)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product*=i++;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29839DF-64CE-4627-A981-F49B65C99F8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>
              <a:lnSpc>
                <a:spcPct val="100000"/>
              </a:lnSpc>
            </a:pPr>
            <a:r>
              <a:rPr spc="-5" dirty="0"/>
              <a:t>General </a:t>
            </a:r>
            <a:r>
              <a:rPr dirty="0"/>
              <a:t>Comments </a:t>
            </a:r>
            <a:r>
              <a:rPr spc="-5" dirty="0"/>
              <a:t>about </a:t>
            </a:r>
            <a:r>
              <a:rPr spc="-5" dirty="0">
                <a:latin typeface="Courier New"/>
                <a:cs typeface="Courier New"/>
              </a:rPr>
              <a:t>for</a:t>
            </a:r>
            <a:r>
              <a:rPr spc="-685" dirty="0">
                <a:latin typeface="Courier New"/>
                <a:cs typeface="Courier New"/>
              </a:rPr>
              <a:t> </a:t>
            </a:r>
            <a:r>
              <a:rPr dirty="0"/>
              <a:t>Loop 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378700" cy="318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general comments regarding the use of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6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Since </a:t>
            </a:r>
            <a:r>
              <a:rPr sz="1600" b="1" dirty="0">
                <a:latin typeface="Times New Roman"/>
                <a:cs typeface="Times New Roman"/>
              </a:rPr>
              <a:t>test performed </a:t>
            </a:r>
            <a:r>
              <a:rPr sz="1600" b="1" spc="5" dirty="0">
                <a:latin typeface="Times New Roman"/>
                <a:cs typeface="Times New Roman"/>
              </a:rPr>
              <a:t>at </a:t>
            </a:r>
            <a:r>
              <a:rPr sz="1600" b="1" spc="-5" dirty="0">
                <a:latin typeface="Times New Roman"/>
                <a:cs typeface="Times New Roman"/>
              </a:rPr>
              <a:t>beginning of loop, body may never </a:t>
            </a:r>
            <a:r>
              <a:rPr sz="1600" b="1" dirty="0">
                <a:latin typeface="Times New Roman"/>
                <a:cs typeface="Times New Roman"/>
              </a:rPr>
              <a:t>get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executed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x=10;</a:t>
            </a:r>
            <a:endParaRPr sz="1600">
              <a:latin typeface="Courier New"/>
              <a:cs typeface="Courier New"/>
            </a:endParaRPr>
          </a:p>
          <a:p>
            <a:pPr marL="1170305" marR="4123690" indent="-243840">
              <a:lnSpc>
                <a:spcPts val="2340"/>
              </a:lnSpc>
              <a:spcBef>
                <a:spcPts val="1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(y=10;y!=x;++y)  printf</a:t>
            </a:r>
            <a:r>
              <a:rPr sz="16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("%d",y);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63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Can </a:t>
            </a:r>
            <a:r>
              <a:rPr sz="1600" b="1" dirty="0">
                <a:latin typeface="Times New Roman"/>
                <a:cs typeface="Times New Roman"/>
              </a:rPr>
              <a:t>string together </a:t>
            </a:r>
            <a:r>
              <a:rPr sz="1600" b="1" spc="-5" dirty="0">
                <a:latin typeface="Times New Roman"/>
                <a:cs typeface="Times New Roman"/>
              </a:rPr>
              <a:t>multiple expressions in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4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 by separating  </a:t>
            </a:r>
            <a:r>
              <a:rPr sz="1600" b="1" dirty="0">
                <a:latin typeface="Times New Roman"/>
                <a:cs typeface="Times New Roman"/>
              </a:rPr>
              <a:t>them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commas</a:t>
            </a:r>
            <a:endParaRPr sz="1600">
              <a:latin typeface="Times New Roman"/>
              <a:cs typeface="Times New Roman"/>
            </a:endParaRPr>
          </a:p>
          <a:p>
            <a:pPr marL="1170940" marR="3388360" indent="-243840">
              <a:lnSpc>
                <a:spcPts val="2300"/>
              </a:lnSpc>
              <a:spcBef>
                <a:spcPts val="2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6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x=1,y=5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;x+y&lt;100;++x)  z=x%y;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C43ADF1-099B-4917-9726-6ECB147F1A1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while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59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218045" cy="366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 provides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mechanism for repeating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statements while </a:t>
            </a:r>
            <a:r>
              <a:rPr sz="1800" dirty="0">
                <a:latin typeface="Times New Roman"/>
                <a:cs typeface="Times New Roman"/>
              </a:rPr>
              <a:t>a  condition is </a:t>
            </a:r>
            <a:r>
              <a:rPr sz="1800" spc="-5" dirty="0">
                <a:latin typeface="Times New Roman"/>
                <a:cs typeface="Times New Roman"/>
              </a:rPr>
              <a:t>true.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336675" marR="2868930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</a:t>
            </a:r>
            <a:r>
              <a:rPr sz="1800" b="1" i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Control expression is evaluated (“entry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condition”)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</a:t>
            </a:r>
            <a:r>
              <a:rPr sz="1600" b="1" spc="-5" dirty="0">
                <a:latin typeface="Times New Roman"/>
                <a:cs typeface="Times New Roman"/>
              </a:rPr>
              <a:t>it is FALSE, skip over 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80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it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10" dirty="0">
                <a:latin typeface="Times New Roman"/>
                <a:cs typeface="Times New Roman"/>
              </a:rPr>
              <a:t>TRUE, </a:t>
            </a:r>
            <a:r>
              <a:rPr sz="1600" b="1" spc="-5" dirty="0">
                <a:latin typeface="Times New Roman"/>
                <a:cs typeface="Times New Roman"/>
              </a:rPr>
              <a:t>loop body is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executed.</a:t>
            </a:r>
            <a:endParaRPr sz="1600">
              <a:latin typeface="Times New Roman"/>
              <a:cs typeface="Times New Roman"/>
            </a:endParaRPr>
          </a:p>
          <a:p>
            <a:pPr marL="690880" lvl="1" indent="-220979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9151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Go </a:t>
            </a:r>
            <a:r>
              <a:rPr sz="1600" b="1" dirty="0">
                <a:latin typeface="Times New Roman"/>
                <a:cs typeface="Times New Roman"/>
              </a:rPr>
              <a:t>back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1CD6D8A-5F36-4122-BE93-059BF672774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535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</a:t>
            </a:r>
            <a:r>
              <a:rPr spc="-55" dirty="0"/>
              <a:t> </a:t>
            </a:r>
            <a:r>
              <a:rPr dirty="0"/>
              <a:t>Program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645033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program is </a:t>
            </a:r>
            <a:r>
              <a:rPr sz="1800" dirty="0">
                <a:latin typeface="Times New Roman"/>
                <a:cs typeface="Times New Roman"/>
              </a:rPr>
              <a:t>written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 programming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1" y="4046232"/>
            <a:ext cx="757682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is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case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sensitive</a:t>
            </a:r>
            <a:r>
              <a:rPr sz="1800" spc="-5" dirty="0">
                <a:latin typeface="Times New Roman"/>
                <a:cs typeface="Times New Roman"/>
              </a:rPr>
              <a:t>. All commands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must be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lowercase.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spcBef>
                <a:spcPts val="4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 has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free-form line structure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End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of each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must be marked  with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semicolon</a:t>
            </a:r>
            <a:r>
              <a:rPr sz="1800" spc="-5" dirty="0">
                <a:latin typeface="Times New Roman"/>
                <a:cs typeface="Times New Roman"/>
              </a:rPr>
              <a:t>. Multiple statements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-5" dirty="0">
                <a:latin typeface="Times New Roman"/>
                <a:cs typeface="Times New Roman"/>
              </a:rPr>
              <a:t>same line. </a:t>
            </a:r>
            <a:r>
              <a:rPr sz="1800" b="1" i="1" spc="-5" dirty="0">
                <a:latin typeface="Times New Roman"/>
                <a:cs typeface="Times New Roman"/>
              </a:rPr>
              <a:t>White </a:t>
            </a:r>
            <a:r>
              <a:rPr sz="1800" b="1" i="1" dirty="0">
                <a:latin typeface="Times New Roman"/>
                <a:cs typeface="Times New Roman"/>
              </a:rPr>
              <a:t>space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ignored. Statements can continue over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3380" y="2051316"/>
            <a:ext cx="4127500" cy="1498487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68910" marR="1751964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#include &lt;stdio.h&gt;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168910" marR="1751964">
              <a:lnSpc>
                <a:spcPts val="1639"/>
              </a:lnSpc>
            </a:pPr>
            <a:r>
              <a:rPr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778510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/* </a:t>
            </a:r>
            <a:r>
              <a:rPr sz="1600" b="1" spc="-5" dirty="0">
                <a:latin typeface="Courier New"/>
                <a:cs typeface="Courier New"/>
              </a:rPr>
              <a:t>My first </a:t>
            </a:r>
            <a:r>
              <a:rPr sz="1600" b="1" dirty="0">
                <a:latin typeface="Courier New"/>
                <a:cs typeface="Courier New"/>
              </a:rPr>
              <a:t>program </a:t>
            </a:r>
            <a:r>
              <a:rPr sz="1600" b="1" spc="-5" dirty="0">
                <a:latin typeface="Courier New"/>
                <a:cs typeface="Courier New"/>
              </a:rPr>
              <a:t>*/  printf("Hello World!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\n")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DCAEDB-F937-4F05-9A1F-5A812DAB255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80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while</a:t>
            </a:r>
            <a:r>
              <a:rPr spc="-710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49" y="1403616"/>
            <a:ext cx="7571740" cy="446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 while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927100" marR="4314825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i=1;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factorial=1;  while (i&lt;=n)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 marR="417766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factorial *=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i=i+1;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spcBef>
                <a:spcPts val="10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Programmer is responsible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and incrementation</a:t>
            </a:r>
            <a:r>
              <a:rPr sz="1800" spc="-5" dirty="0">
                <a:latin typeface="Times New Roman"/>
                <a:cs typeface="Times New Roman"/>
              </a:rPr>
              <a:t>. At some  </a:t>
            </a:r>
            <a:r>
              <a:rPr sz="1800" dirty="0">
                <a:latin typeface="Times New Roman"/>
                <a:cs typeface="Times New Roman"/>
              </a:rPr>
              <a:t>point in </a:t>
            </a:r>
            <a:r>
              <a:rPr sz="1800" spc="-5" dirty="0">
                <a:latin typeface="Times New Roman"/>
                <a:cs typeface="Times New Roman"/>
              </a:rPr>
              <a:t>the 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loop, the control expression must be </a:t>
            </a:r>
            <a:r>
              <a:rPr sz="1800" spc="-5" dirty="0">
                <a:latin typeface="Times New Roman"/>
                <a:cs typeface="Times New Roman"/>
              </a:rPr>
              <a:t>altered </a:t>
            </a:r>
            <a:r>
              <a:rPr sz="1800" dirty="0">
                <a:latin typeface="Times New Roman"/>
                <a:cs typeface="Times New Roman"/>
              </a:rPr>
              <a:t>in order to  allow the loop to finish. </a:t>
            </a:r>
            <a:r>
              <a:rPr sz="1800" spc="-5" dirty="0">
                <a:latin typeface="Times New Roman"/>
                <a:cs typeface="Times New Roman"/>
              </a:rPr>
              <a:t>Otherwise: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infinite</a:t>
            </a:r>
            <a:r>
              <a:rPr sz="1800" b="1" spc="-8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loop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this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end?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j=15;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(j--)</a:t>
            </a:r>
            <a:endParaRPr sz="1800">
              <a:latin typeface="Courier New"/>
              <a:cs typeface="Courier New"/>
            </a:endParaRPr>
          </a:p>
          <a:p>
            <a:pPr marL="13366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F890FA-D77C-469A-A0B5-B21CAC4B3CDF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60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720" dirty="0"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298690" cy="434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do </a:t>
            </a:r>
            <a:r>
              <a:rPr sz="1800" b="1" spc="-10" dirty="0">
                <a:latin typeface="Courier New"/>
                <a:cs typeface="Courier New"/>
              </a:rPr>
              <a:t>while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variant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while statement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the  condition </a:t>
            </a:r>
            <a:r>
              <a:rPr sz="1800" spc="-5" dirty="0">
                <a:latin typeface="Times New Roman"/>
                <a:cs typeface="Times New Roman"/>
              </a:rPr>
              <a:t>test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“bottom” </a:t>
            </a:r>
            <a:r>
              <a:rPr sz="1800" dirty="0">
                <a:latin typeface="Times New Roman"/>
                <a:cs typeface="Times New Roman"/>
              </a:rPr>
              <a:t>of the loop. This </a:t>
            </a:r>
            <a:r>
              <a:rPr sz="1800" spc="-5" dirty="0">
                <a:latin typeface="Times New Roman"/>
                <a:cs typeface="Times New Roman"/>
              </a:rPr>
              <a:t>guarantees </a:t>
            </a:r>
            <a:r>
              <a:rPr sz="1800" dirty="0">
                <a:latin typeface="Times New Roman"/>
                <a:cs typeface="Times New Roman"/>
              </a:rPr>
              <a:t>that  the loop is </a:t>
            </a:r>
            <a:r>
              <a:rPr sz="1800" spc="-5" dirty="0">
                <a:latin typeface="Times New Roman"/>
                <a:cs typeface="Times New Roman"/>
              </a:rPr>
              <a:t>executed </a:t>
            </a:r>
            <a:r>
              <a:rPr sz="1800" dirty="0">
                <a:latin typeface="Times New Roman"/>
                <a:cs typeface="Times New Roman"/>
              </a:rPr>
              <a:t>at least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do while</a:t>
            </a:r>
            <a:r>
              <a:rPr sz="1800" b="1" spc="-6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27100" marR="2676525" indent="409575">
              <a:lnSpc>
                <a:spcPct val="120000"/>
              </a:lnSpc>
              <a:spcBef>
                <a:spcPts val="10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 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 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</a:t>
            </a:r>
            <a:r>
              <a:rPr sz="1800" b="1" i="1" spc="-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 it works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body of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loop is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executed.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68961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The control expression is evaluated </a:t>
            </a:r>
            <a:r>
              <a:rPr sz="1600" b="1" dirty="0">
                <a:latin typeface="Times New Roman"/>
                <a:cs typeface="Times New Roman"/>
              </a:rPr>
              <a:t>(“exit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condition”).</a:t>
            </a:r>
            <a:endParaRPr sz="1600">
              <a:latin typeface="Times New Roman"/>
              <a:cs typeface="Times New Roman"/>
            </a:endParaRPr>
          </a:p>
          <a:p>
            <a:pPr marL="688975" lvl="1" indent="-219075">
              <a:lnSpc>
                <a:spcPct val="100000"/>
              </a:lnSpc>
              <a:spcBef>
                <a:spcPts val="384"/>
              </a:spcBef>
              <a:buAutoNum type="arabicParenR"/>
              <a:tabLst>
                <a:tab pos="689610" algn="l"/>
              </a:tabLst>
            </a:pPr>
            <a:r>
              <a:rPr sz="1600" b="1" dirty="0">
                <a:latin typeface="Times New Roman"/>
                <a:cs typeface="Times New Roman"/>
              </a:rPr>
              <a:t>If it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10" dirty="0">
                <a:latin typeface="Times New Roman"/>
                <a:cs typeface="Times New Roman"/>
              </a:rPr>
              <a:t>TRUE, </a:t>
            </a:r>
            <a:r>
              <a:rPr sz="1600" b="1" dirty="0">
                <a:latin typeface="Times New Roman"/>
                <a:cs typeface="Times New Roman"/>
              </a:rPr>
              <a:t>go </a:t>
            </a:r>
            <a:r>
              <a:rPr sz="1600" b="1" spc="-5" dirty="0">
                <a:latin typeface="Times New Roman"/>
                <a:cs typeface="Times New Roman"/>
              </a:rPr>
              <a:t>back to step </a:t>
            </a:r>
            <a:r>
              <a:rPr sz="1600" b="1" dirty="0">
                <a:latin typeface="Times New Roman"/>
                <a:cs typeface="Times New Roman"/>
              </a:rPr>
              <a:t>1. If </a:t>
            </a:r>
            <a:r>
              <a:rPr sz="1600" b="1" spc="-5" dirty="0">
                <a:latin typeface="Times New Roman"/>
                <a:cs typeface="Times New Roman"/>
              </a:rPr>
              <a:t>it is </a:t>
            </a:r>
            <a:r>
              <a:rPr sz="1600" b="1" spc="-10" dirty="0">
                <a:latin typeface="Times New Roman"/>
                <a:cs typeface="Times New Roman"/>
              </a:rPr>
              <a:t>FALSE, </a:t>
            </a:r>
            <a:r>
              <a:rPr sz="1600" b="1" dirty="0">
                <a:latin typeface="Times New Roman"/>
                <a:cs typeface="Times New Roman"/>
              </a:rPr>
              <a:t>exit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36842CB-69DF-45EE-A765-C10E24450A9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943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700" dirty="0">
                <a:latin typeface="Courier New"/>
                <a:cs typeface="Courier New"/>
              </a:rPr>
              <a:t> </a:t>
            </a:r>
            <a:r>
              <a:rPr spc="-5" dirty="0"/>
              <a:t>Loop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1882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that reverses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Courier New"/>
                <a:cs typeface="Courier New"/>
              </a:rPr>
              <a:t>do </a:t>
            </a:r>
            <a:r>
              <a:rPr sz="1800" b="1" spc="-10" dirty="0">
                <a:latin typeface="Courier New"/>
                <a:cs typeface="Courier New"/>
              </a:rPr>
              <a:t>while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536" y="1860816"/>
            <a:ext cx="6082665" cy="237934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0"/>
              </a:lnSpc>
            </a:pP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int value,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r_digit;</a:t>
            </a:r>
            <a:endParaRPr sz="1600">
              <a:latin typeface="Courier New"/>
              <a:cs typeface="Courier New"/>
            </a:endParaRPr>
          </a:p>
          <a:p>
            <a:pPr marL="532765" marR="4127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printf("Enter the number to be reversed.\n");  scanf("%d",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&amp;value);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do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0430" marR="2486660">
              <a:lnSpc>
                <a:spcPct val="85300"/>
              </a:lnSpc>
              <a:spcBef>
                <a:spcPts val="135"/>
              </a:spcBef>
            </a:pPr>
            <a:r>
              <a:rPr sz="1600" b="1" dirty="0">
                <a:latin typeface="Courier New"/>
                <a:cs typeface="Courier New"/>
              </a:rPr>
              <a:t>r_digit = value % </a:t>
            </a:r>
            <a:r>
              <a:rPr sz="1600" b="1" spc="-5" dirty="0">
                <a:latin typeface="Courier New"/>
                <a:cs typeface="Courier New"/>
              </a:rPr>
              <a:t>10;  </a:t>
            </a:r>
            <a:r>
              <a:rPr sz="1600" b="1" dirty="0">
                <a:latin typeface="Courier New"/>
                <a:cs typeface="Courier New"/>
              </a:rPr>
              <a:t>printf("%d",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r_digit);  value </a:t>
            </a:r>
            <a:r>
              <a:rPr sz="1600" b="1" dirty="0">
                <a:latin typeface="Courier New"/>
                <a:cs typeface="Courier New"/>
              </a:rPr>
              <a:t>= value /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532765" marR="297370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} while </a:t>
            </a:r>
            <a:r>
              <a:rPr sz="1600" b="1" spc="-5" dirty="0">
                <a:latin typeface="Courier New"/>
                <a:cs typeface="Courier New"/>
              </a:rPr>
              <a:t>(value </a:t>
            </a:r>
            <a:r>
              <a:rPr sz="1600" b="1" dirty="0">
                <a:latin typeface="Courier New"/>
                <a:cs typeface="Courier New"/>
              </a:rPr>
              <a:t>!=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0);  printf("\n");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9333D1-E4E5-4CB6-BB6A-AE059A76749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do while</a:t>
            </a:r>
            <a:r>
              <a:rPr spc="-655" dirty="0">
                <a:latin typeface="Courier New"/>
                <a:cs typeface="Courier New"/>
              </a:rPr>
              <a:t> </a:t>
            </a:r>
            <a:r>
              <a:rPr spc="-5" dirty="0"/>
              <a:t>Loop Example: Error </a:t>
            </a:r>
            <a:r>
              <a:rPr spc="-10" dirty="0"/>
              <a:t>Checking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493634" cy="296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" indent="-342900" algn="just">
              <a:lnSpc>
                <a:spcPct val="106700"/>
              </a:lnSpc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common use of the </a:t>
            </a:r>
            <a:r>
              <a:rPr sz="1800" b="1" spc="-10" dirty="0">
                <a:latin typeface="Courier New"/>
                <a:cs typeface="Courier New"/>
              </a:rPr>
              <a:t>do while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 is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error checking. A simple  </a:t>
            </a:r>
            <a:r>
              <a:rPr sz="1800" spc="-5" dirty="0">
                <a:latin typeface="Times New Roman"/>
                <a:cs typeface="Times New Roman"/>
              </a:rPr>
              <a:t>form is shown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here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do</a:t>
            </a:r>
            <a:r>
              <a:rPr sz="1800" b="1" spc="-1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6675" marR="68707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printf("\n Input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positive integer: ");  scanf("%d",&amp;n);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while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(n&lt;=0);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111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user will remain </a:t>
            </a:r>
            <a:r>
              <a:rPr sz="1800" dirty="0">
                <a:latin typeface="Times New Roman"/>
                <a:cs typeface="Times New Roman"/>
              </a:rPr>
              <a:t>in this loop continually </a:t>
            </a:r>
            <a:r>
              <a:rPr sz="1800" spc="-10" dirty="0">
                <a:latin typeface="Times New Roman"/>
                <a:cs typeface="Times New Roman"/>
              </a:rPr>
              <a:t>being </a:t>
            </a:r>
            <a:r>
              <a:rPr sz="1800" spc="-5" dirty="0">
                <a:latin typeface="Times New Roman"/>
                <a:cs typeface="Times New Roman"/>
              </a:rPr>
              <a:t>prompted for and </a:t>
            </a:r>
            <a:r>
              <a:rPr sz="1800" dirty="0">
                <a:latin typeface="Times New Roman"/>
                <a:cs typeface="Times New Roman"/>
              </a:rPr>
              <a:t>entering  integers </a:t>
            </a:r>
            <a:r>
              <a:rPr sz="1800" spc="-5" dirty="0">
                <a:latin typeface="Times New Roman"/>
                <a:cs typeface="Times New Roman"/>
              </a:rPr>
              <a:t>until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positive one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entered.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sample </a:t>
            </a:r>
            <a:r>
              <a:rPr sz="1800" spc="-10" dirty="0">
                <a:latin typeface="Times New Roman"/>
                <a:cs typeface="Times New Roman"/>
              </a:rPr>
              <a:t>session </a:t>
            </a:r>
            <a:r>
              <a:rPr sz="1800" spc="-5" dirty="0">
                <a:latin typeface="Times New Roman"/>
                <a:cs typeface="Times New Roman"/>
              </a:rPr>
              <a:t>using this </a:t>
            </a:r>
            <a:r>
              <a:rPr sz="1800" dirty="0">
                <a:latin typeface="Times New Roman"/>
                <a:cs typeface="Times New Roman"/>
              </a:rPr>
              <a:t>loop looks  like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864" y="4437900"/>
            <a:ext cx="3881754" cy="923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67640" marR="164465">
              <a:lnSpc>
                <a:spcPct val="85300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-4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</a:t>
            </a:r>
            <a:r>
              <a:rPr sz="1600" b="1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-34 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Input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a positive integer: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C5CD79-A206-4992-93BB-68DDCD6AD45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242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Decision </a:t>
            </a:r>
            <a:r>
              <a:rPr i="1" spc="-5" dirty="0">
                <a:latin typeface="Arial"/>
                <a:cs typeface="Arial"/>
              </a:rPr>
              <a:t>Making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4432935" cy="457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 Decision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Making</a:t>
            </a:r>
            <a:r>
              <a:rPr sz="1800" u="sng" spc="-10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5" dirty="0">
                <a:solidFill>
                  <a:srgbClr val="3737CA"/>
                </a:solidFill>
                <a:latin typeface="Courier New"/>
                <a:cs typeface="Courier New"/>
              </a:rPr>
              <a:t>if</a:t>
            </a:r>
            <a:r>
              <a:rPr sz="1800" b="1" u="heavy" spc="-70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sng" spc="-5" dirty="0">
                <a:solidFill>
                  <a:srgbClr val="3737CA"/>
                </a:solidFill>
                <a:latin typeface="Courier New"/>
                <a:cs typeface="Courier New"/>
              </a:rPr>
              <a:t>if</a:t>
            </a:r>
            <a:r>
              <a:rPr sz="1800" b="1" u="sng" spc="-68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Examples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if-else</a:t>
            </a:r>
            <a:r>
              <a:rPr sz="1800" b="1" u="heavy" spc="-6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if-else</a:t>
            </a:r>
            <a:r>
              <a:rPr sz="1800" b="1" u="heavy" spc="-69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Ladder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sz="1800" b="1" u="heavy" spc="-69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sz="1800" b="1" u="heavy" spc="-66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sz="1800" b="1" u="heavy" spc="-65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Operation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sz="1800" b="1" u="heavy" spc="-62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Example: Characters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ourier New"/>
              <a:buChar char="•"/>
              <a:tabLst>
                <a:tab pos="355600" algn="l"/>
              </a:tabLst>
            </a:pPr>
            <a:r>
              <a:rPr sz="1800" b="1" u="heavy" spc="-10" dirty="0">
                <a:solidFill>
                  <a:srgbClr val="3737CA"/>
                </a:solidFill>
                <a:latin typeface="Courier New"/>
                <a:cs typeface="Courier New"/>
              </a:rPr>
              <a:t>switch</a:t>
            </a:r>
            <a:r>
              <a:rPr sz="1800" b="1" u="heavy" spc="-63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37CA"/>
                </a:solidFill>
                <a:latin typeface="Times New Roman"/>
                <a:cs typeface="Times New Roman"/>
              </a:rPr>
              <a:t>Statement Example: Menus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Conditional</a:t>
            </a:r>
            <a:r>
              <a:rPr sz="1800" u="sng" spc="-7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Conditional Operator</a:t>
            </a:r>
            <a:r>
              <a:rPr sz="1800" u="sng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Logical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Logical Operators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Precedence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2E1FB95-1506-43A3-8CA5-EDBEF542B454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515">
              <a:lnSpc>
                <a:spcPct val="100000"/>
              </a:lnSpc>
            </a:pPr>
            <a:r>
              <a:rPr spc="-5" dirty="0"/>
              <a:t>Introduction to Decision Making</a:t>
            </a:r>
            <a:r>
              <a:rPr spc="-2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15454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 execute </a:t>
            </a:r>
            <a:r>
              <a:rPr sz="1800" dirty="0">
                <a:latin typeface="Times New Roman"/>
                <a:cs typeface="Times New Roman"/>
              </a:rPr>
              <a:t>different statements </a:t>
            </a:r>
            <a:r>
              <a:rPr sz="1800" spc="-5" dirty="0">
                <a:latin typeface="Times New Roman"/>
                <a:cs typeface="Times New Roman"/>
              </a:rPr>
              <a:t>depending </a:t>
            </a:r>
            <a:r>
              <a:rPr sz="1800" spc="-1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certain  conditions.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sense, makes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 “smarter”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allowing </a:t>
            </a:r>
            <a:r>
              <a:rPr sz="1800" spc="-5" dirty="0">
                <a:latin typeface="Times New Roman"/>
                <a:cs typeface="Times New Roman"/>
              </a:rPr>
              <a:t>different  </a:t>
            </a:r>
            <a:r>
              <a:rPr sz="1800" dirty="0">
                <a:latin typeface="Times New Roman"/>
                <a:cs typeface="Times New Roman"/>
              </a:rPr>
              <a:t>choices 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made. </a:t>
            </a:r>
            <a:r>
              <a:rPr sz="1800" dirty="0">
                <a:latin typeface="Times New Roman"/>
                <a:cs typeface="Times New Roman"/>
              </a:rPr>
              <a:t>In C, </a:t>
            </a:r>
            <a:r>
              <a:rPr sz="1800" spc="-5" dirty="0">
                <a:latin typeface="Times New Roman"/>
                <a:cs typeface="Times New Roman"/>
              </a:rPr>
              <a:t>there are three decision making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2596908"/>
            <a:ext cx="982980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6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se 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669" y="2596908"/>
            <a:ext cx="447738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execute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Times New Roman"/>
                <a:cs typeface="Times New Roman"/>
              </a:rPr>
              <a:t>choose to execute one of two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Times New Roman"/>
                <a:cs typeface="Times New Roman"/>
              </a:rPr>
              <a:t>choose to execute one of a number 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F08A0B6-C6B9-42DA-894E-DA9314638B9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12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</a:t>
            </a:r>
            <a:r>
              <a:rPr spc="-740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2" y="1368473"/>
            <a:ext cx="7324725" cy="433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14325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allows </a:t>
            </a:r>
            <a:r>
              <a:rPr sz="1800" spc="-5" dirty="0">
                <a:latin typeface="Times New Roman"/>
                <a:cs typeface="Times New Roman"/>
              </a:rPr>
              <a:t>branching (decision </a:t>
            </a:r>
            <a:r>
              <a:rPr sz="1800" dirty="0">
                <a:latin typeface="Times New Roman"/>
                <a:cs typeface="Times New Roman"/>
              </a:rPr>
              <a:t>making) </a:t>
            </a:r>
            <a:r>
              <a:rPr sz="1800" spc="-5" dirty="0">
                <a:latin typeface="Times New Roman"/>
                <a:cs typeface="Times New Roman"/>
              </a:rPr>
              <a:t>depending upon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condition.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Program code is executed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or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skipped</a:t>
            </a:r>
            <a:r>
              <a:rPr sz="1800" spc="-5" dirty="0">
                <a:latin typeface="Times New Roman"/>
                <a:cs typeface="Times New Roman"/>
              </a:rPr>
              <a:t>. The basic syntax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336675" marR="3249930" indent="-410209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control 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program</a:t>
            </a:r>
            <a:r>
              <a:rPr sz="1800" b="1" i="1" spc="-12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marR="30353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control expression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TRUE,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if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executed. </a:t>
            </a:r>
            <a:r>
              <a:rPr sz="1800" dirty="0">
                <a:latin typeface="Times New Roman"/>
                <a:cs typeface="Times New Roman"/>
              </a:rPr>
              <a:t>If it is  FALSE, the </a:t>
            </a:r>
            <a:r>
              <a:rPr sz="1800" spc="-5" dirty="0">
                <a:latin typeface="Times New Roman"/>
                <a:cs typeface="Times New Roman"/>
              </a:rPr>
              <a:t>body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skipped.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no “then” </a:t>
            </a:r>
            <a:r>
              <a:rPr sz="1800" dirty="0">
                <a:latin typeface="Times New Roman"/>
                <a:cs typeface="Times New Roman"/>
              </a:rPr>
              <a:t>keyword 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C!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Because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way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floating </a:t>
            </a:r>
            <a:r>
              <a:rPr sz="1800" dirty="0">
                <a:latin typeface="Times New Roman"/>
                <a:cs typeface="Times New Roman"/>
              </a:rPr>
              <a:t>point types are </a:t>
            </a:r>
            <a:r>
              <a:rPr sz="1800" spc="-5" dirty="0">
                <a:latin typeface="Times New Roman"/>
                <a:cs typeface="Times New Roman"/>
              </a:rPr>
              <a:t>stored, it makes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very  difficult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compare such </a:t>
            </a:r>
            <a:r>
              <a:rPr sz="1800" dirty="0">
                <a:latin typeface="Times New Roman"/>
                <a:cs typeface="Times New Roman"/>
              </a:rPr>
              <a:t>types </a:t>
            </a:r>
            <a:r>
              <a:rPr sz="1800" spc="-5" dirty="0">
                <a:latin typeface="Times New Roman"/>
                <a:cs typeface="Times New Roman"/>
              </a:rPr>
              <a:t>for equality.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Avoid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trying 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compare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real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variables for equality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or you </a:t>
            </a:r>
            <a:r>
              <a:rPr sz="1800" spc="-15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encounter unpredictable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7A49BA8-00AE-4C82-8283-33BE3792934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325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spc="-5" dirty="0"/>
              <a:t>Statement 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52285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Theses </a:t>
            </a:r>
            <a:r>
              <a:rPr sz="1800" spc="-5" dirty="0">
                <a:latin typeface="Times New Roman"/>
                <a:cs typeface="Times New Roman"/>
              </a:rPr>
              <a:t>code fragments illustrate some </a:t>
            </a:r>
            <a:r>
              <a:rPr sz="1800" dirty="0">
                <a:latin typeface="Times New Roman"/>
                <a:cs typeface="Times New Roman"/>
              </a:rPr>
              <a:t>uses 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527" y="1386852"/>
            <a:ext cx="9023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656" y="2023376"/>
            <a:ext cx="4880610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Times New Roman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Avoid division by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zero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(x!=0)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y/=x;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90"/>
              </a:spcBef>
              <a:buFont typeface="Times New Roman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Customize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835025" marR="492125" indent="-365760">
              <a:lnSpc>
                <a:spcPct val="100600"/>
              </a:lnSpc>
              <a:spcBef>
                <a:spcPts val="25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(grade&gt;=90)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pri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tf("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\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nCongr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tula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ions!"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printf("\nYour grade is</a:t>
            </a:r>
            <a:r>
              <a:rPr sz="1600" b="1" spc="-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"%d",grade);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656" y="4504448"/>
            <a:ext cx="5004435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</a:t>
            </a:r>
            <a:r>
              <a:rPr sz="1600" b="1" spc="-10" dirty="0">
                <a:latin typeface="Times New Roman"/>
                <a:cs typeface="Times New Roman"/>
              </a:rPr>
              <a:t>Nested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835025" marR="2205990" indent="-365760">
              <a:lnSpc>
                <a:spcPct val="100000"/>
              </a:lnSpc>
              <a:spcBef>
                <a:spcPts val="37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(letter&gt;='A')  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(letter&gt;='Z')</a:t>
            </a:r>
            <a:endParaRPr sz="1600">
              <a:latin typeface="Courier New"/>
              <a:cs typeface="Courier New"/>
            </a:endParaRPr>
          </a:p>
          <a:p>
            <a:pPr marL="1200785">
              <a:lnSpc>
                <a:spcPct val="100000"/>
              </a:lnSpc>
              <a:spcBef>
                <a:spcPts val="3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printf("The letter is a</a:t>
            </a:r>
            <a:r>
              <a:rPr sz="16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capital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531" y="5287797"/>
            <a:ext cx="63563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D1D82C-816B-43F2-A969-D0BB4925AA7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02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if-else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5" y="1386852"/>
            <a:ext cx="7452359" cy="327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Used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decide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between two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courses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action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endParaRPr sz="18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841500" marR="3689985" indent="409575">
              <a:lnSpc>
                <a:spcPct val="100000"/>
              </a:lnSpc>
              <a:spcBef>
                <a:spcPts val="10"/>
              </a:spcBef>
            </a:pPr>
            <a:r>
              <a:rPr sz="1800" b="1" i="1" dirty="0">
                <a:solidFill>
                  <a:srgbClr val="CA0066"/>
                </a:solidFill>
                <a:latin typeface="Courier New"/>
                <a:cs typeface="Courier New"/>
              </a:rPr>
              <a:t>s</a:t>
            </a:r>
            <a:r>
              <a:rPr sz="1800" b="1" i="1" spc="-15" dirty="0">
                <a:solidFill>
                  <a:srgbClr val="CA0066"/>
                </a:solidFill>
                <a:latin typeface="Courier New"/>
                <a:cs typeface="Courier New"/>
              </a:rPr>
              <a:t>t</a:t>
            </a:r>
            <a:r>
              <a:rPr sz="1800" b="1" i="1" dirty="0">
                <a:solidFill>
                  <a:srgbClr val="CA0066"/>
                </a:solidFill>
                <a:latin typeface="Courier New"/>
                <a:cs typeface="Courier New"/>
              </a:rPr>
              <a:t>at</a:t>
            </a:r>
            <a:r>
              <a:rPr sz="1800" b="1" i="1" spc="-15" dirty="0">
                <a:solidFill>
                  <a:srgbClr val="CA0066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CA0066"/>
                </a:solidFill>
                <a:latin typeface="Courier New"/>
                <a:cs typeface="Courier New"/>
              </a:rPr>
              <a:t>m</a:t>
            </a:r>
            <a:r>
              <a:rPr sz="1800" b="1" i="1" spc="-15" dirty="0">
                <a:solidFill>
                  <a:srgbClr val="CA0066"/>
                </a:solidFill>
                <a:latin typeface="Courier New"/>
                <a:cs typeface="Courier New"/>
              </a:rPr>
              <a:t>en</a:t>
            </a:r>
            <a:r>
              <a:rPr sz="1800" b="1" i="1" dirty="0">
                <a:solidFill>
                  <a:srgbClr val="CA0066"/>
                </a:solidFill>
                <a:latin typeface="Courier New"/>
                <a:cs typeface="Courier New"/>
              </a:rPr>
              <a:t>t</a:t>
            </a:r>
            <a:r>
              <a:rPr sz="1800" b="1" i="1" spc="-5" dirty="0">
                <a:solidFill>
                  <a:srgbClr val="CA0066"/>
                </a:solidFill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</a:pP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5600" marR="445770" indent="-342900">
              <a:lnSpc>
                <a:spcPct val="1061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dirty="0">
                <a:latin typeface="Times New Roman"/>
                <a:cs typeface="Times New Roman"/>
              </a:rPr>
              <a:t> the expression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TRUE,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statement1</a:t>
            </a:r>
            <a:r>
              <a:rPr sz="1800" b="1" i="1" spc="-63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executed;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i="1" spc="-64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skipped.</a:t>
            </a:r>
            <a:endParaRPr sz="1800">
              <a:latin typeface="Times New Roman"/>
              <a:cs typeface="Times New Roman"/>
            </a:endParaRPr>
          </a:p>
          <a:p>
            <a:pPr marL="355600" marR="344805" indent="-342900">
              <a:lnSpc>
                <a:spcPct val="106700"/>
              </a:lnSpc>
              <a:spcBef>
                <a:spcPts val="15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FALSE,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statement2</a:t>
            </a:r>
            <a:r>
              <a:rPr sz="1800" b="1" i="1" spc="-6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executed;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statement1</a:t>
            </a:r>
            <a:r>
              <a:rPr sz="1800" b="1" i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 skipped.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6203" y="4683252"/>
            <a:ext cx="275717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(letter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==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'e')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++e_count;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++vowel_count;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856" y="4683252"/>
            <a:ext cx="125603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(x&lt;y)</a:t>
            </a:r>
            <a:endParaRPr sz="1800">
              <a:latin typeface="Courier New"/>
              <a:cs typeface="Courier New"/>
            </a:endParaRPr>
          </a:p>
          <a:p>
            <a:pPr marL="12700" marR="5080" indent="4095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n=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min=y;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6201" y="5507723"/>
            <a:ext cx="2346960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++other_count;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F09DFC4-0B37-492D-8448-99A4C72DA73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07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if-else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dirty="0"/>
              <a:t>Ladder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69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232319"/>
            <a:ext cx="7591425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if we wanted to extend the task shown in </a:t>
            </a:r>
            <a:r>
              <a:rPr sz="1800" spc="-5" dirty="0">
                <a:latin typeface="Times New Roman"/>
                <a:cs typeface="Times New Roman"/>
              </a:rPr>
              <a:t>the previous example </a:t>
            </a:r>
            <a:r>
              <a:rPr sz="1800" dirty="0">
                <a:latin typeface="Times New Roman"/>
                <a:cs typeface="Times New Roman"/>
              </a:rPr>
              <a:t>and not  just </a:t>
            </a:r>
            <a:r>
              <a:rPr sz="1800" spc="-5" dirty="0">
                <a:latin typeface="Times New Roman"/>
                <a:cs typeface="Times New Roman"/>
              </a:rPr>
              <a:t>counts </a:t>
            </a:r>
            <a:r>
              <a:rPr sz="1800" dirty="0">
                <a:latin typeface="Times New Roman"/>
                <a:cs typeface="Times New Roman"/>
              </a:rPr>
              <a:t>how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e’s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in a piece of text, but also make </a:t>
            </a:r>
            <a:r>
              <a:rPr sz="1800" spc="-5" dirty="0">
                <a:latin typeface="Times New Roman"/>
                <a:cs typeface="Times New Roman"/>
              </a:rPr>
              <a:t>counts </a:t>
            </a:r>
            <a:r>
              <a:rPr sz="1800" dirty="0">
                <a:latin typeface="Times New Roman"/>
                <a:cs typeface="Times New Roman"/>
              </a:rPr>
              <a:t>of  the </a:t>
            </a:r>
            <a:r>
              <a:rPr sz="1800" spc="-5" dirty="0">
                <a:latin typeface="Times New Roman"/>
                <a:cs typeface="Times New Roman"/>
              </a:rPr>
              <a:t>other </a:t>
            </a:r>
            <a:r>
              <a:rPr sz="1800" dirty="0">
                <a:latin typeface="Times New Roman"/>
                <a:cs typeface="Times New Roman"/>
              </a:rPr>
              <a:t>vowels?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is possible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nesting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r>
              <a:rPr sz="1800" b="1" spc="-5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 together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make what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10" dirty="0">
                <a:latin typeface="Courier New"/>
                <a:cs typeface="Courier New"/>
              </a:rPr>
              <a:t>if-else</a:t>
            </a:r>
            <a:r>
              <a:rPr sz="1800" b="1" spc="-5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ladder</a:t>
            </a:r>
            <a:r>
              <a:rPr sz="1800" spc="-5" dirty="0">
                <a:latin typeface="Times New Roman"/>
                <a:cs typeface="Times New Roman"/>
              </a:rPr>
              <a:t>. For example, consider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356" y="2314955"/>
            <a:ext cx="45783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256" y="2340368"/>
            <a:ext cx="222377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if (letter 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'a')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++a_count;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1290" y="2828048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'e')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1290" y="3317227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'i')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290" y="3806444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'o')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1290" y="4295622"/>
            <a:ext cx="880744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==</a:t>
            </a:r>
            <a:r>
              <a:rPr sz="16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'u')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256" y="2828048"/>
            <a:ext cx="1858010" cy="222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else 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++e_count;  else 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++i_count;  else 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5080" indent="36512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++o_count;  else if</a:t>
            </a:r>
            <a:r>
              <a:rPr sz="16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(letter</a:t>
            </a:r>
            <a:endParaRPr sz="1600">
              <a:latin typeface="Courier New"/>
              <a:cs typeface="Courier New"/>
            </a:endParaRPr>
          </a:p>
          <a:p>
            <a:pPr marL="12700" marR="248285" indent="365125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++u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coun</a:t>
            </a:r>
            <a:r>
              <a:rPr sz="1600" b="1" spc="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451" y="5028666"/>
            <a:ext cx="7505700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6625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++const_count;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ct val="97200"/>
              </a:lnSpc>
              <a:spcBef>
                <a:spcPts val="18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soon as a </a:t>
            </a:r>
            <a:r>
              <a:rPr sz="1800" spc="-5" dirty="0">
                <a:latin typeface="Times New Roman"/>
                <a:cs typeface="Times New Roman"/>
              </a:rPr>
              <a:t>TRUE control expression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found, </a:t>
            </a:r>
            <a:r>
              <a:rPr sz="1800" dirty="0">
                <a:latin typeface="Times New Roman"/>
                <a:cs typeface="Times New Roman"/>
              </a:rPr>
              <a:t>the statement associated with  it is executed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rest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ladder is bypassed. If no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expressions  are found to be TRUE, the final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acts as a </a:t>
            </a:r>
            <a:r>
              <a:rPr sz="1800" spc="-5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C38F8B4-1054-4277-B47F-B6A1066794F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4595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 </a:t>
            </a:r>
            <a:r>
              <a:rPr dirty="0"/>
              <a:t>Program</a:t>
            </a:r>
            <a:r>
              <a:rPr spc="-40" dirty="0"/>
              <a:t> </a:t>
            </a:r>
            <a:r>
              <a:rPr dirty="0"/>
              <a:t>Continued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4982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har char="•"/>
              <a:tabLst>
                <a:tab pos="381000" algn="l"/>
                <a:tab pos="381635" algn="l"/>
              </a:tabLst>
            </a:pPr>
            <a:r>
              <a:rPr dirty="0"/>
              <a:t>The C program </a:t>
            </a:r>
            <a:r>
              <a:rPr spc="-5" dirty="0"/>
              <a:t>starting point is </a:t>
            </a:r>
            <a:r>
              <a:rPr dirty="0"/>
              <a:t>identified </a:t>
            </a:r>
            <a:r>
              <a:rPr spc="-10" dirty="0"/>
              <a:t>by </a:t>
            </a:r>
            <a:r>
              <a:rPr dirty="0"/>
              <a:t>the word</a:t>
            </a:r>
            <a:r>
              <a:rPr spc="-55" dirty="0"/>
              <a:t> </a:t>
            </a:r>
            <a:r>
              <a:rPr b="1" spc="-5" dirty="0">
                <a:solidFill>
                  <a:srgbClr val="01CA99"/>
                </a:solidFill>
                <a:latin typeface="Courier New"/>
                <a:cs typeface="Courier New"/>
              </a:rPr>
              <a:t>main()</a:t>
            </a:r>
            <a:r>
              <a:rPr b="1" spc="-5" dirty="0">
                <a:latin typeface="Times New Roman"/>
                <a:cs typeface="Times New Roman"/>
              </a:rPr>
              <a:t>.</a:t>
            </a:r>
          </a:p>
          <a:p>
            <a:pPr marL="381000" marR="5080" indent="-342900">
              <a:lnSpc>
                <a:spcPct val="100299"/>
              </a:lnSpc>
              <a:spcBef>
                <a:spcPts val="555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/>
              <a:t>This </a:t>
            </a:r>
            <a:r>
              <a:rPr spc="-5" dirty="0"/>
              <a:t>informs </a:t>
            </a:r>
            <a:r>
              <a:rPr dirty="0"/>
              <a:t>the </a:t>
            </a:r>
            <a:r>
              <a:rPr spc="-5" dirty="0"/>
              <a:t>computer as </a:t>
            </a:r>
            <a:r>
              <a:rPr dirty="0"/>
              <a:t>to where </a:t>
            </a:r>
            <a:r>
              <a:rPr spc="-5" dirty="0"/>
              <a:t>the program actually starts. </a:t>
            </a:r>
            <a:r>
              <a:rPr dirty="0"/>
              <a:t>The  parentheses that follow </a:t>
            </a:r>
            <a:r>
              <a:rPr spc="-5" dirty="0"/>
              <a:t>the keyword </a:t>
            </a:r>
            <a:r>
              <a:rPr b="1" spc="-5" dirty="0">
                <a:solidFill>
                  <a:srgbClr val="01CA99"/>
                </a:solidFill>
                <a:latin typeface="Courier New"/>
                <a:cs typeface="Courier New"/>
              </a:rPr>
              <a:t>main</a:t>
            </a:r>
            <a:r>
              <a:rPr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indicate </a:t>
            </a:r>
            <a:r>
              <a:rPr dirty="0"/>
              <a:t>that </a:t>
            </a:r>
            <a:r>
              <a:rPr spc="-5" dirty="0"/>
              <a:t>there </a:t>
            </a:r>
            <a:r>
              <a:rPr dirty="0"/>
              <a:t>are no </a:t>
            </a:r>
            <a:r>
              <a:rPr spc="-5" dirty="0"/>
              <a:t>arguments  </a:t>
            </a:r>
            <a:r>
              <a:rPr dirty="0"/>
              <a:t>supplied to </a:t>
            </a:r>
            <a:r>
              <a:rPr spc="-5" dirty="0"/>
              <a:t>this </a:t>
            </a:r>
            <a:r>
              <a:rPr dirty="0"/>
              <a:t>program (this </a:t>
            </a:r>
            <a:r>
              <a:rPr spc="-5" dirty="0"/>
              <a:t>will </a:t>
            </a:r>
            <a:r>
              <a:rPr spc="-10" dirty="0"/>
              <a:t>be </a:t>
            </a:r>
            <a:r>
              <a:rPr spc="-5" dirty="0"/>
              <a:t>examined later</a:t>
            </a:r>
            <a:r>
              <a:rPr spc="-30" dirty="0"/>
              <a:t> </a:t>
            </a:r>
            <a:r>
              <a:rPr dirty="0"/>
              <a:t>on).</a:t>
            </a:r>
          </a:p>
          <a:p>
            <a:pPr marL="380365" marR="248920" indent="-342265">
              <a:lnSpc>
                <a:spcPct val="102200"/>
              </a:lnSpc>
              <a:spcBef>
                <a:spcPts val="250"/>
              </a:spcBef>
              <a:buFont typeface="Times New Roman"/>
              <a:buChar char="•"/>
              <a:tabLst>
                <a:tab pos="381000" algn="l"/>
                <a:tab pos="381635" algn="l"/>
              </a:tabLst>
            </a:pP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b="1" dirty="0">
                <a:solidFill>
                  <a:srgbClr val="CA0066"/>
                </a:solidFill>
                <a:latin typeface="Times New Roman"/>
                <a:cs typeface="Times New Roman"/>
              </a:rPr>
              <a:t>two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braces, </a:t>
            </a:r>
            <a:r>
              <a:rPr b="1" dirty="0">
                <a:solidFill>
                  <a:srgbClr val="CA0066"/>
                </a:solidFill>
                <a:latin typeface="Courier New"/>
                <a:cs typeface="Courier New"/>
              </a:rPr>
              <a:t>{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and </a:t>
            </a:r>
            <a:r>
              <a:rPr b="1" spc="-5" dirty="0">
                <a:solidFill>
                  <a:srgbClr val="CA0066"/>
                </a:solidFill>
                <a:latin typeface="Courier New"/>
                <a:cs typeface="Courier New"/>
              </a:rPr>
              <a:t>}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, </a:t>
            </a:r>
            <a:r>
              <a:rPr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signify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begin and end segments of </a:t>
            </a:r>
            <a:r>
              <a:rPr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the  </a:t>
            </a:r>
            <a:r>
              <a:rPr b="1" spc="-5" dirty="0">
                <a:solidFill>
                  <a:srgbClr val="CA0066"/>
                </a:solidFill>
                <a:latin typeface="Times New Roman"/>
                <a:cs typeface="Times New Roman"/>
              </a:rPr>
              <a:t>program</a:t>
            </a:r>
            <a:r>
              <a:rPr b="1" spc="-5" dirty="0">
                <a:latin typeface="Times New Roman"/>
                <a:cs typeface="Times New Roman"/>
              </a:rPr>
              <a:t>. </a:t>
            </a:r>
            <a:r>
              <a:rPr dirty="0"/>
              <a:t>In </a:t>
            </a:r>
            <a:r>
              <a:rPr spc="-5" dirty="0"/>
              <a:t>general, </a:t>
            </a:r>
            <a:r>
              <a:rPr dirty="0"/>
              <a:t>braces are </a:t>
            </a:r>
            <a:r>
              <a:rPr spc="-5" dirty="0"/>
              <a:t>used </a:t>
            </a:r>
            <a:r>
              <a:rPr dirty="0"/>
              <a:t>throughout C to enclose a block of  </a:t>
            </a:r>
            <a:r>
              <a:rPr spc="-5" dirty="0"/>
              <a:t>statements </a:t>
            </a:r>
            <a:r>
              <a:rPr dirty="0"/>
              <a:t>to be </a:t>
            </a:r>
            <a:r>
              <a:rPr spc="-5" dirty="0"/>
              <a:t>treated as </a:t>
            </a:r>
            <a:r>
              <a:rPr dirty="0"/>
              <a:t>a </a:t>
            </a:r>
            <a:r>
              <a:rPr spc="-5" dirty="0"/>
              <a:t>unit. </a:t>
            </a:r>
            <a:r>
              <a:rPr b="1" i="1" spc="-5" dirty="0">
                <a:latin typeface="Times New Roman"/>
                <a:cs typeface="Times New Roman"/>
              </a:rPr>
              <a:t>COMMON ERROR: unbalanced </a:t>
            </a:r>
            <a:r>
              <a:rPr b="1" i="1" spc="-10" dirty="0">
                <a:latin typeface="Times New Roman"/>
                <a:cs typeface="Times New Roman"/>
              </a:rPr>
              <a:t>number  </a:t>
            </a:r>
            <a:r>
              <a:rPr b="1" i="1" dirty="0">
                <a:latin typeface="Times New Roman"/>
                <a:cs typeface="Times New Roman"/>
              </a:rPr>
              <a:t>of open and </a:t>
            </a:r>
            <a:r>
              <a:rPr b="1" i="1" spc="-5" dirty="0">
                <a:latin typeface="Times New Roman"/>
                <a:cs typeface="Times New Roman"/>
              </a:rPr>
              <a:t>close curly</a:t>
            </a:r>
            <a:r>
              <a:rPr b="1" i="1" spc="-3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brackets!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3380" y="1365516"/>
            <a:ext cx="4127500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68910" marR="1751964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#include &lt;stdio.h&gt;  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8510" marR="162560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/* </a:t>
            </a:r>
            <a:r>
              <a:rPr sz="1600" b="1" spc="-5" dirty="0">
                <a:latin typeface="Courier New"/>
                <a:cs typeface="Courier New"/>
              </a:rPr>
              <a:t>My first </a:t>
            </a:r>
            <a:r>
              <a:rPr sz="1600" b="1" dirty="0">
                <a:latin typeface="Courier New"/>
                <a:cs typeface="Courier New"/>
              </a:rPr>
              <a:t>program </a:t>
            </a:r>
            <a:r>
              <a:rPr sz="1600" b="1" spc="-5" dirty="0">
                <a:latin typeface="Courier New"/>
                <a:cs typeface="Courier New"/>
              </a:rPr>
              <a:t>*/  printf("Hello World!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\n");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703E47-249A-450E-84AD-D553D2B952C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647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35" dirty="0">
                <a:latin typeface="Courier New"/>
                <a:cs typeface="Courier New"/>
              </a:rPr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67" y="1195529"/>
            <a:ext cx="7599680" cy="494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better way </a:t>
            </a:r>
            <a:r>
              <a:rPr sz="1800" dirty="0">
                <a:latin typeface="Times New Roman"/>
                <a:cs typeface="Times New Roman"/>
              </a:rPr>
              <a:t>of writing a program which employs an  </a:t>
            </a:r>
            <a:r>
              <a:rPr sz="1800" b="1" spc="-10" dirty="0">
                <a:latin typeface="Courier New"/>
                <a:cs typeface="Courier New"/>
              </a:rPr>
              <a:t>if-else </a:t>
            </a:r>
            <a:r>
              <a:rPr sz="1800" dirty="0">
                <a:latin typeface="Times New Roman"/>
                <a:cs typeface="Times New Roman"/>
              </a:rPr>
              <a:t>ladder.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C’s built-in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multiple branch decision statement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 syntax for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as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292860" marR="3122930" indent="-365760">
              <a:lnSpc>
                <a:spcPct val="103699"/>
              </a:lnSpc>
              <a:spcBef>
                <a:spcPts val="105"/>
              </a:spcBef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switch (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integer </a:t>
            </a:r>
            <a:r>
              <a:rPr sz="1600" b="1" i="1" dirty="0">
                <a:solidFill>
                  <a:srgbClr val="01CA99"/>
                </a:solidFill>
                <a:latin typeface="Courier New"/>
                <a:cs typeface="Courier New"/>
              </a:rPr>
              <a:t>expression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) {  case</a:t>
            </a:r>
            <a:r>
              <a:rPr sz="16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constant1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658620" marR="4587875">
              <a:lnSpc>
                <a:spcPct val="100000"/>
              </a:lnSpc>
              <a:spcBef>
                <a:spcPts val="10"/>
              </a:spcBef>
            </a:pPr>
            <a:r>
              <a:rPr sz="1600" b="1" i="1" spc="0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tate</a:t>
            </a:r>
            <a:r>
              <a:rPr sz="1600" b="1" i="1" spc="0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ent1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  break;</a:t>
            </a:r>
            <a:endParaRPr sz="1600">
              <a:latin typeface="Courier New"/>
              <a:cs typeface="Courier New"/>
            </a:endParaRPr>
          </a:p>
          <a:p>
            <a:pPr marL="1658620" marR="4465955" indent="-365760">
              <a:lnSpc>
                <a:spcPct val="100299"/>
              </a:lnSpc>
              <a:spcBef>
                <a:spcPts val="5"/>
              </a:spcBef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6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constant2</a:t>
            </a: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:  </a:t>
            </a:r>
            <a:r>
              <a:rPr sz="1600" b="1" i="1" dirty="0">
                <a:solidFill>
                  <a:srgbClr val="01CA99"/>
                </a:solidFill>
                <a:latin typeface="Courier New"/>
                <a:cs typeface="Courier New"/>
              </a:rPr>
              <a:t>statement2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  break;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  <a:spcBef>
                <a:spcPts val="10"/>
              </a:spcBef>
            </a:pPr>
            <a:r>
              <a:rPr sz="1600" b="1" i="1" dirty="0">
                <a:solidFill>
                  <a:srgbClr val="01CA99"/>
                </a:solidFill>
                <a:latin typeface="Courier New"/>
                <a:cs typeface="Courier New"/>
              </a:rPr>
              <a:t>statement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ts val="1914"/>
              </a:lnSpc>
            </a:pP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keyword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included at the </a:t>
            </a:r>
            <a:r>
              <a:rPr sz="1800" spc="-5" dirty="0">
                <a:latin typeface="Times New Roman"/>
                <a:cs typeface="Times New Roman"/>
              </a:rPr>
              <a:t>end </a:t>
            </a:r>
            <a:r>
              <a:rPr sz="1800" dirty="0">
                <a:latin typeface="Times New Roman"/>
                <a:cs typeface="Times New Roman"/>
              </a:rPr>
              <a:t>of each case statement. In</a:t>
            </a:r>
            <a:endParaRPr sz="1800">
              <a:latin typeface="Times New Roman"/>
              <a:cs typeface="Times New Roman"/>
            </a:endParaRPr>
          </a:p>
          <a:p>
            <a:pPr marL="355600" marR="29845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general, whenever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break </a:t>
            </a:r>
            <a:r>
              <a:rPr sz="1800" dirty="0">
                <a:latin typeface="Times New Roman"/>
                <a:cs typeface="Times New Roman"/>
              </a:rPr>
              <a:t>statement is </a:t>
            </a:r>
            <a:r>
              <a:rPr sz="1800" spc="-5" dirty="0">
                <a:latin typeface="Times New Roman"/>
                <a:cs typeface="Times New Roman"/>
              </a:rPr>
              <a:t>encountered </a:t>
            </a:r>
            <a:r>
              <a:rPr sz="1800" dirty="0">
                <a:latin typeface="Times New Roman"/>
                <a:cs typeface="Times New Roman"/>
              </a:rPr>
              <a:t>in C, it </a:t>
            </a:r>
            <a:r>
              <a:rPr sz="1800" spc="-5" dirty="0">
                <a:latin typeface="Times New Roman"/>
                <a:cs typeface="Times New Roman"/>
              </a:rPr>
              <a:t>interrupts </a:t>
            </a:r>
            <a:r>
              <a:rPr sz="1800" dirty="0">
                <a:latin typeface="Times New Roman"/>
                <a:cs typeface="Times New Roman"/>
              </a:rPr>
              <a:t>the  normal flow of control. In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causes </a:t>
            </a:r>
            <a:r>
              <a:rPr sz="1800" dirty="0">
                <a:latin typeface="Times New Roman"/>
                <a:cs typeface="Times New Roman"/>
              </a:rPr>
              <a:t>an exit from the  switch shunt.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default </a:t>
            </a:r>
            <a:r>
              <a:rPr sz="1800" dirty="0">
                <a:latin typeface="Times New Roman"/>
                <a:cs typeface="Times New Roman"/>
              </a:rPr>
              <a:t>clause is optional. The </a:t>
            </a:r>
            <a:r>
              <a:rPr sz="1800" spc="-5" dirty="0">
                <a:latin typeface="Times New Roman"/>
                <a:cs typeface="Times New Roman"/>
              </a:rPr>
              <a:t>right brace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  </a:t>
            </a:r>
            <a:r>
              <a:rPr sz="1800" spc="-5" dirty="0">
                <a:latin typeface="Times New Roman"/>
                <a:cs typeface="Times New Roman"/>
              </a:rPr>
              <a:t>marks </a:t>
            </a:r>
            <a:r>
              <a:rPr sz="1800" dirty="0">
                <a:latin typeface="Times New Roman"/>
                <a:cs typeface="Times New Roman"/>
              </a:rPr>
              <a:t>the end of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FB8CDDA-F3C5-4A2F-B62C-5792BEA8AF40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70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021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spc="-5" dirty="0"/>
              <a:t>Statement 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496062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simple 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684" y="2538984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12\n");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684" y="3361918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25\n");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2684" y="4186389"/>
            <a:ext cx="13912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is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99\n");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356" y="1987174"/>
            <a:ext cx="2621280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1097280" indent="-410209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switch(n)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12: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25: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99:</a:t>
            </a:r>
            <a:endParaRPr sz="1800">
              <a:latin typeface="Courier New"/>
              <a:cs typeface="Courier New"/>
            </a:endParaRPr>
          </a:p>
          <a:p>
            <a:pPr marL="832485" marR="508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f(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lue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1268" y="5010861"/>
            <a:ext cx="35756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printf("number is not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part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344" y="5010861"/>
            <a:ext cx="289433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the Xmas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date\n");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356" y="5343093"/>
            <a:ext cx="1631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90E0E7-89D6-404C-BB8E-9E9A8E2C6B32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274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Statement 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55586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works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Integer control expression is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evaluated.</a:t>
            </a:r>
            <a:endParaRPr sz="1600">
              <a:latin typeface="Times New Roman"/>
              <a:cs typeface="Times New Roman"/>
            </a:endParaRPr>
          </a:p>
          <a:p>
            <a:pPr marL="756285" marR="249554" lvl="1" indent="-28638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 match is looked for </a:t>
            </a:r>
            <a:r>
              <a:rPr sz="1600" b="1" dirty="0">
                <a:latin typeface="Times New Roman"/>
                <a:cs typeface="Times New Roman"/>
              </a:rPr>
              <a:t>between this </a:t>
            </a:r>
            <a:r>
              <a:rPr sz="1600" b="1" spc="-5" dirty="0">
                <a:latin typeface="Times New Roman"/>
                <a:cs typeface="Times New Roman"/>
              </a:rPr>
              <a:t>expression </a:t>
            </a:r>
            <a:r>
              <a:rPr sz="1600" b="1" dirty="0">
                <a:latin typeface="Times New Roman"/>
                <a:cs typeface="Times New Roman"/>
              </a:rPr>
              <a:t>value </a:t>
            </a:r>
            <a:r>
              <a:rPr sz="1600" b="1" spc="-5" dirty="0">
                <a:latin typeface="Times New Roman"/>
                <a:cs typeface="Times New Roman"/>
              </a:rPr>
              <a:t>and the </a:t>
            </a:r>
            <a:r>
              <a:rPr sz="1600" b="1" spc="-5" dirty="0">
                <a:latin typeface="Courier New"/>
                <a:cs typeface="Courier New"/>
              </a:rPr>
              <a:t>case  </a:t>
            </a:r>
            <a:r>
              <a:rPr sz="1600" b="1" i="1" spc="-5" dirty="0">
                <a:latin typeface="Courier New"/>
                <a:cs typeface="Courier New"/>
              </a:rPr>
              <a:t>constants</a:t>
            </a:r>
            <a:r>
              <a:rPr sz="1600" b="1" spc="-5" dirty="0">
                <a:latin typeface="Times New Roman"/>
                <a:cs typeface="Times New Roman"/>
              </a:rPr>
              <a:t>. If a match is found, </a:t>
            </a:r>
            <a:r>
              <a:rPr sz="1600" b="1" dirty="0">
                <a:latin typeface="Times New Roman"/>
                <a:cs typeface="Times New Roman"/>
              </a:rPr>
              <a:t>execute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statements </a:t>
            </a:r>
            <a:r>
              <a:rPr sz="1600" b="1" spc="-5" dirty="0">
                <a:latin typeface="Times New Roman"/>
                <a:cs typeface="Times New Roman"/>
              </a:rPr>
              <a:t>for </a:t>
            </a:r>
            <a:r>
              <a:rPr sz="1600" b="1" dirty="0">
                <a:latin typeface="Times New Roman"/>
                <a:cs typeface="Times New Roman"/>
              </a:rPr>
              <a:t>that </a:t>
            </a:r>
            <a:r>
              <a:rPr sz="1600" b="1" dirty="0">
                <a:latin typeface="Courier New"/>
                <a:cs typeface="Courier New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. If </a:t>
            </a:r>
            <a:r>
              <a:rPr sz="1600" b="1" spc="-5" dirty="0">
                <a:latin typeface="Times New Roman"/>
                <a:cs typeface="Times New Roman"/>
              </a:rPr>
              <a:t>a  match is </a:t>
            </a:r>
            <a:r>
              <a:rPr sz="1600" b="1" dirty="0">
                <a:latin typeface="Times New Roman"/>
                <a:cs typeface="Times New Roman"/>
              </a:rPr>
              <a:t>not </a:t>
            </a:r>
            <a:r>
              <a:rPr sz="1600" b="1" spc="-5" dirty="0">
                <a:latin typeface="Times New Roman"/>
                <a:cs typeface="Times New Roman"/>
              </a:rPr>
              <a:t>found, execute </a:t>
            </a:r>
            <a:r>
              <a:rPr sz="1600" b="1" spc="-10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Courier New"/>
                <a:cs typeface="Courier New"/>
              </a:rPr>
              <a:t>default</a:t>
            </a:r>
            <a:r>
              <a:rPr sz="1600" b="1" spc="-5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5600"/>
              </a:lnSpc>
              <a:spcBef>
                <a:spcPts val="285"/>
              </a:spcBef>
              <a:buAutoNum type="arabicParenR"/>
              <a:tabLst>
                <a:tab pos="75628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Terminate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switch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5" dirty="0">
                <a:latin typeface="Times New Roman"/>
                <a:cs typeface="Times New Roman"/>
              </a:rPr>
              <a:t> a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break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dirty="0">
                <a:latin typeface="Times New Roman"/>
                <a:cs typeface="Times New Roman"/>
              </a:rPr>
              <a:t>encountered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 by </a:t>
            </a:r>
            <a:r>
              <a:rPr sz="1600" b="1" dirty="0">
                <a:latin typeface="Times New Roman"/>
                <a:cs typeface="Times New Roman"/>
              </a:rPr>
              <a:t>“falling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out 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end”.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arenR"/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things to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aware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when using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switch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Courier New"/>
              <a:buChar char="–"/>
              <a:tabLst>
                <a:tab pos="756920" algn="l"/>
              </a:tabLst>
            </a:pPr>
            <a:r>
              <a:rPr sz="1600" b="1" dirty="0">
                <a:latin typeface="Courier New"/>
                <a:cs typeface="Courier New"/>
              </a:rPr>
              <a:t>case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values must be unique (How to decide otherwise?)</a:t>
            </a:r>
            <a:endParaRPr sz="16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395"/>
              </a:spcBef>
              <a:buFont typeface="Courier New"/>
              <a:buChar char="–"/>
              <a:tabLst>
                <a:tab pos="756920" algn="l"/>
              </a:tabLst>
            </a:pPr>
            <a:r>
              <a:rPr sz="1600" b="1" spc="-5" dirty="0">
                <a:latin typeface="Courier New"/>
                <a:cs typeface="Courier New"/>
              </a:rPr>
              <a:t>switch</a:t>
            </a:r>
            <a:r>
              <a:rPr sz="1600" b="1" spc="-5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 </a:t>
            </a:r>
            <a:r>
              <a:rPr sz="1600" b="1" spc="-5" dirty="0">
                <a:latin typeface="Times New Roman"/>
                <a:cs typeface="Times New Roman"/>
              </a:rPr>
              <a:t>only tests for equality</a:t>
            </a:r>
            <a:endParaRPr sz="1600">
              <a:latin typeface="Times New Roman"/>
              <a:cs typeface="Times New Roman"/>
            </a:endParaRPr>
          </a:p>
          <a:p>
            <a:pPr marL="756285" marR="824230" indent="-287020">
              <a:lnSpc>
                <a:spcPct val="105600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i="1" spc="-5" dirty="0">
                <a:latin typeface="Courier New"/>
                <a:cs typeface="Courier New"/>
              </a:rPr>
              <a:t>control expression</a:t>
            </a:r>
            <a:r>
              <a:rPr sz="1600" b="1" i="1" spc="-4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 be of type character </a:t>
            </a:r>
            <a:r>
              <a:rPr sz="1600" b="1" dirty="0">
                <a:latin typeface="Times New Roman"/>
                <a:cs typeface="Times New Roman"/>
              </a:rPr>
              <a:t>since they </a:t>
            </a:r>
            <a:r>
              <a:rPr sz="1600" b="1" spc="-5" dirty="0">
                <a:latin typeface="Times New Roman"/>
                <a:cs typeface="Times New Roman"/>
              </a:rPr>
              <a:t>are  internally </a:t>
            </a:r>
            <a:r>
              <a:rPr sz="1600" b="1" dirty="0">
                <a:latin typeface="Times New Roman"/>
                <a:cs typeface="Times New Roman"/>
              </a:rPr>
              <a:t>treated </a:t>
            </a:r>
            <a:r>
              <a:rPr sz="1600" b="1" spc="-5" dirty="0">
                <a:latin typeface="Times New Roman"/>
                <a:cs typeface="Times New Roman"/>
              </a:rPr>
              <a:t>as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integers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B2D6BD-5B09-4565-80A9-A4AB8BB5B9B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spc="-5" dirty="0"/>
              <a:t>Statement Example: </a:t>
            </a:r>
            <a:r>
              <a:rPr spc="-10" dirty="0"/>
              <a:t>Characters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1356" y="1382158"/>
            <a:ext cx="2345690" cy="250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685800" indent="-410209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switch(ch)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'a':</a:t>
            </a:r>
            <a:endParaRPr sz="1800">
              <a:latin typeface="Courier New"/>
              <a:cs typeface="Courier New"/>
            </a:endParaRPr>
          </a:p>
          <a:p>
            <a:pPr marL="832485" marR="1390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_c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'b':</a:t>
            </a:r>
            <a:endParaRPr sz="1800">
              <a:latin typeface="Courier New"/>
              <a:cs typeface="Courier New"/>
            </a:endParaRPr>
          </a:p>
          <a:p>
            <a:pPr marL="832485" marR="13906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+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_c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ou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'c':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tabLst>
                <a:tab pos="2060575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C'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	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9817" y="3581362"/>
            <a:ext cx="48025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multiple values, same statements</a:t>
            </a:r>
            <a:r>
              <a:rPr sz="18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268" y="3855669"/>
            <a:ext cx="16643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++c_count;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9A95C9-95E4-487B-99D1-6E864A47917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switch</a:t>
            </a:r>
            <a:r>
              <a:rPr spc="-725" dirty="0">
                <a:latin typeface="Courier New"/>
                <a:cs typeface="Courier New"/>
              </a:rPr>
              <a:t> </a:t>
            </a:r>
            <a:r>
              <a:rPr spc="-5" dirty="0"/>
              <a:t>Statement Example: Menus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23392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common application of the </a:t>
            </a:r>
            <a:r>
              <a:rPr sz="1800" b="1" spc="-10" dirty="0">
                <a:latin typeface="Courier New"/>
                <a:cs typeface="Courier New"/>
              </a:rPr>
              <a:t>switch</a:t>
            </a:r>
            <a:r>
              <a:rPr sz="1800" b="1" spc="-6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dirty="0">
                <a:latin typeface="Times New Roman"/>
                <a:cs typeface="Times New Roman"/>
              </a:rPr>
              <a:t>is to control </a:t>
            </a:r>
            <a:r>
              <a:rPr sz="1800" spc="-5" dirty="0">
                <a:latin typeface="Times New Roman"/>
                <a:cs typeface="Times New Roman"/>
              </a:rPr>
              <a:t>menu-driven  </a:t>
            </a:r>
            <a:r>
              <a:rPr sz="1800" dirty="0">
                <a:latin typeface="Times New Roman"/>
                <a:cs typeface="Times New Roman"/>
              </a:rPr>
              <a:t>software: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356" y="2264664"/>
            <a:ext cx="3439795" cy="3326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1233170" indent="-410209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switch(choice)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'S':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ck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_s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li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'C':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ct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ro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case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'D':</a:t>
            </a:r>
            <a:endParaRPr sz="1800">
              <a:latin typeface="Courier New"/>
              <a:cs typeface="Courier New"/>
            </a:endParaRPr>
          </a:p>
          <a:p>
            <a:pPr marL="832485" marR="27876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pl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ay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ro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default: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printf("Not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valid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180" y="5288229"/>
            <a:ext cx="180022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option\n");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7C2A432-EE16-423B-B51F-D8AB13CC4B5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275">
              <a:lnSpc>
                <a:spcPct val="100000"/>
              </a:lnSpc>
            </a:pPr>
            <a:r>
              <a:rPr dirty="0"/>
              <a:t>Conditional</a:t>
            </a:r>
            <a:r>
              <a:rPr spc="-8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578"/>
            <a:ext cx="7609840" cy="354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Short-hand notation for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if-else</a:t>
            </a:r>
            <a:r>
              <a:rPr sz="1800" b="1" spc="-64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statement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that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performs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assignments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98000"/>
              </a:lnSpc>
              <a:spcBef>
                <a:spcPts val="185"/>
              </a:spcBef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conditional </a:t>
            </a:r>
            <a:r>
              <a:rPr sz="1800" dirty="0">
                <a:latin typeface="Times New Roman"/>
                <a:cs typeface="Times New Roman"/>
              </a:rPr>
              <a:t>expression </a:t>
            </a:r>
            <a:r>
              <a:rPr sz="1800" spc="-5" dirty="0">
                <a:latin typeface="Times New Roman"/>
                <a:cs typeface="Times New Roman"/>
              </a:rPr>
              <a:t>operator takes THREE operands. </a:t>
            </a:r>
            <a:r>
              <a:rPr sz="1800" dirty="0">
                <a:latin typeface="Times New Roman"/>
                <a:cs typeface="Times New Roman"/>
              </a:rPr>
              <a:t>The two </a:t>
            </a:r>
            <a:r>
              <a:rPr sz="1800" spc="-5" dirty="0">
                <a:latin typeface="Times New Roman"/>
                <a:cs typeface="Times New Roman"/>
              </a:rPr>
              <a:t>symbols 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denote this operator are 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first operand is placed  before 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?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second operand between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spc="-5" dirty="0">
                <a:latin typeface="Times New Roman"/>
                <a:cs typeface="Times New Roman"/>
              </a:rPr>
              <a:t>and 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third </a:t>
            </a:r>
            <a:r>
              <a:rPr sz="1800" spc="-5" dirty="0">
                <a:latin typeface="Times New Roman"/>
                <a:cs typeface="Times New Roman"/>
              </a:rPr>
              <a:t>after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general syntax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thus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condition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expression1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expression2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2700" indent="-342900">
              <a:lnSpc>
                <a:spcPct val="102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condition</a:t>
            </a:r>
            <a:r>
              <a:rPr sz="1800" b="1" i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(non-zero),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CA0066"/>
                </a:solidFill>
                <a:latin typeface="Courier New"/>
                <a:cs typeface="Courier New"/>
              </a:rPr>
              <a:t>expression1</a:t>
            </a:r>
            <a:r>
              <a:rPr sz="1800" b="1" i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evaluated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evaluation becomes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operation. </a:t>
            </a:r>
            <a:r>
              <a:rPr sz="1800" dirty="0">
                <a:latin typeface="Times New Roman"/>
                <a:cs typeface="Times New Roman"/>
              </a:rPr>
              <a:t>If the  condition is </a:t>
            </a:r>
            <a:r>
              <a:rPr sz="1800" spc="-10" dirty="0">
                <a:latin typeface="Times New Roman"/>
                <a:cs typeface="Times New Roman"/>
              </a:rPr>
              <a:t>FALSE </a:t>
            </a:r>
            <a:r>
              <a:rPr sz="1800" spc="-5" dirty="0">
                <a:latin typeface="Times New Roman"/>
                <a:cs typeface="Times New Roman"/>
              </a:rPr>
              <a:t>(zero),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b="1" i="1" spc="-10" dirty="0">
                <a:solidFill>
                  <a:srgbClr val="3737CA"/>
                </a:solidFill>
                <a:latin typeface="Courier New"/>
                <a:cs typeface="Courier New"/>
              </a:rPr>
              <a:t>expression2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evaluated </a:t>
            </a:r>
            <a:r>
              <a:rPr sz="1800" dirty="0">
                <a:latin typeface="Times New Roman"/>
                <a:cs typeface="Times New Roman"/>
              </a:rPr>
              <a:t>and its </a:t>
            </a:r>
            <a:r>
              <a:rPr sz="1800" spc="-5" dirty="0">
                <a:latin typeface="Times New Roman"/>
                <a:cs typeface="Times New Roman"/>
              </a:rPr>
              <a:t>result  </a:t>
            </a:r>
            <a:r>
              <a:rPr sz="1800" dirty="0">
                <a:latin typeface="Times New Roman"/>
                <a:cs typeface="Times New Roman"/>
              </a:rPr>
              <a:t>becomes 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operation. </a:t>
            </a:r>
            <a:r>
              <a:rPr sz="1800" dirty="0">
                <a:latin typeface="Times New Roman"/>
                <a:cs typeface="Times New Roman"/>
              </a:rPr>
              <a:t>Consider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example on the </a:t>
            </a:r>
            <a:r>
              <a:rPr sz="1800" spc="-5" dirty="0">
                <a:latin typeface="Times New Roman"/>
                <a:cs typeface="Times New Roman"/>
              </a:rPr>
              <a:t>next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110BDB-8748-4D5C-9399-DF95BB64260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5895">
              <a:lnSpc>
                <a:spcPct val="100000"/>
              </a:lnSpc>
            </a:pPr>
            <a:r>
              <a:rPr spc="-5" dirty="0"/>
              <a:t>Conditional Operator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2" y="1383804"/>
            <a:ext cx="7147559" cy="464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s =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(x&lt;0)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-1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:</a:t>
            </a:r>
            <a:r>
              <a:rPr sz="1800" b="1" spc="-1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x*x;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1841500" indent="-18288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less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s=-1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 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x</a:t>
            </a:r>
            <a:r>
              <a:rPr sz="1800" b="1" spc="-6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greater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s=x*x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841500" marR="1016635" indent="-1828800">
              <a:lnSpc>
                <a:spcPct val="219400"/>
              </a:lnSpc>
              <a:spcBef>
                <a:spcPts val="455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code sets the logical status 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if</a:t>
            </a:r>
            <a:r>
              <a:rPr sz="1800" b="1" spc="-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(number%2==0)</a:t>
            </a:r>
            <a:endParaRPr sz="1800">
              <a:latin typeface="Courier New"/>
              <a:cs typeface="Courier New"/>
            </a:endParaRPr>
          </a:p>
          <a:p>
            <a:pPr marL="1841500" marR="3930650" indent="40957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v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en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1;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ts val="2085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even=0;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Identical, </a:t>
            </a:r>
            <a:r>
              <a:rPr sz="1800" spc="-5" dirty="0">
                <a:latin typeface="Times New Roman"/>
                <a:cs typeface="Times New Roman"/>
              </a:rPr>
              <a:t>short-hand code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the same task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even=(number%2==0)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? 1 :</a:t>
            </a:r>
            <a:r>
              <a:rPr sz="1800" b="1" spc="-10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8F5463-01F0-45CF-883D-84EA670CC4B3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6155">
              <a:lnSpc>
                <a:spcPct val="100000"/>
              </a:lnSpc>
            </a:pPr>
            <a:r>
              <a:rPr dirty="0"/>
              <a:t>Logical</a:t>
            </a:r>
            <a:r>
              <a:rPr spc="-7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506334" cy="11112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operators </a:t>
            </a:r>
            <a:r>
              <a:rPr sz="1800" dirty="0">
                <a:latin typeface="Times New Roman"/>
                <a:cs typeface="Times New Roman"/>
              </a:rPr>
              <a:t>are used to create more sophisticated conditional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expressions</a:t>
            </a:r>
            <a:endParaRPr sz="1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which can </a:t>
            </a:r>
            <a:r>
              <a:rPr sz="1800" spc="-5" dirty="0">
                <a:latin typeface="Times New Roman"/>
                <a:cs typeface="Times New Roman"/>
              </a:rPr>
              <a:t>then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used in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of the C looping or decision making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statements 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just discussed. When expressions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combined 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logical  operator, either TRUE (i.e., </a:t>
            </a:r>
            <a:r>
              <a:rPr sz="1800" dirty="0">
                <a:latin typeface="Times New Roman"/>
                <a:cs typeface="Times New Roman"/>
              </a:rPr>
              <a:t>1) </a:t>
            </a:r>
            <a:r>
              <a:rPr sz="1800" spc="-1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FALSE (i.e., </a:t>
            </a:r>
            <a:r>
              <a:rPr sz="1800" dirty="0">
                <a:latin typeface="Times New Roman"/>
                <a:cs typeface="Times New Roman"/>
              </a:rPr>
              <a:t>0) 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returned.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3704" y="2686824"/>
          <a:ext cx="8037573" cy="24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1"/>
                <a:gridCol w="940478"/>
                <a:gridCol w="1821406"/>
                <a:gridCol w="4059028"/>
              </a:tblGrid>
              <a:tr h="352424"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marL="67945">
                        <a:lnSpc>
                          <a:spcPts val="175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6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6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 &amp;&amp;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05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both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</a:t>
                      </a:r>
                      <a:r>
                        <a:rPr sz="1800" b="1" spc="-65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r>
                        <a:rPr sz="1800" b="1" spc="-65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271674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 to return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TRUE. Otherwise,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21923"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 expression is</a:t>
                      </a:r>
                      <a:r>
                        <a:rPr sz="1800" spc="-10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 ||</a:t>
                      </a:r>
                      <a:r>
                        <a:rPr sz="1800" b="1" spc="-9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be TRUE if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either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(or both)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exp1</a:t>
                      </a:r>
                      <a:r>
                        <a:rPr sz="1800" b="1" spc="-70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17351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exp2</a:t>
                      </a:r>
                      <a:r>
                        <a:rPr sz="1800" b="1" spc="-63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TRUE. Otherwise, </a:t>
                      </a: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it is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8840">
                <a:tc>
                  <a:txBody>
                    <a:bodyPr/>
                    <a:lstStyle/>
                    <a:p>
                      <a:pPr marL="67945">
                        <a:lnSpc>
                          <a:spcPts val="215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2005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0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!exp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0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Negates </a:t>
                      </a: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(changes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from TRUE to</a:t>
                      </a:r>
                      <a:r>
                        <a:rPr sz="180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5543">
                <a:tc>
                  <a:txBody>
                    <a:bodyPr/>
                    <a:lstStyle/>
                    <a:p>
                      <a:pPr marL="67945">
                        <a:lnSpc>
                          <a:spcPts val="1939"/>
                        </a:lnSpc>
                      </a:pP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3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and visa versa)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expression.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D0C6479-6816-4635-BF35-5F8BB87877F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8125">
              <a:lnSpc>
                <a:spcPct val="100000"/>
              </a:lnSpc>
            </a:pPr>
            <a:r>
              <a:rPr dirty="0"/>
              <a:t>Logical </a:t>
            </a:r>
            <a:r>
              <a:rPr spc="-5" dirty="0"/>
              <a:t>Operators</a:t>
            </a:r>
            <a:r>
              <a:rPr spc="-40" dirty="0"/>
              <a:t> </a:t>
            </a:r>
            <a:r>
              <a:rPr spc="-5" dirty="0"/>
              <a:t>Precedence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573645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negation operator, </a:t>
            </a:r>
            <a:r>
              <a:rPr sz="1800" b="1" spc="-10" dirty="0">
                <a:latin typeface="Courier New"/>
                <a:cs typeface="Courier New"/>
              </a:rPr>
              <a:t>!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has the </a:t>
            </a:r>
            <a:r>
              <a:rPr sz="1800" dirty="0">
                <a:latin typeface="Times New Roman"/>
                <a:cs typeface="Times New Roman"/>
              </a:rPr>
              <a:t>highest precedence and is always performed 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in a mixed expression. </a:t>
            </a:r>
            <a:r>
              <a:rPr sz="1800" spc="-5" dirty="0">
                <a:latin typeface="Times New Roman"/>
                <a:cs typeface="Times New Roman"/>
              </a:rPr>
              <a:t>The remaining </a:t>
            </a:r>
            <a:r>
              <a:rPr sz="1800" dirty="0">
                <a:latin typeface="Times New Roman"/>
                <a:cs typeface="Times New Roman"/>
              </a:rPr>
              <a:t>logical </a:t>
            </a:r>
            <a:r>
              <a:rPr sz="1800" spc="-5" dirty="0">
                <a:latin typeface="Times New Roman"/>
                <a:cs typeface="Times New Roman"/>
              </a:rPr>
              <a:t>operators have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precedence  below relational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typical examples using logical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operators: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8949" y="3195826"/>
          <a:ext cx="7552920" cy="145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85"/>
                <a:gridCol w="5459847"/>
                <a:gridCol w="1728688"/>
              </a:tblGrid>
              <a:tr h="7272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(year&lt;1900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year&gt;1799)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printf("Year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question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 the</a:t>
                      </a:r>
                      <a:r>
                        <a:rPr sz="1800" b="1" spc="-5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19th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century\n");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223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(ch=='a'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ch=='e'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ch='i'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6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ch='o'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8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ch='u')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5045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++vowel_count;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8474" y="4844648"/>
            <a:ext cx="193865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done=0;  while(!done)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B7E153C-ED0B-4795-B97A-54931FCED878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173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Array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79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832225" cy="325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Introduction to Array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Variables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u="sng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Declaring</a:t>
            </a:r>
            <a:r>
              <a:rPr sz="1800" u="sng" spc="-9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 Arrays during</a:t>
            </a:r>
            <a:r>
              <a:rPr sz="1800" u="sng" spc="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Using</a:t>
            </a:r>
            <a:r>
              <a:rPr sz="1800" u="sng" spc="-9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Multi-dimensional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Multi-dimensional Array</a:t>
            </a:r>
            <a:r>
              <a:rPr sz="1800" u="sng" spc="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Illustration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 Multi-dimensional</a:t>
            </a:r>
            <a:r>
              <a:rPr sz="1800" u="sng" spc="1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Using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Multi-dimensional</a:t>
            </a:r>
            <a:r>
              <a:rPr sz="1800" u="sng" spc="-3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FAD1E0-ACCA-4058-AF0C-FD3F5406EBF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155">
              <a:lnSpc>
                <a:spcPct val="100000"/>
              </a:lnSpc>
            </a:pPr>
            <a:r>
              <a:rPr dirty="0"/>
              <a:t>More on the Canonical </a:t>
            </a:r>
            <a:r>
              <a:rPr spc="-10" dirty="0"/>
              <a:t>First</a:t>
            </a:r>
            <a:r>
              <a:rPr spc="-70" dirty="0"/>
              <a:t> </a:t>
            </a:r>
            <a:r>
              <a:rPr dirty="0"/>
              <a:t>Program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3367778"/>
            <a:ext cx="7566659" cy="2830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77470" indent="-342900">
              <a:lnSpc>
                <a:spcPts val="2170"/>
              </a:lnSpc>
              <a:spcBef>
                <a:spcPts val="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purpose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statement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#include &lt;stdio.h&gt;</a:t>
            </a:r>
            <a:r>
              <a:rPr sz="1800" b="1" spc="-5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allow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 the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 </a:t>
            </a:r>
            <a:r>
              <a:rPr sz="1800" dirty="0">
                <a:latin typeface="Times New Roman"/>
                <a:cs typeface="Times New Roman"/>
              </a:rPr>
              <a:t>statement to </a:t>
            </a:r>
            <a:r>
              <a:rPr sz="1800" spc="-5" dirty="0">
                <a:latin typeface="Times New Roman"/>
                <a:cs typeface="Times New Roman"/>
              </a:rPr>
              <a:t>provide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output. </a:t>
            </a:r>
            <a:r>
              <a:rPr sz="1800" dirty="0">
                <a:latin typeface="Times New Roman"/>
                <a:cs typeface="Times New Roman"/>
              </a:rPr>
              <a:t>For each 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built</a:t>
            </a:r>
            <a:endParaRPr sz="1800">
              <a:latin typeface="Times New Roman"/>
              <a:cs typeface="Times New Roman"/>
            </a:endParaRPr>
          </a:p>
          <a:p>
            <a:pPr marL="355600" marR="387350">
              <a:lnSpc>
                <a:spcPct val="969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into the </a:t>
            </a:r>
            <a:r>
              <a:rPr sz="1800" spc="-5" dirty="0">
                <a:latin typeface="Times New Roman"/>
                <a:cs typeface="Times New Roman"/>
              </a:rPr>
              <a:t>language, </a:t>
            </a:r>
            <a:r>
              <a:rPr sz="1800" dirty="0">
                <a:latin typeface="Times New Roman"/>
                <a:cs typeface="Times New Roman"/>
              </a:rPr>
              <a:t>an associated </a:t>
            </a:r>
            <a:r>
              <a:rPr sz="1800" b="1" i="1" dirty="0">
                <a:latin typeface="Times New Roman"/>
                <a:cs typeface="Times New Roman"/>
              </a:rPr>
              <a:t>header </a:t>
            </a:r>
            <a:r>
              <a:rPr sz="1800" dirty="0">
                <a:latin typeface="Times New Roman"/>
                <a:cs typeface="Times New Roman"/>
              </a:rPr>
              <a:t>file must be </a:t>
            </a:r>
            <a:r>
              <a:rPr sz="1800" spc="-5" dirty="0">
                <a:latin typeface="Times New Roman"/>
                <a:cs typeface="Times New Roman"/>
              </a:rPr>
              <a:t>included. </a:t>
            </a:r>
            <a:r>
              <a:rPr sz="1800" dirty="0">
                <a:latin typeface="Times New Roman"/>
                <a:cs typeface="Times New Roman"/>
              </a:rPr>
              <a:t>Text to be  </a:t>
            </a:r>
            <a:r>
              <a:rPr sz="1800" spc="-5" dirty="0">
                <a:latin typeface="Times New Roman"/>
                <a:cs typeface="Times New Roman"/>
              </a:rPr>
              <a:t>displayed by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printf()</a:t>
            </a:r>
            <a:r>
              <a:rPr sz="1800" b="1" spc="-5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double quotes. </a:t>
            </a:r>
            <a:r>
              <a:rPr sz="1800" dirty="0">
                <a:latin typeface="Times New Roman"/>
                <a:cs typeface="Times New Roman"/>
              </a:rPr>
              <a:t>The program  </a:t>
            </a:r>
            <a:r>
              <a:rPr sz="1800" spc="-5" dirty="0">
                <a:latin typeface="Times New Roman"/>
                <a:cs typeface="Times New Roman"/>
              </a:rPr>
              <a:t>only has the one </a:t>
            </a: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printf()</a:t>
            </a:r>
            <a:r>
              <a:rPr sz="1800" b="1" spc="-67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00"/>
              </a:lnSpc>
              <a:spcBef>
                <a:spcPts val="439"/>
              </a:spcBef>
              <a:buFont typeface="Courier New"/>
              <a:buChar char="•"/>
              <a:tabLst>
                <a:tab pos="356235" algn="l"/>
              </a:tabLst>
            </a:pPr>
            <a:r>
              <a:rPr sz="18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printf() </a:t>
            </a:r>
            <a:r>
              <a:rPr sz="1800" spc="-5" dirty="0">
                <a:latin typeface="Times New Roman"/>
                <a:cs typeface="Times New Roman"/>
              </a:rPr>
              <a:t>is actually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(procedure) </a:t>
            </a:r>
            <a:r>
              <a:rPr sz="1800" dirty="0">
                <a:latin typeface="Times New Roman"/>
                <a:cs typeface="Times New Roman"/>
              </a:rPr>
              <a:t>in C </a:t>
            </a:r>
            <a:r>
              <a:rPr sz="1800" spc="-5" dirty="0">
                <a:latin typeface="Times New Roman"/>
                <a:cs typeface="Times New Roman"/>
              </a:rPr>
              <a:t>that 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for printing  </a:t>
            </a:r>
            <a:r>
              <a:rPr sz="1800" dirty="0">
                <a:latin typeface="Times New Roman"/>
                <a:cs typeface="Times New Roman"/>
              </a:rPr>
              <a:t>variables and </a:t>
            </a:r>
            <a:r>
              <a:rPr sz="1800" spc="-5" dirty="0">
                <a:latin typeface="Times New Roman"/>
                <a:cs typeface="Times New Roman"/>
              </a:rPr>
              <a:t>text. </a:t>
            </a:r>
            <a:r>
              <a:rPr sz="1800" dirty="0">
                <a:latin typeface="Times New Roman"/>
                <a:cs typeface="Times New Roman"/>
              </a:rPr>
              <a:t>Where text </a:t>
            </a:r>
            <a:r>
              <a:rPr sz="1800" spc="-5" dirty="0">
                <a:latin typeface="Times New Roman"/>
                <a:cs typeface="Times New Roman"/>
              </a:rPr>
              <a:t>appears </a:t>
            </a:r>
            <a:r>
              <a:rPr sz="1800" dirty="0">
                <a:latin typeface="Times New Roman"/>
                <a:cs typeface="Times New Roman"/>
              </a:rPr>
              <a:t>in double quotes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""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printed  </a:t>
            </a:r>
            <a:r>
              <a:rPr sz="1800" dirty="0">
                <a:latin typeface="Times New Roman"/>
                <a:cs typeface="Times New Roman"/>
              </a:rPr>
              <a:t>without </a:t>
            </a:r>
            <a:r>
              <a:rPr sz="1800" spc="-5" dirty="0">
                <a:latin typeface="Times New Roman"/>
                <a:cs typeface="Times New Roman"/>
              </a:rPr>
              <a:t>modification. There </a:t>
            </a:r>
            <a:r>
              <a:rPr sz="1800" dirty="0">
                <a:latin typeface="Times New Roman"/>
                <a:cs typeface="Times New Roman"/>
              </a:rPr>
              <a:t>are some exceptions however. </a:t>
            </a:r>
            <a:r>
              <a:rPr sz="1800" spc="-5" dirty="0">
                <a:latin typeface="Times New Roman"/>
                <a:cs typeface="Times New Roman"/>
              </a:rPr>
              <a:t>This has </a:t>
            </a:r>
            <a:r>
              <a:rPr sz="1800" dirty="0">
                <a:latin typeface="Times New Roman"/>
                <a:cs typeface="Times New Roman"/>
              </a:rPr>
              <a:t>to do with 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\</a:t>
            </a:r>
            <a:r>
              <a:rPr sz="1800" b="1" spc="-63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urier New"/>
                <a:cs typeface="Courier New"/>
              </a:rPr>
              <a:t>%</a:t>
            </a:r>
            <a:r>
              <a:rPr sz="1800" b="1" spc="-6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 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modifiers,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\</a:t>
            </a:r>
            <a:r>
              <a:rPr sz="1800" b="1" spc="-62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n</a:t>
            </a:r>
            <a:r>
              <a:rPr sz="1800" b="1" spc="-64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737CA"/>
                </a:solidFill>
                <a:latin typeface="Times New Roman"/>
                <a:cs typeface="Times New Roman"/>
              </a:rPr>
              <a:t>newline</a:t>
            </a:r>
            <a:r>
              <a:rPr sz="1800" b="1" i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380" y="1441716"/>
            <a:ext cx="4127500" cy="175577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68910" marR="1751964">
              <a:lnSpc>
                <a:spcPts val="1639"/>
              </a:lnSpc>
            </a:pPr>
            <a:r>
              <a:rPr sz="1600" b="1" spc="-5" dirty="0">
                <a:solidFill>
                  <a:srgbClr val="01CA99"/>
                </a:solidFill>
                <a:latin typeface="Courier New"/>
                <a:cs typeface="Courier New"/>
              </a:rPr>
              <a:t>#include &lt;stdio.h&gt; 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485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8510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/*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My first </a:t>
            </a:r>
            <a:r>
              <a:rPr sz="1600" b="1" dirty="0">
                <a:solidFill>
                  <a:srgbClr val="3737CA"/>
                </a:solidFill>
                <a:latin typeface="Courier New"/>
                <a:cs typeface="Courier New"/>
              </a:rPr>
              <a:t>program </a:t>
            </a:r>
            <a:r>
              <a:rPr sz="1600" b="1" spc="-5" dirty="0">
                <a:solidFill>
                  <a:srgbClr val="3737CA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printf("Hello World!</a:t>
            </a:r>
            <a:r>
              <a:rPr sz="1600" b="1" spc="15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Courier New"/>
                <a:cs typeface="Courier New"/>
              </a:rPr>
              <a:t>\n")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12750">
              <a:lnSpc>
                <a:spcPts val="1625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6F9281-D462-40A5-9928-E371446086B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3995">
              <a:lnSpc>
                <a:spcPct val="100000"/>
              </a:lnSpc>
            </a:pPr>
            <a:r>
              <a:rPr dirty="0"/>
              <a:t>Introduction to </a:t>
            </a:r>
            <a:r>
              <a:rPr spc="-5" dirty="0"/>
              <a:t>Array</a:t>
            </a:r>
            <a:r>
              <a:rPr spc="-10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608570" cy="23215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Arrays are a </a:t>
            </a:r>
            <a:r>
              <a:rPr sz="1800" spc="-5" dirty="0">
                <a:latin typeface="Times New Roman"/>
                <a:cs typeface="Times New Roman"/>
              </a:rPr>
              <a:t>data structure which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hold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multiple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values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same data</a:t>
            </a:r>
            <a:r>
              <a:rPr sz="1800" b="1" spc="3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type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42735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Arrays are an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structured variable </a:t>
            </a:r>
            <a:r>
              <a:rPr sz="1800" spc="-5" dirty="0">
                <a:latin typeface="Times New Roman"/>
                <a:cs typeface="Times New Roman"/>
              </a:rPr>
              <a:t>in which </a:t>
            </a:r>
            <a:r>
              <a:rPr sz="1800" dirty="0">
                <a:latin typeface="Times New Roman"/>
                <a:cs typeface="Times New Roman"/>
              </a:rPr>
              <a:t>1)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are a  number of pieces of data </a:t>
            </a:r>
            <a:r>
              <a:rPr sz="1800" spc="-5" dirty="0">
                <a:latin typeface="Times New Roman"/>
                <a:cs typeface="Times New Roman"/>
              </a:rPr>
              <a:t>contained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name, and 2) there is an  </a:t>
            </a:r>
            <a:r>
              <a:rPr sz="1800" spc="-5" dirty="0">
                <a:latin typeface="Times New Roman"/>
                <a:cs typeface="Times New Roman"/>
              </a:rPr>
              <a:t>ordered </a:t>
            </a:r>
            <a:r>
              <a:rPr sz="1800" dirty="0">
                <a:latin typeface="Times New Roman"/>
                <a:cs typeface="Times New Roman"/>
              </a:rPr>
              <a:t>method </a:t>
            </a:r>
            <a:r>
              <a:rPr sz="1800" spc="-5" dirty="0">
                <a:latin typeface="Times New Roman"/>
                <a:cs typeface="Times New Roman"/>
              </a:rPr>
              <a:t>for extracting individual data </a:t>
            </a:r>
            <a:r>
              <a:rPr sz="1800" dirty="0">
                <a:latin typeface="Times New Roman"/>
                <a:cs typeface="Times New Roman"/>
              </a:rPr>
              <a:t>items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whole.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21920" indent="-342900">
              <a:lnSpc>
                <a:spcPct val="10029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Consider the case where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track of the </a:t>
            </a:r>
            <a:r>
              <a:rPr sz="1800" spc="-10" dirty="0">
                <a:latin typeface="Times New Roman"/>
                <a:cs typeface="Times New Roman"/>
              </a:rPr>
              <a:t>ID </a:t>
            </a:r>
            <a:r>
              <a:rPr sz="1800" spc="-5" dirty="0">
                <a:latin typeface="Times New Roman"/>
                <a:cs typeface="Times New Roman"/>
              </a:rPr>
              <a:t>numbers  </a:t>
            </a:r>
            <a:r>
              <a:rPr sz="1800" dirty="0">
                <a:latin typeface="Times New Roman"/>
                <a:cs typeface="Times New Roman"/>
              </a:rPr>
              <a:t>of people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organization. </a:t>
            </a:r>
            <a:r>
              <a:rPr sz="1800" dirty="0">
                <a:latin typeface="Times New Roman"/>
                <a:cs typeface="Times New Roman"/>
              </a:rPr>
              <a:t>Her first approach might be to create a  </a:t>
            </a:r>
            <a:r>
              <a:rPr sz="1800" spc="-5" dirty="0">
                <a:latin typeface="Times New Roman"/>
                <a:cs typeface="Times New Roman"/>
              </a:rPr>
              <a:t>specific variable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each user. This might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776" y="4078185"/>
            <a:ext cx="193738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 id1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101;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923" y="4078185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id2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232;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5383" y="4078185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id3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231;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463" y="4756243"/>
            <a:ext cx="7414259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becomes increasingly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difficult to keep track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IDs </a:t>
            </a:r>
            <a:r>
              <a:rPr sz="1800" dirty="0">
                <a:latin typeface="Times New Roman"/>
                <a:cs typeface="Times New Roman"/>
              </a:rPr>
              <a:t>as the </a:t>
            </a:r>
            <a:r>
              <a:rPr sz="1800" spc="-5" dirty="0">
                <a:latin typeface="Times New Roman"/>
                <a:cs typeface="Times New Roman"/>
              </a:rPr>
              <a:t>number 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variables increase. </a:t>
            </a:r>
            <a:r>
              <a:rPr sz="1800" dirty="0">
                <a:latin typeface="Times New Roman"/>
                <a:cs typeface="Times New Roman"/>
              </a:rPr>
              <a:t>Arrays </a:t>
            </a:r>
            <a:r>
              <a:rPr sz="1800" spc="-5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6B62B08-8415-47C3-9826-00BEAF4E2FBF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80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7375">
              <a:lnSpc>
                <a:spcPct val="100000"/>
              </a:lnSpc>
            </a:pPr>
            <a:r>
              <a:rPr spc="-5" dirty="0"/>
              <a:t>Array Variables</a:t>
            </a:r>
            <a:r>
              <a:rPr spc="-1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9" y="1403068"/>
            <a:ext cx="7589520" cy="20980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array is a </a:t>
            </a:r>
            <a:r>
              <a:rPr sz="1800" spc="-5" dirty="0">
                <a:latin typeface="Times New Roman"/>
                <a:cs typeface="Times New Roman"/>
              </a:rPr>
              <a:t>multi-element </a:t>
            </a:r>
            <a:r>
              <a:rPr sz="1800" dirty="0">
                <a:latin typeface="Times New Roman"/>
                <a:cs typeface="Times New Roman"/>
              </a:rPr>
              <a:t>box, a </a:t>
            </a:r>
            <a:r>
              <a:rPr sz="1800" spc="-5" dirty="0">
                <a:latin typeface="Times New Roman"/>
                <a:cs typeface="Times New Roman"/>
              </a:rPr>
              <a:t>bit like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filing cabinet, </a:t>
            </a:r>
            <a:r>
              <a:rPr sz="1800" dirty="0">
                <a:latin typeface="Times New Roman"/>
                <a:cs typeface="Times New Roman"/>
              </a:rPr>
              <a:t>and uses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indexing system to find each </a:t>
            </a:r>
            <a:r>
              <a:rPr sz="1800" spc="-5" dirty="0">
                <a:latin typeface="Times New Roman"/>
                <a:cs typeface="Times New Roman"/>
              </a:rPr>
              <a:t>variable </a:t>
            </a:r>
            <a:r>
              <a:rPr sz="1800" dirty="0">
                <a:latin typeface="Times New Roman"/>
                <a:cs typeface="Times New Roman"/>
              </a:rPr>
              <a:t>stored within it.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 C, indexing starts at  zero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Arrays, </a:t>
            </a:r>
            <a:r>
              <a:rPr sz="1800" spc="-5" dirty="0">
                <a:latin typeface="Times New Roman"/>
                <a:cs typeface="Times New Roman"/>
              </a:rPr>
              <a:t>like other variables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C,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</a:t>
            </a:r>
            <a:r>
              <a:rPr sz="1800" spc="-10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can be  </a:t>
            </a:r>
            <a:r>
              <a:rPr sz="1800" spc="-5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replacement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previous </a:t>
            </a:r>
            <a:r>
              <a:rPr sz="1800" dirty="0">
                <a:latin typeface="Times New Roman"/>
                <a:cs typeface="Times New Roman"/>
              </a:rPr>
              <a:t>example using an array looks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  <a:tabLst>
                <a:tab pos="275590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id[3];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declaration of array id</a:t>
            </a:r>
            <a:r>
              <a:rPr sz="1800" b="1" spc="-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3331" y="3526534"/>
          <a:ext cx="1683110" cy="101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30"/>
                <a:gridCol w="272881"/>
                <a:gridCol w="635799"/>
              </a:tblGrid>
              <a:tr h="34247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39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id[2]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800" b="1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8449" y="4846368"/>
            <a:ext cx="7252970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first line, we declared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array called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which has space for three  </a:t>
            </a:r>
            <a:r>
              <a:rPr sz="1800" dirty="0">
                <a:latin typeface="Times New Roman"/>
                <a:cs typeface="Times New Roman"/>
              </a:rPr>
              <a:t>integer </a:t>
            </a:r>
            <a:r>
              <a:rPr sz="1800" spc="-5" dirty="0">
                <a:latin typeface="Times New Roman"/>
                <a:cs typeface="Times New Roman"/>
              </a:rPr>
              <a:t>variables. Each piece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in an </a:t>
            </a:r>
            <a:r>
              <a:rPr sz="1800" spc="-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</a:t>
            </a:r>
            <a:r>
              <a:rPr sz="1800" spc="-5" dirty="0">
                <a:latin typeface="Times New Roman"/>
                <a:cs typeface="Times New Roman"/>
              </a:rPr>
              <a:t>. Thus,  array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id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three elements. After the first line, each element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id </a:t>
            </a:r>
            <a:r>
              <a:rPr sz="1800" spc="-5" dirty="0">
                <a:latin typeface="Times New Roman"/>
                <a:cs typeface="Times New Roman"/>
              </a:rPr>
              <a:t>is  initialized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ID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B7A942-4593-4E2F-9FD5-37B8A26A0CA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635">
              <a:lnSpc>
                <a:spcPct val="100000"/>
              </a:lnSpc>
            </a:pPr>
            <a:r>
              <a:rPr spc="-5" dirty="0"/>
              <a:t>Array</a:t>
            </a:r>
            <a:r>
              <a:rPr spc="-12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0" y="1386852"/>
            <a:ext cx="7596505" cy="222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an element </a:t>
            </a:r>
            <a:r>
              <a:rPr sz="1800" dirty="0">
                <a:latin typeface="Times New Roman"/>
                <a:cs typeface="Times New Roman"/>
              </a:rPr>
              <a:t>of an </a:t>
            </a:r>
            <a:r>
              <a:rPr sz="1800" spc="-5" dirty="0">
                <a:latin typeface="Times New Roman"/>
                <a:cs typeface="Times New Roman"/>
              </a:rPr>
              <a:t>array called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6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4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a[i]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The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element</a:t>
            </a:r>
            <a:r>
              <a:rPr sz="18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id[1]</a:t>
            </a:r>
            <a:r>
              <a:rPr sz="1800" b="1" spc="-63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is  just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like </a:t>
            </a:r>
            <a:r>
              <a:rPr sz="18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any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normal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integer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variable and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can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be treated as</a:t>
            </a:r>
            <a:r>
              <a:rPr sz="1800" b="1" spc="1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such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memory, </a:t>
            </a:r>
            <a:r>
              <a:rPr sz="1800" dirty="0">
                <a:latin typeface="Times New Roman"/>
                <a:cs typeface="Times New Roman"/>
              </a:rPr>
              <a:t>one can </a:t>
            </a:r>
            <a:r>
              <a:rPr sz="1800" spc="-5" dirty="0">
                <a:latin typeface="Times New Roman"/>
                <a:cs typeface="Times New Roman"/>
              </a:rPr>
              <a:t>picture the array </a:t>
            </a:r>
            <a:r>
              <a:rPr sz="1800" dirty="0">
                <a:latin typeface="Times New Roman"/>
                <a:cs typeface="Times New Roman"/>
              </a:rPr>
              <a:t>id as in </a:t>
            </a:r>
            <a:r>
              <a:rPr sz="1800" spc="-5" dirty="0">
                <a:latin typeface="Times New Roman"/>
                <a:cs typeface="Times New Roman"/>
              </a:rPr>
              <a:t>the following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diagram: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2080" y="4175772"/>
          <a:ext cx="182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232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231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62388" y="4274324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348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id[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0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3661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1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7641" y="4717808"/>
            <a:ext cx="4330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737CA"/>
                </a:solidFill>
                <a:latin typeface="Times New Roman"/>
                <a:cs typeface="Times New Roman"/>
              </a:rPr>
              <a:t>id[</a:t>
            </a:r>
            <a:r>
              <a:rPr sz="1600" b="1" spc="5" dirty="0">
                <a:solidFill>
                  <a:srgbClr val="3737CA"/>
                </a:solidFill>
                <a:latin typeface="Times New Roman"/>
                <a:cs typeface="Times New Roman"/>
              </a:rPr>
              <a:t>2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B6AD22-7BC4-4990-A1FA-651D129AC8AD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7910">
              <a:lnSpc>
                <a:spcPct val="100000"/>
              </a:lnSpc>
            </a:pPr>
            <a:r>
              <a:rPr dirty="0"/>
              <a:t>Declaring</a:t>
            </a:r>
            <a:r>
              <a:rPr spc="-85" dirty="0"/>
              <a:t> </a:t>
            </a:r>
            <a:r>
              <a:rPr spc="-10"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319645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Arrays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consist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any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valid data types. </a:t>
            </a:r>
            <a:r>
              <a:rPr sz="1800" dirty="0">
                <a:latin typeface="Times New Roman"/>
                <a:cs typeface="Times New Roman"/>
              </a:rPr>
              <a:t>Arrays are </a:t>
            </a:r>
            <a:r>
              <a:rPr sz="1800" spc="-5" dirty="0">
                <a:latin typeface="Times New Roman"/>
                <a:cs typeface="Times New Roman"/>
              </a:rPr>
              <a:t>declared </a:t>
            </a:r>
            <a:r>
              <a:rPr sz="1800" dirty="0">
                <a:latin typeface="Times New Roman"/>
                <a:cs typeface="Times New Roman"/>
              </a:rPr>
              <a:t>along  with </a:t>
            </a:r>
            <a:r>
              <a:rPr sz="1800" spc="-5" dirty="0">
                <a:latin typeface="Times New Roman"/>
                <a:cs typeface="Times New Roman"/>
              </a:rPr>
              <a:t>all other variables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declaration section </a:t>
            </a:r>
            <a:r>
              <a:rPr sz="1800" dirty="0">
                <a:latin typeface="Times New Roman"/>
                <a:cs typeface="Times New Roman"/>
              </a:rPr>
              <a:t>of the program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 following </a:t>
            </a:r>
            <a:r>
              <a:rPr sz="1800" spc="-5" dirty="0">
                <a:latin typeface="Times New Roman"/>
                <a:cs typeface="Times New Roman"/>
              </a:rPr>
              <a:t>syntax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type	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array_name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[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n</a:t>
            </a:r>
            <a:r>
              <a:rPr sz="1800" b="1" i="1" spc="-5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array. </a:t>
            </a:r>
            <a:r>
              <a:rPr sz="1800" spc="-10" dirty="0">
                <a:latin typeface="Times New Roman"/>
                <a:cs typeface="Times New Roman"/>
              </a:rPr>
              <a:t>Some </a:t>
            </a:r>
            <a:r>
              <a:rPr sz="1800" spc="-5" dirty="0">
                <a:latin typeface="Times New Roman"/>
                <a:cs typeface="Times New Roman"/>
              </a:rPr>
              <a:t>examples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3858646"/>
            <a:ext cx="70993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 fl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305" y="3858646"/>
            <a:ext cx="180149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final[160];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di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nc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[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66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49" y="4925555"/>
            <a:ext cx="759777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During declaration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consecutive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locations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reserved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array  and all its elements. </a:t>
            </a:r>
            <a:r>
              <a:rPr sz="1800" spc="-5" dirty="0">
                <a:latin typeface="Times New Roman"/>
                <a:cs typeface="Times New Roman"/>
              </a:rPr>
              <a:t>After the declaration, </a:t>
            </a:r>
            <a:r>
              <a:rPr sz="1800" dirty="0">
                <a:latin typeface="Times New Roman"/>
                <a:cs typeface="Times New Roman"/>
              </a:rPr>
              <a:t>you cannot assume that the elements  have </a:t>
            </a:r>
            <a:r>
              <a:rPr sz="1800" spc="-5" dirty="0">
                <a:latin typeface="Times New Roman"/>
                <a:cs typeface="Times New Roman"/>
              </a:rPr>
              <a:t>been </a:t>
            </a:r>
            <a:r>
              <a:rPr sz="1800" dirty="0">
                <a:latin typeface="Times New Roman"/>
                <a:cs typeface="Times New Roman"/>
              </a:rPr>
              <a:t>initialized to </a:t>
            </a:r>
            <a:r>
              <a:rPr sz="1800" spc="-5" dirty="0">
                <a:latin typeface="Times New Roman"/>
                <a:cs typeface="Times New Roman"/>
              </a:rPr>
              <a:t>zero. Random </a:t>
            </a:r>
            <a:r>
              <a:rPr sz="1800" dirty="0">
                <a:latin typeface="Times New Roman"/>
                <a:cs typeface="Times New Roman"/>
              </a:rPr>
              <a:t>junk is at each element’s </a:t>
            </a:r>
            <a:r>
              <a:rPr sz="1800" spc="-10" dirty="0">
                <a:latin typeface="Times New Roman"/>
                <a:cs typeface="Times New Roman"/>
              </a:rPr>
              <a:t>memory  </a:t>
            </a:r>
            <a:r>
              <a:rPr sz="1800" spc="-5" dirty="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B5F229-88F7-4857-91CE-5482114442D6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1570">
              <a:lnSpc>
                <a:spcPct val="100000"/>
              </a:lnSpc>
            </a:pPr>
            <a:r>
              <a:rPr spc="-5" dirty="0"/>
              <a:t>Initializing </a:t>
            </a:r>
            <a:r>
              <a:rPr spc="-10" dirty="0"/>
              <a:t>Arrays </a:t>
            </a:r>
            <a:r>
              <a:rPr spc="-5" dirty="0"/>
              <a:t>during</a:t>
            </a:r>
            <a:r>
              <a:rPr spc="-55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107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declaration </a:t>
            </a:r>
            <a:r>
              <a:rPr sz="1800" dirty="0">
                <a:latin typeface="Times New Roman"/>
                <a:cs typeface="Times New Roman"/>
              </a:rPr>
              <a:t>of an </a:t>
            </a:r>
            <a:r>
              <a:rPr sz="1800" spc="-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preceded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word static, then the array can 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declaration.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initial values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enclosed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braces.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e.g.,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2263018"/>
            <a:ext cx="166433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  static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float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866" y="2319528"/>
            <a:ext cx="453136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value[9]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{1,2,3,4,5,6,7,8,9};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height[5]={6.0,7.3,2.2,3.6,19.8};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329927"/>
            <a:ext cx="7463790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rules to </a:t>
            </a:r>
            <a:r>
              <a:rPr sz="1800" spc="-5" dirty="0">
                <a:latin typeface="Times New Roman"/>
                <a:cs typeface="Times New Roman"/>
              </a:rPr>
              <a:t>remember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initializing during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600"/>
              </a:lnSpc>
              <a:buFont typeface="Times New Roman"/>
              <a:buAutoNum type="arabicPlain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the </a:t>
            </a:r>
            <a:r>
              <a:rPr sz="1600" b="1" dirty="0">
                <a:latin typeface="Times New Roman"/>
                <a:cs typeface="Times New Roman"/>
              </a:rPr>
              <a:t>list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initial elements </a:t>
            </a:r>
            <a:r>
              <a:rPr sz="1600" b="1" spc="-5" dirty="0">
                <a:latin typeface="Times New Roman"/>
                <a:cs typeface="Times New Roman"/>
              </a:rPr>
              <a:t>is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shorter </a:t>
            </a:r>
            <a:r>
              <a:rPr sz="1600" b="1" spc="-5" dirty="0">
                <a:latin typeface="Times New Roman"/>
                <a:cs typeface="Times New Roman"/>
              </a:rPr>
              <a:t>than the </a:t>
            </a:r>
            <a:r>
              <a:rPr sz="1600" b="1" dirty="0">
                <a:latin typeface="Times New Roman"/>
                <a:cs typeface="Times New Roman"/>
              </a:rPr>
              <a:t>number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array </a:t>
            </a:r>
            <a:r>
              <a:rPr sz="1600" b="1" dirty="0">
                <a:latin typeface="Times New Roman"/>
                <a:cs typeface="Times New Roman"/>
              </a:rPr>
              <a:t>elements, the 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remaining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elements are initialized to</a:t>
            </a:r>
            <a:r>
              <a:rPr sz="16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zero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756285" marR="343535" lvl="1" indent="-287020">
              <a:lnSpc>
                <a:spcPct val="100000"/>
              </a:lnSpc>
              <a:spcBef>
                <a:spcPts val="395"/>
              </a:spcBef>
              <a:buFont typeface="Times New Roman"/>
              <a:buAutoNum type="arabicPlain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a </a:t>
            </a:r>
            <a:r>
              <a:rPr sz="1600" b="1" dirty="0">
                <a:latin typeface="Times New Roman"/>
                <a:cs typeface="Times New Roman"/>
              </a:rPr>
              <a:t>static </a:t>
            </a:r>
            <a:r>
              <a:rPr sz="1600" b="1" spc="-5" dirty="0">
                <a:latin typeface="Times New Roman"/>
                <a:cs typeface="Times New Roman"/>
              </a:rPr>
              <a:t>array is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not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initialized </a:t>
            </a:r>
            <a:r>
              <a:rPr sz="1600" b="1" spc="-5" dirty="0">
                <a:latin typeface="Times New Roman"/>
                <a:cs typeface="Times New Roman"/>
              </a:rPr>
              <a:t>at declaration manually, </a:t>
            </a:r>
            <a:r>
              <a:rPr sz="1600" b="1" dirty="0">
                <a:solidFill>
                  <a:srgbClr val="3737CA"/>
                </a:solidFill>
                <a:latin typeface="Times New Roman"/>
                <a:cs typeface="Times New Roman"/>
              </a:rPr>
              <a:t>its elements are  automatically initialized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to</a:t>
            </a:r>
            <a:r>
              <a:rPr sz="1600" b="1" spc="-6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zero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756285" marR="383540" lvl="1" indent="-286385">
              <a:lnSpc>
                <a:spcPts val="1810"/>
              </a:lnSpc>
              <a:spcBef>
                <a:spcPts val="545"/>
              </a:spcBef>
              <a:buFont typeface="Times New Roman"/>
              <a:buAutoNum type="arabicPlain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If a </a:t>
            </a:r>
            <a:r>
              <a:rPr sz="1600" b="1" dirty="0">
                <a:latin typeface="Times New Roman"/>
                <a:cs typeface="Times New Roman"/>
              </a:rPr>
              <a:t>static </a:t>
            </a:r>
            <a:r>
              <a:rPr sz="1600" b="1" spc="-5" dirty="0">
                <a:latin typeface="Times New Roman"/>
                <a:cs typeface="Times New Roman"/>
              </a:rPr>
              <a:t>array is declared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without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size </a:t>
            </a:r>
            <a:r>
              <a:rPr sz="1600" b="1" dirty="0">
                <a:latin typeface="Times New Roman"/>
                <a:cs typeface="Times New Roman"/>
              </a:rPr>
              <a:t>specification, its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size </a:t>
            </a:r>
            <a:r>
              <a:rPr sz="16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equals the  length of the </a:t>
            </a:r>
            <a:r>
              <a:rPr sz="1600" b="1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list</a:t>
            </a:r>
            <a:r>
              <a:rPr sz="1600" b="1" dirty="0">
                <a:latin typeface="Times New Roman"/>
                <a:cs typeface="Times New Roman"/>
              </a:rPr>
              <a:t>. </a:t>
            </a:r>
            <a:r>
              <a:rPr sz="1600" b="1" spc="-5" dirty="0">
                <a:latin typeface="Times New Roman"/>
                <a:cs typeface="Times New Roman"/>
              </a:rPr>
              <a:t>In the </a:t>
            </a:r>
            <a:r>
              <a:rPr sz="1600" b="1" dirty="0">
                <a:latin typeface="Times New Roman"/>
                <a:cs typeface="Times New Roman"/>
              </a:rPr>
              <a:t>following </a:t>
            </a:r>
            <a:r>
              <a:rPr sz="1600" b="1" spc="-5" dirty="0">
                <a:latin typeface="Times New Roman"/>
                <a:cs typeface="Times New Roman"/>
              </a:rPr>
              <a:t>declaration,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600" b="1" spc="-45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has </a:t>
            </a:r>
            <a:r>
              <a:rPr sz="1600" b="1" dirty="0">
                <a:latin typeface="Times New Roman"/>
                <a:cs typeface="Times New Roman"/>
              </a:rPr>
              <a:t>size </a:t>
            </a:r>
            <a:r>
              <a:rPr sz="1600" b="1" spc="-5" dirty="0">
                <a:latin typeface="Times New Roman"/>
                <a:cs typeface="Times New Roman"/>
              </a:rPr>
              <a:t>5.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6" y="5878080"/>
            <a:ext cx="13931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1866" y="5878080"/>
            <a:ext cx="289433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a[]={-6,12,18,2,323};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45FC37-176E-4E55-9C9A-05D630D6ED4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5240">
              <a:lnSpc>
                <a:spcPct val="100000"/>
              </a:lnSpc>
            </a:pPr>
            <a:r>
              <a:rPr dirty="0"/>
              <a:t>Using</a:t>
            </a:r>
            <a:r>
              <a:rPr spc="-90" dirty="0"/>
              <a:t> </a:t>
            </a:r>
            <a:r>
              <a:rPr spc="-10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444740" cy="490093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63500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Recall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indexing </a:t>
            </a:r>
            <a:r>
              <a:rPr sz="1800" dirty="0">
                <a:latin typeface="Times New Roman"/>
                <a:cs typeface="Times New Roman"/>
              </a:rPr>
              <a:t>is the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accessing individual array elements.  Thus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grade[89]</a:t>
            </a:r>
            <a:r>
              <a:rPr sz="1800" b="1" spc="-64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refers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90</a:t>
            </a:r>
            <a:r>
              <a:rPr sz="1800" spc="-5" dirty="0">
                <a:latin typeface="Times New Roman"/>
                <a:cs typeface="Times New Roman"/>
              </a:rPr>
              <a:t>th element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grade</a:t>
            </a:r>
            <a:r>
              <a:rPr sz="1800" spc="-5" dirty="0">
                <a:latin typeface="Times New Roman"/>
                <a:cs typeface="Times New Roman"/>
              </a:rPr>
              <a:t>s array.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 marR="63500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Times New Roman"/>
                <a:cs typeface="Times New Roman"/>
              </a:rPr>
              <a:t>common programming error is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out-of-bounds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array indexing</a:t>
            </a:r>
            <a:r>
              <a:rPr sz="1800" spc="-5" dirty="0">
                <a:latin typeface="Times New Roman"/>
                <a:cs typeface="Times New Roman"/>
              </a:rPr>
              <a:t>. Consider the 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  <a:p>
            <a:pPr marL="1841500" marR="3450590">
              <a:lnSpc>
                <a:spcPct val="100000"/>
              </a:lnSpc>
              <a:spcBef>
                <a:spcPts val="285"/>
              </a:spcBef>
              <a:tabLst>
                <a:tab pos="2755900" algn="l"/>
              </a:tabLst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t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gr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[3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grade[5]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78;</a:t>
            </a:r>
            <a:endParaRPr sz="1800">
              <a:latin typeface="Courier New"/>
              <a:cs typeface="Courier New"/>
            </a:endParaRPr>
          </a:p>
          <a:p>
            <a:pPr marL="355600" marR="15621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mistake is </a:t>
            </a:r>
            <a:r>
              <a:rPr sz="1800" spc="-5" dirty="0">
                <a:latin typeface="Times New Roman"/>
                <a:cs typeface="Times New Roman"/>
              </a:rPr>
              <a:t>unpredictable </a:t>
            </a:r>
            <a:r>
              <a:rPr sz="1800" dirty="0">
                <a:latin typeface="Times New Roman"/>
                <a:cs typeface="Times New Roman"/>
              </a:rPr>
              <a:t>and machine and compiler  dependent. You could write </a:t>
            </a:r>
            <a:r>
              <a:rPr sz="1800" spc="-5" dirty="0">
                <a:latin typeface="Times New Roman"/>
                <a:cs typeface="Times New Roman"/>
              </a:rPr>
              <a:t>over </a:t>
            </a:r>
            <a:r>
              <a:rPr sz="1800" dirty="0">
                <a:latin typeface="Times New Roman"/>
                <a:cs typeface="Times New Roman"/>
              </a:rPr>
              <a:t>important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locations, for example.  Often </a:t>
            </a:r>
            <a:r>
              <a:rPr sz="1800" spc="-5" dirty="0">
                <a:latin typeface="Times New Roman"/>
                <a:cs typeface="Times New Roman"/>
              </a:rPr>
              <a:t>run-time </a:t>
            </a:r>
            <a:r>
              <a:rPr sz="1800" dirty="0">
                <a:latin typeface="Times New Roman"/>
                <a:cs typeface="Times New Roman"/>
              </a:rPr>
              <a:t>errors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4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Array variables and for loops often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work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hand-in-hand </a:t>
            </a:r>
            <a:r>
              <a:rPr sz="1800" dirty="0">
                <a:latin typeface="Times New Roman"/>
                <a:cs typeface="Times New Roman"/>
              </a:rPr>
              <a:t>since the for loop  offers a </a:t>
            </a:r>
            <a:r>
              <a:rPr sz="1800" spc="-5" dirty="0">
                <a:latin typeface="Times New Roman"/>
                <a:cs typeface="Times New Roman"/>
              </a:rPr>
              <a:t>convenient way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successively access array elements </a:t>
            </a:r>
            <a:r>
              <a:rPr sz="1800" dirty="0">
                <a:latin typeface="Times New Roman"/>
                <a:cs typeface="Times New Roman"/>
              </a:rPr>
              <a:t>and perform  some operation with </a:t>
            </a:r>
            <a:r>
              <a:rPr sz="1800" spc="-5" dirty="0">
                <a:latin typeface="Times New Roman"/>
                <a:cs typeface="Times New Roman"/>
              </a:rPr>
              <a:t>them. </a:t>
            </a:r>
            <a:r>
              <a:rPr sz="1800" dirty="0">
                <a:latin typeface="Times New Roman"/>
                <a:cs typeface="Times New Roman"/>
              </a:rPr>
              <a:t>Basically,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for loop counter can do double </a:t>
            </a:r>
            <a:r>
              <a:rPr sz="1800" spc="-5" dirty="0">
                <a:latin typeface="Times New Roman"/>
                <a:cs typeface="Times New Roman"/>
              </a:rPr>
              <a:t>duty 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act </a:t>
            </a:r>
            <a:r>
              <a:rPr sz="1800" dirty="0">
                <a:latin typeface="Times New Roman"/>
                <a:cs typeface="Times New Roman"/>
              </a:rPr>
              <a:t>as an </a:t>
            </a:r>
            <a:r>
              <a:rPr sz="1800" spc="-5" dirty="0">
                <a:latin typeface="Times New Roman"/>
                <a:cs typeface="Times New Roman"/>
              </a:rPr>
              <a:t>index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array, </a:t>
            </a:r>
            <a:r>
              <a:rPr sz="1800" dirty="0">
                <a:latin typeface="Times New Roman"/>
                <a:cs typeface="Times New Roman"/>
              </a:rPr>
              <a:t>as in the </a:t>
            </a:r>
            <a:r>
              <a:rPr sz="1800" spc="-5" dirty="0">
                <a:latin typeface="Times New Roman"/>
                <a:cs typeface="Times New Roman"/>
              </a:rPr>
              <a:t>following summation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</a:t>
            </a:r>
            <a:r>
              <a:rPr sz="1800" b="1" spc="-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total=0,i;</a:t>
            </a:r>
            <a:endParaRPr sz="1800">
              <a:latin typeface="Courier New"/>
              <a:cs typeface="Courier New"/>
            </a:endParaRPr>
          </a:p>
          <a:p>
            <a:pPr marL="1841500" marR="1908175">
              <a:lnSpc>
                <a:spcPct val="100000"/>
              </a:lnSpc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grade[4]={93,94,67,78}; 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for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(i=0; i&lt;4;</a:t>
            </a:r>
            <a:r>
              <a:rPr sz="1800" b="1" spc="-8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225107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total +=</a:t>
            </a:r>
            <a:r>
              <a:rPr sz="1800" b="1" spc="-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grade[i];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EC43AAA-9BA8-40FB-B763-DF9938918D4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-5" dirty="0"/>
              <a:t>Multi-Dimensional</a:t>
            </a:r>
            <a:r>
              <a:rPr spc="-70" dirty="0"/>
              <a:t> </a:t>
            </a:r>
            <a:r>
              <a:rPr spc="-1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7555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560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Multi-dimensional arrays have </a:t>
            </a:r>
            <a:r>
              <a:rPr sz="1800" dirty="0">
                <a:latin typeface="Times New Roman"/>
                <a:cs typeface="Times New Roman"/>
              </a:rPr>
              <a:t>two or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index values </a:t>
            </a:r>
            <a:r>
              <a:rPr sz="1800" spc="-5" dirty="0">
                <a:latin typeface="Times New Roman"/>
                <a:cs typeface="Times New Roman"/>
              </a:rPr>
              <a:t>which are </a:t>
            </a:r>
            <a:r>
              <a:rPr sz="1800" dirty="0">
                <a:latin typeface="Times New Roman"/>
                <a:cs typeface="Times New Roman"/>
              </a:rPr>
              <a:t>used to 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element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array. For </a:t>
            </a:r>
            <a:r>
              <a:rPr sz="1800" dirty="0">
                <a:latin typeface="Times New Roman"/>
                <a:cs typeface="Times New Roman"/>
              </a:rPr>
              <a:t>this 2D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image[i][j]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index,</a:t>
            </a:r>
            <a:r>
              <a:rPr sz="1800" spc="-5" dirty="0">
                <a:latin typeface="Times New Roman"/>
                <a:cs typeface="Times New Roman"/>
              </a:rPr>
              <a:t> while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j</a:t>
            </a:r>
            <a:r>
              <a:rPr sz="1800" b="1" spc="-6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column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index.  </a:t>
            </a:r>
            <a:r>
              <a:rPr sz="1800" dirty="0">
                <a:latin typeface="Times New Roman"/>
                <a:cs typeface="Times New Roman"/>
              </a:rPr>
              <a:t>Declaring </a:t>
            </a:r>
            <a:r>
              <a:rPr sz="1800" spc="-5" dirty="0">
                <a:latin typeface="Times New Roman"/>
                <a:cs typeface="Times New Roman"/>
              </a:rPr>
              <a:t>multi-dimensional arrays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similar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1D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3331" y="3912119"/>
          <a:ext cx="5792402" cy="101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3242"/>
                <a:gridCol w="484678"/>
                <a:gridCol w="1092108"/>
                <a:gridCol w="409236"/>
                <a:gridCol w="820028"/>
                <a:gridCol w="363110"/>
              </a:tblGrid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9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a[10];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1D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39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b[3][5];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2D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2477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7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c[6][4][2];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declare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3D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8451" y="5256263"/>
            <a:ext cx="71672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09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it is </a:t>
            </a:r>
            <a:r>
              <a:rPr sz="1800" spc="-5" dirty="0">
                <a:latin typeface="Times New Roman"/>
                <a:cs typeface="Times New Roman"/>
              </a:rPr>
              <a:t>quite easy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allocate </a:t>
            </a:r>
            <a:r>
              <a:rPr sz="1800" dirty="0">
                <a:latin typeface="Times New Roman"/>
                <a:cs typeface="Times New Roman"/>
              </a:rPr>
              <a:t>a large chunk 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consecutive</a:t>
            </a:r>
            <a:r>
              <a:rPr sz="1800" b="1" spc="5" dirty="0">
                <a:solidFill>
                  <a:srgbClr val="CA00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95"/>
              </a:lnSpc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multi-dimensional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arrays.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c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6</a:t>
            </a:r>
            <a:r>
              <a:rPr sz="1800" b="1" spc="-10" dirty="0">
                <a:latin typeface="Courier New"/>
                <a:cs typeface="Courier New"/>
              </a:rPr>
              <a:t>x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4</a:t>
            </a:r>
            <a:r>
              <a:rPr sz="1800" b="1" spc="-10" dirty="0">
                <a:latin typeface="Courier New"/>
                <a:cs typeface="Courier New"/>
              </a:rPr>
              <a:t>x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2</a:t>
            </a:r>
            <a:r>
              <a:rPr sz="1800" b="1" spc="-10" dirty="0">
                <a:latin typeface="Courier New"/>
                <a:cs typeface="Courier New"/>
              </a:rPr>
              <a:t>=48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double</a:t>
            </a:r>
            <a:r>
              <a:rPr sz="1800" spc="-10" dirty="0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23DE07-B9A1-465D-8A98-04E42A8ED65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3325">
              <a:lnSpc>
                <a:spcPct val="100000"/>
              </a:lnSpc>
            </a:pPr>
            <a:r>
              <a:rPr spc="-5" dirty="0"/>
              <a:t>Multi-Dimensional Array</a:t>
            </a:r>
            <a:r>
              <a:rPr spc="-80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86852"/>
            <a:ext cx="721233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useful way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picture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2D array </a:t>
            </a:r>
            <a:r>
              <a:rPr sz="1800" dirty="0">
                <a:latin typeface="Times New Roman"/>
                <a:cs typeface="Times New Roman"/>
              </a:rPr>
              <a:t>is as a </a:t>
            </a:r>
            <a:r>
              <a:rPr sz="1800" spc="-5" dirty="0">
                <a:latin typeface="Times New Roman"/>
                <a:cs typeface="Times New Roman"/>
              </a:rPr>
              <a:t>grid or </a:t>
            </a:r>
            <a:r>
              <a:rPr sz="1800" dirty="0">
                <a:latin typeface="Times New Roman"/>
                <a:cs typeface="Times New Roman"/>
              </a:rPr>
              <a:t>matrix. </a:t>
            </a:r>
            <a:r>
              <a:rPr sz="1800" spc="-5" dirty="0">
                <a:latin typeface="Times New Roman"/>
                <a:cs typeface="Times New Roman"/>
              </a:rPr>
              <a:t>Picture </a:t>
            </a:r>
            <a:r>
              <a:rPr sz="1800" dirty="0">
                <a:latin typeface="Times New Roman"/>
                <a:cs typeface="Times New Roman"/>
              </a:rPr>
              <a:t>array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b</a:t>
            </a:r>
            <a:r>
              <a:rPr sz="1800" b="1" spc="-63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348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th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449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749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st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83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336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nd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7176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5425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rd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1992" y="1646024"/>
            <a:ext cx="711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>
              <a:lnSpc>
                <a:spcPct val="133300"/>
              </a:lnSpc>
            </a:pPr>
            <a:r>
              <a:rPr sz="270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150" spc="-5" dirty="0">
                <a:solidFill>
                  <a:srgbClr val="0000FF"/>
                </a:solidFill>
                <a:latin typeface="Times New Roman"/>
                <a:cs typeface="Times New Roman"/>
              </a:rPr>
              <a:t>th 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colu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74" y="2628900"/>
            <a:ext cx="7552055" cy="324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th</a:t>
            </a:r>
            <a:r>
              <a:rPr sz="1725" spc="120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  <a:p>
            <a:pPr marL="352425" marR="6516370">
              <a:lnSpc>
                <a:spcPct val="277800"/>
              </a:lnSpc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st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spc="-7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1725" spc="120" baseline="3864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C,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2D arrays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stored by row</a:t>
            </a:r>
            <a:r>
              <a:rPr sz="1800" spc="-5" dirty="0">
                <a:latin typeface="Times New Roman"/>
                <a:cs typeface="Times New Roman"/>
              </a:rPr>
              <a:t>. Which means that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0th row  </a:t>
            </a:r>
            <a:r>
              <a:rPr sz="1800" dirty="0">
                <a:latin typeface="Times New Roman"/>
                <a:cs typeface="Times New Roman"/>
              </a:rPr>
              <a:t>is put into its </a:t>
            </a:r>
            <a:r>
              <a:rPr sz="1800" spc="-5" dirty="0">
                <a:latin typeface="Times New Roman"/>
                <a:cs typeface="Times New Roman"/>
              </a:rPr>
              <a:t>memory locations, the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1st row </a:t>
            </a:r>
            <a:r>
              <a:rPr sz="1800" spc="-5" dirty="0">
                <a:latin typeface="Times New Roman"/>
                <a:cs typeface="Times New Roman"/>
              </a:rPr>
              <a:t>then takes up the next memory  locations,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3737CA"/>
                </a:solidFill>
                <a:latin typeface="Times New Roman"/>
                <a:cs typeface="Times New Roman"/>
              </a:rPr>
              <a:t>2nd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row </a:t>
            </a:r>
            <a:r>
              <a:rPr sz="1800" spc="-5" dirty="0">
                <a:latin typeface="Times New Roman"/>
                <a:cs typeface="Times New Roman"/>
              </a:rPr>
              <a:t>takes up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next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locations, and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05012" y="2375928"/>
          <a:ext cx="5943597" cy="233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/>
                <a:gridCol w="1193291"/>
                <a:gridCol w="1194815"/>
                <a:gridCol w="1193291"/>
                <a:gridCol w="1193292"/>
              </a:tblGrid>
              <a:tr h="774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191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889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b[0][4]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  <a:tr h="7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191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26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b[1][4]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12192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  <a:tr h="782574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1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1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b="1" spc="-5" dirty="0">
                          <a:solidFill>
                            <a:srgbClr val="01FF00"/>
                          </a:solidFill>
                          <a:latin typeface="Courier New"/>
                          <a:cs typeface="Courier New"/>
                        </a:rPr>
                        <a:t>b[2][4]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3737CA"/>
                      </a:solidFill>
                      <a:prstDash val="solid"/>
                    </a:lnL>
                    <a:lnR w="12192">
                      <a:solidFill>
                        <a:srgbClr val="3737CA"/>
                      </a:solidFill>
                      <a:prstDash val="solid"/>
                    </a:lnR>
                    <a:lnT w="12192">
                      <a:solidFill>
                        <a:srgbClr val="3737CA"/>
                      </a:solidFill>
                      <a:prstDash val="solid"/>
                    </a:lnT>
                    <a:lnB w="22860">
                      <a:solidFill>
                        <a:srgbClr val="3737C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0927B0-E61F-4C0F-9CCD-746B12BC17F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780">
              <a:lnSpc>
                <a:spcPct val="100000"/>
              </a:lnSpc>
            </a:pPr>
            <a:r>
              <a:rPr spc="-5" dirty="0"/>
              <a:t>Initializing Multi-Dimensional</a:t>
            </a:r>
            <a:r>
              <a:rPr spc="-80" dirty="0"/>
              <a:t> </a:t>
            </a:r>
            <a:r>
              <a:rPr spc="-10"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1970"/>
            <a:ext cx="7555230" cy="149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procedure is entirely analogous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that used to initialize </a:t>
            </a:r>
            <a:r>
              <a:rPr sz="1800" dirty="0">
                <a:latin typeface="Times New Roman"/>
                <a:cs typeface="Times New Roman"/>
              </a:rPr>
              <a:t>1D </a:t>
            </a:r>
            <a:r>
              <a:rPr sz="1800" spc="-5" dirty="0">
                <a:latin typeface="Times New Roman"/>
                <a:cs typeface="Times New Roman"/>
              </a:rPr>
              <a:t>arrays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their  declaration. For example,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</a:t>
            </a:r>
            <a:r>
              <a:rPr sz="1800" b="1" spc="-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age[2][3]={4,8,12,19,6,-1};</a:t>
            </a:r>
            <a:endParaRPr sz="1800">
              <a:latin typeface="Courier New"/>
              <a:cs typeface="Courier New"/>
            </a:endParaRPr>
          </a:p>
          <a:p>
            <a:pPr marL="355600" marR="79819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will fill </a:t>
            </a:r>
            <a:r>
              <a:rPr sz="1800" dirty="0">
                <a:latin typeface="Times New Roman"/>
                <a:cs typeface="Times New Roman"/>
              </a:rPr>
              <a:t>up the </a:t>
            </a:r>
            <a:r>
              <a:rPr sz="1800" spc="-5" dirty="0">
                <a:latin typeface="Times New Roman"/>
                <a:cs typeface="Times New Roman"/>
              </a:rPr>
              <a:t>array age </a:t>
            </a:r>
            <a:r>
              <a:rPr sz="1800" dirty="0">
                <a:latin typeface="Times New Roman"/>
                <a:cs typeface="Times New Roman"/>
              </a:rPr>
              <a:t>as it is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memory. That </a:t>
            </a:r>
            <a:r>
              <a:rPr sz="1800" spc="-10" dirty="0">
                <a:latin typeface="Times New Roman"/>
                <a:cs typeface="Times New Roman"/>
              </a:rPr>
              <a:t>is, </a:t>
            </a:r>
            <a:r>
              <a:rPr sz="1800" spc="-5" dirty="0">
                <a:latin typeface="Times New Roman"/>
                <a:cs typeface="Times New Roman"/>
              </a:rPr>
              <a:t>the array </a:t>
            </a:r>
            <a:r>
              <a:rPr sz="1800" dirty="0">
                <a:latin typeface="Times New Roman"/>
                <a:cs typeface="Times New Roman"/>
              </a:rPr>
              <a:t>is  initialized row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row. Thus, the above statement is </a:t>
            </a:r>
            <a:r>
              <a:rPr sz="1800" spc="-5" dirty="0">
                <a:latin typeface="Times New Roman"/>
                <a:cs typeface="Times New Roman"/>
              </a:rPr>
              <a:t>equivalent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6" y="2924543"/>
            <a:ext cx="3493770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age[0][0]=4;</a:t>
            </a:r>
            <a:r>
              <a:rPr sz="1800" b="1" spc="3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age[0][1]=8;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age[1][0]=19;</a:t>
            </a:r>
            <a:r>
              <a:rPr sz="1800" b="1" spc="-71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age[1][1]=6;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056" y="2924543"/>
            <a:ext cx="180149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age[0][2]=12;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age[1][2]=-1;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51" y="3549383"/>
            <a:ext cx="7430134" cy="242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798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before, if </a:t>
            </a:r>
            <a:r>
              <a:rPr sz="1800" spc="-5" dirty="0">
                <a:latin typeface="Times New Roman"/>
                <a:cs typeface="Times New Roman"/>
              </a:rPr>
              <a:t>there are </a:t>
            </a:r>
            <a:r>
              <a:rPr sz="1800" dirty="0">
                <a:latin typeface="Times New Roman"/>
                <a:cs typeface="Times New Roman"/>
              </a:rPr>
              <a:t>fewer </a:t>
            </a:r>
            <a:r>
              <a:rPr sz="1800" spc="-5" dirty="0">
                <a:latin typeface="Times New Roman"/>
                <a:cs typeface="Times New Roman"/>
              </a:rPr>
              <a:t>initialization values than array elements, the  remainder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initialized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make your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readable,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can explicitly put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be  </a:t>
            </a:r>
            <a:r>
              <a:rPr sz="1800" dirty="0">
                <a:latin typeface="Times New Roman"/>
                <a:cs typeface="Times New Roman"/>
              </a:rPr>
              <a:t>assigned to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row in inner curly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brackets: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</a:t>
            </a:r>
            <a:r>
              <a:rPr sz="1800" b="1" spc="-3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age[2][3]={{4,8,12},{19,6,-1}};</a:t>
            </a:r>
            <a:endParaRPr sz="1800">
              <a:latin typeface="Courier New"/>
              <a:cs typeface="Courier New"/>
            </a:endParaRPr>
          </a:p>
          <a:p>
            <a:pPr marL="355600" marR="9906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addition </a:t>
            </a: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rows is </a:t>
            </a:r>
            <a:r>
              <a:rPr sz="1800" spc="-5" dirty="0">
                <a:latin typeface="Times New Roman"/>
                <a:cs typeface="Times New Roman"/>
              </a:rPr>
              <a:t>omitted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actual declaration, it </a:t>
            </a:r>
            <a:r>
              <a:rPr sz="1800" dirty="0">
                <a:latin typeface="Times New Roman"/>
                <a:cs typeface="Times New Roman"/>
              </a:rPr>
              <a:t>is  set </a:t>
            </a:r>
            <a:r>
              <a:rPr sz="1800" spc="-5" dirty="0">
                <a:latin typeface="Times New Roman"/>
                <a:cs typeface="Times New Roman"/>
              </a:rPr>
              <a:t>equal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inner </a:t>
            </a:r>
            <a:r>
              <a:rPr sz="1800" spc="-5" dirty="0">
                <a:latin typeface="Times New Roman"/>
                <a:cs typeface="Times New Roman"/>
              </a:rPr>
              <a:t>brace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pairs: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int age[][3]=</a:t>
            </a:r>
            <a:r>
              <a:rPr sz="1800" b="1" spc="-2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]={{4,8,12},{19,6,-1}};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CE66E5-2450-44B5-9529-9D0BE72F80F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7480">
              <a:lnSpc>
                <a:spcPct val="100000"/>
              </a:lnSpc>
            </a:pPr>
            <a:r>
              <a:rPr spc="-5" dirty="0"/>
              <a:t>Using Multi-Dimensional</a:t>
            </a:r>
            <a:r>
              <a:rPr spc="-95" dirty="0"/>
              <a:t> </a:t>
            </a:r>
            <a:r>
              <a:rPr spc="-10"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89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77800"/>
            <a:ext cx="751649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Again, </a:t>
            </a:r>
            <a:r>
              <a:rPr sz="1800" dirty="0">
                <a:latin typeface="Times New Roman"/>
                <a:cs typeface="Times New Roman"/>
              </a:rPr>
              <a:t>as with </a:t>
            </a:r>
            <a:r>
              <a:rPr sz="1800" spc="-10" dirty="0">
                <a:latin typeface="Times New Roman"/>
                <a:cs typeface="Times New Roman"/>
              </a:rPr>
              <a:t>1D </a:t>
            </a:r>
            <a:r>
              <a:rPr sz="1800" spc="-5" dirty="0">
                <a:latin typeface="Times New Roman"/>
                <a:cs typeface="Times New Roman"/>
              </a:rPr>
              <a:t>arrays,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for</a:t>
            </a:r>
            <a:r>
              <a:rPr sz="1800" b="1" spc="-57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multi-dimensional arrays </a:t>
            </a:r>
            <a:r>
              <a:rPr sz="1800" dirty="0">
                <a:latin typeface="Times New Roman"/>
                <a:cs typeface="Times New Roman"/>
              </a:rPr>
              <a:t>often work  </a:t>
            </a:r>
            <a:r>
              <a:rPr sz="1800" spc="-5" dirty="0">
                <a:latin typeface="Times New Roman"/>
                <a:cs typeface="Times New Roman"/>
              </a:rPr>
              <a:t>hand-in-hand. </a:t>
            </a:r>
            <a:r>
              <a:rPr sz="1800" dirty="0">
                <a:latin typeface="Times New Roman"/>
                <a:cs typeface="Times New Roman"/>
              </a:rPr>
              <a:t>In this case, </a:t>
            </a:r>
            <a:r>
              <a:rPr sz="1800" spc="-5" dirty="0">
                <a:latin typeface="Times New Roman"/>
                <a:cs typeface="Times New Roman"/>
              </a:rPr>
              <a:t>though,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loop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nests </a:t>
            </a:r>
            <a:r>
              <a:rPr sz="1800" spc="-5" dirty="0">
                <a:latin typeface="Times New Roman"/>
                <a:cs typeface="Times New Roman"/>
              </a:rPr>
              <a:t>are what is most often used. 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Summation </a:t>
            </a: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array</a:t>
            </a:r>
            <a:r>
              <a:rPr sz="1800" spc="-3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69" y="3918204"/>
            <a:ext cx="14763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37CA"/>
                </a:solidFill>
                <a:latin typeface="Times New Roman"/>
                <a:cs typeface="Times New Roman"/>
              </a:rPr>
              <a:t>Trace of</a:t>
            </a:r>
            <a:r>
              <a:rPr sz="1800" spc="-8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Matrix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2988" y="2566428"/>
            <a:ext cx="5471160" cy="133985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7005" marR="1753235">
              <a:lnSpc>
                <a:spcPts val="163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double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temp[256][3000],sum=0;  int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 marL="167005">
              <a:lnSpc>
                <a:spcPts val="1495"/>
              </a:lnSpc>
            </a:pPr>
            <a:r>
              <a:rPr sz="1600" b="1" dirty="0">
                <a:latin typeface="Courier New"/>
                <a:cs typeface="Courier New"/>
              </a:rPr>
              <a:t>for (i=0; i&lt;256;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900430" marR="2240915" indent="-367665">
              <a:lnSpc>
                <a:spcPts val="1630"/>
              </a:lnSpc>
              <a:spcBef>
                <a:spcPts val="150"/>
              </a:spcBef>
            </a:pPr>
            <a:r>
              <a:rPr sz="1600" b="1" dirty="0">
                <a:latin typeface="Courier New"/>
                <a:cs typeface="Courier New"/>
              </a:rPr>
              <a:t>for (j=0; j&lt;3000;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++j)  sum </a:t>
            </a:r>
            <a:r>
              <a:rPr sz="1600" b="1" spc="5" dirty="0">
                <a:latin typeface="Courier New"/>
                <a:cs typeface="Courier New"/>
              </a:rPr>
              <a:t>+=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temp[i][j];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988" y="4212348"/>
            <a:ext cx="5471160" cy="196342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67005" marR="2240915">
              <a:lnSpc>
                <a:spcPts val="163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voxel[512][512][512];  int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i,j,k,trace=0;</a:t>
            </a:r>
            <a:endParaRPr sz="1600">
              <a:latin typeface="Courier New"/>
              <a:cs typeface="Courier New"/>
            </a:endParaRPr>
          </a:p>
          <a:p>
            <a:pPr marL="532765" marR="2362835" indent="-365760">
              <a:lnSpc>
                <a:spcPts val="163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for (i=0; i&lt;512; ++i)  for (j=0; j&lt;512;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++j)</a:t>
            </a:r>
            <a:endParaRPr sz="1600">
              <a:latin typeface="Courier New"/>
              <a:cs typeface="Courier New"/>
            </a:endParaRPr>
          </a:p>
          <a:p>
            <a:pPr marL="1266190" marR="1997075" indent="-365760">
              <a:lnSpc>
                <a:spcPts val="163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for (k=0; k&lt;512;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++k)  </a:t>
            </a:r>
            <a:r>
              <a:rPr sz="1600" b="1" dirty="0"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(i==j </a:t>
            </a:r>
            <a:r>
              <a:rPr sz="1600" b="1" dirty="0">
                <a:latin typeface="Courier New"/>
                <a:cs typeface="Courier New"/>
              </a:rPr>
              <a:t>&amp;&amp;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j==k)</a:t>
            </a:r>
            <a:endParaRPr sz="1600">
              <a:latin typeface="Courier New"/>
              <a:cs typeface="Courier New"/>
            </a:endParaRPr>
          </a:p>
          <a:p>
            <a:pPr marL="1633220">
              <a:lnSpc>
                <a:spcPts val="1639"/>
              </a:lnSpc>
            </a:pPr>
            <a:r>
              <a:rPr sz="1600" b="1" spc="-5" dirty="0">
                <a:latin typeface="Courier New"/>
                <a:cs typeface="Courier New"/>
              </a:rPr>
              <a:t>trace </a:t>
            </a:r>
            <a:r>
              <a:rPr sz="1600" b="1" dirty="0">
                <a:latin typeface="Courier New"/>
                <a:cs typeface="Courier New"/>
              </a:rPr>
              <a:t>+=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voxel[i][j][k];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B97E70-5336-44B6-BE12-55D6000FFE7B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>
              <a:lnSpc>
                <a:spcPct val="100000"/>
              </a:lnSpc>
            </a:pPr>
            <a:r>
              <a:rPr dirty="0"/>
              <a:t>Canonical </a:t>
            </a:r>
            <a:r>
              <a:rPr spc="-10" dirty="0"/>
              <a:t>First </a:t>
            </a:r>
            <a:r>
              <a:rPr dirty="0"/>
              <a:t>Program </a:t>
            </a:r>
            <a:r>
              <a:rPr spc="-5" dirty="0"/>
              <a:t>Output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Comments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</a:t>
            </a:fld>
            <a:endParaRPr dirty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567930" cy="331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Thus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prints</a:t>
            </a:r>
            <a:endParaRPr sz="18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Courier New"/>
                <a:cs typeface="Courier New"/>
              </a:rPr>
              <a:t>Hello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World!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 cursor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set to </a:t>
            </a:r>
            <a:r>
              <a:rPr sz="1800" spc="-5" dirty="0">
                <a:latin typeface="Times New Roman"/>
                <a:cs typeface="Times New Roman"/>
              </a:rPr>
              <a:t>the beginning </a:t>
            </a:r>
            <a:r>
              <a:rPr sz="1800" dirty="0">
                <a:latin typeface="Times New Roman"/>
                <a:cs typeface="Times New Roman"/>
              </a:rPr>
              <a:t>of the next line. </a:t>
            </a:r>
            <a:r>
              <a:rPr sz="1800" spc="-5" dirty="0">
                <a:latin typeface="Times New Roman"/>
                <a:cs typeface="Times New Roman"/>
              </a:rPr>
              <a:t>As we </a:t>
            </a:r>
            <a:r>
              <a:rPr sz="1800" dirty="0">
                <a:latin typeface="Times New Roman"/>
                <a:cs typeface="Times New Roman"/>
              </a:rPr>
              <a:t>shall see later </a:t>
            </a:r>
            <a:r>
              <a:rPr sz="1800" spc="-5" dirty="0">
                <a:latin typeface="Times New Roman"/>
                <a:cs typeface="Times New Roman"/>
              </a:rPr>
              <a:t>on,  what follows the </a:t>
            </a:r>
            <a:r>
              <a:rPr sz="1800" b="1" dirty="0">
                <a:solidFill>
                  <a:srgbClr val="CA0066"/>
                </a:solidFill>
                <a:latin typeface="Courier New"/>
                <a:cs typeface="Courier New"/>
              </a:rPr>
              <a:t>\ </a:t>
            </a:r>
            <a:r>
              <a:rPr sz="1800" spc="-5" dirty="0">
                <a:latin typeface="Times New Roman"/>
                <a:cs typeface="Times New Roman"/>
              </a:rPr>
              <a:t>character will determine </a:t>
            </a:r>
            <a:r>
              <a:rPr sz="1800" dirty="0">
                <a:latin typeface="Times New Roman"/>
                <a:cs typeface="Times New Roman"/>
              </a:rPr>
              <a:t>what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(i.e.,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tab, clear  </a:t>
            </a:r>
            <a:r>
              <a:rPr sz="1800" dirty="0">
                <a:latin typeface="Times New Roman"/>
                <a:cs typeface="Times New Roman"/>
              </a:rPr>
              <a:t>screen, </a:t>
            </a:r>
            <a:r>
              <a:rPr sz="1800" spc="-5" dirty="0">
                <a:latin typeface="Times New Roman"/>
                <a:cs typeface="Times New Roman"/>
              </a:rPr>
              <a:t>clear line,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etc.)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</a:pP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/* My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first </a:t>
            </a:r>
            <a:r>
              <a:rPr sz="1800" b="1" spc="-5" dirty="0">
                <a:solidFill>
                  <a:srgbClr val="3737CA"/>
                </a:solidFill>
                <a:latin typeface="Courier New"/>
                <a:cs typeface="Courier New"/>
              </a:rPr>
              <a:t>program</a:t>
            </a:r>
            <a:r>
              <a:rPr sz="1800" b="1" spc="-120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737CA"/>
                </a:solidFill>
                <a:latin typeface="Times New Roman"/>
                <a:cs typeface="Times New Roman"/>
              </a:rPr>
              <a:t>Comments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inserted </a:t>
            </a:r>
            <a:r>
              <a:rPr sz="1800" dirty="0">
                <a:latin typeface="Times New Roman"/>
                <a:cs typeface="Times New Roman"/>
              </a:rPr>
              <a:t>into C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bracketing text with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3737CA"/>
                </a:solidFill>
                <a:latin typeface="Courier New"/>
                <a:cs typeface="Courier New"/>
              </a:rPr>
              <a:t>/*</a:t>
            </a:r>
            <a:r>
              <a:rPr sz="1800" b="1" spc="-56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3737CA"/>
                </a:solidFill>
                <a:latin typeface="Courier New"/>
                <a:cs typeface="Courier New"/>
              </a:rPr>
              <a:t>*/</a:t>
            </a:r>
            <a:r>
              <a:rPr sz="1800" b="1" spc="-545" dirty="0">
                <a:solidFill>
                  <a:srgbClr val="3737C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delimiters. </a:t>
            </a:r>
            <a:r>
              <a:rPr sz="1800" spc="-1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discussed later, comments </a:t>
            </a:r>
            <a:r>
              <a:rPr sz="1800" dirty="0">
                <a:latin typeface="Times New Roman"/>
                <a:cs typeface="Times New Roman"/>
              </a:rPr>
              <a:t>are useful for a </a:t>
            </a:r>
            <a:r>
              <a:rPr sz="1800" spc="-5" dirty="0">
                <a:latin typeface="Times New Roman"/>
                <a:cs typeface="Times New Roman"/>
              </a:rPr>
              <a:t>variety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355600" marR="889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imes New Roman"/>
                <a:cs typeface="Times New Roman"/>
              </a:rPr>
              <a:t>reasons. Primarily they serve as </a:t>
            </a:r>
            <a:r>
              <a:rPr sz="1800" i="1" dirty="0">
                <a:latin typeface="Times New Roman"/>
                <a:cs typeface="Times New Roman"/>
              </a:rPr>
              <a:t>internal </a:t>
            </a:r>
            <a:r>
              <a:rPr sz="1800" i="1" spc="-5" dirty="0">
                <a:latin typeface="Times New Roman"/>
                <a:cs typeface="Times New Roman"/>
              </a:rPr>
              <a:t>documentation </a:t>
            </a:r>
            <a:r>
              <a:rPr sz="1800" dirty="0">
                <a:latin typeface="Times New Roman"/>
                <a:cs typeface="Times New Roman"/>
              </a:rPr>
              <a:t>for program structure  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213577-A9E4-40EB-8AC9-2CB4B7522371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576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Strings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4161" y="6304056"/>
            <a:ext cx="839469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3451860" cy="325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Arrays of</a:t>
            </a:r>
            <a:r>
              <a:rPr sz="1800" u="sng" spc="-8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Initializing</a:t>
            </a:r>
            <a:r>
              <a:rPr sz="1800" u="sng" spc="-2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Copying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 I/O</a:t>
            </a:r>
            <a:r>
              <a:rPr sz="1800" u="sng" spc="-7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String</a:t>
            </a:r>
            <a:r>
              <a:rPr sz="1800" u="sng" spc="-5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String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Continued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Examples of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String</a:t>
            </a:r>
            <a:r>
              <a:rPr sz="1800" u="sng" spc="-6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 I/O</a:t>
            </a:r>
            <a:r>
              <a:rPr sz="1800" u="sng" spc="-10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More Character</a:t>
            </a:r>
            <a:r>
              <a:rPr sz="1800" u="sng" spc="-105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 Functions</a:t>
            </a:r>
            <a:r>
              <a:rPr sz="1800" u="sng" dirty="0">
                <a:solidFill>
                  <a:srgbClr val="3737CA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737CA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AA47B5F-0A2B-46BE-B97C-51D022C27E40}" type="datetime2">
              <a:rPr lang="en-US" smtClean="0"/>
              <a:t>Thursday, September 27,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lang="en-US" smtClean="0"/>
              <a:t>90</a:t>
            </a:fld>
            <a:endParaRPr lang="en-US" smtClean="0"/>
          </a:p>
          <a:p>
            <a:pPr marR="15875" algn="r">
              <a:lnSpc>
                <a:spcPct val="100000"/>
              </a:lnSpc>
              <a:spcBef>
                <a:spcPts val="5"/>
              </a:spcBef>
            </a:pPr>
            <a:r>
              <a:rPr lang="en-US" sz="1000" spc="-5" smtClean="0"/>
              <a:t>C</a:t>
            </a:r>
            <a:r>
              <a:rPr lang="en-US" sz="1000" spc="-85" smtClean="0"/>
              <a:t> </a:t>
            </a:r>
            <a:r>
              <a:rPr lang="en-US" sz="1000" spc="-5" smtClean="0"/>
              <a:t>Programming</a:t>
            </a:r>
            <a:endParaRPr lang="en-US" sz="1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8514">
              <a:lnSpc>
                <a:spcPct val="100000"/>
              </a:lnSpc>
            </a:pPr>
            <a:r>
              <a:rPr spc="-10" dirty="0"/>
              <a:t>Arrays of</a:t>
            </a:r>
            <a:r>
              <a:rPr spc="-45" dirty="0"/>
              <a:t> </a:t>
            </a:r>
            <a:r>
              <a:rPr spc="-5" dirty="0"/>
              <a:t>Characters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91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1" y="1403068"/>
            <a:ext cx="7605395" cy="44107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31115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Strings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1D arrays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characters</a:t>
            </a:r>
            <a:r>
              <a:rPr sz="1800" spc="-5" dirty="0">
                <a:latin typeface="Times New Roman"/>
                <a:cs typeface="Times New Roman"/>
              </a:rPr>
              <a:t>. Strings must be terminated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null  character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'\0'</a:t>
            </a:r>
            <a:r>
              <a:rPr sz="1800" b="1" spc="-59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is </a:t>
            </a:r>
            <a:r>
              <a:rPr sz="1800" spc="-5" dirty="0">
                <a:latin typeface="Times New Roman"/>
                <a:cs typeface="Times New Roman"/>
              </a:rPr>
              <a:t>(naturally) called the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end-of-string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. Don’t</a:t>
            </a:r>
            <a:endParaRPr sz="1800">
              <a:latin typeface="Times New Roman"/>
              <a:cs typeface="Times New Roman"/>
            </a:endParaRPr>
          </a:p>
          <a:p>
            <a:pPr marL="355600" marR="31115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Times New Roman"/>
                <a:cs typeface="Times New Roman"/>
              </a:rPr>
              <a:t>forget to remember to count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end-of-string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calculate the  size of 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355600" marR="6985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variables, </a:t>
            </a:r>
            <a:r>
              <a:rPr sz="1800" dirty="0">
                <a:latin typeface="Times New Roman"/>
                <a:cs typeface="Times New Roman"/>
              </a:rPr>
              <a:t>strings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declared before they </a:t>
            </a:r>
            <a:r>
              <a:rPr sz="1800" dirty="0">
                <a:latin typeface="Times New Roman"/>
                <a:cs typeface="Times New Roman"/>
              </a:rPr>
              <a:t>are used. </a:t>
            </a:r>
            <a:r>
              <a:rPr sz="1800" spc="-5" dirty="0">
                <a:latin typeface="Times New Roman"/>
                <a:cs typeface="Times New Roman"/>
              </a:rPr>
              <a:t>Unlike  other 1D arrays the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elements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string set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declaration 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upper limit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The actual strings used in the </a:t>
            </a:r>
            <a:r>
              <a:rPr sz="1800" spc="-5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can have </a:t>
            </a:r>
            <a:r>
              <a:rPr sz="1800" spc="-5" dirty="0">
                <a:latin typeface="Times New Roman"/>
                <a:cs typeface="Times New Roman"/>
              </a:rPr>
              <a:t>fewer  elements. Consider the following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static char name[18]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"Ivanova";</a:t>
            </a: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actually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8</a:t>
            </a:r>
            <a:r>
              <a:rPr sz="1800" b="1" spc="-64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'I'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'v' 'a' 'n'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'o'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'v' 'a'</a:t>
            </a:r>
            <a:r>
              <a:rPr sz="1800" b="1" spc="-6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'\0'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2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Notice another interesting </a:t>
            </a:r>
            <a:r>
              <a:rPr sz="1800" spc="-10" dirty="0">
                <a:latin typeface="Times New Roman"/>
                <a:cs typeface="Times New Roman"/>
              </a:rPr>
              <a:t>feature </a:t>
            </a:r>
            <a:r>
              <a:rPr sz="1800" spc="-5" dirty="0">
                <a:latin typeface="Times New Roman"/>
                <a:cs typeface="Times New Roman"/>
              </a:rPr>
              <a:t>of this code. String constants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marked with  double quotes </a:t>
            </a:r>
            <a:r>
              <a:rPr sz="1800" spc="-5" dirty="0">
                <a:latin typeface="Times New Roman"/>
                <a:cs typeface="Times New Roman"/>
              </a:rPr>
              <a:t>automatically include the end-of-string character. The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curly  </a:t>
            </a:r>
            <a:r>
              <a:rPr sz="1800" b="1" dirty="0">
                <a:solidFill>
                  <a:srgbClr val="3737CA"/>
                </a:solidFill>
                <a:latin typeface="Times New Roman"/>
                <a:cs typeface="Times New Roman"/>
              </a:rPr>
              <a:t>braces </a:t>
            </a:r>
            <a:r>
              <a:rPr sz="1800" b="1" spc="-5" dirty="0">
                <a:solidFill>
                  <a:srgbClr val="3737CA"/>
                </a:solidFill>
                <a:latin typeface="Times New Roman"/>
                <a:cs typeface="Times New Roman"/>
              </a:rPr>
              <a:t>are not required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string initialization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declaration, </a:t>
            </a:r>
            <a:r>
              <a:rPr sz="1800" dirty="0">
                <a:latin typeface="Times New Roman"/>
                <a:cs typeface="Times New Roman"/>
              </a:rPr>
              <a:t>but can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used  if </a:t>
            </a:r>
            <a:r>
              <a:rPr sz="1800" spc="-5" dirty="0">
                <a:latin typeface="Times New Roman"/>
                <a:cs typeface="Times New Roman"/>
              </a:rPr>
              <a:t>desired (</a:t>
            </a:r>
            <a:r>
              <a:rPr sz="1800" b="1" spc="-5" dirty="0">
                <a:latin typeface="Times New Roman"/>
                <a:cs typeface="Times New Roman"/>
              </a:rPr>
              <a:t>but </a:t>
            </a:r>
            <a:r>
              <a:rPr sz="1800" b="1" spc="-10" dirty="0">
                <a:latin typeface="Times New Roman"/>
                <a:cs typeface="Times New Roman"/>
              </a:rPr>
              <a:t>don’t </a:t>
            </a:r>
            <a:r>
              <a:rPr sz="1800" b="1" spc="-5" dirty="0">
                <a:latin typeface="Times New Roman"/>
                <a:cs typeface="Times New Roman"/>
              </a:rPr>
              <a:t>forget the </a:t>
            </a:r>
            <a:r>
              <a:rPr sz="1800" b="1" dirty="0">
                <a:latin typeface="Times New Roman"/>
                <a:cs typeface="Times New Roman"/>
              </a:rPr>
              <a:t>end-of-string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spc="-5" dirty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9E2AB1-CAAC-4D74-A7DC-22753C49A29A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/>
              <a:t>Initializing</a:t>
            </a:r>
            <a:r>
              <a:rPr spc="-90" dirty="0"/>
              <a:t> </a:t>
            </a:r>
            <a:r>
              <a:rPr spc="-5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92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068"/>
            <a:ext cx="7480300" cy="46316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spcBef>
                <a:spcPts val="1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Initializing a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can be done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three ways: 1) at </a:t>
            </a:r>
            <a:r>
              <a:rPr sz="1800" spc="-5" dirty="0">
                <a:latin typeface="Times New Roman"/>
                <a:cs typeface="Times New Roman"/>
              </a:rPr>
              <a:t>declaration, </a:t>
            </a:r>
            <a:r>
              <a:rPr sz="1800" dirty="0">
                <a:latin typeface="Times New Roman"/>
                <a:cs typeface="Times New Roman"/>
              </a:rPr>
              <a:t>2)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reading  in a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for the string, and 3)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6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Direct</a:t>
            </a:r>
            <a:endParaRPr sz="1800">
              <a:latin typeface="Times New Roman"/>
              <a:cs typeface="Times New Roman"/>
            </a:endParaRPr>
          </a:p>
          <a:p>
            <a:pPr marL="355600" marR="316865">
              <a:lnSpc>
                <a:spcPct val="100000"/>
              </a:lnSpc>
              <a:spcBef>
                <a:spcPts val="80"/>
              </a:spcBef>
            </a:pP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initialization using the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=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operator is invalid</a:t>
            </a:r>
            <a:r>
              <a:rPr sz="1800" spc="-5" dirty="0">
                <a:latin typeface="Times New Roman"/>
                <a:cs typeface="Times New Roman"/>
              </a:rPr>
              <a:t>. The following </a:t>
            </a:r>
            <a:r>
              <a:rPr sz="1800" spc="-1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would  </a:t>
            </a:r>
            <a:r>
              <a:rPr sz="1800" dirty="0">
                <a:latin typeface="Times New Roman"/>
                <a:cs typeface="Times New Roman"/>
              </a:rPr>
              <a:t>produce 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char</a:t>
            </a:r>
            <a:r>
              <a:rPr sz="1800" b="1" spc="-7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name[34];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  <a:tabLst>
                <a:tab pos="3929379" algn="l"/>
              </a:tabLst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name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CA99"/>
                </a:solidFill>
                <a:latin typeface="Courier New"/>
                <a:cs typeface="Courier New"/>
              </a:rPr>
              <a:t>=</a:t>
            </a:r>
            <a:r>
              <a:rPr sz="1800" b="1" spc="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"Erickson";	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ILLEGAL</a:t>
            </a:r>
            <a:r>
              <a:rPr sz="1800" b="1" spc="-10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%s</a:t>
            </a:r>
            <a:r>
              <a:rPr sz="1800" b="1" spc="-58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identifier: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scanf("%s",name);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5600" marR="70485" indent="-342900">
              <a:lnSpc>
                <a:spcPct val="1030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 that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operator </a:t>
            </a:r>
            <a:r>
              <a:rPr sz="1800" b="1" dirty="0">
                <a:latin typeface="Courier New"/>
                <a:cs typeface="Courier New"/>
              </a:rPr>
              <a:t>&amp; </a:t>
            </a:r>
            <a:r>
              <a:rPr sz="1800" dirty="0">
                <a:latin typeface="Times New Roman"/>
                <a:cs typeface="Times New Roman"/>
              </a:rPr>
              <a:t>is not </a:t>
            </a:r>
            <a:r>
              <a:rPr sz="1800" spc="-5" dirty="0">
                <a:latin typeface="Times New Roman"/>
                <a:cs typeface="Times New Roman"/>
              </a:rPr>
              <a:t>needed </a:t>
            </a:r>
            <a:r>
              <a:rPr sz="1800" dirty="0">
                <a:latin typeface="Times New Roman"/>
                <a:cs typeface="Times New Roman"/>
              </a:rPr>
              <a:t>for inputting a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variable  </a:t>
            </a:r>
            <a:r>
              <a:rPr sz="1800" spc="-5" dirty="0">
                <a:latin typeface="Times New Roman"/>
                <a:cs typeface="Times New Roman"/>
              </a:rPr>
              <a:t>(explained later). The end-of-string character will automatically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appended  </a:t>
            </a:r>
            <a:r>
              <a:rPr sz="1800" dirty="0">
                <a:latin typeface="Times New Roman"/>
                <a:cs typeface="Times New Roman"/>
              </a:rPr>
              <a:t>during </a:t>
            </a:r>
            <a:r>
              <a:rPr sz="1800" spc="-5" dirty="0">
                <a:latin typeface="Times New Roman"/>
                <a:cs typeface="Times New Roman"/>
              </a:rPr>
              <a:t>the input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666EBA-F1DD-44E5-9732-B534DE50B9F5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4740">
              <a:lnSpc>
                <a:spcPct val="100000"/>
              </a:lnSpc>
            </a:pPr>
            <a:r>
              <a:rPr spc="-5" dirty="0"/>
              <a:t>Copying</a:t>
            </a:r>
            <a:r>
              <a:rPr spc="-105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386303"/>
            <a:ext cx="7442834" cy="29425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Courier New"/>
                <a:cs typeface="Courier New"/>
              </a:rPr>
              <a:t>strcpy</a:t>
            </a:r>
            <a:r>
              <a:rPr sz="1800" b="1" spc="-560" dirty="0">
                <a:solidFill>
                  <a:srgbClr val="CA00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is one of a set of </a:t>
            </a:r>
            <a:r>
              <a:rPr sz="1800" spc="-5" dirty="0">
                <a:latin typeface="Times New Roman"/>
                <a:cs typeface="Times New Roman"/>
              </a:rPr>
              <a:t>built-in string handling functions</a:t>
            </a:r>
            <a:endParaRPr sz="1800">
              <a:latin typeface="Times New Roman"/>
              <a:cs typeface="Times New Roman"/>
            </a:endParaRPr>
          </a:p>
          <a:p>
            <a:pPr marL="354965" marR="335915">
              <a:lnSpc>
                <a:spcPct val="9690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available for the </a:t>
            </a:r>
            <a:r>
              <a:rPr sz="1800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Times New Roman"/>
                <a:cs typeface="Times New Roman"/>
              </a:rPr>
              <a:t>programmer to use. To use </a:t>
            </a:r>
            <a:r>
              <a:rPr sz="1800" spc="-1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functions be sure to  </a:t>
            </a:r>
            <a:r>
              <a:rPr sz="1800" dirty="0">
                <a:latin typeface="Times New Roman"/>
                <a:cs typeface="Times New Roman"/>
              </a:rPr>
              <a:t>include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6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header file </a:t>
            </a:r>
            <a:r>
              <a:rPr sz="1800" dirty="0">
                <a:latin typeface="Times New Roman"/>
                <a:cs typeface="Times New Roman"/>
              </a:rPr>
              <a:t>at the </a:t>
            </a:r>
            <a:r>
              <a:rPr sz="1800" spc="-5" dirty="0">
                <a:latin typeface="Times New Roman"/>
                <a:cs typeface="Times New Roman"/>
              </a:rPr>
              <a:t>beginning of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program. </a:t>
            </a:r>
            <a:r>
              <a:rPr sz="1800" dirty="0">
                <a:latin typeface="Times New Roman"/>
                <a:cs typeface="Times New Roman"/>
              </a:rPr>
              <a:t>The  syntax of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7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strcpy(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this function executes,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copied </a:t>
            </a:r>
            <a:r>
              <a:rPr sz="1800" dirty="0">
                <a:latin typeface="Times New Roman"/>
                <a:cs typeface="Times New Roman"/>
              </a:rPr>
              <a:t>into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 </a:t>
            </a:r>
            <a:r>
              <a:rPr sz="1800" dirty="0">
                <a:latin typeface="Times New Roman"/>
                <a:cs typeface="Times New Roman"/>
              </a:rPr>
              <a:t>at the  beginning of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The previous </a:t>
            </a:r>
            <a:r>
              <a:rPr sz="1800" dirty="0">
                <a:latin typeface="Times New Roman"/>
                <a:cs typeface="Times New Roman"/>
              </a:rPr>
              <a:t>contents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i="1" spc="-590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overwritten.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following code, </a:t>
            </a:r>
            <a:r>
              <a:rPr sz="1800" b="1" spc="-10" dirty="0">
                <a:latin typeface="Courier New"/>
                <a:cs typeface="Courier New"/>
              </a:rPr>
              <a:t>strcpy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for string </a:t>
            </a:r>
            <a:r>
              <a:rPr sz="1800" dirty="0">
                <a:latin typeface="Times New Roman"/>
                <a:cs typeface="Times New Roman"/>
              </a:rPr>
              <a:t>initialization: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1696" y="4343412"/>
            <a:ext cx="6570345" cy="1339850"/>
          </a:xfrm>
          <a:custGeom>
            <a:avLst/>
            <a:gdLst/>
            <a:ahLst/>
            <a:cxnLst/>
            <a:rect l="l" t="t" r="r" b="b"/>
            <a:pathLst>
              <a:path w="6570345" h="1339850">
                <a:moveTo>
                  <a:pt x="6569964" y="0"/>
                </a:moveTo>
                <a:lnTo>
                  <a:pt x="6569964" y="1339596"/>
                </a:lnTo>
                <a:lnTo>
                  <a:pt x="0" y="1339596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6636" y="4341380"/>
            <a:ext cx="23475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&lt;string.h&gt;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636" y="4548632"/>
            <a:ext cx="136906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3170" algn="l"/>
              </a:tabLst>
            </a:pPr>
            <a:r>
              <a:rPr sz="1600" b="1" spc="-5" dirty="0">
                <a:latin typeface="Courier New"/>
                <a:cs typeface="Courier New"/>
              </a:rPr>
              <a:t>mai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	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2383" y="4793251"/>
            <a:ext cx="3691254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5300"/>
              </a:lnSpc>
            </a:pPr>
            <a:r>
              <a:rPr sz="1600" b="1" dirty="0">
                <a:latin typeface="Courier New"/>
                <a:cs typeface="Courier New"/>
              </a:rPr>
              <a:t>char job[50];  </a:t>
            </a:r>
            <a:r>
              <a:rPr sz="1600" b="1" dirty="0">
                <a:solidFill>
                  <a:srgbClr val="01CA99"/>
                </a:solidFill>
                <a:latin typeface="Courier New"/>
                <a:cs typeface="Courier New"/>
              </a:rPr>
              <a:t>strcpy(job,"Professor");  </a:t>
            </a:r>
            <a:r>
              <a:rPr sz="1600" b="1" dirty="0">
                <a:latin typeface="Courier New"/>
                <a:cs typeface="Courier New"/>
              </a:rPr>
              <a:t>printf("You are a %s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\n",job);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636" y="5380710"/>
            <a:ext cx="1479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1696" y="5705868"/>
            <a:ext cx="6570345" cy="300355"/>
          </a:xfrm>
          <a:custGeom>
            <a:avLst/>
            <a:gdLst/>
            <a:ahLst/>
            <a:cxnLst/>
            <a:rect l="l" t="t" r="r" b="b"/>
            <a:pathLst>
              <a:path w="6570345" h="300354">
                <a:moveTo>
                  <a:pt x="6569964" y="0"/>
                </a:moveTo>
                <a:lnTo>
                  <a:pt x="6569964" y="300227"/>
                </a:lnTo>
                <a:lnTo>
                  <a:pt x="0" y="300228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6636" y="5703823"/>
            <a:ext cx="23475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You are a</a:t>
            </a:r>
            <a:r>
              <a:rPr sz="1600" b="1" spc="-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Professor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93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164BFF4-02D4-467D-87D8-528DDBBB14D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790">
              <a:lnSpc>
                <a:spcPct val="100000"/>
              </a:lnSpc>
            </a:pPr>
            <a:r>
              <a:rPr spc="-5" dirty="0"/>
              <a:t>String </a:t>
            </a:r>
            <a:r>
              <a:rPr spc="-10" dirty="0"/>
              <a:t>I/O</a:t>
            </a:r>
            <a:r>
              <a:rPr spc="-7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94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7463155" cy="270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-5" dirty="0">
                <a:latin typeface="Times New Roman"/>
                <a:cs typeface="Times New Roman"/>
              </a:rPr>
              <a:t>special functions designed specifically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string I/O. </a:t>
            </a:r>
            <a:r>
              <a:rPr sz="1800" spc="-10" dirty="0">
                <a:latin typeface="Times New Roman"/>
                <a:cs typeface="Times New Roman"/>
              </a:rPr>
              <a:t>They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927100" marR="4069715">
              <a:lnSpc>
                <a:spcPts val="2600"/>
              </a:lnSpc>
              <a:spcBef>
                <a:spcPts val="5"/>
              </a:spcBef>
            </a:pP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ge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st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ng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_n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  pu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1CA99"/>
                </a:solidFill>
                <a:latin typeface="Courier New"/>
                <a:cs typeface="Courier New"/>
              </a:rPr>
              <a:t>(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st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r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i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ng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_n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a</a:t>
            </a:r>
            <a:r>
              <a:rPr sz="1800" b="1" i="1" dirty="0">
                <a:solidFill>
                  <a:srgbClr val="01CA99"/>
                </a:solidFill>
                <a:latin typeface="Courier New"/>
                <a:cs typeface="Courier New"/>
              </a:rPr>
              <a:t>m</a:t>
            </a:r>
            <a:r>
              <a:rPr sz="1800" b="1" i="1" spc="-15" dirty="0">
                <a:solidFill>
                  <a:srgbClr val="01CA9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55600" marR="80645" indent="-342900">
              <a:lnSpc>
                <a:spcPct val="103299"/>
              </a:lnSpc>
              <a:spcBef>
                <a:spcPts val="2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gets</a:t>
            </a:r>
            <a:r>
              <a:rPr sz="1800" b="1" spc="-565" dirty="0">
                <a:solidFill>
                  <a:srgbClr val="01CA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 reads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from the keyboard. When the user hits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carriage return </a:t>
            </a:r>
            <a:r>
              <a:rPr sz="1800" dirty="0">
                <a:latin typeface="Times New Roman"/>
                <a:cs typeface="Times New Roman"/>
              </a:rPr>
              <a:t>the string is inputted. The </a:t>
            </a:r>
            <a:r>
              <a:rPr sz="1800" spc="-5" dirty="0">
                <a:latin typeface="Times New Roman"/>
                <a:cs typeface="Times New Roman"/>
              </a:rPr>
              <a:t>carriage </a:t>
            </a:r>
            <a:r>
              <a:rPr sz="1800" dirty="0">
                <a:latin typeface="Times New Roman"/>
                <a:cs typeface="Times New Roman"/>
              </a:rPr>
              <a:t>return is </a:t>
            </a:r>
            <a:r>
              <a:rPr sz="1800" spc="-5" dirty="0">
                <a:latin typeface="Times New Roman"/>
                <a:cs typeface="Times New Roman"/>
              </a:rPr>
              <a:t>not part </a:t>
            </a:r>
            <a:r>
              <a:rPr sz="1800" dirty="0">
                <a:latin typeface="Times New Roman"/>
                <a:cs typeface="Times New Roman"/>
              </a:rPr>
              <a:t>of the  </a:t>
            </a:r>
            <a:r>
              <a:rPr sz="1800" spc="-5" dirty="0">
                <a:latin typeface="Times New Roman"/>
                <a:cs typeface="Times New Roman"/>
              </a:rPr>
              <a:t>string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spc="-5" dirty="0">
                <a:latin typeface="Times New Roman"/>
                <a:cs typeface="Times New Roman"/>
              </a:rPr>
              <a:t>end-of-string character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appended.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3099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function </a:t>
            </a:r>
            <a:r>
              <a:rPr sz="1800" b="1" spc="-10" dirty="0">
                <a:latin typeface="Courier New"/>
                <a:cs typeface="Courier New"/>
              </a:rPr>
              <a:t>puts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displays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string on </a:t>
            </a:r>
            <a:r>
              <a:rPr sz="1800" dirty="0">
                <a:latin typeface="Times New Roman"/>
                <a:cs typeface="Times New Roman"/>
              </a:rPr>
              <a:t>the monitor. </a:t>
            </a:r>
            <a:r>
              <a:rPr sz="1800" spc="-5" dirty="0">
                <a:latin typeface="Times New Roman"/>
                <a:cs typeface="Times New Roman"/>
              </a:rPr>
              <a:t>It does </a:t>
            </a:r>
            <a:r>
              <a:rPr sz="1800" spc="-1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print </a:t>
            </a:r>
            <a:r>
              <a:rPr sz="1800" dirty="0">
                <a:latin typeface="Times New Roman"/>
                <a:cs typeface="Times New Roman"/>
              </a:rPr>
              <a:t>the end-  of-string </a:t>
            </a:r>
            <a:r>
              <a:rPr sz="1800" spc="-5" dirty="0">
                <a:latin typeface="Times New Roman"/>
                <a:cs typeface="Times New Roman"/>
              </a:rPr>
              <a:t>character, but does output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carriage return </a:t>
            </a:r>
            <a:r>
              <a:rPr sz="1800" dirty="0">
                <a:latin typeface="Times New Roman"/>
                <a:cs typeface="Times New Roman"/>
              </a:rPr>
              <a:t>at the end of </a:t>
            </a:r>
            <a:r>
              <a:rPr sz="1800" spc="-5" dirty="0">
                <a:latin typeface="Times New Roman"/>
                <a:cs typeface="Times New Roman"/>
              </a:rPr>
              <a:t>the string.  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sample program demonstrating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6" y="5145011"/>
            <a:ext cx="383984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would look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72" y="4171200"/>
            <a:ext cx="7792720" cy="92392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532765">
              <a:lnSpc>
                <a:spcPts val="1755"/>
              </a:lnSpc>
            </a:pPr>
            <a:r>
              <a:rPr sz="1600" b="1" dirty="0">
                <a:latin typeface="Courier New"/>
                <a:cs typeface="Courier New"/>
              </a:rPr>
              <a:t>char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phrase[100];</a:t>
            </a:r>
            <a:endParaRPr sz="1600">
              <a:latin typeface="Courier New"/>
              <a:cs typeface="Courier New"/>
            </a:endParaRPr>
          </a:p>
          <a:p>
            <a:pPr marL="532765" marR="285178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latin typeface="Courier New"/>
                <a:cs typeface="Courier New"/>
              </a:rPr>
              <a:t>printf("Please </a:t>
            </a:r>
            <a:r>
              <a:rPr sz="1600" b="1" spc="-5" dirty="0">
                <a:latin typeface="Courier New"/>
                <a:cs typeface="Courier New"/>
              </a:rPr>
              <a:t>enter </a:t>
            </a:r>
            <a:r>
              <a:rPr sz="1600" b="1" dirty="0">
                <a:latin typeface="Courier New"/>
                <a:cs typeface="Courier New"/>
              </a:rPr>
              <a:t>a sentence\n");  gets(phrase);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639"/>
              </a:lnSpc>
            </a:pPr>
            <a:r>
              <a:rPr sz="1600" b="1" dirty="0">
                <a:latin typeface="Courier New"/>
                <a:cs typeface="Courier New"/>
              </a:rPr>
              <a:t>puts(phrase);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72" y="5458980"/>
            <a:ext cx="7792720" cy="716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764"/>
              </a:lnSpc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Please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enter a</a:t>
            </a:r>
            <a:r>
              <a:rPr sz="1600" b="1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sentence</a:t>
            </a:r>
            <a:endParaRPr sz="1600">
              <a:latin typeface="Courier New"/>
              <a:cs typeface="Courier New"/>
            </a:endParaRPr>
          </a:p>
          <a:p>
            <a:pPr marL="167005" marR="163195">
              <a:lnSpc>
                <a:spcPts val="1630"/>
              </a:lnSpc>
              <a:spcBef>
                <a:spcPts val="155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The best lack all conviction,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the worst are passionate.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best lack all conviction, </a:t>
            </a: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the worst are</a:t>
            </a:r>
            <a:r>
              <a:rPr sz="1600" b="1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passionate.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7FC946F-AF4A-4DBB-B05D-427B0984598C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05">
              <a:lnSpc>
                <a:spcPct val="100000"/>
              </a:lnSpc>
            </a:pPr>
            <a:r>
              <a:rPr spc="-5" dirty="0"/>
              <a:t>More String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95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368473"/>
            <a:ext cx="73806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7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Included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b="1" spc="-10" dirty="0">
                <a:latin typeface="Courier New"/>
                <a:cs typeface="Courier New"/>
              </a:rPr>
              <a:t>string.h</a:t>
            </a:r>
            <a:r>
              <a:rPr sz="1800" b="1" spc="-6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several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string-related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that are  free for you to </a:t>
            </a:r>
            <a:r>
              <a:rPr sz="1800" spc="-5" dirty="0">
                <a:latin typeface="Times New Roman"/>
                <a:cs typeface="Times New Roman"/>
              </a:rPr>
              <a:t>use. </a:t>
            </a:r>
            <a:r>
              <a:rPr sz="1800" dirty="0">
                <a:latin typeface="Times New Roman"/>
                <a:cs typeface="Times New Roman"/>
              </a:rPr>
              <a:t>Here is a </a:t>
            </a:r>
            <a:r>
              <a:rPr sz="1800" spc="-5" dirty="0">
                <a:latin typeface="Times New Roman"/>
                <a:cs typeface="Times New Roman"/>
              </a:rPr>
              <a:t>brief table </a:t>
            </a:r>
            <a:r>
              <a:rPr sz="1800" dirty="0">
                <a:latin typeface="Times New Roman"/>
                <a:cs typeface="Times New Roman"/>
              </a:rPr>
              <a:t>of some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more popular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2720" y="2051316"/>
          <a:ext cx="7033259" cy="3784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254"/>
                <a:gridCol w="5571005"/>
              </a:tblGrid>
              <a:tr h="344424">
                <a:tc>
                  <a:txBody>
                    <a:bodyPr/>
                    <a:lstStyle/>
                    <a:p>
                      <a:pPr marL="68580">
                        <a:lnSpc>
                          <a:spcPts val="1935"/>
                        </a:lnSpc>
                      </a:pPr>
                      <a:r>
                        <a:rPr sz="175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935"/>
                        </a:lnSpc>
                      </a:pPr>
                      <a:r>
                        <a:rPr sz="175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86499">
                <a:tc>
                  <a:txBody>
                    <a:bodyPr/>
                    <a:lstStyle/>
                    <a:p>
                      <a:pPr marL="68580">
                        <a:lnSpc>
                          <a:spcPts val="15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strcat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8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69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Appends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spc="-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8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284226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strchr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occurrence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750" spc="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750" spc="-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strcmpi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two,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strings,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non-case</a:t>
                      </a:r>
                      <a:r>
                        <a:rPr sz="1750" spc="1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sensitive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strcpy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Copies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one string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5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length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225"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strncat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Appends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strncmp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2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Compares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750" spc="5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strncpy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Copies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one string to</a:t>
                      </a:r>
                      <a:r>
                        <a:rPr sz="1750" spc="114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strnset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1750" b="1" i="1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string to </a:t>
                      </a:r>
                      <a:r>
                        <a:rPr sz="17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750" spc="19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strrchr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10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last occurrence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given character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2526"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1750" b="1" spc="2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strspn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00"/>
                        </a:lnSpc>
                      </a:pP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Finds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substring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from given character </a:t>
                      </a:r>
                      <a:r>
                        <a:rPr sz="1750" spc="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750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1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4C0492-9A95-40F5-AB5C-AA7B9D63FC1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1595">
              <a:lnSpc>
                <a:spcPct val="100000"/>
              </a:lnSpc>
            </a:pPr>
            <a:r>
              <a:rPr spc="-5" dirty="0"/>
              <a:t>More String Functions</a:t>
            </a:r>
            <a:r>
              <a:rPr spc="-6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96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49" y="1411297"/>
            <a:ext cx="7475220" cy="363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Most 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functions 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previous page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self-explanatory.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CA0066"/>
                </a:solidFill>
                <a:latin typeface="Times New Roman"/>
                <a:cs typeface="Times New Roman"/>
              </a:rPr>
              <a:t>UNIX 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man pages provide </a:t>
            </a:r>
            <a:r>
              <a:rPr sz="1800" b="1" dirty="0">
                <a:solidFill>
                  <a:srgbClr val="CA0066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A0066"/>
                </a:solidFill>
                <a:latin typeface="Times New Roman"/>
                <a:cs typeface="Times New Roman"/>
              </a:rPr>
              <a:t>full description of their operation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Take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example,  </a:t>
            </a:r>
            <a:r>
              <a:rPr sz="1800" b="1" spc="-10" dirty="0">
                <a:latin typeface="Courier New"/>
                <a:cs typeface="Courier New"/>
              </a:rPr>
              <a:t>strcmp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has this </a:t>
            </a:r>
            <a:r>
              <a:rPr sz="1800" spc="-5" dirty="0"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strcmp(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,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b="1" spc="-10" dirty="0">
                <a:solidFill>
                  <a:srgbClr val="01CA99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marR="206375" indent="-342900">
              <a:lnSpc>
                <a:spcPct val="969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integer that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less than zero, equal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zero,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greater </a:t>
            </a:r>
            <a:r>
              <a:rPr sz="1800" dirty="0">
                <a:latin typeface="Times New Roman"/>
                <a:cs typeface="Times New Roman"/>
              </a:rPr>
              <a:t>than zero  depending on </a:t>
            </a:r>
            <a:r>
              <a:rPr sz="1800" spc="-5" dirty="0">
                <a:latin typeface="Times New Roman"/>
                <a:cs typeface="Times New Roman"/>
              </a:rPr>
              <a:t>whether </a:t>
            </a:r>
            <a:r>
              <a:rPr sz="1800" b="1" i="1" spc="-10" dirty="0">
                <a:solidFill>
                  <a:srgbClr val="01CA99"/>
                </a:solidFill>
                <a:latin typeface="Courier New"/>
                <a:cs typeface="Courier New"/>
              </a:rPr>
              <a:t>string1 </a:t>
            </a:r>
            <a:r>
              <a:rPr sz="1800" dirty="0">
                <a:latin typeface="Times New Roman"/>
                <a:cs typeface="Times New Roman"/>
              </a:rPr>
              <a:t>is less </a:t>
            </a:r>
            <a:r>
              <a:rPr sz="1800" spc="-5" dirty="0">
                <a:latin typeface="Times New Roman"/>
                <a:cs typeface="Times New Roman"/>
              </a:rPr>
              <a:t>than, equal </a:t>
            </a:r>
            <a:r>
              <a:rPr sz="1800" dirty="0">
                <a:latin typeface="Times New Roman"/>
                <a:cs typeface="Times New Roman"/>
              </a:rPr>
              <a:t>to, or </a:t>
            </a:r>
            <a:r>
              <a:rPr sz="1800" spc="-5" dirty="0">
                <a:latin typeface="Times New Roman"/>
                <a:cs typeface="Times New Roman"/>
              </a:rPr>
              <a:t>greater </a:t>
            </a:r>
            <a:r>
              <a:rPr sz="1800" dirty="0">
                <a:latin typeface="Times New Roman"/>
                <a:cs typeface="Times New Roman"/>
              </a:rPr>
              <a:t>than  </a:t>
            </a:r>
            <a:r>
              <a:rPr sz="1800" b="1" i="1" spc="-5" dirty="0">
                <a:solidFill>
                  <a:srgbClr val="01CA99"/>
                </a:solidFill>
                <a:latin typeface="Courier New"/>
                <a:cs typeface="Courier New"/>
              </a:rPr>
              <a:t>string2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1225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String comparison </a:t>
            </a:r>
            <a:r>
              <a:rPr sz="1800" dirty="0">
                <a:latin typeface="Times New Roman"/>
                <a:cs typeface="Times New Roman"/>
              </a:rPr>
              <a:t>is done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character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ASCII numerical  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3D9792-B814-4E03-A598-1AF41488880E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0670">
              <a:lnSpc>
                <a:spcPct val="100000"/>
              </a:lnSpc>
            </a:pPr>
            <a:r>
              <a:rPr spc="-5" dirty="0"/>
              <a:t>Examples </a:t>
            </a:r>
            <a:r>
              <a:rPr spc="-10" dirty="0"/>
              <a:t>of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97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3616"/>
            <a:ext cx="526351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Here are some examples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string functions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3331" y="2042171"/>
          <a:ext cx="5095915" cy="101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10"/>
                <a:gridCol w="682094"/>
                <a:gridCol w="3502911"/>
              </a:tblGrid>
              <a:tr h="34248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s1[]="big </a:t>
                      </a:r>
                      <a:r>
                        <a:rPr sz="1800" b="1" spc="-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sky</a:t>
                      </a:r>
                      <a:r>
                        <a:rPr sz="1800" b="1" spc="-8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country";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9946">
                <a:tc>
                  <a:txBody>
                    <a:bodyPr/>
                    <a:lstStyle/>
                    <a:p>
                      <a:pPr marL="22225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s2[]="blue</a:t>
                      </a:r>
                      <a:r>
                        <a:rPr sz="1800" b="1" spc="-75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moon";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3246">
                <a:tc>
                  <a:txBody>
                    <a:bodyPr/>
                    <a:lstStyle/>
                    <a:p>
                      <a:pPr marL="22225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s3[]="then falls</a:t>
                      </a:r>
                      <a:r>
                        <a:rPr sz="1800" b="1" spc="-6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1CA99"/>
                          </a:solidFill>
                          <a:latin typeface="Courier New"/>
                          <a:cs typeface="Courier New"/>
                        </a:rPr>
                        <a:t>Caesar";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112" y="3384816"/>
          <a:ext cx="6816851" cy="177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791"/>
                <a:gridCol w="3306569"/>
                <a:gridCol w="477491"/>
              </a:tblGrid>
              <a:tr h="300989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ts val="2030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0574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1694">
                <a:tc>
                  <a:txBody>
                    <a:bodyPr/>
                    <a:lstStyle/>
                    <a:p>
                      <a:pPr marL="68580">
                        <a:lnSpc>
                          <a:spcPts val="182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strlen(s1)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2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15 /* e-o-s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counted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0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2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0480">
                      <a:solidFill>
                        <a:srgbClr val="800000"/>
                      </a:solidFill>
                      <a:prstDash val="solid"/>
                    </a:lnT>
                    <a:solidFill>
                      <a:srgbClr val="FFFFCA"/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strlen(s2)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strcmp(s1,s2)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25"/>
                        </a:lnSpc>
                      </a:pP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negative</a:t>
                      </a:r>
                      <a:r>
                        <a:rPr sz="1800" b="1" i="1" spc="-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strcmp(s3,s2)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25"/>
                        </a:lnSpc>
                      </a:pP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positive</a:t>
                      </a:r>
                      <a:r>
                        <a:rPr sz="1800" b="1" i="1" spc="-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306856"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strcat(s2,”</a:t>
                      </a:r>
                      <a:r>
                        <a:rPr sz="18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tonight”)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blue moon</a:t>
                      </a:r>
                      <a:r>
                        <a:rPr sz="1800" b="1" spc="-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tonight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F2C1D3-3762-4865-B99A-F52F4216E68F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364">
              <a:lnSpc>
                <a:spcPct val="100000"/>
              </a:lnSpc>
            </a:pPr>
            <a:r>
              <a:rPr spc="-5" dirty="0"/>
              <a:t>Character I/O</a:t>
            </a:r>
            <a:r>
              <a:rPr spc="-7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13994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Analogous 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gets and puts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there </a:t>
            </a:r>
            <a:r>
              <a:rPr sz="1800" spc="-5" dirty="0">
                <a:latin typeface="Times New Roman"/>
                <a:cs typeface="Times New Roman"/>
              </a:rPr>
              <a:t>are the </a:t>
            </a:r>
            <a:r>
              <a:rPr sz="1800" dirty="0">
                <a:latin typeface="Times New Roman"/>
                <a:cs typeface="Times New Roman"/>
              </a:rPr>
              <a:t>getchar and </a:t>
            </a:r>
            <a:r>
              <a:rPr sz="1800" spc="-5" dirty="0">
                <a:latin typeface="Times New Roman"/>
                <a:cs typeface="Times New Roman"/>
              </a:rPr>
              <a:t>putchar  functions specially designed for </a:t>
            </a:r>
            <a:r>
              <a:rPr sz="1800" dirty="0">
                <a:latin typeface="Times New Roman"/>
                <a:cs typeface="Times New Roman"/>
              </a:rPr>
              <a:t>character </a:t>
            </a:r>
            <a:r>
              <a:rPr sz="1800" spc="-5" dirty="0">
                <a:latin typeface="Times New Roman"/>
                <a:cs typeface="Times New Roman"/>
              </a:rPr>
              <a:t>I/O.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spc="-10" dirty="0">
                <a:latin typeface="Times New Roman"/>
                <a:cs typeface="Times New Roman"/>
              </a:rPr>
              <a:t>program  </a:t>
            </a:r>
            <a:r>
              <a:rPr sz="1800" spc="-5" dirty="0">
                <a:latin typeface="Times New Roman"/>
                <a:cs typeface="Times New Roman"/>
              </a:rPr>
              <a:t>illustrates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172" y="2270772"/>
            <a:ext cx="6570345" cy="217170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33019" rIns="0" bIns="0" rtlCol="0">
            <a:spAutoFit/>
          </a:bodyPr>
          <a:lstStyle/>
          <a:p>
            <a:pPr marL="167640" marR="4196080">
              <a:lnSpc>
                <a:spcPts val="1639"/>
              </a:lnSpc>
              <a:spcBef>
                <a:spcPts val="259"/>
              </a:spcBef>
            </a:pPr>
            <a:r>
              <a:rPr sz="1600" b="1" dirty="0">
                <a:latin typeface="Courier New"/>
                <a:cs typeface="Courier New"/>
              </a:rPr>
              <a:t>#include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&lt;stdio.h&gt;  main()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2765">
              <a:lnSpc>
                <a:spcPts val="1485"/>
              </a:lnSpc>
            </a:pPr>
            <a:r>
              <a:rPr sz="1600" b="1" dirty="0">
                <a:latin typeface="Courier New"/>
                <a:cs typeface="Courier New"/>
              </a:rPr>
              <a:t>int n; char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lett;</a:t>
            </a:r>
            <a:endParaRPr sz="1600">
              <a:latin typeface="Courier New"/>
              <a:cs typeface="Courier New"/>
            </a:endParaRPr>
          </a:p>
          <a:p>
            <a:pPr marL="532765" marR="4440555">
              <a:lnSpc>
                <a:spcPts val="1630"/>
              </a:lnSpc>
              <a:spcBef>
                <a:spcPts val="155"/>
              </a:spcBef>
            </a:pPr>
            <a:r>
              <a:rPr sz="1600" b="1" spc="-5" dirty="0">
                <a:latin typeface="Courier New"/>
                <a:cs typeface="Courier New"/>
              </a:rPr>
              <a:t>pu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char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'?');  </a:t>
            </a:r>
            <a:r>
              <a:rPr sz="1600" b="1" dirty="0">
                <a:latin typeface="Courier New"/>
                <a:cs typeface="Courier New"/>
              </a:rPr>
              <a:t>n=45;</a:t>
            </a:r>
            <a:endParaRPr sz="1600">
              <a:latin typeface="Courier New"/>
              <a:cs typeface="Courier New"/>
            </a:endParaRPr>
          </a:p>
          <a:p>
            <a:pPr marL="532765" marR="4196715">
              <a:lnSpc>
                <a:spcPct val="85200"/>
              </a:lnSpc>
            </a:pPr>
            <a:r>
              <a:rPr sz="1600" b="1" dirty="0">
                <a:latin typeface="Courier New"/>
                <a:cs typeface="Courier New"/>
              </a:rPr>
              <a:t>putchar(n-2);  </a:t>
            </a:r>
            <a:r>
              <a:rPr sz="1600" b="1" spc="-5" dirty="0">
                <a:latin typeface="Courier New"/>
                <a:cs typeface="Courier New"/>
              </a:rPr>
              <a:t>le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t=ge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char();  </a:t>
            </a:r>
            <a:r>
              <a:rPr sz="1600" b="1" dirty="0">
                <a:latin typeface="Courier New"/>
                <a:cs typeface="Courier New"/>
              </a:rPr>
              <a:t>putchar(lett);  putchar('\n');</a:t>
            </a:r>
            <a:endParaRPr sz="1600">
              <a:latin typeface="Courier New"/>
              <a:cs typeface="Courier New"/>
            </a:endParaRPr>
          </a:p>
          <a:p>
            <a:pPr marL="45085">
              <a:lnSpc>
                <a:spcPts val="164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72" y="4913388"/>
            <a:ext cx="6570345" cy="716280"/>
          </a:xfrm>
          <a:custGeom>
            <a:avLst/>
            <a:gdLst/>
            <a:ahLst/>
            <a:cxnLst/>
            <a:rect l="l" t="t" r="r" b="b"/>
            <a:pathLst>
              <a:path w="6570345" h="716279">
                <a:moveTo>
                  <a:pt x="6569964" y="0"/>
                </a:moveTo>
                <a:lnTo>
                  <a:pt x="6569964" y="716279"/>
                </a:lnTo>
                <a:lnTo>
                  <a:pt x="0" y="716280"/>
                </a:lnTo>
                <a:lnTo>
                  <a:pt x="0" y="0"/>
                </a:lnTo>
                <a:lnTo>
                  <a:pt x="6569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451" y="4594847"/>
            <a:ext cx="4945380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 sample session using </a:t>
            </a:r>
            <a:r>
              <a:rPr sz="1800" spc="-5" dirty="0">
                <a:latin typeface="Times New Roman"/>
                <a:cs typeface="Times New Roman"/>
              </a:rPr>
              <a:t>this code </a:t>
            </a:r>
            <a:r>
              <a:rPr sz="1800" dirty="0">
                <a:latin typeface="Times New Roman"/>
                <a:cs typeface="Times New Roman"/>
              </a:rPr>
              <a:t>would look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like:</a:t>
            </a:r>
            <a:endParaRPr sz="1800">
              <a:latin typeface="Times New Roman"/>
              <a:cs typeface="Times New Roman"/>
            </a:endParaRPr>
          </a:p>
          <a:p>
            <a:pPr marL="688975" marR="3881120">
              <a:lnSpc>
                <a:spcPts val="1630"/>
              </a:lnSpc>
              <a:spcBef>
                <a:spcPts val="625"/>
              </a:spcBef>
            </a:pPr>
            <a:r>
              <a:rPr sz="1600" b="1" spc="-5" dirty="0">
                <a:solidFill>
                  <a:srgbClr val="DCDCDC"/>
                </a:solidFill>
                <a:latin typeface="Courier New"/>
                <a:cs typeface="Courier New"/>
              </a:rPr>
              <a:t>?+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f  </a:t>
            </a:r>
            <a:r>
              <a:rPr sz="1600" b="1" dirty="0">
                <a:solidFill>
                  <a:srgbClr val="DCDCDC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1316" y="493472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256" y="504902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9905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0148" y="4995684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80" h="108585">
                <a:moveTo>
                  <a:pt x="106679" y="108203"/>
                </a:moveTo>
                <a:lnTo>
                  <a:pt x="106679" y="0"/>
                </a:lnTo>
                <a:lnTo>
                  <a:pt x="0" y="54863"/>
                </a:lnTo>
                <a:lnTo>
                  <a:pt x="10667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98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20F501-CE93-49B8-9164-D08E1FC42CC0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dirty="0"/>
              <a:t>More </a:t>
            </a:r>
            <a:r>
              <a:rPr spc="-5" dirty="0"/>
              <a:t>Character</a:t>
            </a:r>
            <a:r>
              <a:rPr spc="-7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r">
              <a:lnSpc>
                <a:spcPts val="1510"/>
              </a:lnSpc>
            </a:pPr>
            <a:fld id="{81D60167-4931-47E6-BA6A-407CBD079E47}" type="slidenum">
              <a:rPr dirty="0"/>
              <a:t>99</a:t>
            </a:fld>
            <a:endParaRPr dirty="0"/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1000" spc="-5" dirty="0"/>
              <a:t>C</a:t>
            </a:r>
            <a:r>
              <a:rPr sz="1000" spc="-85" dirty="0"/>
              <a:t> </a:t>
            </a:r>
            <a:r>
              <a:rPr sz="1000" spc="-5" dirty="0"/>
              <a:t>Programming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8451" y="1402793"/>
            <a:ext cx="751141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As with strings, </a:t>
            </a:r>
            <a:r>
              <a:rPr sz="1800" dirty="0">
                <a:latin typeface="Times New Roman"/>
                <a:cs typeface="Times New Roman"/>
              </a:rPr>
              <a:t>there is a </a:t>
            </a:r>
            <a:r>
              <a:rPr sz="1800" spc="-5" dirty="0">
                <a:latin typeface="Times New Roman"/>
                <a:cs typeface="Times New Roman"/>
              </a:rPr>
              <a:t>library of functions designed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work with character  variables. The file </a:t>
            </a:r>
            <a:r>
              <a:rPr sz="1800" b="1" spc="-10" dirty="0">
                <a:latin typeface="Courier New"/>
                <a:cs typeface="Courier New"/>
              </a:rPr>
              <a:t>ctype.h </a:t>
            </a:r>
            <a:r>
              <a:rPr sz="1800" spc="-5" dirty="0">
                <a:latin typeface="Times New Roman"/>
                <a:cs typeface="Times New Roman"/>
              </a:rPr>
              <a:t>defines additional routines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manipulating  characters. Here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partial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6624" y="2356116"/>
          <a:ext cx="7033259" cy="360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772"/>
                <a:gridCol w="5564487"/>
              </a:tblGrid>
              <a:tr h="232790"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sz="1500" b="1" i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714"/>
                        </a:lnSpc>
                      </a:pPr>
                      <a:r>
                        <a:rPr sz="1500" b="1" i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</a:tr>
              <a:tr h="241373">
                <a:tc>
                  <a:txBody>
                    <a:bodyPr/>
                    <a:lstStyle/>
                    <a:p>
                      <a:pPr marL="68580">
                        <a:lnSpc>
                          <a:spcPts val="1595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isalnum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73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alphanumeric</a:t>
                      </a:r>
                      <a:r>
                        <a:rPr sz="1500" b="1" spc="10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A"/>
                    </a:solidFill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isalpha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39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alphabetic</a:t>
                      </a:r>
                      <a:r>
                        <a:rPr sz="1500" b="1" spc="9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isascii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iscntrl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500" b="1" spc="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6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isdigit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114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isgraph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7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printable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islower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lowercase</a:t>
                      </a:r>
                      <a:r>
                        <a:rPr sz="1500" b="1" spc="7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isprint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printable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ispunct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punctuation</a:t>
                      </a:r>
                      <a:r>
                        <a:rPr sz="1500" b="1" spc="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isspace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500" b="1" spc="8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isupper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3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uppercase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isxdigit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70"/>
                        </a:lnSpc>
                      </a:pP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sz="1500" b="1" spc="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hexadecimal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6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toascii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55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1500" b="1" spc="9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3265">
                <a:tc>
                  <a:txBody>
                    <a:bodyPr/>
                    <a:lstStyle/>
                    <a:p>
                      <a:pPr marL="68580">
                        <a:lnSpc>
                          <a:spcPts val="153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tolower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0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7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lowercase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A"/>
                    </a:solidFill>
                  </a:tcPr>
                </a:tc>
              </a:tr>
              <a:tr h="224970">
                <a:tc>
                  <a:txBody>
                    <a:bodyPr/>
                    <a:lstStyle/>
                    <a:p>
                      <a:pPr marL="68580">
                        <a:lnSpc>
                          <a:spcPts val="1520"/>
                        </a:lnSpc>
                      </a:pPr>
                      <a:r>
                        <a:rPr sz="15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toupper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82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ts val="1664"/>
                        </a:lnSpc>
                      </a:pP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Converts </a:t>
                      </a:r>
                      <a:r>
                        <a:rPr sz="1500" b="1" spc="3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500" b="1" spc="1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4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upper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ACC5B2-0905-48D9-8F58-218FFEF498A9}" type="datetime2">
              <a:rPr lang="en-US" smtClean="0"/>
              <a:t>Thursday, September 27, 2018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18539</Words>
  <Application>Microsoft Macintosh PowerPoint</Application>
  <PresentationFormat>Custom</PresentationFormat>
  <Paragraphs>3237</Paragraphs>
  <Slides>188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188</vt:i4>
      </vt:variant>
    </vt:vector>
  </HeadingPairs>
  <TitlesOfParts>
    <vt:vector size="193" baseType="lpstr">
      <vt:lpstr>Courier New</vt:lpstr>
      <vt:lpstr>Arial</vt:lpstr>
      <vt:lpstr>Calibri</vt:lpstr>
      <vt:lpstr>Times New Roman</vt:lpstr>
      <vt:lpstr>Office Theme</vt:lpstr>
      <vt:lpstr>Programming Methodology and Algorithms: c</vt:lpstr>
      <vt:lpstr>Table of Contents</vt:lpstr>
      <vt:lpstr>Introduction</vt:lpstr>
      <vt:lpstr>Why Learn C?</vt:lpstr>
      <vt:lpstr>C Program Structure</vt:lpstr>
      <vt:lpstr>Canonical First Program</vt:lpstr>
      <vt:lpstr>Canonical First Program Continued</vt:lpstr>
      <vt:lpstr>More on the Canonical First Program</vt:lpstr>
      <vt:lpstr>Canonical First Program Output &amp; Comments</vt:lpstr>
      <vt:lpstr>Header Files</vt:lpstr>
      <vt:lpstr>Names in C</vt:lpstr>
      <vt:lpstr>Comments</vt:lpstr>
      <vt:lpstr>Why use comments?</vt:lpstr>
      <vt:lpstr>Symbolic Constants</vt:lpstr>
      <vt:lpstr>Use of Symbolic Constants</vt:lpstr>
      <vt:lpstr>Use of Symbolic Constants</vt:lpstr>
      <vt:lpstr>Variables, Expressions, and Operators</vt:lpstr>
      <vt:lpstr>Declaring Variables</vt:lpstr>
      <vt:lpstr>Basic Format</vt:lpstr>
      <vt:lpstr>Basic Data Types: INTEGER</vt:lpstr>
      <vt:lpstr>Basic Data Types: FLOAT</vt:lpstr>
      <vt:lpstr>Basic Data Types: DOUBLE</vt:lpstr>
      <vt:lpstr>Basic Data Types: CHAR</vt:lpstr>
      <vt:lpstr>Expressions and Statements</vt:lpstr>
      <vt:lpstr>The Assignment Operator</vt:lpstr>
      <vt:lpstr>The Assignment Operator Evaluation</vt:lpstr>
      <vt:lpstr>Initializing Variables</vt:lpstr>
      <vt:lpstr>Initializing Variables Example</vt:lpstr>
      <vt:lpstr>Arithmetic Operators</vt:lpstr>
      <vt:lpstr>Increment/Decrement Operators</vt:lpstr>
      <vt:lpstr>Prefix versus Postfix</vt:lpstr>
      <vt:lpstr>Advanced Assignment Operators</vt:lpstr>
      <vt:lpstr>Precedence &amp; Associativity of Operators</vt:lpstr>
      <vt:lpstr>Precedence &amp; Associativity of Operators Examples</vt:lpstr>
      <vt:lpstr>The int Data Type</vt:lpstr>
      <vt:lpstr>The float and double Data Types</vt:lpstr>
      <vt:lpstr>The char Data Type</vt:lpstr>
      <vt:lpstr>ASCII Character Set</vt:lpstr>
      <vt:lpstr>Automatic Type Conversion</vt:lpstr>
      <vt:lpstr>Automatic Type Conversion with Assignment Operator</vt:lpstr>
      <vt:lpstr>Type Casting</vt:lpstr>
      <vt:lpstr>Input and Output</vt:lpstr>
      <vt:lpstr>Basic Output</vt:lpstr>
      <vt:lpstr>printf Function</vt:lpstr>
      <vt:lpstr>Format Specifiers Table</vt:lpstr>
      <vt:lpstr>Common Special Characters for Cursor Control</vt:lpstr>
      <vt:lpstr>Basic Output Examples</vt:lpstr>
      <vt:lpstr>Basic Input</vt:lpstr>
      <vt:lpstr>Basic Input Example</vt:lpstr>
      <vt:lpstr>Program Looping</vt:lpstr>
      <vt:lpstr>Introduction to Program Looping</vt:lpstr>
      <vt:lpstr>Relational Operators</vt:lpstr>
      <vt:lpstr>Relational Operators Table</vt:lpstr>
      <vt:lpstr>for Loop</vt:lpstr>
      <vt:lpstr>for Loop Example</vt:lpstr>
      <vt:lpstr>for Loop Diagram</vt:lpstr>
      <vt:lpstr>General Comments about for Loop</vt:lpstr>
      <vt:lpstr>General Comments about for Loop Continued</vt:lpstr>
      <vt:lpstr>while Loop</vt:lpstr>
      <vt:lpstr>while Loop Example</vt:lpstr>
      <vt:lpstr>do while Loop</vt:lpstr>
      <vt:lpstr>do while Loop Example</vt:lpstr>
      <vt:lpstr>do while Loop Example: Error Checking</vt:lpstr>
      <vt:lpstr>Decision Making Statements</vt:lpstr>
      <vt:lpstr>Introduction to Decision Making Statements</vt:lpstr>
      <vt:lpstr>if Statement</vt:lpstr>
      <vt:lpstr>if Statement Examples</vt:lpstr>
      <vt:lpstr>if-else Statement</vt:lpstr>
      <vt:lpstr>if-else Ladder</vt:lpstr>
      <vt:lpstr>switch Statement</vt:lpstr>
      <vt:lpstr>switch Statement Example</vt:lpstr>
      <vt:lpstr>switch Statement Operation</vt:lpstr>
      <vt:lpstr>switch Statement Example: Characters</vt:lpstr>
      <vt:lpstr>switch Statement Example: Menus</vt:lpstr>
      <vt:lpstr>Conditional Operator</vt:lpstr>
      <vt:lpstr>Conditional Operator Examples</vt:lpstr>
      <vt:lpstr>Logical Operators</vt:lpstr>
      <vt:lpstr>Logical Operators Precedence</vt:lpstr>
      <vt:lpstr>Array Variables</vt:lpstr>
      <vt:lpstr>Introduction to Array Variables</vt:lpstr>
      <vt:lpstr>Array Variables Example</vt:lpstr>
      <vt:lpstr>Array Elements</vt:lpstr>
      <vt:lpstr>Declaring Arrays</vt:lpstr>
      <vt:lpstr>Initializing Arrays during Declaration</vt:lpstr>
      <vt:lpstr>Using Arrays</vt:lpstr>
      <vt:lpstr>Multi-Dimensional Arrays</vt:lpstr>
      <vt:lpstr>Multi-Dimensional Array Illustration</vt:lpstr>
      <vt:lpstr>Initializing Multi-Dimensional Arrays</vt:lpstr>
      <vt:lpstr>Using Multi-Dimensional Arrays</vt:lpstr>
      <vt:lpstr>Strings</vt:lpstr>
      <vt:lpstr>Arrays of Characters</vt:lpstr>
      <vt:lpstr>Initializing Strings</vt:lpstr>
      <vt:lpstr>Copying Strings</vt:lpstr>
      <vt:lpstr>String I/O Functions</vt:lpstr>
      <vt:lpstr>More String Functions</vt:lpstr>
      <vt:lpstr>More String Functions Continued</vt:lpstr>
      <vt:lpstr>Examples of String Functions</vt:lpstr>
      <vt:lpstr>Character I/O Functions</vt:lpstr>
      <vt:lpstr>More Character Functions</vt:lpstr>
      <vt:lpstr>Character Functions Example</vt:lpstr>
      <vt:lpstr>Math Library Functions</vt:lpstr>
      <vt:lpstr>“Calculator-class” Library Functions</vt:lpstr>
      <vt:lpstr>Using Math Library Functions</vt:lpstr>
      <vt:lpstr>User-defined Functions</vt:lpstr>
      <vt:lpstr>Introduction to User-defined Functions</vt:lpstr>
      <vt:lpstr>Reasons for Use</vt:lpstr>
      <vt:lpstr>User-defined Function Usage</vt:lpstr>
      <vt:lpstr>Function Definition</vt:lpstr>
      <vt:lpstr>Function Definition Example 1</vt:lpstr>
      <vt:lpstr>Function Definition Example 2</vt:lpstr>
      <vt:lpstr>return Statement</vt:lpstr>
      <vt:lpstr>return Statement Examples</vt:lpstr>
      <vt:lpstr>Using Functions</vt:lpstr>
      <vt:lpstr>Considerations when using Functions</vt:lpstr>
      <vt:lpstr>Using Function Example</vt:lpstr>
      <vt:lpstr>Introduction to Function Prototypes</vt:lpstr>
      <vt:lpstr>Function Prototypes</vt:lpstr>
      <vt:lpstr>Recursion</vt:lpstr>
      <vt:lpstr>Storage Classes</vt:lpstr>
      <vt:lpstr>auto Storage Class</vt:lpstr>
      <vt:lpstr>extern Storage Class</vt:lpstr>
      <vt:lpstr>extern Storage Class Example</vt:lpstr>
      <vt:lpstr>static and register Storage Class</vt:lpstr>
      <vt:lpstr>Formatted Input and Output</vt:lpstr>
      <vt:lpstr>Formatted Output</vt:lpstr>
      <vt:lpstr>char and int Formatted Output Example</vt:lpstr>
      <vt:lpstr>f Format Identifier</vt:lpstr>
      <vt:lpstr>e Format Identifier</vt:lpstr>
      <vt:lpstr>Real Formatted Output Example</vt:lpstr>
      <vt:lpstr>s Format Identifier</vt:lpstr>
      <vt:lpstr>Strings Formatted Output Example</vt:lpstr>
      <vt:lpstr>Formatted Input</vt:lpstr>
      <vt:lpstr>Formatted Input Examples</vt:lpstr>
      <vt:lpstr>Pointers</vt:lpstr>
      <vt:lpstr>Introduction to Pointers</vt:lpstr>
      <vt:lpstr>Memory Addressing</vt:lpstr>
      <vt:lpstr>The Address Operator</vt:lpstr>
      <vt:lpstr>Pointer Variables</vt:lpstr>
      <vt:lpstr>Pointer Arithmetic</vt:lpstr>
      <vt:lpstr>Indirection Operator</vt:lpstr>
      <vt:lpstr>“Call-by-Reference” Arguments</vt:lpstr>
      <vt:lpstr>“Call-by-Reference” Example</vt:lpstr>
      <vt:lpstr>Pointers and Arrays</vt:lpstr>
      <vt:lpstr>Pointers and Arrays Illustration</vt:lpstr>
      <vt:lpstr>Pointers and Arrays Examples</vt:lpstr>
      <vt:lpstr>Arrays as Function Arguments</vt:lpstr>
      <vt:lpstr>Arrays as Function Arguments Example</vt:lpstr>
      <vt:lpstr>Pointers and Character Strings</vt:lpstr>
      <vt:lpstr>Pointers and Character Strings Example</vt:lpstr>
      <vt:lpstr>Structures</vt:lpstr>
      <vt:lpstr>Introduction to Structures</vt:lpstr>
      <vt:lpstr>Structure Variable Declaration</vt:lpstr>
      <vt:lpstr>Structure Members</vt:lpstr>
      <vt:lpstr>Initializing Structure Members</vt:lpstr>
      <vt:lpstr>Structures Example</vt:lpstr>
      <vt:lpstr>Structures Example Continued</vt:lpstr>
      <vt:lpstr>More on Structures Example Continued</vt:lpstr>
      <vt:lpstr>Structures within Structures</vt:lpstr>
      <vt:lpstr>Initializing Structures within Structures</vt:lpstr>
      <vt:lpstr>Pointers to Structures</vt:lpstr>
      <vt:lpstr>Pointers to Structures: -&gt;</vt:lpstr>
      <vt:lpstr>Unions</vt:lpstr>
      <vt:lpstr>Introduction to Unions</vt:lpstr>
      <vt:lpstr>Unions and Memory</vt:lpstr>
      <vt:lpstr>Unions Example</vt:lpstr>
      <vt:lpstr>File Input and Output</vt:lpstr>
      <vt:lpstr>Introduction to File Input and Output</vt:lpstr>
      <vt:lpstr>Declaring FILE variables</vt:lpstr>
      <vt:lpstr>Opening a Disk File for I/O</vt:lpstr>
      <vt:lpstr>Reading and Writing to Disk Files</vt:lpstr>
      <vt:lpstr>Closing a Disk File</vt:lpstr>
      <vt:lpstr>Additional File I/O Functions</vt:lpstr>
      <vt:lpstr>Sample File I/O Program</vt:lpstr>
      <vt:lpstr>Sample File I/O Program: main</vt:lpstr>
      <vt:lpstr>Sample File I/O Program: processfile</vt:lpstr>
      <vt:lpstr>Sample File I/O Program: getrecord</vt:lpstr>
      <vt:lpstr>Sample File I/O Program: printrecord</vt:lpstr>
      <vt:lpstr>Sample File I/O Program: sample session</vt:lpstr>
      <vt:lpstr>Dynamic Memory Allocation</vt:lpstr>
      <vt:lpstr>Introduction to Dynamic Memory Allocation</vt:lpstr>
      <vt:lpstr>Dynamic Memory Allocation: sizeof</vt:lpstr>
      <vt:lpstr>Dynamic Memory Allocation: calloc</vt:lpstr>
      <vt:lpstr>Dynamic Memory Allocation: free</vt:lpstr>
      <vt:lpstr>Command-Line Arguments</vt:lpstr>
      <vt:lpstr>Introduction to Command-Line Arguments</vt:lpstr>
      <vt:lpstr>Command-Line Arguments Example</vt:lpstr>
      <vt:lpstr>Command-Line Arguments: Sample Session</vt:lpstr>
      <vt:lpstr>Operator Precedence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meme-pc</dc:creator>
  <cp:lastModifiedBy>Meme</cp:lastModifiedBy>
  <cp:revision>5</cp:revision>
  <dcterms:created xsi:type="dcterms:W3CDTF">2016-02-24T08:21:43Z</dcterms:created>
  <dcterms:modified xsi:type="dcterms:W3CDTF">2018-09-27T20:50:04Z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2001-08-29T00:00:00Z</vt:filetime>
  </property>
  <property fmtid="{D5CDD505-2E9C-101B-9397-08002B2CF9AE}" pid="3" name="LastSaved">
    <vt:filetime>2016-02-24T00:00:00Z</vt:filetime>
  </property>
</Properties>
</file>