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7" r:id="rId6"/>
    <p:sldId id="260" r:id="rId7"/>
    <p:sldId id="299" r:id="rId8"/>
    <p:sldId id="261" r:id="rId9"/>
    <p:sldId id="268" r:id="rId10"/>
    <p:sldId id="269" r:id="rId11"/>
    <p:sldId id="262" r:id="rId12"/>
    <p:sldId id="270" r:id="rId13"/>
    <p:sldId id="263" r:id="rId14"/>
    <p:sldId id="271" r:id="rId15"/>
    <p:sldId id="298" r:id="rId16"/>
    <p:sldId id="264" r:id="rId17"/>
    <p:sldId id="265" r:id="rId18"/>
    <p:sldId id="266" r:id="rId19"/>
    <p:sldId id="272" r:id="rId20"/>
    <p:sldId id="286" r:id="rId21"/>
    <p:sldId id="287" r:id="rId22"/>
    <p:sldId id="292" r:id="rId23"/>
    <p:sldId id="294" r:id="rId24"/>
    <p:sldId id="295" r:id="rId25"/>
    <p:sldId id="297" r:id="rId26"/>
    <p:sldId id="296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78DB-5C0F-4E27-9FDD-9CA8BC5C929D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87BE0-1C4D-473C-91F4-1AD5962D0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713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87BE0-1C4D-473C-91F4-1AD5962D00B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093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87BE0-1C4D-473C-91F4-1AD5962D00B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51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87BE0-1C4D-473C-91F4-1AD5962D00B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26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1802AA95-4364-4C9D-AFE0-A1E15236F866}" type="datetime1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E133BB37-E1EB-4EE6-9722-47E0C43AB4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758089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A7A0-53F8-4D4C-AB7A-5343112A21DA}" type="datetime1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BB37-E1EB-4EE6-9722-47E0C43AB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2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B567E0F3-B2EF-46E5-BE73-DA17A735E8C7}" type="datetime1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E133BB37-E1EB-4EE6-9722-47E0C43AB4D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2262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8B3F-CB72-46CC-BF8A-FB78EE55EF4F}" type="datetime1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BB37-E1EB-4EE6-9722-47E0C43AB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7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9149366" cy="685800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370ED78-F627-486C-8F34-F8D0387DEE4B}" type="datetime1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E133BB37-E1EB-4EE6-9722-47E0C43AB4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386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AABC-7BD8-43B6-9D5E-0C8D12274032}" type="datetime1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BB37-E1EB-4EE6-9722-47E0C43AB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1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B929-F9A5-4067-9B7B-8B2DE616217C}" type="datetime1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BB37-E1EB-4EE6-9722-47E0C43AB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8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D7DD-48BA-447B-BA9F-10CF147A7AC9}" type="datetime1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BB37-E1EB-4EE6-9722-47E0C43AB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9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BE30-E31B-42D3-AC24-79E8EA693444}" type="datetime1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BB37-E1EB-4EE6-9722-47E0C43AB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04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5AE130D4-95B1-4B66-BA94-C9A550BED71F}" type="datetime1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E133BB37-E1EB-4EE6-9722-47E0C43AB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440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A39A4369-2CC1-4EF5-937B-554616D70575}" type="datetime1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E133BB37-E1EB-4EE6-9722-47E0C43AB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737F6E-57FC-40AB-99D1-10903550C5C8}" type="datetime1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133BB37-E1EB-4EE6-9722-47E0C43AB4D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04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6" pos="1386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3840">
          <p15:clr>
            <a:srgbClr val="F26B43"/>
          </p15:clr>
        </p15:guide>
        <p15:guide id="9" pos="3312">
          <p15:clr>
            <a:srgbClr val="F26B43"/>
          </p15:clr>
        </p15:guide>
        <p15:guide id="10" pos="3600">
          <p15:clr>
            <a:srgbClr val="F26B43"/>
          </p15:clr>
        </p15:guide>
        <p15:guide id="11" orient="horz" pos="360">
          <p15:clr>
            <a:srgbClr val="F26B43"/>
          </p15:clr>
        </p15:guide>
        <p15:guide id="12" pos="5526">
          <p15:clr>
            <a:srgbClr val="F26B43"/>
          </p15:clr>
        </p15:guide>
        <p15:guide id="13" pos="180">
          <p15:clr>
            <a:srgbClr val="F26B43"/>
          </p15:clr>
        </p15:guide>
        <p15:guide id="14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BB37-E1EB-4EE6-9722-47E0C43AB4D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and operations of the binary search tree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Example….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5 </a:t>
            </a:r>
            <a:r>
              <a:rPr lang="en-GB" b="1" dirty="0"/>
              <a:t>else return </a:t>
            </a:r>
            <a:r>
              <a:rPr lang="en-GB" dirty="0"/>
              <a:t>TREE-SEARCH(</a:t>
            </a:r>
            <a:r>
              <a:rPr lang="en-GB" i="1" dirty="0"/>
              <a:t>right</a:t>
            </a:r>
            <a:r>
              <a:rPr lang="en-GB" dirty="0"/>
              <a:t>[</a:t>
            </a:r>
            <a:r>
              <a:rPr lang="en-GB" i="1" dirty="0"/>
              <a:t>x</a:t>
            </a:r>
            <a:r>
              <a:rPr lang="en-GB" dirty="0"/>
              <a:t>], </a:t>
            </a:r>
            <a:r>
              <a:rPr lang="en-GB" i="1" dirty="0"/>
              <a:t>k</a:t>
            </a:r>
            <a:r>
              <a:rPr lang="en-GB" dirty="0" smtClean="0"/>
              <a:t>)</a:t>
            </a:r>
          </a:p>
          <a:p>
            <a:r>
              <a:rPr lang="en-GB" dirty="0" smtClean="0"/>
              <a:t>Search right of 6. Call TREE-SEARCH function again.</a:t>
            </a:r>
          </a:p>
          <a:p>
            <a:r>
              <a:rPr lang="en-GB" dirty="0" smtClean="0"/>
              <a:t>Find 7. assign 7 to x. 7 less than 9. search right of 7</a:t>
            </a:r>
          </a:p>
          <a:p>
            <a:pPr marL="0" indent="0">
              <a:buNone/>
            </a:pPr>
            <a:r>
              <a:rPr lang="en-GB" dirty="0" smtClean="0"/>
              <a:t>-find 13. it is greater than 9 </a:t>
            </a:r>
          </a:p>
          <a:p>
            <a:pPr marL="0" indent="0">
              <a:buNone/>
            </a:pPr>
            <a:r>
              <a:rPr lang="en-GB" dirty="0" smtClean="0"/>
              <a:t>Search left of 13 and find 9</a:t>
            </a:r>
          </a:p>
          <a:p>
            <a:pPr marL="0" indent="0">
              <a:buNone/>
            </a:pPr>
            <a:r>
              <a:rPr lang="en-GB" dirty="0" smtClean="0"/>
              <a:t>It is recursive function TREE-SEARCH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BB37-E1EB-4EE6-9722-47E0C43AB4D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Minimum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minimum element can be found by following left pointer from the root to NIL. </a:t>
            </a:r>
          </a:p>
          <a:p>
            <a:pPr marL="0" indent="0">
              <a:buNone/>
            </a:pPr>
            <a:r>
              <a:rPr lang="en-GB" dirty="0"/>
              <a:t>TREE-MINIMUM (</a:t>
            </a:r>
            <a:r>
              <a:rPr lang="en-GB" i="1" dirty="0"/>
              <a:t>x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 smtClean="0"/>
              <a:t>1. </a:t>
            </a:r>
            <a:r>
              <a:rPr lang="en-GB" b="1" dirty="0"/>
              <a:t>while </a:t>
            </a:r>
            <a:r>
              <a:rPr lang="en-GB" i="1" dirty="0"/>
              <a:t>left</a:t>
            </a:r>
            <a:r>
              <a:rPr lang="en-GB" dirty="0"/>
              <a:t>[</a:t>
            </a:r>
            <a:r>
              <a:rPr lang="en-GB" i="1" dirty="0"/>
              <a:t>x</a:t>
            </a:r>
            <a:r>
              <a:rPr lang="en-GB" dirty="0"/>
              <a:t>] ≠ NIL</a:t>
            </a:r>
          </a:p>
          <a:p>
            <a:pPr marL="0" indent="0">
              <a:buNone/>
            </a:pPr>
            <a:r>
              <a:rPr lang="en-GB" dirty="0" smtClean="0"/>
              <a:t>2. </a:t>
            </a:r>
            <a:r>
              <a:rPr lang="en-GB" b="1" dirty="0"/>
              <a:t>do </a:t>
            </a:r>
            <a:r>
              <a:rPr lang="en-GB" i="1" dirty="0"/>
              <a:t>x </a:t>
            </a:r>
            <a:r>
              <a:rPr lang="en-GB" dirty="0"/>
              <a:t>← </a:t>
            </a:r>
            <a:r>
              <a:rPr lang="en-GB" i="1" dirty="0"/>
              <a:t>left</a:t>
            </a:r>
            <a:r>
              <a:rPr lang="en-GB" dirty="0"/>
              <a:t>[</a:t>
            </a:r>
            <a:r>
              <a:rPr lang="en-GB" i="1" dirty="0"/>
              <a:t>x</a:t>
            </a:r>
            <a:r>
              <a:rPr lang="en-GB" dirty="0"/>
              <a:t>]</a:t>
            </a:r>
          </a:p>
          <a:p>
            <a:pPr marL="0" indent="0">
              <a:buNone/>
            </a:pPr>
            <a:r>
              <a:rPr lang="en-GB" dirty="0" smtClean="0"/>
              <a:t>3. </a:t>
            </a:r>
            <a:r>
              <a:rPr lang="en-GB" b="1" dirty="0"/>
              <a:t>return </a:t>
            </a:r>
            <a:r>
              <a:rPr lang="en-GB" i="1" dirty="0"/>
              <a:t>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BB37-E1EB-4EE6-9722-47E0C43AB4D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39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Us the tree in slide 5</a:t>
            </a:r>
          </a:p>
          <a:p>
            <a:pPr marL="0" indent="0">
              <a:buNone/>
            </a:pPr>
            <a:r>
              <a:rPr lang="en-GB" dirty="0" smtClean="0"/>
              <a:t>TREE-MINIMUM </a:t>
            </a:r>
            <a:r>
              <a:rPr lang="en-GB" dirty="0"/>
              <a:t>(</a:t>
            </a:r>
            <a:r>
              <a:rPr lang="en-GB" i="1" dirty="0"/>
              <a:t>x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1. </a:t>
            </a:r>
            <a:r>
              <a:rPr lang="en-GB" b="1" dirty="0"/>
              <a:t>while </a:t>
            </a:r>
            <a:r>
              <a:rPr lang="en-GB" i="1" dirty="0"/>
              <a:t>left</a:t>
            </a:r>
            <a:r>
              <a:rPr lang="en-GB" dirty="0"/>
              <a:t>[</a:t>
            </a:r>
            <a:r>
              <a:rPr lang="en-GB" i="1" dirty="0"/>
              <a:t>x</a:t>
            </a:r>
            <a:r>
              <a:rPr lang="en-GB" dirty="0"/>
              <a:t>] ≠ </a:t>
            </a:r>
            <a:r>
              <a:rPr lang="en-GB" dirty="0" smtClean="0"/>
              <a:t>NIL-if the tree has a left side-start at root 15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2. </a:t>
            </a:r>
            <a:r>
              <a:rPr lang="en-GB" b="1" dirty="0"/>
              <a:t>do </a:t>
            </a:r>
            <a:r>
              <a:rPr lang="en-GB" i="1" dirty="0"/>
              <a:t>x </a:t>
            </a:r>
            <a:r>
              <a:rPr lang="en-GB" dirty="0"/>
              <a:t>← </a:t>
            </a:r>
            <a:r>
              <a:rPr lang="en-GB" i="1" dirty="0"/>
              <a:t>left</a:t>
            </a:r>
            <a:r>
              <a:rPr lang="en-GB" dirty="0"/>
              <a:t>[</a:t>
            </a:r>
            <a:r>
              <a:rPr lang="en-GB" i="1" dirty="0"/>
              <a:t>x</a:t>
            </a:r>
            <a:r>
              <a:rPr lang="en-GB" dirty="0" smtClean="0"/>
              <a:t>]-follow left to the end 15 then 6, then 5 then 3 and finally 2.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3. </a:t>
            </a:r>
            <a:r>
              <a:rPr lang="en-GB" b="1" dirty="0"/>
              <a:t>return </a:t>
            </a:r>
            <a:r>
              <a:rPr lang="en-GB" i="1" dirty="0" smtClean="0"/>
              <a:t>x- return 2 as the minimum number. The leftmost number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BB37-E1EB-4EE6-9722-47E0C43AB4D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73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Maximum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TREE-MAXIMUM is symmetric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TREE-MAXIMUM(</a:t>
            </a:r>
            <a:r>
              <a:rPr lang="en-GB" i="1" dirty="0" smtClean="0"/>
              <a:t>x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 smtClean="0"/>
              <a:t>1. </a:t>
            </a:r>
            <a:r>
              <a:rPr lang="en-GB" b="1" dirty="0"/>
              <a:t>while </a:t>
            </a:r>
            <a:r>
              <a:rPr lang="en-GB" i="1" dirty="0"/>
              <a:t>right</a:t>
            </a:r>
            <a:r>
              <a:rPr lang="en-GB" dirty="0"/>
              <a:t>[</a:t>
            </a:r>
            <a:r>
              <a:rPr lang="en-GB" i="1" dirty="0"/>
              <a:t>x</a:t>
            </a:r>
            <a:r>
              <a:rPr lang="en-GB" dirty="0"/>
              <a:t>] ≠ NIL</a:t>
            </a:r>
          </a:p>
          <a:p>
            <a:pPr marL="0" indent="0">
              <a:buNone/>
            </a:pPr>
            <a:r>
              <a:rPr lang="en-GB" dirty="0" smtClean="0"/>
              <a:t>2. </a:t>
            </a:r>
            <a:r>
              <a:rPr lang="en-GB" b="1" dirty="0"/>
              <a:t>do </a:t>
            </a:r>
            <a:r>
              <a:rPr lang="en-GB" i="1" dirty="0"/>
              <a:t>x </a:t>
            </a:r>
            <a:r>
              <a:rPr lang="en-GB" dirty="0"/>
              <a:t>← </a:t>
            </a:r>
            <a:r>
              <a:rPr lang="en-GB" i="1" dirty="0"/>
              <a:t>right</a:t>
            </a:r>
            <a:r>
              <a:rPr lang="en-GB" dirty="0"/>
              <a:t>[</a:t>
            </a:r>
            <a:r>
              <a:rPr lang="en-GB" i="1" dirty="0"/>
              <a:t>x</a:t>
            </a:r>
            <a:r>
              <a:rPr lang="en-GB" dirty="0"/>
              <a:t>]</a:t>
            </a:r>
          </a:p>
          <a:p>
            <a:pPr marL="0" indent="0">
              <a:buNone/>
            </a:pPr>
            <a:r>
              <a:rPr lang="en-GB" dirty="0" smtClean="0"/>
              <a:t>3. </a:t>
            </a:r>
            <a:r>
              <a:rPr lang="en-GB" b="1" dirty="0"/>
              <a:t>return </a:t>
            </a:r>
            <a:r>
              <a:rPr lang="en-GB" i="1" dirty="0"/>
              <a:t>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BB37-E1EB-4EE6-9722-47E0C43AB4D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2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Example-maximum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Use tree in slide 5.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TREE-MAXIMUM(</a:t>
            </a:r>
            <a:r>
              <a:rPr lang="en-GB" i="1" dirty="0" smtClean="0"/>
              <a:t>x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1. </a:t>
            </a:r>
            <a:r>
              <a:rPr lang="en-GB" b="1" dirty="0"/>
              <a:t>while </a:t>
            </a:r>
            <a:r>
              <a:rPr lang="en-GB" i="1" dirty="0"/>
              <a:t>right</a:t>
            </a:r>
            <a:r>
              <a:rPr lang="en-GB" dirty="0"/>
              <a:t>[</a:t>
            </a:r>
            <a:r>
              <a:rPr lang="en-GB" i="1" dirty="0"/>
              <a:t>x</a:t>
            </a:r>
            <a:r>
              <a:rPr lang="en-GB" dirty="0"/>
              <a:t>] ≠ </a:t>
            </a:r>
            <a:r>
              <a:rPr lang="en-GB" dirty="0" smtClean="0"/>
              <a:t>NIL= if the right is not empty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2. </a:t>
            </a:r>
            <a:r>
              <a:rPr lang="en-GB" b="1" dirty="0"/>
              <a:t>do </a:t>
            </a:r>
            <a:r>
              <a:rPr lang="en-GB" i="1" dirty="0"/>
              <a:t>x </a:t>
            </a:r>
            <a:r>
              <a:rPr lang="en-GB" dirty="0"/>
              <a:t>← </a:t>
            </a:r>
            <a:r>
              <a:rPr lang="en-GB" i="1" dirty="0"/>
              <a:t>right</a:t>
            </a:r>
            <a:r>
              <a:rPr lang="en-GB" dirty="0"/>
              <a:t>[</a:t>
            </a:r>
            <a:r>
              <a:rPr lang="en-GB" i="1" dirty="0"/>
              <a:t>x</a:t>
            </a:r>
            <a:r>
              <a:rPr lang="en-GB" dirty="0" smtClean="0"/>
              <a:t>]-keep right to the end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3. </a:t>
            </a:r>
            <a:r>
              <a:rPr lang="en-GB" b="1" dirty="0"/>
              <a:t>return </a:t>
            </a:r>
            <a:r>
              <a:rPr lang="en-GB" i="1" dirty="0" smtClean="0"/>
              <a:t>x- return 20 the maximum number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BB37-E1EB-4EE6-9722-47E0C43AB4D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11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tree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1524000"/>
            <a:ext cx="6172200" cy="4114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BB37-E1EB-4EE6-9722-47E0C43AB4D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39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Successor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successor </a:t>
            </a:r>
            <a:r>
              <a:rPr lang="en-GB" dirty="0" smtClean="0"/>
              <a:t>of a </a:t>
            </a:r>
            <a:r>
              <a:rPr lang="en-GB" dirty="0"/>
              <a:t>node </a:t>
            </a:r>
            <a:r>
              <a:rPr lang="en-GB" i="1" dirty="0"/>
              <a:t>x </a:t>
            </a:r>
            <a:r>
              <a:rPr lang="en-GB" dirty="0"/>
              <a:t>is the node with the smallest key greater than </a:t>
            </a:r>
            <a:r>
              <a:rPr lang="en-GB" i="1" dirty="0"/>
              <a:t>key</a:t>
            </a:r>
            <a:r>
              <a:rPr lang="en-GB" dirty="0"/>
              <a:t>[</a:t>
            </a:r>
            <a:r>
              <a:rPr lang="en-GB" i="1" dirty="0"/>
              <a:t>x</a:t>
            </a:r>
            <a:r>
              <a:rPr lang="en-GB" dirty="0"/>
              <a:t>].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structure of a binary </a:t>
            </a:r>
            <a:r>
              <a:rPr lang="en-GB" dirty="0" smtClean="0"/>
              <a:t>search tree </a:t>
            </a:r>
            <a:r>
              <a:rPr lang="en-GB" dirty="0"/>
              <a:t>allows us to determine the successor of a node without ever comparing keys. </a:t>
            </a:r>
            <a:endParaRPr lang="en-GB" dirty="0" smtClean="0"/>
          </a:p>
          <a:p>
            <a:r>
              <a:rPr lang="en-GB" dirty="0" smtClean="0"/>
              <a:t>The</a:t>
            </a:r>
            <a:r>
              <a:rPr lang="en-GB" dirty="0"/>
              <a:t> </a:t>
            </a:r>
            <a:r>
              <a:rPr lang="en-GB" dirty="0" smtClean="0"/>
              <a:t>following </a:t>
            </a:r>
            <a:r>
              <a:rPr lang="en-GB" dirty="0"/>
              <a:t>procedure returns the successor of a node </a:t>
            </a:r>
            <a:r>
              <a:rPr lang="en-GB" i="1" dirty="0"/>
              <a:t>x </a:t>
            </a:r>
            <a:r>
              <a:rPr lang="en-GB" dirty="0"/>
              <a:t>in a binary search tree if it exists, </a:t>
            </a:r>
            <a:r>
              <a:rPr lang="en-GB" dirty="0" smtClean="0"/>
              <a:t>and NIL </a:t>
            </a:r>
            <a:r>
              <a:rPr lang="en-GB" dirty="0"/>
              <a:t>if </a:t>
            </a:r>
            <a:r>
              <a:rPr lang="en-GB" i="1" dirty="0"/>
              <a:t>x </a:t>
            </a:r>
            <a:r>
              <a:rPr lang="en-GB" dirty="0"/>
              <a:t>has the largest key in the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BB37-E1EB-4EE6-9722-47E0C43AB4D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70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Successor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TREE-SUCCESSOR(</a:t>
            </a:r>
            <a:r>
              <a:rPr lang="en-GB" i="1" dirty="0"/>
              <a:t>x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 smtClean="0"/>
              <a:t>1. </a:t>
            </a:r>
            <a:r>
              <a:rPr lang="en-GB" b="1" dirty="0"/>
              <a:t>if </a:t>
            </a:r>
            <a:r>
              <a:rPr lang="en-GB" i="1" dirty="0"/>
              <a:t>right</a:t>
            </a:r>
            <a:r>
              <a:rPr lang="en-GB" dirty="0"/>
              <a:t>[</a:t>
            </a:r>
            <a:r>
              <a:rPr lang="en-GB" i="1" dirty="0"/>
              <a:t>x</a:t>
            </a:r>
            <a:r>
              <a:rPr lang="en-GB" dirty="0"/>
              <a:t>] ≠ NIL</a:t>
            </a:r>
          </a:p>
          <a:p>
            <a:pPr marL="0" indent="0">
              <a:buNone/>
            </a:pPr>
            <a:r>
              <a:rPr lang="en-GB" dirty="0" smtClean="0"/>
              <a:t>2. </a:t>
            </a:r>
            <a:r>
              <a:rPr lang="en-GB" b="1" dirty="0"/>
              <a:t>then return </a:t>
            </a:r>
            <a:r>
              <a:rPr lang="en-GB" dirty="0"/>
              <a:t>TREE-MINIMUM (</a:t>
            </a:r>
            <a:r>
              <a:rPr lang="en-GB" i="1" dirty="0"/>
              <a:t>right</a:t>
            </a:r>
            <a:r>
              <a:rPr lang="en-GB" dirty="0"/>
              <a:t>[</a:t>
            </a:r>
            <a:r>
              <a:rPr lang="en-GB" i="1" dirty="0"/>
              <a:t>x</a:t>
            </a:r>
            <a:r>
              <a:rPr lang="en-GB" dirty="0"/>
              <a:t>])</a:t>
            </a:r>
          </a:p>
          <a:p>
            <a:pPr marL="0" indent="0">
              <a:buNone/>
            </a:pPr>
            <a:r>
              <a:rPr lang="en-GB" dirty="0" smtClean="0"/>
              <a:t>3. </a:t>
            </a:r>
            <a:r>
              <a:rPr lang="en-GB" i="1" dirty="0"/>
              <a:t>y </a:t>
            </a:r>
            <a:r>
              <a:rPr lang="en-GB" dirty="0"/>
              <a:t>← </a:t>
            </a:r>
            <a:r>
              <a:rPr lang="en-GB" i="1" dirty="0"/>
              <a:t>p</a:t>
            </a:r>
            <a:r>
              <a:rPr lang="en-GB" dirty="0"/>
              <a:t>[</a:t>
            </a:r>
            <a:r>
              <a:rPr lang="en-GB" i="1" dirty="0"/>
              <a:t>x</a:t>
            </a:r>
            <a:r>
              <a:rPr lang="en-GB" dirty="0"/>
              <a:t>]</a:t>
            </a:r>
          </a:p>
          <a:p>
            <a:pPr marL="0" indent="0">
              <a:buNone/>
            </a:pPr>
            <a:r>
              <a:rPr lang="en-GB" dirty="0" smtClean="0"/>
              <a:t>4. </a:t>
            </a:r>
            <a:r>
              <a:rPr lang="en-GB" b="1" dirty="0"/>
              <a:t>while </a:t>
            </a:r>
            <a:r>
              <a:rPr lang="en-GB" i="1" dirty="0"/>
              <a:t>y </a:t>
            </a:r>
            <a:r>
              <a:rPr lang="en-GB" dirty="0"/>
              <a:t>≠ NIL and </a:t>
            </a:r>
            <a:r>
              <a:rPr lang="en-GB" i="1" dirty="0"/>
              <a:t>x </a:t>
            </a:r>
            <a:r>
              <a:rPr lang="en-GB" dirty="0"/>
              <a:t>= </a:t>
            </a:r>
            <a:r>
              <a:rPr lang="en-GB" i="1" dirty="0"/>
              <a:t>right</a:t>
            </a:r>
            <a:r>
              <a:rPr lang="en-GB" dirty="0"/>
              <a:t>[</a:t>
            </a:r>
            <a:r>
              <a:rPr lang="en-GB" i="1" dirty="0"/>
              <a:t>y</a:t>
            </a:r>
            <a:r>
              <a:rPr lang="en-GB" dirty="0"/>
              <a:t>]</a:t>
            </a:r>
          </a:p>
          <a:p>
            <a:pPr marL="0" indent="0">
              <a:buNone/>
            </a:pPr>
            <a:r>
              <a:rPr lang="en-GB" dirty="0" smtClean="0"/>
              <a:t>5. </a:t>
            </a:r>
            <a:r>
              <a:rPr lang="en-GB" b="1" dirty="0"/>
              <a:t>do </a:t>
            </a:r>
            <a:r>
              <a:rPr lang="en-GB" i="1" dirty="0"/>
              <a:t>x </a:t>
            </a:r>
            <a:r>
              <a:rPr lang="en-GB" dirty="0"/>
              <a:t>← </a:t>
            </a:r>
            <a:r>
              <a:rPr lang="en-GB" i="1" dirty="0"/>
              <a:t>y</a:t>
            </a:r>
          </a:p>
          <a:p>
            <a:pPr marL="0" indent="0">
              <a:buNone/>
            </a:pPr>
            <a:r>
              <a:rPr lang="en-GB" dirty="0" smtClean="0"/>
              <a:t>6. </a:t>
            </a:r>
            <a:r>
              <a:rPr lang="en-GB" i="1" dirty="0"/>
              <a:t>y </a:t>
            </a:r>
            <a:r>
              <a:rPr lang="en-GB" dirty="0"/>
              <a:t>← </a:t>
            </a:r>
            <a:r>
              <a:rPr lang="en-GB" i="1" dirty="0"/>
              <a:t>p</a:t>
            </a:r>
            <a:r>
              <a:rPr lang="en-GB" dirty="0"/>
              <a:t>[</a:t>
            </a:r>
            <a:r>
              <a:rPr lang="en-GB" i="1" dirty="0"/>
              <a:t>y</a:t>
            </a:r>
            <a:r>
              <a:rPr lang="en-GB" dirty="0"/>
              <a:t>]</a:t>
            </a:r>
          </a:p>
          <a:p>
            <a:pPr marL="0" indent="0">
              <a:buNone/>
            </a:pPr>
            <a:r>
              <a:rPr lang="en-GB" dirty="0" smtClean="0"/>
              <a:t>7. </a:t>
            </a:r>
            <a:r>
              <a:rPr lang="en-GB" b="1" dirty="0"/>
              <a:t>return </a:t>
            </a:r>
            <a:r>
              <a:rPr lang="en-GB" i="1" dirty="0"/>
              <a:t>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BB37-E1EB-4EE6-9722-47E0C43AB4D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42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code for TREE-SUCCESSOR is broken into two cases. If the right </a:t>
            </a:r>
            <a:r>
              <a:rPr lang="en-GB" dirty="0" err="1"/>
              <a:t>subtree</a:t>
            </a:r>
            <a:r>
              <a:rPr lang="en-GB" dirty="0"/>
              <a:t> of node </a:t>
            </a:r>
            <a:r>
              <a:rPr lang="en-GB" i="1" dirty="0"/>
              <a:t>x </a:t>
            </a:r>
            <a:r>
              <a:rPr lang="en-GB" dirty="0" smtClean="0"/>
              <a:t>is nonempty</a:t>
            </a:r>
            <a:r>
              <a:rPr lang="en-GB" dirty="0"/>
              <a:t>, then the successor of </a:t>
            </a:r>
            <a:r>
              <a:rPr lang="en-GB" i="1" dirty="0"/>
              <a:t>x </a:t>
            </a:r>
            <a:r>
              <a:rPr lang="en-GB" dirty="0"/>
              <a:t>is just the leftmost node in the right </a:t>
            </a:r>
            <a:r>
              <a:rPr lang="en-GB" dirty="0" err="1"/>
              <a:t>subtree</a:t>
            </a:r>
            <a:r>
              <a:rPr lang="en-GB" dirty="0"/>
              <a:t>, which is </a:t>
            </a:r>
            <a:r>
              <a:rPr lang="en-GB" dirty="0" smtClean="0"/>
              <a:t>found in </a:t>
            </a:r>
            <a:r>
              <a:rPr lang="en-GB" dirty="0"/>
              <a:t>line 2 by calling TREE-MINIMUM(</a:t>
            </a:r>
            <a:r>
              <a:rPr lang="en-GB" i="1" dirty="0"/>
              <a:t>right</a:t>
            </a:r>
            <a:r>
              <a:rPr lang="en-GB" dirty="0"/>
              <a:t>[</a:t>
            </a:r>
            <a:r>
              <a:rPr lang="en-GB" i="1" dirty="0"/>
              <a:t>x</a:t>
            </a:r>
            <a:r>
              <a:rPr lang="en-GB" dirty="0"/>
              <a:t>]). </a:t>
            </a:r>
            <a:endParaRPr lang="en-GB" dirty="0" smtClean="0"/>
          </a:p>
          <a:p>
            <a:r>
              <a:rPr lang="en-GB" dirty="0" smtClean="0"/>
              <a:t>For example, the successor of the node with key 15 in slide 5 is the node with key 17.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BB37-E1EB-4EE6-9722-47E0C43AB4D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75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 the other hand, if the right subtree of node </a:t>
            </a:r>
            <a:r>
              <a:rPr lang="en-GB" i="1" dirty="0"/>
              <a:t>x </a:t>
            </a:r>
            <a:r>
              <a:rPr lang="en-GB" dirty="0"/>
              <a:t>is empty and </a:t>
            </a:r>
            <a:r>
              <a:rPr lang="en-GB" i="1" dirty="0"/>
              <a:t>x </a:t>
            </a:r>
            <a:r>
              <a:rPr lang="en-GB" dirty="0"/>
              <a:t>has a successor </a:t>
            </a:r>
            <a:r>
              <a:rPr lang="en-GB" i="1" dirty="0"/>
              <a:t>y</a:t>
            </a:r>
            <a:r>
              <a:rPr lang="en-GB" dirty="0"/>
              <a:t>, then </a:t>
            </a:r>
            <a:r>
              <a:rPr lang="en-GB" i="1" dirty="0"/>
              <a:t>y </a:t>
            </a:r>
            <a:r>
              <a:rPr lang="en-GB" dirty="0"/>
              <a:t>is the lowest ancestor of </a:t>
            </a:r>
            <a:r>
              <a:rPr lang="en-GB" i="1" dirty="0"/>
              <a:t>x </a:t>
            </a:r>
            <a:r>
              <a:rPr lang="en-GB" dirty="0"/>
              <a:t>whose left child is also an ancestor of </a:t>
            </a:r>
            <a:r>
              <a:rPr lang="en-GB" i="1" dirty="0"/>
              <a:t>x</a:t>
            </a:r>
            <a:r>
              <a:rPr lang="en-GB" dirty="0"/>
              <a:t>. </a:t>
            </a:r>
          </a:p>
          <a:p>
            <a:r>
              <a:rPr lang="en-GB" dirty="0"/>
              <a:t>The successor of the node with key 13 is the node with key 15. To find </a:t>
            </a:r>
            <a:r>
              <a:rPr lang="en-GB" i="1" dirty="0"/>
              <a:t>y</a:t>
            </a:r>
            <a:r>
              <a:rPr lang="en-GB" dirty="0"/>
              <a:t>, we simply go up the tree from </a:t>
            </a:r>
            <a:r>
              <a:rPr lang="en-GB" i="1" dirty="0"/>
              <a:t>x </a:t>
            </a:r>
            <a:r>
              <a:rPr lang="en-GB" dirty="0"/>
              <a:t>until we encounter a node that is the left child of its parent; this is accomplished by lines 3–7 of TREE-SUCCESSOR.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BB37-E1EB-4EE6-9722-47E0C43AB4D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0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Search trees are data structures that support many dynamic-set </a:t>
            </a:r>
            <a:r>
              <a:rPr lang="en-GB" dirty="0" smtClean="0"/>
              <a:t>operations.</a:t>
            </a:r>
          </a:p>
          <a:p>
            <a:r>
              <a:rPr lang="en-GB" dirty="0" smtClean="0"/>
              <a:t>Including</a:t>
            </a:r>
            <a:r>
              <a:rPr lang="en-GB" dirty="0"/>
              <a:t> </a:t>
            </a:r>
            <a:r>
              <a:rPr lang="en-GB" dirty="0" smtClean="0"/>
              <a:t>SEARCH</a:t>
            </a:r>
            <a:r>
              <a:rPr lang="en-GB" dirty="0"/>
              <a:t>, MINIMUM, MAXIMUM, PREDECESSOR, SUCCESSOR, INSERT, </a:t>
            </a:r>
            <a:r>
              <a:rPr lang="en-GB" dirty="0" smtClean="0"/>
              <a:t>and DELETE</a:t>
            </a:r>
          </a:p>
          <a:p>
            <a:r>
              <a:rPr lang="en-GB" dirty="0"/>
              <a:t>Basic operations on a binary search tree take time proportional to the height of the tree. </a:t>
            </a:r>
            <a:endParaRPr lang="en-GB" dirty="0" smtClean="0"/>
          </a:p>
          <a:p>
            <a:r>
              <a:rPr lang="en-GB" dirty="0" smtClean="0"/>
              <a:t>For a complete </a:t>
            </a:r>
            <a:r>
              <a:rPr lang="en-GB" dirty="0"/>
              <a:t>binary tree with </a:t>
            </a:r>
            <a:r>
              <a:rPr lang="en-GB" i="1" dirty="0"/>
              <a:t>n </a:t>
            </a:r>
            <a:r>
              <a:rPr lang="en-GB" dirty="0"/>
              <a:t>nodes, such operations run in Θ(</a:t>
            </a:r>
            <a:r>
              <a:rPr lang="en-GB" dirty="0" err="1"/>
              <a:t>lg</a:t>
            </a:r>
            <a:r>
              <a:rPr lang="en-GB" dirty="0"/>
              <a:t> </a:t>
            </a:r>
            <a:r>
              <a:rPr lang="en-GB" i="1" dirty="0"/>
              <a:t>n</a:t>
            </a:r>
            <a:r>
              <a:rPr lang="en-GB" dirty="0"/>
              <a:t>) worst-case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BB37-E1EB-4EE6-9722-47E0C43AB4D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Traversing a binary search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three ways to traverse a BST.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Inorder</a:t>
            </a:r>
            <a:r>
              <a:rPr lang="en-GB" dirty="0" smtClean="0"/>
              <a:t> traversal: it prints out on the elements in sorted order. From the smallest to the largest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Preorder</a:t>
            </a:r>
            <a:r>
              <a:rPr lang="en-GB" dirty="0" smtClean="0"/>
              <a:t> traversal: it prints out the root before the elements in either subtree.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Postorder</a:t>
            </a:r>
            <a:r>
              <a:rPr lang="en-GB" dirty="0" smtClean="0"/>
              <a:t> traversal: it prints the root after printing the values in the two subtrees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BB37-E1EB-4EE6-9722-47E0C43AB4D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94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Inorder</a:t>
            </a:r>
            <a:r>
              <a:rPr lang="en-GB" dirty="0" smtClean="0"/>
              <a:t> traversal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INORDER-TREE-TRAVERSAL(</a:t>
            </a:r>
            <a:r>
              <a:rPr lang="en-GB" i="1" dirty="0" smtClean="0"/>
              <a:t>x</a:t>
            </a:r>
            <a:r>
              <a:rPr lang="en-GB" dirty="0"/>
              <a:t>)</a:t>
            </a:r>
          </a:p>
          <a:p>
            <a:r>
              <a:rPr lang="en-GB" dirty="0"/>
              <a:t>1 </a:t>
            </a:r>
            <a:r>
              <a:rPr lang="en-GB" b="1" dirty="0"/>
              <a:t>if </a:t>
            </a:r>
            <a:r>
              <a:rPr lang="en-GB" i="1" dirty="0"/>
              <a:t>x </a:t>
            </a:r>
            <a:r>
              <a:rPr lang="en-GB" dirty="0"/>
              <a:t>≠ NIL</a:t>
            </a:r>
          </a:p>
          <a:p>
            <a:r>
              <a:rPr lang="en-GB" dirty="0"/>
              <a:t>2 </a:t>
            </a:r>
            <a:r>
              <a:rPr lang="en-GB" b="1" dirty="0"/>
              <a:t>then </a:t>
            </a:r>
            <a:r>
              <a:rPr lang="en-GB" dirty="0" smtClean="0"/>
              <a:t>INORDER-TREE-TRAVERSAL (</a:t>
            </a:r>
            <a:r>
              <a:rPr lang="en-GB" i="1" dirty="0" smtClean="0"/>
              <a:t>left</a:t>
            </a:r>
            <a:r>
              <a:rPr lang="en-GB" dirty="0" smtClean="0"/>
              <a:t>[</a:t>
            </a:r>
            <a:r>
              <a:rPr lang="en-GB" i="1" dirty="0" smtClean="0"/>
              <a:t>x</a:t>
            </a:r>
            <a:r>
              <a:rPr lang="en-GB" dirty="0"/>
              <a:t>])</a:t>
            </a:r>
          </a:p>
          <a:p>
            <a:r>
              <a:rPr lang="en-GB" dirty="0"/>
              <a:t>3 print </a:t>
            </a:r>
            <a:r>
              <a:rPr lang="en-GB" i="1" dirty="0"/>
              <a:t>key</a:t>
            </a:r>
            <a:r>
              <a:rPr lang="en-GB" dirty="0"/>
              <a:t>[</a:t>
            </a:r>
            <a:r>
              <a:rPr lang="en-GB" i="1" dirty="0"/>
              <a:t>x</a:t>
            </a:r>
            <a:r>
              <a:rPr lang="en-GB" dirty="0"/>
              <a:t>]</a:t>
            </a:r>
          </a:p>
          <a:p>
            <a:r>
              <a:rPr lang="en-GB" dirty="0"/>
              <a:t>4 </a:t>
            </a:r>
            <a:r>
              <a:rPr lang="en-GB" dirty="0" smtClean="0"/>
              <a:t>INORDER-TREE-TRAVERSAL (</a:t>
            </a:r>
            <a:r>
              <a:rPr lang="en-GB" i="1" dirty="0" smtClean="0"/>
              <a:t>right</a:t>
            </a:r>
            <a:r>
              <a:rPr lang="en-GB" dirty="0" smtClean="0"/>
              <a:t>[</a:t>
            </a:r>
            <a:r>
              <a:rPr lang="en-GB" i="1" dirty="0" smtClean="0"/>
              <a:t>x</a:t>
            </a:r>
            <a:r>
              <a:rPr lang="en-GB" dirty="0"/>
              <a:t>])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BB37-E1EB-4EE6-9722-47E0C43AB4D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92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Inorder</a:t>
            </a:r>
            <a:r>
              <a:rPr lang="en-GB" dirty="0" smtClean="0"/>
              <a:t> traversal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838200"/>
            <a:ext cx="5105400" cy="49530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We start left </a:t>
            </a:r>
          </a:p>
          <a:p>
            <a:r>
              <a:rPr lang="en-GB" dirty="0" smtClean="0"/>
              <a:t>Left -2, root-3 ,right 4</a:t>
            </a:r>
          </a:p>
          <a:p>
            <a:r>
              <a:rPr lang="en-GB" dirty="0" smtClean="0"/>
              <a:t>Left 6, on the left of 7 no node</a:t>
            </a:r>
          </a:p>
          <a:p>
            <a:r>
              <a:rPr lang="en-GB" dirty="0" smtClean="0"/>
              <a:t>We process 7. </a:t>
            </a:r>
          </a:p>
          <a:p>
            <a:r>
              <a:rPr lang="en-GB" dirty="0" smtClean="0"/>
              <a:t>Then left most note is 9 then 13.</a:t>
            </a:r>
          </a:p>
          <a:p>
            <a:r>
              <a:rPr lang="en-GB" dirty="0" smtClean="0"/>
              <a:t>Process root 15,17, 18 and 20</a:t>
            </a:r>
          </a:p>
          <a:p>
            <a:r>
              <a:rPr lang="en-GB" dirty="0" smtClean="0"/>
              <a:t>2, 3, 4, 6, 7, 9, 13, 15,17, 18, 20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BB37-E1EB-4EE6-9722-47E0C43AB4D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16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Preorder</a:t>
            </a:r>
            <a:r>
              <a:rPr lang="en-GB" dirty="0" smtClean="0"/>
              <a:t> traversal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PREORDER-TREE-WALK(</a:t>
            </a:r>
            <a:r>
              <a:rPr lang="en-GB" i="1" dirty="0" smtClean="0"/>
              <a:t>x</a:t>
            </a:r>
            <a:r>
              <a:rPr lang="en-GB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 smtClean="0"/>
              <a:t>if </a:t>
            </a:r>
            <a:r>
              <a:rPr lang="en-GB" i="1" dirty="0"/>
              <a:t>x </a:t>
            </a:r>
            <a:r>
              <a:rPr lang="en-GB" dirty="0"/>
              <a:t>≠ NIL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print </a:t>
            </a:r>
            <a:r>
              <a:rPr lang="en-GB" i="1" dirty="0" smtClean="0"/>
              <a:t>key</a:t>
            </a:r>
            <a:r>
              <a:rPr lang="en-GB" dirty="0" smtClean="0"/>
              <a:t>[</a:t>
            </a:r>
            <a:r>
              <a:rPr lang="en-GB" i="1" dirty="0" smtClean="0"/>
              <a:t>x</a:t>
            </a:r>
            <a:r>
              <a:rPr lang="en-GB" dirty="0" smtClean="0"/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 smtClean="0"/>
              <a:t>then </a:t>
            </a:r>
            <a:r>
              <a:rPr lang="en-GB" dirty="0" smtClean="0"/>
              <a:t>PREORDER-TREE-WALK(</a:t>
            </a:r>
            <a:r>
              <a:rPr lang="en-GB" i="1" dirty="0" smtClean="0"/>
              <a:t>left</a:t>
            </a:r>
            <a:r>
              <a:rPr lang="en-GB" dirty="0" smtClean="0"/>
              <a:t>[</a:t>
            </a:r>
            <a:r>
              <a:rPr lang="en-GB" i="1" dirty="0" smtClean="0"/>
              <a:t>x</a:t>
            </a:r>
            <a:r>
              <a:rPr lang="en-GB" dirty="0"/>
              <a:t>])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PREORDER-TREE-WALK(</a:t>
            </a:r>
            <a:r>
              <a:rPr lang="en-GB" i="1" dirty="0" smtClean="0"/>
              <a:t>right</a:t>
            </a:r>
            <a:r>
              <a:rPr lang="en-GB" dirty="0" smtClean="0"/>
              <a:t>[</a:t>
            </a:r>
            <a:r>
              <a:rPr lang="en-GB" i="1" dirty="0" smtClean="0"/>
              <a:t>x</a:t>
            </a:r>
            <a:r>
              <a:rPr lang="en-GB" dirty="0"/>
              <a:t>])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BB37-E1EB-4EE6-9722-47E0C43AB4D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57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1503907"/>
            <a:ext cx="2984666" cy="1687924"/>
          </a:xfrm>
        </p:spPr>
        <p:txBody>
          <a:bodyPr/>
          <a:lstStyle/>
          <a:p>
            <a:r>
              <a:rPr lang="en-GB" dirty="0" err="1" smtClean="0"/>
              <a:t>Preorder</a:t>
            </a:r>
            <a:r>
              <a:rPr lang="en-GB" dirty="0" smtClean="0"/>
              <a:t> traversal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685800"/>
            <a:ext cx="4524375" cy="51054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91200" y="3223804"/>
            <a:ext cx="2984666" cy="2872197"/>
          </a:xfrm>
        </p:spPr>
        <p:txBody>
          <a:bodyPr/>
          <a:lstStyle/>
          <a:p>
            <a:r>
              <a:rPr lang="en-GB" dirty="0" smtClean="0"/>
              <a:t>Start at the root</a:t>
            </a:r>
          </a:p>
          <a:p>
            <a:r>
              <a:rPr lang="en-GB" dirty="0" smtClean="0"/>
              <a:t>Process 15, 6 , 3 </a:t>
            </a:r>
            <a:r>
              <a:rPr lang="en-GB" dirty="0" err="1" smtClean="0"/>
              <a:t>thenleft</a:t>
            </a:r>
            <a:r>
              <a:rPr lang="en-GB" dirty="0" smtClean="0"/>
              <a:t> and right 2, then 4</a:t>
            </a:r>
          </a:p>
          <a:p>
            <a:r>
              <a:rPr lang="en-GB" dirty="0" smtClean="0"/>
              <a:t>Process 7, no left node after 7, process 13 then 9</a:t>
            </a:r>
          </a:p>
          <a:p>
            <a:r>
              <a:rPr lang="en-GB" dirty="0" smtClean="0"/>
              <a:t>Process 18, then 17 and 20</a:t>
            </a:r>
          </a:p>
          <a:p>
            <a:r>
              <a:rPr lang="en-GB" dirty="0" smtClean="0"/>
              <a:t>15, 6, 3, 2, 4, 7, 13, 9, 18, 17, 20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BB37-E1EB-4EE6-9722-47E0C43AB4D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25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Postorder</a:t>
            </a:r>
            <a:r>
              <a:rPr lang="en-GB" dirty="0" smtClean="0"/>
              <a:t> traversal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POSTORDER-TREE-WALK(</a:t>
            </a:r>
            <a:r>
              <a:rPr lang="en-GB" i="1" dirty="0" smtClean="0"/>
              <a:t>x</a:t>
            </a:r>
            <a:r>
              <a:rPr lang="en-GB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 smtClean="0"/>
              <a:t>if </a:t>
            </a:r>
            <a:r>
              <a:rPr lang="en-GB" i="1" dirty="0"/>
              <a:t>x </a:t>
            </a:r>
            <a:r>
              <a:rPr lang="en-GB" dirty="0"/>
              <a:t>≠ NIL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 smtClean="0"/>
              <a:t>then </a:t>
            </a:r>
            <a:r>
              <a:rPr lang="en-GB" dirty="0" smtClean="0"/>
              <a:t>POSTORDER-TREE-WALK(</a:t>
            </a:r>
            <a:r>
              <a:rPr lang="en-GB" i="1" dirty="0" smtClean="0"/>
              <a:t>left</a:t>
            </a:r>
            <a:r>
              <a:rPr lang="en-GB" dirty="0" smtClean="0"/>
              <a:t>[</a:t>
            </a:r>
            <a:r>
              <a:rPr lang="en-GB" i="1" dirty="0" smtClean="0"/>
              <a:t>x</a:t>
            </a:r>
            <a:r>
              <a:rPr lang="en-GB" dirty="0"/>
              <a:t>])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POSTORDER-TREE-WALK(</a:t>
            </a:r>
            <a:r>
              <a:rPr lang="en-GB" i="1" dirty="0" smtClean="0"/>
              <a:t>right</a:t>
            </a:r>
            <a:r>
              <a:rPr lang="en-GB" dirty="0" smtClean="0"/>
              <a:t>[</a:t>
            </a:r>
            <a:r>
              <a:rPr lang="en-GB" i="1" dirty="0" smtClean="0"/>
              <a:t>x</a:t>
            </a:r>
            <a:r>
              <a:rPr lang="en-GB" dirty="0" smtClean="0"/>
              <a:t>])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print </a:t>
            </a:r>
            <a:r>
              <a:rPr lang="en-GB" i="1" dirty="0"/>
              <a:t>key</a:t>
            </a:r>
            <a:r>
              <a:rPr lang="en-GB" dirty="0"/>
              <a:t>[</a:t>
            </a:r>
            <a:r>
              <a:rPr lang="en-GB" i="1" dirty="0"/>
              <a:t>x</a:t>
            </a:r>
            <a:r>
              <a:rPr lang="en-GB" dirty="0"/>
              <a:t>]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BB37-E1EB-4EE6-9722-47E0C43AB4D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0" y="1503907"/>
            <a:ext cx="2832266" cy="1687924"/>
          </a:xfrm>
        </p:spPr>
        <p:txBody>
          <a:bodyPr/>
          <a:lstStyle/>
          <a:p>
            <a:r>
              <a:rPr lang="en-GB" dirty="0" err="1" smtClean="0"/>
              <a:t>Postorder</a:t>
            </a:r>
            <a:r>
              <a:rPr lang="en-GB" dirty="0" smtClean="0"/>
              <a:t> traversal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0" y="3223804"/>
            <a:ext cx="2832266" cy="2872197"/>
          </a:xfrm>
        </p:spPr>
        <p:txBody>
          <a:bodyPr/>
          <a:lstStyle/>
          <a:p>
            <a:r>
              <a:rPr lang="en-GB" dirty="0" smtClean="0"/>
              <a:t>Start left process 2, right 4 then root 3.</a:t>
            </a:r>
          </a:p>
          <a:p>
            <a:r>
              <a:rPr lang="en-GB" dirty="0" smtClean="0"/>
              <a:t>Then 9 13 and 7 and 6</a:t>
            </a:r>
          </a:p>
          <a:p>
            <a:r>
              <a:rPr lang="en-GB" dirty="0" smtClean="0"/>
              <a:t>Process 17 then 20 then 18 and finally the root 15</a:t>
            </a:r>
          </a:p>
          <a:p>
            <a:r>
              <a:rPr lang="en-GB" dirty="0" smtClean="0"/>
              <a:t>2, 4, 3, 9, 13, 7,  6, 17,20, 18, 15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BB37-E1EB-4EE6-9722-47E0C43AB4D8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66800"/>
            <a:ext cx="5181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55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insert a new value </a:t>
            </a:r>
            <a:r>
              <a:rPr lang="en-US" i="1" dirty="0"/>
              <a:t>v into a binary search tree T , we use the procedure TREE-INSERT.</a:t>
            </a:r>
          </a:p>
          <a:p>
            <a:r>
              <a:rPr lang="en-US" dirty="0"/>
              <a:t>The procedure is passed a node </a:t>
            </a:r>
            <a:r>
              <a:rPr lang="en-US" i="1" dirty="0"/>
              <a:t>z for which key[z] = v, left[z] = NIL, and right[z] = NIL. </a:t>
            </a:r>
            <a:endParaRPr lang="en-US" i="1" dirty="0" smtClean="0"/>
          </a:p>
          <a:p>
            <a:r>
              <a:rPr lang="en-US" i="1" dirty="0" smtClean="0"/>
              <a:t>It </a:t>
            </a:r>
            <a:r>
              <a:rPr lang="en-US" dirty="0" smtClean="0"/>
              <a:t>modifies </a:t>
            </a:r>
            <a:r>
              <a:rPr lang="en-US" i="1" dirty="0"/>
              <a:t>T and some of the fields of z in such a way that z is inserted into an </a:t>
            </a:r>
            <a:r>
              <a:rPr lang="en-US" i="1" dirty="0" smtClean="0"/>
              <a:t>appropriate </a:t>
            </a:r>
            <a:r>
              <a:rPr lang="en-US" dirty="0" smtClean="0"/>
              <a:t>position </a:t>
            </a:r>
            <a:r>
              <a:rPr lang="en-US" dirty="0"/>
              <a:t>in the tree.</a:t>
            </a:r>
          </a:p>
        </p:txBody>
      </p:sp>
    </p:spTree>
    <p:extLst>
      <p:ext uri="{BB962C8B-B14F-4D97-AF65-F5344CB8AC3E}">
        <p14:creationId xmlns:p14="http://schemas.microsoft.com/office/powerpoint/2010/main" val="3491122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insert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TREE-INSERT(</a:t>
            </a:r>
            <a:r>
              <a:rPr lang="en-US" i="1" dirty="0"/>
              <a:t>T, z)</a:t>
            </a:r>
          </a:p>
          <a:p>
            <a:pPr>
              <a:buNone/>
            </a:pPr>
            <a:r>
              <a:rPr lang="en-US" dirty="0"/>
              <a:t>1 </a:t>
            </a:r>
            <a:r>
              <a:rPr lang="en-US" i="1" dirty="0"/>
              <a:t>y ← NIL</a:t>
            </a:r>
          </a:p>
          <a:p>
            <a:pPr>
              <a:buNone/>
            </a:pPr>
            <a:r>
              <a:rPr lang="en-US" dirty="0"/>
              <a:t>2 </a:t>
            </a:r>
            <a:r>
              <a:rPr lang="en-US" i="1" dirty="0"/>
              <a:t>x ← root[T]</a:t>
            </a:r>
          </a:p>
          <a:p>
            <a:pPr>
              <a:buNone/>
            </a:pPr>
            <a:r>
              <a:rPr lang="en-US" dirty="0"/>
              <a:t>3 </a:t>
            </a:r>
            <a:r>
              <a:rPr lang="en-US" b="1" dirty="0"/>
              <a:t>while </a:t>
            </a:r>
            <a:r>
              <a:rPr lang="en-US" b="1" i="1" dirty="0"/>
              <a:t>x ≠ NIL</a:t>
            </a:r>
          </a:p>
          <a:p>
            <a:pPr>
              <a:buNone/>
            </a:pPr>
            <a:r>
              <a:rPr lang="en-US" dirty="0"/>
              <a:t>4 </a:t>
            </a:r>
            <a:r>
              <a:rPr lang="en-US" b="1" dirty="0"/>
              <a:t>do </a:t>
            </a:r>
            <a:r>
              <a:rPr lang="en-US" b="1" i="1" dirty="0"/>
              <a:t>y ← x</a:t>
            </a:r>
          </a:p>
          <a:p>
            <a:pPr>
              <a:buNone/>
            </a:pPr>
            <a:r>
              <a:rPr lang="en-US" dirty="0"/>
              <a:t>5 </a:t>
            </a:r>
            <a:r>
              <a:rPr lang="en-US" b="1" dirty="0"/>
              <a:t>if </a:t>
            </a:r>
            <a:r>
              <a:rPr lang="en-US" b="1" i="1" dirty="0"/>
              <a:t>key[z] &lt; key[x]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51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6 </a:t>
            </a:r>
            <a:r>
              <a:rPr lang="en-US" b="1" dirty="0"/>
              <a:t>then </a:t>
            </a:r>
            <a:r>
              <a:rPr lang="en-US" b="1" i="1" dirty="0"/>
              <a:t>x ← left[x]</a:t>
            </a:r>
          </a:p>
          <a:p>
            <a:pPr>
              <a:buNone/>
            </a:pPr>
            <a:r>
              <a:rPr lang="en-US" dirty="0"/>
              <a:t>7 </a:t>
            </a:r>
            <a:r>
              <a:rPr lang="en-US" b="1" dirty="0"/>
              <a:t>else </a:t>
            </a:r>
            <a:r>
              <a:rPr lang="en-US" b="1" i="1" dirty="0"/>
              <a:t>x ← right[x]</a:t>
            </a:r>
          </a:p>
          <a:p>
            <a:pPr>
              <a:buNone/>
            </a:pPr>
            <a:r>
              <a:rPr lang="en-US" dirty="0"/>
              <a:t>8 </a:t>
            </a:r>
            <a:r>
              <a:rPr lang="en-US" i="1" dirty="0"/>
              <a:t>p[z] ← y</a:t>
            </a:r>
          </a:p>
          <a:p>
            <a:pPr>
              <a:buNone/>
            </a:pPr>
            <a:r>
              <a:rPr lang="en-US" dirty="0"/>
              <a:t>9 </a:t>
            </a:r>
            <a:r>
              <a:rPr lang="en-US" b="1" dirty="0"/>
              <a:t>if </a:t>
            </a:r>
            <a:r>
              <a:rPr lang="en-US" b="1" i="1" dirty="0"/>
              <a:t>y = NIL</a:t>
            </a:r>
          </a:p>
          <a:p>
            <a:pPr>
              <a:buNone/>
            </a:pPr>
            <a:r>
              <a:rPr lang="en-US" dirty="0"/>
              <a:t>10 </a:t>
            </a:r>
            <a:r>
              <a:rPr lang="en-US" b="1" dirty="0"/>
              <a:t>then </a:t>
            </a:r>
            <a:r>
              <a:rPr lang="en-US" b="1" i="1" dirty="0"/>
              <a:t>root[T] ← z ⊹ Tree T was empty</a:t>
            </a:r>
          </a:p>
          <a:p>
            <a:pPr>
              <a:buNone/>
            </a:pPr>
            <a:r>
              <a:rPr lang="en-US" dirty="0"/>
              <a:t>11 </a:t>
            </a:r>
            <a:r>
              <a:rPr lang="en-US" b="1" dirty="0"/>
              <a:t>else if </a:t>
            </a:r>
            <a:r>
              <a:rPr lang="en-US" b="1" i="1" dirty="0"/>
              <a:t>key[z] &lt; key[y]</a:t>
            </a:r>
          </a:p>
          <a:p>
            <a:pPr>
              <a:buNone/>
            </a:pPr>
            <a:r>
              <a:rPr lang="en-US" dirty="0"/>
              <a:t>12 </a:t>
            </a:r>
            <a:r>
              <a:rPr lang="en-US" b="1" dirty="0"/>
              <a:t>then </a:t>
            </a:r>
            <a:r>
              <a:rPr lang="en-US" b="1" i="1" dirty="0"/>
              <a:t>left[y] ← z</a:t>
            </a:r>
          </a:p>
          <a:p>
            <a:pPr>
              <a:buNone/>
            </a:pPr>
            <a:r>
              <a:rPr lang="en-US" dirty="0"/>
              <a:t>13 </a:t>
            </a:r>
            <a:r>
              <a:rPr lang="en-US" b="1" dirty="0"/>
              <a:t>else </a:t>
            </a:r>
            <a:r>
              <a:rPr lang="en-US" b="1" i="1" dirty="0"/>
              <a:t>right[y] ← 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6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Intro……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binary search tree is organized, as the name suggests, in a binary </a:t>
            </a:r>
            <a:r>
              <a:rPr lang="en-GB" dirty="0" smtClean="0"/>
              <a:t>tree</a:t>
            </a:r>
            <a:endParaRPr lang="en-GB" dirty="0"/>
          </a:p>
          <a:p>
            <a:r>
              <a:rPr lang="en-GB" dirty="0" smtClean="0"/>
              <a:t>Such </a:t>
            </a:r>
            <a:r>
              <a:rPr lang="en-GB" dirty="0"/>
              <a:t>a tree can be represented by a linked data structure in which each node is an object</a:t>
            </a:r>
            <a:r>
              <a:rPr lang="en-GB" dirty="0" smtClean="0"/>
              <a:t>.</a:t>
            </a:r>
          </a:p>
          <a:p>
            <a:r>
              <a:rPr lang="en-GB" dirty="0"/>
              <a:t>In addition to a </a:t>
            </a:r>
            <a:r>
              <a:rPr lang="en-GB" i="1" dirty="0"/>
              <a:t>key </a:t>
            </a:r>
            <a:r>
              <a:rPr lang="en-GB" dirty="0"/>
              <a:t>field and satellite data, each node contains fields </a:t>
            </a:r>
            <a:r>
              <a:rPr lang="en-GB" i="1" dirty="0"/>
              <a:t>left</a:t>
            </a:r>
            <a:r>
              <a:rPr lang="en-GB" dirty="0"/>
              <a:t>, </a:t>
            </a:r>
            <a:r>
              <a:rPr lang="en-GB" i="1" dirty="0"/>
              <a:t>right</a:t>
            </a:r>
            <a:r>
              <a:rPr lang="en-GB" dirty="0"/>
              <a:t>, and </a:t>
            </a:r>
            <a:r>
              <a:rPr lang="en-GB" i="1" dirty="0"/>
              <a:t>p </a:t>
            </a:r>
            <a:r>
              <a:rPr lang="en-GB" dirty="0" smtClean="0"/>
              <a:t>that point </a:t>
            </a:r>
            <a:r>
              <a:rPr lang="en-GB" dirty="0"/>
              <a:t>to the nodes corresponding to its left child, its right child, and its parent, </a:t>
            </a:r>
            <a:r>
              <a:rPr lang="en-GB" dirty="0" smtClean="0"/>
              <a:t>respectively.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BB37-E1EB-4EE6-9722-47E0C43AB4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tree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Just like the procedures TREE-SEARCH </a:t>
            </a:r>
            <a:r>
              <a:rPr lang="en-US" dirty="0" smtClean="0"/>
              <a:t>and ITERATIVE-TREE-SEARCH</a:t>
            </a:r>
            <a:r>
              <a:rPr lang="en-US" dirty="0"/>
              <a:t>, TREE-INSERT begins at the root of the tree and traces a </a:t>
            </a:r>
            <a:r>
              <a:rPr lang="en-US" dirty="0" smtClean="0"/>
              <a:t>path downward.</a:t>
            </a:r>
          </a:p>
          <a:p>
            <a:r>
              <a:rPr lang="en-US" dirty="0" smtClean="0"/>
              <a:t> </a:t>
            </a:r>
            <a:r>
              <a:rPr lang="en-US" dirty="0"/>
              <a:t>The pointer </a:t>
            </a:r>
            <a:r>
              <a:rPr lang="en-US" i="1" dirty="0"/>
              <a:t>x traces the path, and the pointer y is maintained as the parent of x.</a:t>
            </a:r>
          </a:p>
          <a:p>
            <a:r>
              <a:rPr lang="en-US" dirty="0"/>
              <a:t>After initialization, the </a:t>
            </a:r>
            <a:r>
              <a:rPr lang="en-US" b="1" dirty="0"/>
              <a:t>while loop in lines 3–7 causes these two pointers to move down </a:t>
            </a:r>
            <a:r>
              <a:rPr lang="en-US" b="1" dirty="0" smtClean="0"/>
              <a:t>the </a:t>
            </a:r>
            <a:r>
              <a:rPr lang="en-US" dirty="0" smtClean="0"/>
              <a:t>tree</a:t>
            </a:r>
            <a:r>
              <a:rPr lang="en-US" dirty="0"/>
              <a:t>, going left or right depending on the comparison of </a:t>
            </a:r>
            <a:r>
              <a:rPr lang="en-US" i="1" dirty="0"/>
              <a:t>key[z] with key[x], until x is set </a:t>
            </a:r>
            <a:r>
              <a:rPr lang="en-US" i="1" dirty="0" smtClean="0"/>
              <a:t>to </a:t>
            </a:r>
            <a:r>
              <a:rPr lang="en-US" dirty="0" smtClean="0"/>
              <a:t>NIL</a:t>
            </a:r>
            <a:r>
              <a:rPr lang="en-US" dirty="0"/>
              <a:t>. This NIL occupies the position where we wish to place the input item </a:t>
            </a:r>
            <a:r>
              <a:rPr lang="en-US" i="1" dirty="0"/>
              <a:t>z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 </a:t>
            </a:r>
            <a:r>
              <a:rPr lang="en-US" i="1" dirty="0"/>
              <a:t>Lines 8–13 </a:t>
            </a:r>
            <a:r>
              <a:rPr lang="en-US" i="1" dirty="0" smtClean="0"/>
              <a:t>set </a:t>
            </a:r>
            <a:r>
              <a:rPr lang="en-US" dirty="0" smtClean="0"/>
              <a:t>the </a:t>
            </a:r>
            <a:r>
              <a:rPr lang="en-US" dirty="0"/>
              <a:t>pointers that cause </a:t>
            </a:r>
            <a:r>
              <a:rPr lang="en-US" i="1" dirty="0"/>
              <a:t>z to be inserted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6533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BST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39139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5349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insertion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Inserting an item with key 13 into a binary search tree. </a:t>
            </a:r>
            <a:endParaRPr lang="en-US" dirty="0" smtClean="0"/>
          </a:p>
          <a:p>
            <a:r>
              <a:rPr lang="en-US" dirty="0" smtClean="0"/>
              <a:t>Lightly </a:t>
            </a:r>
            <a:r>
              <a:rPr lang="en-US" dirty="0"/>
              <a:t>shaded </a:t>
            </a:r>
            <a:r>
              <a:rPr lang="en-US" dirty="0" smtClean="0"/>
              <a:t>nodes indicate </a:t>
            </a:r>
            <a:r>
              <a:rPr lang="en-US" dirty="0"/>
              <a:t>the path from the root down to the position where the item is inserted. </a:t>
            </a:r>
            <a:endParaRPr lang="en-US" dirty="0" smtClean="0"/>
          </a:p>
          <a:p>
            <a:r>
              <a:rPr lang="en-US" dirty="0" smtClean="0"/>
              <a:t>The dashed line </a:t>
            </a:r>
            <a:r>
              <a:rPr lang="en-US" dirty="0"/>
              <a:t>indicates the link in the tree that is added to insert the item.</a:t>
            </a:r>
          </a:p>
        </p:txBody>
      </p:sp>
    </p:spTree>
    <p:extLst>
      <p:ext uri="{BB962C8B-B14F-4D97-AF65-F5344CB8AC3E}">
        <p14:creationId xmlns:p14="http://schemas.microsoft.com/office/powerpoint/2010/main" val="582996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procedure for deleting a given node </a:t>
            </a:r>
            <a:r>
              <a:rPr lang="en-US" i="1" dirty="0"/>
              <a:t>z from a binary search tree takes as an argument </a:t>
            </a:r>
            <a:r>
              <a:rPr lang="en-US" i="1" dirty="0" smtClean="0"/>
              <a:t>a </a:t>
            </a:r>
            <a:r>
              <a:rPr lang="en-US" dirty="0" smtClean="0"/>
              <a:t>pointer </a:t>
            </a:r>
            <a:r>
              <a:rPr lang="en-US" dirty="0"/>
              <a:t>to </a:t>
            </a:r>
            <a:r>
              <a:rPr lang="en-US" i="1" dirty="0"/>
              <a:t>z. The procedure considers the three cases shown in Figure 12.4. </a:t>
            </a:r>
            <a:endParaRPr lang="en-US" i="1" dirty="0" smtClean="0"/>
          </a:p>
          <a:p>
            <a:r>
              <a:rPr lang="en-US" i="1" dirty="0" smtClean="0"/>
              <a:t>Case1: If </a:t>
            </a:r>
            <a:r>
              <a:rPr lang="en-US" i="1" dirty="0"/>
              <a:t>z has </a:t>
            </a:r>
            <a:r>
              <a:rPr lang="en-US" i="1" dirty="0" smtClean="0"/>
              <a:t>no </a:t>
            </a:r>
            <a:r>
              <a:rPr lang="en-US" dirty="0" smtClean="0"/>
              <a:t>children</a:t>
            </a:r>
            <a:r>
              <a:rPr lang="en-US" dirty="0"/>
              <a:t>, we modify its parent </a:t>
            </a:r>
            <a:r>
              <a:rPr lang="en-US" i="1" dirty="0"/>
              <a:t>p[z] to replace z with NIL as its child. </a:t>
            </a:r>
            <a:endParaRPr lang="en-US" i="1" dirty="0" smtClean="0"/>
          </a:p>
          <a:p>
            <a:r>
              <a:rPr lang="en-US" i="1" dirty="0" smtClean="0"/>
              <a:t>Case2: If </a:t>
            </a:r>
            <a:r>
              <a:rPr lang="en-US" i="1" dirty="0"/>
              <a:t>the node has only </a:t>
            </a:r>
            <a:r>
              <a:rPr lang="en-US" i="1" dirty="0" smtClean="0"/>
              <a:t>a </a:t>
            </a:r>
            <a:r>
              <a:rPr lang="en-US" dirty="0" smtClean="0"/>
              <a:t>single </a:t>
            </a:r>
            <a:r>
              <a:rPr lang="en-US" dirty="0"/>
              <a:t>child, we "splice out" </a:t>
            </a:r>
            <a:r>
              <a:rPr lang="en-US" i="1" dirty="0"/>
              <a:t>z by making a new link between its child and its parent. </a:t>
            </a:r>
          </a:p>
          <a:p>
            <a:r>
              <a:rPr lang="en-US" dirty="0" smtClean="0"/>
              <a:t>Case 3: if </a:t>
            </a:r>
            <a:r>
              <a:rPr lang="en-US" dirty="0"/>
              <a:t>the node has two children, we splice out </a:t>
            </a:r>
            <a:r>
              <a:rPr lang="en-US" i="1" dirty="0" err="1"/>
              <a:t>z's</a:t>
            </a:r>
            <a:r>
              <a:rPr lang="en-US" i="1" dirty="0"/>
              <a:t> successor y, which has no left </a:t>
            </a:r>
            <a:r>
              <a:rPr lang="en-US" i="1" dirty="0" smtClean="0"/>
              <a:t>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43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70150" y="568325"/>
            <a:ext cx="6673850" cy="15605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8763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0164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TREE-DELETE(</a:t>
            </a:r>
            <a:r>
              <a:rPr lang="en-US" i="1" dirty="0"/>
              <a:t>T, z)</a:t>
            </a:r>
          </a:p>
          <a:p>
            <a:pPr>
              <a:buNone/>
            </a:pPr>
            <a:r>
              <a:rPr lang="en-US" dirty="0"/>
              <a:t>1 </a:t>
            </a:r>
            <a:r>
              <a:rPr lang="en-US" b="1" dirty="0"/>
              <a:t>if </a:t>
            </a:r>
            <a:r>
              <a:rPr lang="en-US" b="1" i="1" dirty="0"/>
              <a:t>left[z] = NIL or right[z] = NIL</a:t>
            </a:r>
          </a:p>
          <a:p>
            <a:pPr>
              <a:buNone/>
            </a:pPr>
            <a:r>
              <a:rPr lang="en-US" dirty="0"/>
              <a:t>2 </a:t>
            </a:r>
            <a:r>
              <a:rPr lang="en-US" b="1" dirty="0"/>
              <a:t>then </a:t>
            </a:r>
            <a:r>
              <a:rPr lang="en-US" b="1" i="1" dirty="0"/>
              <a:t>y ← z</a:t>
            </a:r>
          </a:p>
          <a:p>
            <a:pPr>
              <a:buNone/>
            </a:pPr>
            <a:r>
              <a:rPr lang="en-US" dirty="0"/>
              <a:t>3 </a:t>
            </a:r>
            <a:r>
              <a:rPr lang="en-US" b="1" dirty="0"/>
              <a:t>else </a:t>
            </a:r>
            <a:r>
              <a:rPr lang="en-US" b="1" i="1" dirty="0"/>
              <a:t>y ← TREE-SUCCESSOR(z)</a:t>
            </a:r>
          </a:p>
          <a:p>
            <a:pPr>
              <a:buNone/>
            </a:pPr>
            <a:r>
              <a:rPr lang="en-US" dirty="0"/>
              <a:t>4 </a:t>
            </a:r>
            <a:r>
              <a:rPr lang="en-US" b="1" dirty="0"/>
              <a:t>if </a:t>
            </a:r>
            <a:r>
              <a:rPr lang="en-US" b="1" i="1" dirty="0"/>
              <a:t>left[y] ≠ NIL</a:t>
            </a:r>
          </a:p>
          <a:p>
            <a:pPr>
              <a:buNone/>
            </a:pPr>
            <a:r>
              <a:rPr lang="en-US" dirty="0"/>
              <a:t>5 </a:t>
            </a:r>
            <a:r>
              <a:rPr lang="en-US" b="1" dirty="0"/>
              <a:t>then </a:t>
            </a:r>
            <a:r>
              <a:rPr lang="en-US" b="1" i="1" dirty="0"/>
              <a:t>x ← left[y]</a:t>
            </a:r>
          </a:p>
          <a:p>
            <a:pPr>
              <a:buNone/>
            </a:pPr>
            <a:r>
              <a:rPr lang="en-US" dirty="0"/>
              <a:t>6 </a:t>
            </a:r>
            <a:r>
              <a:rPr lang="en-US" b="1" dirty="0"/>
              <a:t>else </a:t>
            </a:r>
            <a:r>
              <a:rPr lang="en-US" b="1" i="1" dirty="0"/>
              <a:t>x ← right[y</a:t>
            </a:r>
            <a:r>
              <a:rPr lang="en-US" b="1" i="1" dirty="0" smtClean="0"/>
              <a:t>]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68011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7 </a:t>
            </a:r>
            <a:r>
              <a:rPr lang="en-US" b="1" dirty="0" smtClean="0"/>
              <a:t>if </a:t>
            </a:r>
            <a:r>
              <a:rPr lang="en-US" b="1" i="1" dirty="0" smtClean="0"/>
              <a:t>x ≠ NIL</a:t>
            </a:r>
          </a:p>
          <a:p>
            <a:pPr>
              <a:buNone/>
            </a:pPr>
            <a:r>
              <a:rPr lang="en-US" dirty="0" smtClean="0"/>
              <a:t>8 </a:t>
            </a:r>
            <a:r>
              <a:rPr lang="en-US" b="1" dirty="0" smtClean="0"/>
              <a:t>then </a:t>
            </a:r>
            <a:r>
              <a:rPr lang="en-US" b="1" i="1" dirty="0" smtClean="0"/>
              <a:t>p[x] ← p[y]</a:t>
            </a:r>
          </a:p>
          <a:p>
            <a:pPr>
              <a:buNone/>
            </a:pPr>
            <a:r>
              <a:rPr lang="en-US" dirty="0" smtClean="0"/>
              <a:t>9 </a:t>
            </a:r>
            <a:r>
              <a:rPr lang="en-US" b="1" dirty="0" smtClean="0"/>
              <a:t>if </a:t>
            </a:r>
            <a:r>
              <a:rPr lang="en-US" b="1" i="1" dirty="0" smtClean="0"/>
              <a:t>p[y] = NIL</a:t>
            </a:r>
          </a:p>
          <a:p>
            <a:pPr>
              <a:buNone/>
            </a:pPr>
            <a:r>
              <a:rPr lang="en-US" dirty="0" smtClean="0"/>
              <a:t>10 </a:t>
            </a:r>
            <a:r>
              <a:rPr lang="en-US" b="1" dirty="0" smtClean="0"/>
              <a:t>then </a:t>
            </a:r>
            <a:r>
              <a:rPr lang="en-US" b="1" i="1" dirty="0" smtClean="0"/>
              <a:t>root[T] ← x</a:t>
            </a:r>
          </a:p>
          <a:p>
            <a:pPr>
              <a:buNone/>
            </a:pPr>
            <a:r>
              <a:rPr lang="en-US" dirty="0" smtClean="0"/>
              <a:t>11 </a:t>
            </a:r>
            <a:r>
              <a:rPr lang="en-US" b="1" dirty="0" smtClean="0"/>
              <a:t>else if </a:t>
            </a:r>
            <a:r>
              <a:rPr lang="en-US" b="1" i="1" dirty="0" smtClean="0"/>
              <a:t>y = left[p[y]]</a:t>
            </a:r>
          </a:p>
          <a:p>
            <a:pPr>
              <a:buNone/>
            </a:pPr>
            <a:r>
              <a:rPr lang="en-US" dirty="0" smtClean="0"/>
              <a:t>12 </a:t>
            </a:r>
            <a:r>
              <a:rPr lang="en-US" b="1" dirty="0" smtClean="0"/>
              <a:t>then </a:t>
            </a:r>
            <a:r>
              <a:rPr lang="en-US" b="1" i="1" dirty="0" smtClean="0"/>
              <a:t>left[p[y]] ← x</a:t>
            </a:r>
          </a:p>
          <a:p>
            <a:pPr>
              <a:buNone/>
            </a:pPr>
            <a:r>
              <a:rPr lang="en-US" dirty="0" smtClean="0"/>
              <a:t>13 </a:t>
            </a:r>
            <a:r>
              <a:rPr lang="en-US" b="1" dirty="0" smtClean="0"/>
              <a:t>else </a:t>
            </a:r>
            <a:r>
              <a:rPr lang="en-US" b="1" i="1" dirty="0" smtClean="0"/>
              <a:t>right[p[y]] ← x</a:t>
            </a:r>
          </a:p>
          <a:p>
            <a:pPr>
              <a:buNone/>
            </a:pPr>
            <a:r>
              <a:rPr lang="en-US" dirty="0" smtClean="0"/>
              <a:t>14 </a:t>
            </a:r>
            <a:r>
              <a:rPr lang="en-US" b="1" dirty="0" smtClean="0"/>
              <a:t>if </a:t>
            </a:r>
            <a:r>
              <a:rPr lang="en-US" b="1" i="1" dirty="0" smtClean="0"/>
              <a:t>y ≠ z</a:t>
            </a:r>
          </a:p>
          <a:p>
            <a:pPr>
              <a:buNone/>
            </a:pPr>
            <a:r>
              <a:rPr lang="en-US" dirty="0" smtClean="0"/>
              <a:t>15 </a:t>
            </a:r>
            <a:r>
              <a:rPr lang="en-US" b="1" dirty="0" smtClean="0"/>
              <a:t>then </a:t>
            </a:r>
            <a:r>
              <a:rPr lang="en-US" b="1" i="1" dirty="0" smtClean="0"/>
              <a:t>key[z] ← key[y]</a:t>
            </a:r>
          </a:p>
          <a:p>
            <a:pPr>
              <a:buNone/>
            </a:pPr>
            <a:r>
              <a:rPr lang="en-US" dirty="0" smtClean="0"/>
              <a:t>16 copy </a:t>
            </a:r>
            <a:r>
              <a:rPr lang="en-US" i="1" dirty="0" err="1" smtClean="0"/>
              <a:t>y's</a:t>
            </a:r>
            <a:r>
              <a:rPr lang="en-US" i="1" dirty="0" smtClean="0"/>
              <a:t> satellite data into z</a:t>
            </a:r>
          </a:p>
          <a:p>
            <a:pPr>
              <a:buNone/>
            </a:pPr>
            <a:r>
              <a:rPr lang="en-US" dirty="0" smtClean="0"/>
              <a:t>17 </a:t>
            </a:r>
            <a:r>
              <a:rPr lang="en-US" b="1" dirty="0" smtClean="0"/>
              <a:t>return </a:t>
            </a:r>
            <a:r>
              <a:rPr lang="en-US" b="1" i="1" dirty="0" smtClean="0"/>
              <a:t>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80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delete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lines 1–3, the algorithm determines a node </a:t>
            </a:r>
            <a:r>
              <a:rPr lang="en-US" i="1" dirty="0"/>
              <a:t>y to splice out. The node y is either the </a:t>
            </a:r>
            <a:r>
              <a:rPr lang="en-US" i="1" dirty="0" smtClean="0"/>
              <a:t>input </a:t>
            </a:r>
            <a:r>
              <a:rPr lang="en-US" dirty="0" smtClean="0"/>
              <a:t>node </a:t>
            </a:r>
            <a:r>
              <a:rPr lang="en-US" i="1" dirty="0"/>
              <a:t>z (if z has at most 1 child) or the successor of z (if z has two children). </a:t>
            </a:r>
            <a:endParaRPr lang="en-US" i="1" dirty="0" smtClean="0"/>
          </a:p>
          <a:p>
            <a:r>
              <a:rPr lang="en-US" i="1" dirty="0" smtClean="0"/>
              <a:t>Then</a:t>
            </a:r>
            <a:r>
              <a:rPr lang="en-US" i="1" dirty="0"/>
              <a:t>, in lines </a:t>
            </a:r>
            <a:r>
              <a:rPr lang="en-US" i="1" dirty="0" smtClean="0"/>
              <a:t>4–</a:t>
            </a:r>
            <a:r>
              <a:rPr lang="en-US" dirty="0" smtClean="0"/>
              <a:t>6</a:t>
            </a:r>
            <a:r>
              <a:rPr lang="en-US" dirty="0"/>
              <a:t>, </a:t>
            </a:r>
            <a:r>
              <a:rPr lang="en-US" i="1" dirty="0"/>
              <a:t>x is set to the non-NIL child of y, or to NIL if y has no children. </a:t>
            </a:r>
            <a:endParaRPr lang="en-US" i="1" dirty="0" smtClean="0"/>
          </a:p>
          <a:p>
            <a:r>
              <a:rPr lang="en-US" i="1" dirty="0" smtClean="0"/>
              <a:t>The </a:t>
            </a:r>
            <a:r>
              <a:rPr lang="en-US" i="1" dirty="0"/>
              <a:t>node y is spliced out </a:t>
            </a:r>
            <a:r>
              <a:rPr lang="en-US" i="1" dirty="0" smtClean="0"/>
              <a:t>in </a:t>
            </a:r>
            <a:r>
              <a:rPr lang="en-US" dirty="0" smtClean="0"/>
              <a:t>lines </a:t>
            </a:r>
            <a:r>
              <a:rPr lang="en-US" dirty="0"/>
              <a:t>7–13 by modifying pointers in </a:t>
            </a:r>
            <a:r>
              <a:rPr lang="en-US" i="1" dirty="0"/>
              <a:t>p[y] and x. Splicing out y is somewhat complicated by </a:t>
            </a:r>
            <a:r>
              <a:rPr lang="en-US" i="1" dirty="0" smtClean="0"/>
              <a:t>the </a:t>
            </a:r>
            <a:r>
              <a:rPr lang="en-US" dirty="0" smtClean="0"/>
              <a:t>need </a:t>
            </a:r>
            <a:r>
              <a:rPr lang="en-US" dirty="0"/>
              <a:t>for proper handling of the boundary conditions, which occur when </a:t>
            </a:r>
            <a:r>
              <a:rPr lang="en-US" i="1" dirty="0"/>
              <a:t>x = NIL or when y </a:t>
            </a:r>
            <a:r>
              <a:rPr lang="en-US" i="1" dirty="0" smtClean="0"/>
              <a:t>is </a:t>
            </a:r>
            <a:r>
              <a:rPr lang="en-US" dirty="0" smtClean="0"/>
              <a:t>the </a:t>
            </a:r>
            <a:r>
              <a:rPr lang="en-US" dirty="0"/>
              <a:t>root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44393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Finally, in lines 14–16, if the successor of </a:t>
            </a:r>
            <a:r>
              <a:rPr lang="en-US" i="1" dirty="0" smtClean="0"/>
              <a:t>z was the node spliced out, </a:t>
            </a:r>
            <a:r>
              <a:rPr lang="en-US" i="1" dirty="0" err="1" smtClean="0"/>
              <a:t>y's</a:t>
            </a:r>
            <a:r>
              <a:rPr lang="en-US" i="1" dirty="0" smtClean="0"/>
              <a:t> key and </a:t>
            </a:r>
            <a:r>
              <a:rPr lang="en-US" dirty="0" smtClean="0"/>
              <a:t>satellite data are moved to </a:t>
            </a:r>
            <a:r>
              <a:rPr lang="en-US" i="1" dirty="0" smtClean="0"/>
              <a:t>z, overwriting the previous key and satellite data.</a:t>
            </a:r>
          </a:p>
          <a:p>
            <a:r>
              <a:rPr lang="en-US" i="1" dirty="0" smtClean="0"/>
              <a:t> The node y is </a:t>
            </a:r>
            <a:r>
              <a:rPr lang="en-US" dirty="0" smtClean="0"/>
              <a:t>returned in line 17 so that the calling procedure can recycle it via the free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4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search tree property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 </a:t>
            </a:r>
            <a:r>
              <a:rPr lang="en-GB" i="1" dirty="0"/>
              <a:t>x </a:t>
            </a:r>
            <a:r>
              <a:rPr lang="en-GB" dirty="0"/>
              <a:t>be a node in a binary search tree. If </a:t>
            </a:r>
            <a:r>
              <a:rPr lang="en-GB" i="1" dirty="0"/>
              <a:t>y </a:t>
            </a:r>
            <a:r>
              <a:rPr lang="en-GB" dirty="0"/>
              <a:t>is a node in the left </a:t>
            </a:r>
            <a:r>
              <a:rPr lang="en-GB" dirty="0" err="1"/>
              <a:t>subtree</a:t>
            </a:r>
            <a:r>
              <a:rPr lang="en-GB" dirty="0"/>
              <a:t> of </a:t>
            </a:r>
            <a:r>
              <a:rPr lang="en-GB" i="1" dirty="0"/>
              <a:t>x</a:t>
            </a:r>
            <a:r>
              <a:rPr lang="en-GB" dirty="0"/>
              <a:t>, then </a:t>
            </a:r>
            <a:r>
              <a:rPr lang="en-GB" i="1" dirty="0"/>
              <a:t>key</a:t>
            </a:r>
            <a:r>
              <a:rPr lang="en-GB" dirty="0"/>
              <a:t>[</a:t>
            </a:r>
            <a:r>
              <a:rPr lang="en-GB" i="1" dirty="0"/>
              <a:t>y</a:t>
            </a:r>
            <a:r>
              <a:rPr lang="en-GB" dirty="0" smtClean="0"/>
              <a:t>]≤ </a:t>
            </a:r>
            <a:r>
              <a:rPr lang="en-GB" i="1" dirty="0"/>
              <a:t>key</a:t>
            </a:r>
            <a:r>
              <a:rPr lang="en-GB" dirty="0"/>
              <a:t>[</a:t>
            </a:r>
            <a:r>
              <a:rPr lang="en-GB" i="1" dirty="0"/>
              <a:t>x</a:t>
            </a:r>
            <a:r>
              <a:rPr lang="en-GB" dirty="0"/>
              <a:t>]. If </a:t>
            </a:r>
            <a:r>
              <a:rPr lang="en-GB" i="1" dirty="0"/>
              <a:t>y </a:t>
            </a:r>
            <a:r>
              <a:rPr lang="en-GB" dirty="0"/>
              <a:t>is a node in the right </a:t>
            </a:r>
            <a:r>
              <a:rPr lang="en-GB" dirty="0" err="1"/>
              <a:t>subtree</a:t>
            </a:r>
            <a:r>
              <a:rPr lang="en-GB" dirty="0"/>
              <a:t> of </a:t>
            </a:r>
            <a:r>
              <a:rPr lang="en-GB" i="1" dirty="0" smtClean="0"/>
              <a:t>x</a:t>
            </a:r>
            <a:r>
              <a:rPr lang="en-GB" dirty="0" smtClean="0"/>
              <a:t>, then </a:t>
            </a:r>
            <a:r>
              <a:rPr lang="en-GB" i="1" dirty="0"/>
              <a:t>key</a:t>
            </a:r>
            <a:r>
              <a:rPr lang="en-GB" dirty="0"/>
              <a:t>[</a:t>
            </a:r>
            <a:r>
              <a:rPr lang="en-GB" i="1" dirty="0"/>
              <a:t>x</a:t>
            </a:r>
            <a:r>
              <a:rPr lang="en-GB" dirty="0"/>
              <a:t>] ≤ </a:t>
            </a:r>
            <a:r>
              <a:rPr lang="en-GB" i="1" dirty="0"/>
              <a:t>key</a:t>
            </a:r>
            <a:r>
              <a:rPr lang="en-GB" dirty="0"/>
              <a:t>[</a:t>
            </a:r>
            <a:r>
              <a:rPr lang="en-GB" i="1" dirty="0"/>
              <a:t>y</a:t>
            </a:r>
            <a:r>
              <a:rPr lang="en-GB" dirty="0"/>
              <a:t>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BB37-E1EB-4EE6-9722-47E0C43AB4D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6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tree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1524000"/>
            <a:ext cx="6172200" cy="4114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BB37-E1EB-4EE6-9722-47E0C43AB4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3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Querying a binary search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These include </a:t>
            </a:r>
            <a:r>
              <a:rPr lang="en-GB" dirty="0"/>
              <a:t>the SEARCH operation, binary search trees can support such queries </a:t>
            </a:r>
            <a:r>
              <a:rPr lang="en-GB" dirty="0" smtClean="0"/>
              <a:t>as MINIMUM</a:t>
            </a:r>
            <a:r>
              <a:rPr lang="en-GB" dirty="0"/>
              <a:t>, MAXIMUM, SUCCESSOR, and PREDECESSOR. </a:t>
            </a:r>
            <a:endParaRPr lang="en-GB" dirty="0" smtClean="0"/>
          </a:p>
          <a:p>
            <a:r>
              <a:rPr lang="en-GB" dirty="0" smtClean="0"/>
              <a:t>The operations </a:t>
            </a:r>
            <a:r>
              <a:rPr lang="en-GB" dirty="0"/>
              <a:t>and show that each can be supported in time </a:t>
            </a:r>
            <a:r>
              <a:rPr lang="en-GB" i="1" dirty="0"/>
              <a:t>O</a:t>
            </a:r>
            <a:r>
              <a:rPr lang="en-GB" dirty="0"/>
              <a:t>(</a:t>
            </a:r>
            <a:r>
              <a:rPr lang="en-GB" i="1" dirty="0"/>
              <a:t>h</a:t>
            </a:r>
            <a:r>
              <a:rPr lang="en-GB" dirty="0"/>
              <a:t>) on a binary </a:t>
            </a:r>
            <a:r>
              <a:rPr lang="en-GB" dirty="0" smtClean="0"/>
              <a:t>search tree </a:t>
            </a:r>
            <a:r>
              <a:rPr lang="en-GB" dirty="0"/>
              <a:t>of height </a:t>
            </a:r>
            <a:r>
              <a:rPr lang="en-GB" i="1" dirty="0"/>
              <a:t>h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BB37-E1EB-4EE6-9722-47E0C43AB4D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tree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1524000"/>
            <a:ext cx="6172200" cy="4114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BB37-E1EB-4EE6-9722-47E0C43AB4D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Searching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Given a pointer to the root of the tree and a key </a:t>
            </a:r>
            <a:r>
              <a:rPr lang="en-GB" i="1" dirty="0"/>
              <a:t>k</a:t>
            </a:r>
            <a:r>
              <a:rPr lang="en-GB" dirty="0"/>
              <a:t>, TREE-SEARCH returns a pointer to a </a:t>
            </a:r>
            <a:r>
              <a:rPr lang="en-GB" dirty="0" smtClean="0"/>
              <a:t>node with </a:t>
            </a:r>
            <a:r>
              <a:rPr lang="en-GB" dirty="0"/>
              <a:t>key </a:t>
            </a:r>
            <a:r>
              <a:rPr lang="en-GB" i="1" dirty="0"/>
              <a:t>k </a:t>
            </a:r>
            <a:r>
              <a:rPr lang="en-GB" dirty="0"/>
              <a:t>if one exists; otherwise, it returns NIL.</a:t>
            </a:r>
          </a:p>
          <a:p>
            <a:pPr marL="0" indent="0">
              <a:buNone/>
            </a:pPr>
            <a:r>
              <a:rPr lang="en-GB" dirty="0"/>
              <a:t>TREE-SEARCH (</a:t>
            </a:r>
            <a:r>
              <a:rPr lang="en-GB" i="1" dirty="0"/>
              <a:t>x</a:t>
            </a:r>
            <a:r>
              <a:rPr lang="en-GB" dirty="0"/>
              <a:t>, </a:t>
            </a:r>
            <a:r>
              <a:rPr lang="en-GB" i="1" dirty="0"/>
              <a:t>k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1 </a:t>
            </a:r>
            <a:r>
              <a:rPr lang="en-GB" b="1" dirty="0"/>
              <a:t>if </a:t>
            </a:r>
            <a:r>
              <a:rPr lang="en-GB" i="1" dirty="0"/>
              <a:t>x</a:t>
            </a:r>
            <a:r>
              <a:rPr lang="en-GB" dirty="0"/>
              <a:t>= NIL or </a:t>
            </a:r>
            <a:r>
              <a:rPr lang="en-GB" i="1" dirty="0"/>
              <a:t>k </a:t>
            </a:r>
            <a:r>
              <a:rPr lang="en-GB" dirty="0"/>
              <a:t>= </a:t>
            </a:r>
            <a:r>
              <a:rPr lang="en-GB" i="1" dirty="0"/>
              <a:t>key</a:t>
            </a:r>
            <a:r>
              <a:rPr lang="en-GB" dirty="0"/>
              <a:t>[</a:t>
            </a:r>
            <a:r>
              <a:rPr lang="en-GB" i="1" dirty="0"/>
              <a:t>x</a:t>
            </a:r>
            <a:r>
              <a:rPr lang="en-GB" dirty="0"/>
              <a:t>]</a:t>
            </a:r>
          </a:p>
          <a:p>
            <a:pPr marL="0" indent="0">
              <a:buNone/>
            </a:pPr>
            <a:r>
              <a:rPr lang="en-GB" dirty="0"/>
              <a:t>2 </a:t>
            </a:r>
            <a:r>
              <a:rPr lang="en-GB" b="1" dirty="0"/>
              <a:t>then return </a:t>
            </a:r>
            <a:r>
              <a:rPr lang="en-GB" i="1" dirty="0"/>
              <a:t>x</a:t>
            </a:r>
          </a:p>
          <a:p>
            <a:pPr marL="0" indent="0">
              <a:buNone/>
            </a:pPr>
            <a:r>
              <a:rPr lang="en-GB" dirty="0"/>
              <a:t>3 </a:t>
            </a:r>
            <a:r>
              <a:rPr lang="en-GB" b="1" dirty="0"/>
              <a:t>if </a:t>
            </a:r>
            <a:r>
              <a:rPr lang="en-GB" i="1" dirty="0"/>
              <a:t>k </a:t>
            </a:r>
            <a:r>
              <a:rPr lang="en-GB" dirty="0"/>
              <a:t>&lt; </a:t>
            </a:r>
            <a:r>
              <a:rPr lang="en-GB" i="1" dirty="0"/>
              <a:t>key</a:t>
            </a:r>
            <a:r>
              <a:rPr lang="en-GB" dirty="0"/>
              <a:t>[</a:t>
            </a:r>
            <a:r>
              <a:rPr lang="en-GB" i="1" dirty="0"/>
              <a:t>x</a:t>
            </a:r>
            <a:r>
              <a:rPr lang="en-GB" dirty="0"/>
              <a:t>]</a:t>
            </a:r>
          </a:p>
          <a:p>
            <a:pPr marL="0" indent="0">
              <a:buNone/>
            </a:pPr>
            <a:r>
              <a:rPr lang="en-GB" dirty="0"/>
              <a:t>4 </a:t>
            </a:r>
            <a:r>
              <a:rPr lang="en-GB" b="1" dirty="0"/>
              <a:t>then return </a:t>
            </a:r>
            <a:r>
              <a:rPr lang="en-GB" dirty="0"/>
              <a:t>TREE-SEARCH(</a:t>
            </a:r>
            <a:r>
              <a:rPr lang="en-GB" i="1" dirty="0"/>
              <a:t>left</a:t>
            </a:r>
            <a:r>
              <a:rPr lang="en-GB" dirty="0"/>
              <a:t>[</a:t>
            </a:r>
            <a:r>
              <a:rPr lang="en-GB" i="1" dirty="0"/>
              <a:t>x</a:t>
            </a:r>
            <a:r>
              <a:rPr lang="en-GB" dirty="0"/>
              <a:t>], </a:t>
            </a:r>
            <a:r>
              <a:rPr lang="en-GB" i="1" dirty="0"/>
              <a:t>k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5 </a:t>
            </a:r>
            <a:r>
              <a:rPr lang="en-GB" b="1" dirty="0"/>
              <a:t>else return </a:t>
            </a:r>
            <a:r>
              <a:rPr lang="en-GB" dirty="0"/>
              <a:t>TREE-SEARCH(</a:t>
            </a:r>
            <a:r>
              <a:rPr lang="en-GB" i="1" dirty="0"/>
              <a:t>right</a:t>
            </a:r>
            <a:r>
              <a:rPr lang="en-GB" dirty="0"/>
              <a:t>[</a:t>
            </a:r>
            <a:r>
              <a:rPr lang="en-GB" i="1" dirty="0"/>
              <a:t>x</a:t>
            </a:r>
            <a:r>
              <a:rPr lang="en-GB" dirty="0"/>
              <a:t>], </a:t>
            </a:r>
            <a:r>
              <a:rPr lang="en-GB" i="1" dirty="0"/>
              <a:t>k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BB37-E1EB-4EE6-9722-47E0C43AB4D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60198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985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Example-searching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BB37-E1EB-4EE6-9722-47E0C43AB4D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Referring to graph on slide 5. </a:t>
            </a:r>
            <a:r>
              <a:rPr lang="en-GB" dirty="0"/>
              <a:t> </a:t>
            </a:r>
            <a:r>
              <a:rPr lang="en-GB" dirty="0" smtClean="0"/>
              <a:t>Lets say you are searching for the number 9</a:t>
            </a:r>
          </a:p>
          <a:p>
            <a:pPr marL="0" indent="0">
              <a:buNone/>
            </a:pPr>
            <a:r>
              <a:rPr lang="en-GB" dirty="0"/>
              <a:t>TREE-SEARCH (</a:t>
            </a:r>
            <a:r>
              <a:rPr lang="en-GB" i="1" dirty="0"/>
              <a:t>x</a:t>
            </a:r>
            <a:r>
              <a:rPr lang="en-GB" dirty="0"/>
              <a:t>, </a:t>
            </a:r>
            <a:r>
              <a:rPr lang="en-GB" i="1" dirty="0"/>
              <a:t>k</a:t>
            </a:r>
            <a:r>
              <a:rPr lang="en-GB" dirty="0" smtClean="0"/>
              <a:t>)-  x(item at root-15) (k-key being searched-9)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1 </a:t>
            </a:r>
            <a:r>
              <a:rPr lang="en-GB" b="1" dirty="0"/>
              <a:t>if </a:t>
            </a:r>
            <a:r>
              <a:rPr lang="en-GB" i="1" dirty="0"/>
              <a:t>x</a:t>
            </a:r>
            <a:r>
              <a:rPr lang="en-GB" dirty="0"/>
              <a:t>= NIL or </a:t>
            </a:r>
            <a:r>
              <a:rPr lang="en-GB" i="1" dirty="0"/>
              <a:t>k </a:t>
            </a:r>
            <a:r>
              <a:rPr lang="en-GB" dirty="0"/>
              <a:t>= </a:t>
            </a:r>
            <a:r>
              <a:rPr lang="en-GB" i="1" dirty="0"/>
              <a:t>key</a:t>
            </a:r>
            <a:r>
              <a:rPr lang="en-GB" dirty="0"/>
              <a:t>[</a:t>
            </a:r>
            <a:r>
              <a:rPr lang="en-GB" i="1" dirty="0"/>
              <a:t>x</a:t>
            </a:r>
            <a:r>
              <a:rPr lang="en-GB" dirty="0" smtClean="0"/>
              <a:t>]- x is not nil and 9 is not equal to 15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2 </a:t>
            </a:r>
            <a:r>
              <a:rPr lang="en-GB" b="1" dirty="0"/>
              <a:t>then return </a:t>
            </a:r>
            <a:r>
              <a:rPr lang="en-GB" i="1" dirty="0" smtClean="0"/>
              <a:t>x-not returning x</a:t>
            </a:r>
            <a:endParaRPr lang="en-GB" i="1" dirty="0"/>
          </a:p>
          <a:p>
            <a:pPr marL="0" indent="0">
              <a:buNone/>
            </a:pPr>
            <a:r>
              <a:rPr lang="en-GB" dirty="0"/>
              <a:t>3 </a:t>
            </a:r>
            <a:r>
              <a:rPr lang="en-GB" b="1" dirty="0"/>
              <a:t>if </a:t>
            </a:r>
            <a:r>
              <a:rPr lang="en-GB" i="1" dirty="0"/>
              <a:t>k </a:t>
            </a:r>
            <a:r>
              <a:rPr lang="en-GB" dirty="0"/>
              <a:t>&lt; </a:t>
            </a:r>
            <a:r>
              <a:rPr lang="en-GB" i="1" dirty="0"/>
              <a:t>key</a:t>
            </a:r>
            <a:r>
              <a:rPr lang="en-GB" dirty="0"/>
              <a:t>[</a:t>
            </a:r>
            <a:r>
              <a:rPr lang="en-GB" i="1" dirty="0"/>
              <a:t>x</a:t>
            </a:r>
            <a:r>
              <a:rPr lang="en-GB" dirty="0" smtClean="0"/>
              <a:t>]- 9 is less than  15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4 </a:t>
            </a:r>
            <a:r>
              <a:rPr lang="en-GB" b="1" dirty="0"/>
              <a:t>then return </a:t>
            </a:r>
            <a:r>
              <a:rPr lang="en-GB" dirty="0"/>
              <a:t>TREE-SEARCH(</a:t>
            </a:r>
            <a:r>
              <a:rPr lang="en-GB" i="1" dirty="0"/>
              <a:t>left</a:t>
            </a:r>
            <a:r>
              <a:rPr lang="en-GB" dirty="0"/>
              <a:t>[</a:t>
            </a:r>
            <a:r>
              <a:rPr lang="en-GB" i="1" dirty="0"/>
              <a:t>x</a:t>
            </a:r>
            <a:r>
              <a:rPr lang="en-GB" dirty="0"/>
              <a:t>], </a:t>
            </a:r>
            <a:r>
              <a:rPr lang="en-GB" i="1" dirty="0"/>
              <a:t>k</a:t>
            </a:r>
            <a:r>
              <a:rPr lang="en-GB" dirty="0" smtClean="0"/>
              <a:t>) –search left and call function again TREE-SEARCH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-Find the item 6 assigned as x. compare 6 and 9. </a:t>
            </a:r>
          </a:p>
          <a:p>
            <a:pPr marL="0" indent="0">
              <a:buNone/>
            </a:pPr>
            <a:r>
              <a:rPr lang="en-GB" dirty="0" smtClean="0"/>
              <a:t>9 greater than 6.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5 </a:t>
            </a:r>
            <a:r>
              <a:rPr lang="en-GB" b="1" dirty="0"/>
              <a:t>else return </a:t>
            </a:r>
            <a:r>
              <a:rPr lang="en-GB" dirty="0"/>
              <a:t>TREE-SEARCH(</a:t>
            </a:r>
            <a:r>
              <a:rPr lang="en-GB" i="1" dirty="0"/>
              <a:t>right</a:t>
            </a:r>
            <a:r>
              <a:rPr lang="en-GB" dirty="0"/>
              <a:t>[</a:t>
            </a:r>
            <a:r>
              <a:rPr lang="en-GB" i="1" dirty="0"/>
              <a:t>x</a:t>
            </a:r>
            <a:r>
              <a:rPr lang="en-GB" dirty="0"/>
              <a:t>], </a:t>
            </a:r>
            <a:r>
              <a:rPr lang="en-GB" i="1" dirty="0"/>
              <a:t>k</a:t>
            </a:r>
            <a:r>
              <a:rPr lang="en-GB" dirty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390118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6749</TotalTime>
  <Words>2008</Words>
  <Application>Microsoft Office PowerPoint</Application>
  <PresentationFormat>On-screen Show (4:3)</PresentationFormat>
  <Paragraphs>222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Calibri</vt:lpstr>
      <vt:lpstr>Century Schoolbook</vt:lpstr>
      <vt:lpstr>Corbel</vt:lpstr>
      <vt:lpstr>Feathered</vt:lpstr>
      <vt:lpstr>BINARY SEARCH TREES</vt:lpstr>
      <vt:lpstr>Introduction</vt:lpstr>
      <vt:lpstr>Intro……</vt:lpstr>
      <vt:lpstr>Binary search tree property </vt:lpstr>
      <vt:lpstr>Sample tree</vt:lpstr>
      <vt:lpstr>Querying a binary search tree</vt:lpstr>
      <vt:lpstr>Sample tree</vt:lpstr>
      <vt:lpstr>Searching </vt:lpstr>
      <vt:lpstr>Example-searching</vt:lpstr>
      <vt:lpstr>Example….</vt:lpstr>
      <vt:lpstr>Minimum</vt:lpstr>
      <vt:lpstr>EXAMPLE</vt:lpstr>
      <vt:lpstr>Maximum </vt:lpstr>
      <vt:lpstr>Example-maximum</vt:lpstr>
      <vt:lpstr>Sample tree</vt:lpstr>
      <vt:lpstr>Successor</vt:lpstr>
      <vt:lpstr>Successor algorithm</vt:lpstr>
      <vt:lpstr>Analysis </vt:lpstr>
      <vt:lpstr>Analysis…</vt:lpstr>
      <vt:lpstr>Traversing a binary search tree</vt:lpstr>
      <vt:lpstr>Inorder traversal algorithm</vt:lpstr>
      <vt:lpstr>Inorder traversal</vt:lpstr>
      <vt:lpstr>Preorder traversal</vt:lpstr>
      <vt:lpstr>Preorder traversal</vt:lpstr>
      <vt:lpstr>Postorder traversal</vt:lpstr>
      <vt:lpstr>Postorder traversal</vt:lpstr>
      <vt:lpstr>INSERTING INTO A BINARY SEARCH TREE</vt:lpstr>
      <vt:lpstr>Tree insert function</vt:lpstr>
      <vt:lpstr>Continued…</vt:lpstr>
      <vt:lpstr>Discussion of tree insert</vt:lpstr>
      <vt:lpstr>Sample BST</vt:lpstr>
      <vt:lpstr>Example of insertion </vt:lpstr>
      <vt:lpstr>Deletion </vt:lpstr>
      <vt:lpstr>PowerPoint Presentation</vt:lpstr>
      <vt:lpstr>Tree delete</vt:lpstr>
      <vt:lpstr>Delete…</vt:lpstr>
      <vt:lpstr>Discussion of delete algorithm</vt:lpstr>
      <vt:lpstr>Discussion…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Inserting into a binary tree</dc:title>
  <dc:creator>Nyambura</dc:creator>
  <cp:lastModifiedBy>jane kuria</cp:lastModifiedBy>
  <cp:revision>29</cp:revision>
  <dcterms:created xsi:type="dcterms:W3CDTF">2013-03-26T20:08:06Z</dcterms:created>
  <dcterms:modified xsi:type="dcterms:W3CDTF">2020-03-27T08:06:46Z</dcterms:modified>
</cp:coreProperties>
</file>