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258" r:id="rId3"/>
    <p:sldId id="259" r:id="rId4"/>
    <p:sldId id="260" r:id="rId5"/>
    <p:sldId id="261" r:id="rId6"/>
    <p:sldId id="262" r:id="rId7"/>
    <p:sldId id="263" r:id="rId8"/>
    <p:sldId id="265" r:id="rId9"/>
    <p:sldId id="264" r:id="rId10"/>
    <p:sldId id="267" r:id="rId11"/>
    <p:sldId id="268" r:id="rId12"/>
    <p:sldId id="266" r:id="rId13"/>
    <p:sldId id="269" r:id="rId14"/>
    <p:sldId id="272" r:id="rId15"/>
    <p:sldId id="270" r:id="rId16"/>
    <p:sldId id="271" r:id="rId17"/>
    <p:sldId id="273" r:id="rId18"/>
    <p:sldId id="274" r:id="rId19"/>
    <p:sldId id="275" r:id="rId20"/>
    <p:sldId id="276" r:id="rId21"/>
    <p:sldId id="277" r:id="rId22"/>
    <p:sldId id="278" r:id="rId23"/>
    <p:sldId id="282" r:id="rId24"/>
    <p:sldId id="281"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varScale="1">
        <p:scale>
          <a:sx n="70" d="100"/>
          <a:sy n="70" d="100"/>
        </p:scale>
        <p:origin x="144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3/24/2020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extLst>
      <p:ext uri="{BB962C8B-B14F-4D97-AF65-F5344CB8AC3E}">
        <p14:creationId xmlns:p14="http://schemas.microsoft.com/office/powerpoint/2010/main" val="14118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extLst>
      <p:ext uri="{BB962C8B-B14F-4D97-AF65-F5344CB8AC3E}">
        <p14:creationId xmlns:p14="http://schemas.microsoft.com/office/powerpoint/2010/main" val="414372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extLst>
      <p:ext uri="{BB962C8B-B14F-4D97-AF65-F5344CB8AC3E}">
        <p14:creationId xmlns:p14="http://schemas.microsoft.com/office/powerpoint/2010/main" val="305543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extLst>
      <p:ext uri="{BB962C8B-B14F-4D97-AF65-F5344CB8AC3E}">
        <p14:creationId xmlns:p14="http://schemas.microsoft.com/office/powerpoint/2010/main" val="413335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a:p>
        </p:txBody>
      </p:sp>
    </p:spTree>
    <p:extLst>
      <p:ext uri="{BB962C8B-B14F-4D97-AF65-F5344CB8AC3E}">
        <p14:creationId xmlns:p14="http://schemas.microsoft.com/office/powerpoint/2010/main" val="4213939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a:p>
        </p:txBody>
      </p:sp>
    </p:spTree>
    <p:extLst>
      <p:ext uri="{BB962C8B-B14F-4D97-AF65-F5344CB8AC3E}">
        <p14:creationId xmlns:p14="http://schemas.microsoft.com/office/powerpoint/2010/main" val="143027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a:p>
        </p:txBody>
      </p:sp>
    </p:spTree>
    <p:extLst>
      <p:ext uri="{BB962C8B-B14F-4D97-AF65-F5344CB8AC3E}">
        <p14:creationId xmlns:p14="http://schemas.microsoft.com/office/powerpoint/2010/main" val="32508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a:p>
        </p:txBody>
      </p:sp>
    </p:spTree>
    <p:extLst>
      <p:ext uri="{BB962C8B-B14F-4D97-AF65-F5344CB8AC3E}">
        <p14:creationId xmlns:p14="http://schemas.microsoft.com/office/powerpoint/2010/main" val="2942216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a:p>
        </p:txBody>
      </p:sp>
    </p:spTree>
    <p:extLst>
      <p:ext uri="{BB962C8B-B14F-4D97-AF65-F5344CB8AC3E}">
        <p14:creationId xmlns:p14="http://schemas.microsoft.com/office/powerpoint/2010/main" val="1319089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a:p>
        </p:txBody>
      </p:sp>
    </p:spTree>
    <p:extLst>
      <p:ext uri="{BB962C8B-B14F-4D97-AF65-F5344CB8AC3E}">
        <p14:creationId xmlns:p14="http://schemas.microsoft.com/office/powerpoint/2010/main" val="539942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a:p>
        </p:txBody>
      </p:sp>
    </p:spTree>
    <p:extLst>
      <p:ext uri="{BB962C8B-B14F-4D97-AF65-F5344CB8AC3E}">
        <p14:creationId xmlns:p14="http://schemas.microsoft.com/office/powerpoint/2010/main" val="210797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a:p>
        </p:txBody>
      </p:sp>
    </p:spTree>
    <p:extLst>
      <p:ext uri="{BB962C8B-B14F-4D97-AF65-F5344CB8AC3E}">
        <p14:creationId xmlns:p14="http://schemas.microsoft.com/office/powerpoint/2010/main" val="18310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a:p>
        </p:txBody>
      </p:sp>
    </p:spTree>
    <p:extLst>
      <p:ext uri="{BB962C8B-B14F-4D97-AF65-F5344CB8AC3E}">
        <p14:creationId xmlns:p14="http://schemas.microsoft.com/office/powerpoint/2010/main" val="1584362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a:p>
        </p:txBody>
      </p:sp>
    </p:spTree>
    <p:extLst>
      <p:ext uri="{BB962C8B-B14F-4D97-AF65-F5344CB8AC3E}">
        <p14:creationId xmlns:p14="http://schemas.microsoft.com/office/powerpoint/2010/main" val="1315002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a:p>
        </p:txBody>
      </p:sp>
    </p:spTree>
    <p:extLst>
      <p:ext uri="{BB962C8B-B14F-4D97-AF65-F5344CB8AC3E}">
        <p14:creationId xmlns:p14="http://schemas.microsoft.com/office/powerpoint/2010/main" val="2911252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a:p>
        </p:txBody>
      </p:sp>
    </p:spTree>
    <p:extLst>
      <p:ext uri="{BB962C8B-B14F-4D97-AF65-F5344CB8AC3E}">
        <p14:creationId xmlns:p14="http://schemas.microsoft.com/office/powerpoint/2010/main" val="686953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a:p>
        </p:txBody>
      </p:sp>
    </p:spTree>
    <p:extLst>
      <p:ext uri="{BB962C8B-B14F-4D97-AF65-F5344CB8AC3E}">
        <p14:creationId xmlns:p14="http://schemas.microsoft.com/office/powerpoint/2010/main" val="2903210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a:p>
        </p:txBody>
      </p:sp>
    </p:spTree>
    <p:extLst>
      <p:ext uri="{BB962C8B-B14F-4D97-AF65-F5344CB8AC3E}">
        <p14:creationId xmlns:p14="http://schemas.microsoft.com/office/powerpoint/2010/main" val="1503398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a:p>
        </p:txBody>
      </p:sp>
    </p:spTree>
    <p:extLst>
      <p:ext uri="{BB962C8B-B14F-4D97-AF65-F5344CB8AC3E}">
        <p14:creationId xmlns:p14="http://schemas.microsoft.com/office/powerpoint/2010/main" val="308628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a:p>
        </p:txBody>
      </p:sp>
    </p:spTree>
    <p:extLst>
      <p:ext uri="{BB962C8B-B14F-4D97-AF65-F5344CB8AC3E}">
        <p14:creationId xmlns:p14="http://schemas.microsoft.com/office/powerpoint/2010/main" val="4126990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a:p>
        </p:txBody>
      </p:sp>
    </p:spTree>
    <p:extLst>
      <p:ext uri="{BB962C8B-B14F-4D97-AF65-F5344CB8AC3E}">
        <p14:creationId xmlns:p14="http://schemas.microsoft.com/office/powerpoint/2010/main" val="415950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a:p>
        </p:txBody>
      </p:sp>
    </p:spTree>
    <p:extLst>
      <p:ext uri="{BB962C8B-B14F-4D97-AF65-F5344CB8AC3E}">
        <p14:creationId xmlns:p14="http://schemas.microsoft.com/office/powerpoint/2010/main" val="206711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extLst>
      <p:ext uri="{BB962C8B-B14F-4D97-AF65-F5344CB8AC3E}">
        <p14:creationId xmlns:p14="http://schemas.microsoft.com/office/powerpoint/2010/main" val="68906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extLst>
      <p:ext uri="{BB962C8B-B14F-4D97-AF65-F5344CB8AC3E}">
        <p14:creationId xmlns:p14="http://schemas.microsoft.com/office/powerpoint/2010/main" val="339784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extLst>
      <p:ext uri="{BB962C8B-B14F-4D97-AF65-F5344CB8AC3E}">
        <p14:creationId xmlns:p14="http://schemas.microsoft.com/office/powerpoint/2010/main" val="4022230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extLst>
      <p:ext uri="{BB962C8B-B14F-4D97-AF65-F5344CB8AC3E}">
        <p14:creationId xmlns:p14="http://schemas.microsoft.com/office/powerpoint/2010/main" val="152094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A364AC15-73BF-47D5-9F6C-FC6985FFC3F4}" type="datetime1">
              <a:rPr lang="en-US" smtClean="0"/>
              <a:pPr/>
              <a:t>3/24/2020</a:t>
            </a:fld>
            <a:endParaRPr lang="en-GB"/>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r>
              <a:rPr lang="en-GB" smtClean="0"/>
              <a:t>Jane Kuria                                                                     Inoorero University</a:t>
            </a:r>
            <a:endParaRPr lang="en-GB" dirty="0"/>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2851580B-532C-46DD-8981-D1006AF55002}" type="slidenum">
              <a:rPr lang="en-GB" smtClean="0"/>
              <a:pPr/>
              <a:t>‹#›</a:t>
            </a:fld>
            <a:endParaRPr lang="en-GB"/>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761120622"/>
      </p:ext>
    </p:extLst>
  </p:cSld>
  <p:clrMapOvr>
    <a:masterClrMapping/>
  </p:clrMapOvr>
  <p:extLst mod="1">
    <p:ext uri="{DCECCB84-F9BA-43D5-87BE-67443E8EF086}">
      <p15:sldGuideLst xmlns:p15="http://schemas.microsoft.com/office/powerpoint/2012/main">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BE2685-00C6-42FD-B8E5-53876BF6F4F5}" type="datetime1">
              <a:rPr lang="en-US" smtClean="0"/>
              <a:pPr/>
              <a:t>3/24/2020</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91175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87A1A33D-EC68-4C51-8D0F-704E3AF2A71A}" type="datetime1">
              <a:rPr lang="en-US" smtClean="0"/>
              <a:pPr/>
              <a:t>3/24/2020</a:t>
            </a:fld>
            <a:endParaRPr lang="en-GB"/>
          </a:p>
        </p:txBody>
      </p:sp>
      <p:sp>
        <p:nvSpPr>
          <p:cNvPr id="5" name="Footer Placeholder 4"/>
          <p:cNvSpPr>
            <a:spLocks noGrp="1"/>
          </p:cNvSpPr>
          <p:nvPr>
            <p:ph type="ftr" sz="quarter" idx="11"/>
          </p:nvPr>
        </p:nvSpPr>
        <p:spPr>
          <a:xfrm>
            <a:off x="2200275" y="6296616"/>
            <a:ext cx="4469683" cy="365125"/>
          </a:xfrm>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2851580B-532C-46DD-8981-D1006AF55002}" type="slidenum">
              <a:rPr lang="en-GB" smtClean="0"/>
              <a:pPr/>
              <a:t>‹#›</a:t>
            </a:fld>
            <a:endParaRPr lang="en-GB"/>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763595"/>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C646D-F7D8-4659-B568-67EA15F6293F}" type="datetime1">
              <a:rPr lang="en-US" smtClean="0"/>
              <a:pPr/>
              <a:t>3/24/2020</a:t>
            </a:fld>
            <a:endParaRPr lang="en-GB"/>
          </a:p>
        </p:txBody>
      </p:sp>
      <p:sp>
        <p:nvSpPr>
          <p:cNvPr id="5" name="Footer Placeholder 4"/>
          <p:cNvSpPr>
            <a:spLocks noGrp="1"/>
          </p:cNvSpPr>
          <p:nvPr>
            <p:ph type="ftr" sz="quarter" idx="11"/>
          </p:nvPr>
        </p:nvSpPr>
        <p:spPr/>
        <p:txBody>
          <a:bodyPr/>
          <a:lstStyle/>
          <a:p>
            <a:r>
              <a:rPr lang="en-GB" smtClean="0"/>
              <a:t>Jane Kuria                                                                     Inoorero University</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6025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6679BC78-D302-4218-849F-21779B3B621C}" type="datetime1">
              <a:rPr lang="en-US" smtClean="0"/>
              <a:pPr/>
              <a:t>3/24/2020</a:t>
            </a:fld>
            <a:endParaRPr lang="en-GB"/>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r>
              <a:rPr lang="en-GB" smtClean="0"/>
              <a:t>Jane Kuria                                                                     Inoorero University</a:t>
            </a:r>
            <a:endParaRPr lang="en-GB" dirty="0"/>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2851580B-532C-46DD-8981-D1006AF55002}" type="slidenum">
              <a:rPr lang="en-GB" smtClean="0"/>
              <a:pPr/>
              <a:t>‹#›</a:t>
            </a:fld>
            <a:endParaRPr lang="en-GB"/>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8120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50C71F-07AB-4D81-B04A-3A3D330BE992}" type="datetime1">
              <a:rPr lang="en-US" smtClean="0"/>
              <a:pPr/>
              <a:t>3/24/2020</a:t>
            </a:fld>
            <a:endParaRPr lang="en-GB"/>
          </a:p>
        </p:txBody>
      </p:sp>
      <p:sp>
        <p:nvSpPr>
          <p:cNvPr id="6" name="Footer Placeholder 5"/>
          <p:cNvSpPr>
            <a:spLocks noGrp="1"/>
          </p:cNvSpPr>
          <p:nvPr>
            <p:ph type="ftr" sz="quarter" idx="11"/>
          </p:nvPr>
        </p:nvSpPr>
        <p:spPr/>
        <p:txBody>
          <a:bodyPr/>
          <a:lstStyle/>
          <a:p>
            <a:r>
              <a:rPr lang="en-GB" smtClean="0"/>
              <a:t>Jane Kuria                                                                     Inoorero University</a:t>
            </a:r>
            <a:endParaRPr lang="en-GB" dirty="0"/>
          </a:p>
        </p:txBody>
      </p:sp>
      <p:sp>
        <p:nvSpPr>
          <p:cNvPr id="7" name="Slide Number Placeholder 6"/>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99160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7605BE-75A3-4D39-93B5-10AB9780B97F}" type="datetime1">
              <a:rPr lang="en-US" smtClean="0"/>
              <a:pPr/>
              <a:t>3/24/2020</a:t>
            </a:fld>
            <a:endParaRPr lang="en-GB"/>
          </a:p>
        </p:txBody>
      </p:sp>
      <p:sp>
        <p:nvSpPr>
          <p:cNvPr id="8" name="Footer Placeholder 7"/>
          <p:cNvSpPr>
            <a:spLocks noGrp="1"/>
          </p:cNvSpPr>
          <p:nvPr>
            <p:ph type="ftr" sz="quarter" idx="11"/>
          </p:nvPr>
        </p:nvSpPr>
        <p:spPr/>
        <p:txBody>
          <a:bodyPr/>
          <a:lstStyle/>
          <a:p>
            <a:r>
              <a:rPr lang="en-GB" smtClean="0"/>
              <a:t>Jane Kuria                                                                     Inoorero University</a:t>
            </a:r>
            <a:endParaRPr lang="en-GB" dirty="0"/>
          </a:p>
        </p:txBody>
      </p:sp>
      <p:sp>
        <p:nvSpPr>
          <p:cNvPr id="9" name="Slide Number Placeholder 8"/>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98967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D3EE2A-4ED1-43B5-81C6-D2F17E5295D8}"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281969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C5879E8B-21CA-4DE6-B493-85F74623DD22}" type="datetime1">
              <a:rPr lang="en-US" smtClean="0"/>
              <a:pPr/>
              <a:t>3/24/2020</a:t>
            </a:fld>
            <a:endParaRPr lang="en-GB"/>
          </a:p>
        </p:txBody>
      </p:sp>
      <p:sp>
        <p:nvSpPr>
          <p:cNvPr id="3" name="Footer Placeholder 2"/>
          <p:cNvSpPr>
            <a:spLocks noGrp="1"/>
          </p:cNvSpPr>
          <p:nvPr>
            <p:ph type="ftr" sz="quarter" idx="11"/>
          </p:nvPr>
        </p:nvSpPr>
        <p:spPr/>
        <p:txBody>
          <a:bodyPr/>
          <a:lstStyle/>
          <a:p>
            <a:r>
              <a:rPr lang="en-GB" smtClean="0"/>
              <a:t>Jane Kuria                                                                     Inoorero University</a:t>
            </a:r>
            <a:endParaRPr lang="en-GB" dirty="0"/>
          </a:p>
        </p:txBody>
      </p:sp>
      <p:sp>
        <p:nvSpPr>
          <p:cNvPr id="4" name="Slide Number Placeholder 3"/>
          <p:cNvSpPr>
            <a:spLocks noGrp="1"/>
          </p:cNvSpPr>
          <p:nvPr>
            <p:ph type="sldNum" sz="quarter" idx="12"/>
          </p:nvPr>
        </p:nvSpPr>
        <p:spPr/>
        <p:txBody>
          <a:bodyPr/>
          <a:lstStyle/>
          <a:p>
            <a:fld id="{2851580B-532C-46DD-8981-D1006AF55002}" type="slidenum">
              <a:rPr lang="en-GB" smtClean="0"/>
              <a:pPr/>
              <a:t>‹#›</a:t>
            </a:fld>
            <a:endParaRPr lang="en-GB"/>
          </a:p>
        </p:txBody>
      </p:sp>
    </p:spTree>
    <p:extLst>
      <p:ext uri="{BB962C8B-B14F-4D97-AF65-F5344CB8AC3E}">
        <p14:creationId xmlns:p14="http://schemas.microsoft.com/office/powerpoint/2010/main" val="3675554818"/>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8B463DE1-CCEE-43C1-BE79-330FE0A57481}" type="datetime1">
              <a:rPr lang="en-US" smtClean="0"/>
              <a:pPr/>
              <a:t>3/24/2020</a:t>
            </a:fld>
            <a:endParaRPr lang="en-GB"/>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r>
              <a:rPr lang="en-GB" smtClean="0"/>
              <a:t>Jane Kuria                                                                     Inoorero University</a:t>
            </a:r>
            <a:endParaRPr lang="en-GB" dirty="0"/>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1196293608"/>
      </p:ext>
    </p:extLst>
  </p:cSld>
  <p:clrMapOvr>
    <a:masterClrMapping/>
  </p:clrMapOvr>
  <p:extLst mod="1">
    <p:ext uri="{DCECCB84-F9BA-43D5-87BE-67443E8EF086}">
      <p15:sldGuideLst xmlns:p15="http://schemas.microsoft.com/office/powerpoint/2012/main">
        <p15:guide id="4294967295" pos="5400">
          <p15:clr>
            <a:srgbClr val="FBAE40"/>
          </p15:clr>
        </p15:guide>
        <p15:guide id="4294967295" pos="40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FEE7B90C-E659-4E14-9B9A-D675CA7FC528}" type="datetime1">
              <a:rPr lang="en-US" smtClean="0"/>
              <a:pPr/>
              <a:t>3/24/2020</a:t>
            </a:fld>
            <a:endParaRPr lang="en-GB"/>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r>
              <a:rPr lang="en-GB" smtClean="0"/>
              <a:t>Jane Kuria                                                                     Inoorero University</a:t>
            </a:r>
            <a:endParaRPr lang="en-GB" dirty="0"/>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2851580B-532C-46DD-8981-D1006AF55002}" type="slidenum">
              <a:rPr lang="en-GB" smtClean="0"/>
              <a:pPr/>
              <a:t>‹#›</a:t>
            </a:fld>
            <a:endParaRPr lang="en-GB"/>
          </a:p>
        </p:txBody>
      </p:sp>
    </p:spTree>
    <p:extLst>
      <p:ext uri="{BB962C8B-B14F-4D97-AF65-F5344CB8AC3E}">
        <p14:creationId xmlns:p14="http://schemas.microsoft.com/office/powerpoint/2010/main" val="35553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C2111DD0-3FB0-4156-A508-5FC9F948B985}" type="datetime1">
              <a:rPr lang="en-US" smtClean="0"/>
              <a:pPr/>
              <a:t>3/24/2020</a:t>
            </a:fld>
            <a:endParaRPr lang="en-GB"/>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r>
              <a:rPr lang="en-GB" smtClean="0"/>
              <a:t>Jane Kuria                                                                     Inoorero University</a:t>
            </a:r>
            <a:endParaRPr lang="en-GB" dirty="0"/>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2851580B-532C-46DD-8981-D1006AF55002}" type="slidenum">
              <a:rPr lang="en-GB" smtClean="0"/>
              <a:pPr/>
              <a:t>‹#›</a:t>
            </a:fld>
            <a:endParaRPr lang="en-GB"/>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35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1848">
          <p15:clr>
            <a:srgbClr val="F26B43"/>
          </p15:clr>
        </p15:guide>
        <p15:guide id="4294967295" pos="4416">
          <p15:clr>
            <a:srgbClr val="F26B43"/>
          </p15:clr>
        </p15:guide>
        <p15:guide id="4294967295" pos="4800">
          <p15:clr>
            <a:srgbClr val="F26B43"/>
          </p15:clr>
        </p15:guide>
        <p15:guide id="4294967295" pos="7368">
          <p15:clr>
            <a:srgbClr val="F26B43"/>
          </p15:clr>
        </p15:guide>
        <p15:guide id="4294967295" pos="240">
          <p15:clr>
            <a:srgbClr val="F26B43"/>
          </p15:clr>
        </p15:guide>
        <p15:guide id="4294967295" pos="1386">
          <p15:clr>
            <a:srgbClr val="F26B43"/>
          </p15:clr>
        </p15:guide>
        <p15:guide id="4294967295" orient="horz" pos="3960">
          <p15:clr>
            <a:srgbClr val="F26B43"/>
          </p15:clr>
        </p15:guide>
        <p15:guide id="4294967295" orient="horz" pos="3840">
          <p15:clr>
            <a:srgbClr val="F26B43"/>
          </p15:clr>
        </p15:guide>
        <p15:guide id="4294967295" pos="3312">
          <p15:clr>
            <a:srgbClr val="F26B43"/>
          </p15:clr>
        </p15:guide>
        <p15:guide id="4294967295" pos="3600">
          <p15:clr>
            <a:srgbClr val="F26B43"/>
          </p15:clr>
        </p15:guide>
        <p15:guide id="4294967295" orient="horz" pos="360">
          <p15:clr>
            <a:srgbClr val="F26B43"/>
          </p15:clr>
        </p15:guide>
        <p15:guide id="4294967295" pos="5526">
          <p15:clr>
            <a:srgbClr val="F26B43"/>
          </p15:clr>
        </p15:guide>
        <p15:guide id="4294967295" pos="1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Algorithms: Complexity, Time-space </a:t>
            </a:r>
            <a:r>
              <a:rPr lang="en-GB" b="1" dirty="0" smtClean="0"/>
              <a:t>Trade-off</a:t>
            </a:r>
            <a:endParaRPr lang="en-GB" b="1" dirty="0"/>
          </a:p>
        </p:txBody>
      </p:sp>
      <p:sp>
        <p:nvSpPr>
          <p:cNvPr id="3" name="Content Placeholder 2"/>
          <p:cNvSpPr>
            <a:spLocks noGrp="1"/>
          </p:cNvSpPr>
          <p:nvPr>
            <p:ph idx="1"/>
          </p:nvPr>
        </p:nvSpPr>
        <p:spPr/>
        <p:txBody>
          <a:bodyPr>
            <a:normAutofit/>
          </a:bodyPr>
          <a:lstStyle/>
          <a:p>
            <a:r>
              <a:rPr lang="en-GB" dirty="0" smtClean="0"/>
              <a:t>Summary of Lesson:</a:t>
            </a:r>
          </a:p>
          <a:p>
            <a:pPr>
              <a:buNone/>
            </a:pPr>
            <a:r>
              <a:rPr lang="en-GB" b="1" dirty="0" smtClean="0"/>
              <a:t>   · Complexity of Algorithms</a:t>
            </a:r>
          </a:p>
          <a:p>
            <a:pPr>
              <a:buNone/>
            </a:pPr>
            <a:r>
              <a:rPr lang="en-GB" dirty="0" smtClean="0"/>
              <a:t>   · </a:t>
            </a:r>
            <a:r>
              <a:rPr lang="en-GB" smtClean="0"/>
              <a:t>Time-Space Trade-off</a:t>
            </a:r>
            <a:endParaRPr lang="en-GB" dirty="0"/>
          </a:p>
        </p:txBody>
      </p:sp>
      <p:sp>
        <p:nvSpPr>
          <p:cNvPr id="4" name="Date Placeholder 3"/>
          <p:cNvSpPr>
            <a:spLocks noGrp="1"/>
          </p:cNvSpPr>
          <p:nvPr>
            <p:ph type="dt" sz="half" idx="10"/>
          </p:nvPr>
        </p:nvSpPr>
        <p:spPr/>
        <p:txBody>
          <a:bodyPr/>
          <a:lstStyle/>
          <a:p>
            <a:fld id="{960B10E9-7D0B-4414-9AE5-D9F6737DA983}" type="datetime1">
              <a:rPr lang="en-US" smtClean="0"/>
              <a:pPr/>
              <a:t>3/24/2020</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dirty="0"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An Example of Time-Space </a:t>
            </a:r>
            <a:r>
              <a:rPr lang="en-GB" b="1" dirty="0" err="1" smtClean="0"/>
              <a:t>Tradeoff</a:t>
            </a:r>
            <a:endParaRPr lang="en-GB" dirty="0"/>
          </a:p>
        </p:txBody>
      </p:sp>
      <p:sp>
        <p:nvSpPr>
          <p:cNvPr id="6" name="Content Placeholder 5"/>
          <p:cNvSpPr>
            <a:spLocks noGrp="1"/>
          </p:cNvSpPr>
          <p:nvPr>
            <p:ph idx="1"/>
          </p:nvPr>
        </p:nvSpPr>
        <p:spPr/>
        <p:txBody>
          <a:bodyPr>
            <a:normAutofit/>
          </a:bodyPr>
          <a:lstStyle/>
          <a:p>
            <a:r>
              <a:rPr lang="en-GB" dirty="0" smtClean="0"/>
              <a:t>Suppose a file of records contains names, social security numbers and much additional information among its fields. </a:t>
            </a:r>
          </a:p>
          <a:p>
            <a:r>
              <a:rPr lang="en-GB" dirty="0" smtClean="0"/>
              <a:t>Sorting the file alphabetically and using a binary search is a very efficient way to find the record for a given name. </a:t>
            </a:r>
          </a:p>
          <a:p>
            <a:r>
              <a:rPr lang="en-GB" dirty="0" smtClean="0"/>
              <a:t>On the other hand, suppose we are given only the social security number of the person. Then we would have to do a linear search for the record, which is extremely time-consuming for a very large number of records.</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How can we solve such a problem?</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One way is to have another file that is sorted numerically according to social security number. This, however, would double the space required for storing the data. </a:t>
            </a:r>
          </a:p>
          <a:p>
            <a:r>
              <a:rPr lang="en-GB" dirty="0" smtClean="0"/>
              <a:t>Another way, pictured in Fig. below, is to have the main file sorted numerically by social security number and to have an auxiliary array with only two columns, the first column containing an alphabetized list of the names and the second column containing pointers which give the locations of the corresponding records in the main file. </a:t>
            </a:r>
          </a:p>
          <a:p>
            <a:r>
              <a:rPr lang="en-GB" dirty="0" smtClean="0"/>
              <a:t>This is one way of solving the problem that is used frequently, since the additional space, containing only two columns, is minimal for the amount of extra information it provides.</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Time-space…</a:t>
            </a:r>
            <a:endParaRPr lang="en-GB" dirty="0"/>
          </a:p>
        </p:txBody>
      </p:sp>
      <p:pic>
        <p:nvPicPr>
          <p:cNvPr id="1026" name="Picture 2"/>
          <p:cNvPicPr>
            <a:picLocks noGrp="1" noChangeAspect="1" noChangeArrowheads="1"/>
          </p:cNvPicPr>
          <p:nvPr>
            <p:ph idx="1"/>
          </p:nvPr>
        </p:nvPicPr>
        <p:blipFill>
          <a:blip r:embed="rId3"/>
          <a:srcRect/>
          <a:stretch>
            <a:fillRect/>
          </a:stretch>
        </p:blipFill>
        <p:spPr bwMode="auto">
          <a:xfrm>
            <a:off x="142844" y="1600200"/>
            <a:ext cx="8715436" cy="511494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Complexity of Algorithms</a:t>
            </a:r>
            <a:endParaRPr lang="en-GB" dirty="0"/>
          </a:p>
        </p:txBody>
      </p:sp>
      <p:sp>
        <p:nvSpPr>
          <p:cNvPr id="6" name="Content Placeholder 5"/>
          <p:cNvSpPr>
            <a:spLocks noGrp="1"/>
          </p:cNvSpPr>
          <p:nvPr>
            <p:ph idx="1"/>
          </p:nvPr>
        </p:nvSpPr>
        <p:spPr/>
        <p:txBody>
          <a:bodyPr>
            <a:normAutofit fontScale="85000" lnSpcReduction="20000"/>
          </a:bodyPr>
          <a:lstStyle/>
          <a:p>
            <a:r>
              <a:rPr lang="en-GB" dirty="0" smtClean="0"/>
              <a:t>The analysis of algorithms is a major task in computer science. In order to compare algorithms, we must have some criteria to measure the efficiency of our algorithms. This section discusses this important topic. The analysis of algorithms is a major task in computer science.</a:t>
            </a:r>
          </a:p>
          <a:p>
            <a:r>
              <a:rPr lang="en-GB" dirty="0" smtClean="0"/>
              <a:t> </a:t>
            </a:r>
          </a:p>
          <a:p>
            <a:r>
              <a:rPr lang="en-GB" dirty="0" smtClean="0"/>
              <a:t>In order to compare algorithms, we must have some criteria to measure the efficiency of our algorithms. This section discusses this important topic.</a:t>
            </a:r>
          </a:p>
          <a:p>
            <a:endParaRPr lang="en-GB" dirty="0" smtClean="0"/>
          </a:p>
          <a:p>
            <a:r>
              <a:rPr lang="en-GB" dirty="0" smtClean="0"/>
              <a:t>Suppose M is an algorithm, and suppose n is the size of the input data. The time and space used by the algorithm M are the two main measures for the efficiency of M. </a:t>
            </a:r>
          </a:p>
          <a:p>
            <a:endParaRPr lang="en-GB" dirty="0" smtClean="0"/>
          </a:p>
          <a:p>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 </a:t>
            </a:r>
            <a:endParaRPr lang="en-GB" dirty="0"/>
          </a:p>
        </p:txBody>
      </p:sp>
      <p:sp>
        <p:nvSpPr>
          <p:cNvPr id="6" name="Content Placeholder 5"/>
          <p:cNvSpPr>
            <a:spLocks noGrp="1"/>
          </p:cNvSpPr>
          <p:nvPr>
            <p:ph idx="1"/>
          </p:nvPr>
        </p:nvSpPr>
        <p:spPr/>
        <p:txBody>
          <a:bodyPr>
            <a:normAutofit/>
          </a:bodyPr>
          <a:lstStyle/>
          <a:p>
            <a:r>
              <a:rPr lang="en-GB" dirty="0" smtClean="0"/>
              <a:t>The time is measured by counting the number of key operations-in sorting and searching algorithms, for example, the number of comparisons.</a:t>
            </a:r>
          </a:p>
          <a:p>
            <a:r>
              <a:rPr lang="en-GB" dirty="0" smtClean="0"/>
              <a:t>That is because key operations are so defined that the time for the other operations is much less than or at most proportional to the time for the key operations. The space is measured by counting the maximum of memory needed by the algorithm.</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  </a:t>
            </a:r>
            <a:endParaRPr lang="en-GB" dirty="0"/>
          </a:p>
        </p:txBody>
      </p:sp>
      <p:sp>
        <p:nvSpPr>
          <p:cNvPr id="6" name="Content Placeholder 5"/>
          <p:cNvSpPr>
            <a:spLocks noGrp="1"/>
          </p:cNvSpPr>
          <p:nvPr>
            <p:ph idx="1"/>
          </p:nvPr>
        </p:nvSpPr>
        <p:spPr/>
        <p:txBody>
          <a:bodyPr>
            <a:normAutofit/>
          </a:bodyPr>
          <a:lstStyle/>
          <a:p>
            <a:r>
              <a:rPr lang="en-GB" dirty="0" smtClean="0"/>
              <a:t>The </a:t>
            </a:r>
            <a:r>
              <a:rPr lang="en-GB" b="1" dirty="0" smtClean="0"/>
              <a:t>complexity of an algorithm M is the function f(n) which </a:t>
            </a:r>
            <a:r>
              <a:rPr lang="en-GB" dirty="0" smtClean="0"/>
              <a:t>gives the running time and/or storage space requirement of the algorithm in term, of the size n of the input data. </a:t>
            </a:r>
          </a:p>
          <a:p>
            <a:r>
              <a:rPr lang="en-GB" dirty="0" smtClean="0"/>
              <a:t>Frequently, the storage space required by an algorithm is simply a multiple of the data size n. </a:t>
            </a:r>
          </a:p>
          <a:p>
            <a:r>
              <a:rPr lang="en-GB" dirty="0" smtClean="0"/>
              <a:t>Accordingly, unless otherwise stated or implied, the term “complexity” shall refer to the running time of the algorithm.</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6" name="Content Placeholder 5"/>
          <p:cNvSpPr>
            <a:spLocks noGrp="1"/>
          </p:cNvSpPr>
          <p:nvPr>
            <p:ph idx="1"/>
          </p:nvPr>
        </p:nvSpPr>
        <p:spPr/>
        <p:txBody>
          <a:bodyPr>
            <a:normAutofit/>
          </a:bodyPr>
          <a:lstStyle/>
          <a:p>
            <a:r>
              <a:rPr lang="en-GB" dirty="0" smtClean="0"/>
              <a:t>Accordingly, unless otherwise stated or implied, the term “complexity” shall refer to the running time of the algorithm.</a:t>
            </a:r>
          </a:p>
          <a:p>
            <a:endParaRPr lang="en-GB" dirty="0" smtClean="0"/>
          </a:p>
          <a:p>
            <a:r>
              <a:rPr lang="en-GB" dirty="0" smtClean="0"/>
              <a:t>The following example illustrates that the function f(n), which gives the running time of an algorithm, depends not only on the size n of the input data but also on the particular data.</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a:t>
            </a:r>
            <a:endParaRPr lang="en-GB" dirty="0"/>
          </a:p>
        </p:txBody>
      </p:sp>
      <p:sp>
        <p:nvSpPr>
          <p:cNvPr id="6" name="Content Placeholder 5"/>
          <p:cNvSpPr>
            <a:spLocks noGrp="1"/>
          </p:cNvSpPr>
          <p:nvPr>
            <p:ph idx="1"/>
          </p:nvPr>
        </p:nvSpPr>
        <p:spPr/>
        <p:txBody>
          <a:bodyPr>
            <a:normAutofit/>
          </a:bodyPr>
          <a:lstStyle/>
          <a:p>
            <a:r>
              <a:rPr lang="en-GB" dirty="0" smtClean="0"/>
              <a:t>Suppose we are given an English short story TEXT, and suppose we want to search through TEXT for the first occurrence of a given 3-1etter word W. </a:t>
            </a:r>
          </a:p>
          <a:p>
            <a:r>
              <a:rPr lang="en-GB" dirty="0" smtClean="0"/>
              <a:t>If W is the 3-letter word “the,” then it is likely that W occurs near the beginning of TEXT, so f(n) will be small.</a:t>
            </a:r>
          </a:p>
          <a:p>
            <a:r>
              <a:rPr lang="en-GB" dirty="0" smtClean="0"/>
              <a:t>On the other hand, if W is the 3-letter word “zoo,” then W may not appear in TEXT at all, so f(n) will be large.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a:t>
            </a:r>
            <a:endParaRPr lang="en-GB" dirty="0"/>
          </a:p>
        </p:txBody>
      </p:sp>
      <p:sp>
        <p:nvSpPr>
          <p:cNvPr id="6" name="Content Placeholder 5"/>
          <p:cNvSpPr>
            <a:spLocks noGrp="1"/>
          </p:cNvSpPr>
          <p:nvPr>
            <p:ph idx="1"/>
          </p:nvPr>
        </p:nvSpPr>
        <p:spPr/>
        <p:txBody>
          <a:bodyPr>
            <a:normAutofit/>
          </a:bodyPr>
          <a:lstStyle/>
          <a:p>
            <a:r>
              <a:rPr lang="en-GB" dirty="0" smtClean="0"/>
              <a:t>The above discussion leads us to the question of finding the complexity function f(n) for certain cases. The two cases one usually investigates in complexity theory are as follows:</a:t>
            </a:r>
          </a:p>
          <a:p>
            <a:r>
              <a:rPr lang="en-GB" dirty="0" smtClean="0"/>
              <a:t>(1)Worst case: the maximum value of f(n) for any possible input</a:t>
            </a:r>
          </a:p>
          <a:p>
            <a:r>
              <a:rPr lang="en-GB" dirty="0" smtClean="0"/>
              <a:t>(2)Average case: the expected value of f(n)</a:t>
            </a:r>
          </a:p>
          <a:p>
            <a:r>
              <a:rPr lang="en-GB" dirty="0" smtClean="0"/>
              <a:t>Sometimes we also consider the minimum possible value of f(n), called the best case.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a:t>
            </a:r>
            <a:endParaRPr lang="en-GB" dirty="0"/>
          </a:p>
        </p:txBody>
      </p:sp>
      <p:sp>
        <p:nvSpPr>
          <p:cNvPr id="6" name="Content Placeholder 5"/>
          <p:cNvSpPr>
            <a:spLocks noGrp="1"/>
          </p:cNvSpPr>
          <p:nvPr>
            <p:ph idx="1"/>
          </p:nvPr>
        </p:nvSpPr>
        <p:spPr/>
        <p:txBody>
          <a:bodyPr/>
          <a:lstStyle/>
          <a:p>
            <a:r>
              <a:rPr lang="en-GB" dirty="0" smtClean="0"/>
              <a:t>The analysis of the average case assumes a certain probabilistic distribution for the input data; one such assumption might be that all possible permutations of an input data set are equally likely.</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Complexity </a:t>
            </a:r>
            <a:endParaRPr lang="en-GB" dirty="0"/>
          </a:p>
        </p:txBody>
      </p:sp>
      <p:sp>
        <p:nvSpPr>
          <p:cNvPr id="6" name="Content Placeholder 5"/>
          <p:cNvSpPr>
            <a:spLocks noGrp="1"/>
          </p:cNvSpPr>
          <p:nvPr>
            <p:ph idx="1"/>
          </p:nvPr>
        </p:nvSpPr>
        <p:spPr/>
        <p:txBody>
          <a:bodyPr>
            <a:normAutofit/>
          </a:bodyPr>
          <a:lstStyle/>
          <a:p>
            <a:r>
              <a:rPr lang="en-GB" dirty="0" smtClean="0"/>
              <a:t>An algorithm is a well-defined list of steps for solving a particular problem. One major challenge of programming is to develop efficient algorithms for the processing of our data. </a:t>
            </a:r>
          </a:p>
          <a:p>
            <a:r>
              <a:rPr lang="en-GB" dirty="0" smtClean="0"/>
              <a:t>The time and space it uses are two major measures of the efficiency of an algorithm. </a:t>
            </a:r>
          </a:p>
          <a:p>
            <a:r>
              <a:rPr lang="en-GB" dirty="0" smtClean="0"/>
              <a:t>The complexity of an algorithm is the function, which gives the running time and/or space in terms of the input size.</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Example: Linear Search</a:t>
            </a:r>
            <a:endParaRPr lang="en-GB" dirty="0"/>
          </a:p>
        </p:txBody>
      </p:sp>
      <p:sp>
        <p:nvSpPr>
          <p:cNvPr id="6" name="Content Placeholder 5"/>
          <p:cNvSpPr>
            <a:spLocks noGrp="1"/>
          </p:cNvSpPr>
          <p:nvPr>
            <p:ph idx="1"/>
          </p:nvPr>
        </p:nvSpPr>
        <p:spPr/>
        <p:txBody>
          <a:bodyPr>
            <a:normAutofit lnSpcReduction="10000"/>
          </a:bodyPr>
          <a:lstStyle/>
          <a:p>
            <a:r>
              <a:rPr lang="en-GB" dirty="0" smtClean="0"/>
              <a:t>Suppose a linear array DATA contains n elements, and suppose a specific ITEM of information is given. We want either to find the location LOC of ITEM in the array DATA, or to send some message, such as LOC = 0, to indicate that ITEM does not appear in DATA. </a:t>
            </a:r>
          </a:p>
          <a:p>
            <a:r>
              <a:rPr lang="en-GB" dirty="0" smtClean="0"/>
              <a:t>The linear search algorithm solves this problem by comparing ITEM, one by one, with each element in DATA. That is, we compare ITEM with DATA[l], then DATA[2], and so on, until we find LOC such that ITEM = DATA[LOC]. </a:t>
            </a:r>
          </a:p>
          <a:p>
            <a:r>
              <a:rPr lang="en-GB" dirty="0" smtClean="0"/>
              <a:t>A formal presentation of this algorithm follows.</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Algorithm: (Linear Search)</a:t>
            </a:r>
            <a:endParaRPr lang="en-GB" dirty="0"/>
          </a:p>
        </p:txBody>
      </p:sp>
      <p:sp>
        <p:nvSpPr>
          <p:cNvPr id="6" name="Content Placeholder 5"/>
          <p:cNvSpPr>
            <a:spLocks noGrp="1"/>
          </p:cNvSpPr>
          <p:nvPr>
            <p:ph idx="1"/>
          </p:nvPr>
        </p:nvSpPr>
        <p:spPr/>
        <p:txBody>
          <a:bodyPr>
            <a:normAutofit/>
          </a:bodyPr>
          <a:lstStyle/>
          <a:p>
            <a:r>
              <a:rPr lang="en-GB" dirty="0" smtClean="0"/>
              <a:t>A linear array DATA with N elements and a specific ITEM &amp;f information are given. This algorithm finds the location LOC of ITEM in the array DATA or sets LOC = O.</a:t>
            </a:r>
          </a:p>
          <a:p>
            <a:r>
              <a:rPr lang="en-GB" dirty="0" smtClean="0"/>
              <a:t>1. [Initialize] Set K:= land LOC:= O.</a:t>
            </a:r>
          </a:p>
          <a:p>
            <a:r>
              <a:rPr lang="en-GB" dirty="0" smtClean="0"/>
              <a:t>2. Repeat Steps 3 and 4 while LOC = 0 and K£ N.</a:t>
            </a:r>
          </a:p>
          <a:p>
            <a:r>
              <a:rPr lang="en-GB" dirty="0" smtClean="0"/>
              <a:t>3. If ITEM = DA T A[K], then: Set LOC: = K.</a:t>
            </a:r>
          </a:p>
          <a:p>
            <a:r>
              <a:rPr lang="en-GB" dirty="0" smtClean="0"/>
              <a:t>4. Set K: = K + 1. [Increments counter]</a:t>
            </a:r>
          </a:p>
          <a:p>
            <a:r>
              <a:rPr lang="en-GB" dirty="0" smtClean="0"/>
              <a:t>[End of Step 2 loop.]</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6" name="Content Placeholder 5"/>
          <p:cNvSpPr>
            <a:spLocks noGrp="1"/>
          </p:cNvSpPr>
          <p:nvPr>
            <p:ph idx="1"/>
          </p:nvPr>
        </p:nvSpPr>
        <p:spPr/>
        <p:txBody>
          <a:bodyPr/>
          <a:lstStyle/>
          <a:p>
            <a:r>
              <a:rPr lang="en-GB" dirty="0" smtClean="0"/>
              <a:t>5. [Successful?]</a:t>
            </a:r>
          </a:p>
          <a:p>
            <a:r>
              <a:rPr lang="en-GB" dirty="0" smtClean="0"/>
              <a:t>If LOC = 0, then:</a:t>
            </a:r>
          </a:p>
          <a:p>
            <a:r>
              <a:rPr lang="en-GB" dirty="0" smtClean="0"/>
              <a:t>Write: ITEM is not in the array-DATA.</a:t>
            </a:r>
          </a:p>
          <a:p>
            <a:r>
              <a:rPr lang="en-GB" dirty="0" smtClean="0"/>
              <a:t>Else:</a:t>
            </a:r>
          </a:p>
          <a:p>
            <a:r>
              <a:rPr lang="en-GB" dirty="0" smtClean="0"/>
              <a:t>Write: LOC is the location of ITEM.</a:t>
            </a:r>
          </a:p>
          <a:p>
            <a:r>
              <a:rPr lang="en-GB" dirty="0" smtClean="0"/>
              <a:t>[End of If structure.]</a:t>
            </a:r>
          </a:p>
          <a:p>
            <a:r>
              <a:rPr lang="en-GB" dirty="0" smtClean="0"/>
              <a:t>6. Exit.</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Complexity </a:t>
            </a:r>
            <a:endParaRPr lang="en-GB" dirty="0"/>
          </a:p>
        </p:txBody>
      </p:sp>
      <p:sp>
        <p:nvSpPr>
          <p:cNvPr id="6" name="Content Placeholder 5"/>
          <p:cNvSpPr>
            <a:spLocks noGrp="1"/>
          </p:cNvSpPr>
          <p:nvPr>
            <p:ph idx="1"/>
          </p:nvPr>
        </p:nvSpPr>
        <p:spPr/>
        <p:txBody>
          <a:bodyPr>
            <a:normAutofit/>
          </a:bodyPr>
          <a:lstStyle/>
          <a:p>
            <a:r>
              <a:rPr lang="en-GB" dirty="0" smtClean="0"/>
              <a:t>The complexity of the search algorithm is given by the number C of comparisons between ITEM and DATA [K]. We seek C (n) for the worst case and the average case.</a:t>
            </a:r>
          </a:p>
          <a:p>
            <a:r>
              <a:rPr lang="en-GB" b="1" dirty="0" smtClean="0"/>
              <a:t>Worst Case</a:t>
            </a:r>
          </a:p>
          <a:p>
            <a:r>
              <a:rPr lang="en-GB" dirty="0" smtClean="0"/>
              <a:t>Clearly the worst case occurs when ITEM is the last element in the array DATA or is not there at all. </a:t>
            </a:r>
          </a:p>
          <a:p>
            <a:r>
              <a:rPr lang="en-GB" dirty="0" smtClean="0"/>
              <a:t>In either situation, we have C (n)=n</a:t>
            </a:r>
          </a:p>
          <a:p>
            <a:r>
              <a:rPr lang="en-GB" dirty="0" smtClean="0"/>
              <a:t>Accordingly, C (n) = n is the worst-case complexity of the linear search algorithm.</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Average Case</a:t>
            </a:r>
            <a:endParaRPr lang="en-GB" dirty="0"/>
          </a:p>
        </p:txBody>
      </p:sp>
      <p:sp>
        <p:nvSpPr>
          <p:cNvPr id="6" name="Content Placeholder 5"/>
          <p:cNvSpPr>
            <a:spLocks noGrp="1"/>
          </p:cNvSpPr>
          <p:nvPr>
            <p:ph idx="1"/>
          </p:nvPr>
        </p:nvSpPr>
        <p:spPr/>
        <p:txBody>
          <a:bodyPr>
            <a:normAutofit lnSpcReduction="10000"/>
          </a:bodyPr>
          <a:lstStyle/>
          <a:p>
            <a:r>
              <a:rPr lang="en-GB" dirty="0" smtClean="0"/>
              <a:t>Here we assume that ITEM does appear in DATA, and that it is equally likely to occur at any position in the array. </a:t>
            </a:r>
          </a:p>
          <a:p>
            <a:r>
              <a:rPr lang="en-GB" dirty="0" smtClean="0"/>
              <a:t>Accordingly, the number of comparisons can be any of the numbers 1,2,3, . . . , n, and each number occurs with probability p = 1/n. </a:t>
            </a:r>
          </a:p>
          <a:p>
            <a:r>
              <a:rPr lang="en-GB" dirty="0" smtClean="0"/>
              <a:t>Then C(n) = 1.</a:t>
            </a:r>
          </a:p>
          <a:p>
            <a:r>
              <a:rPr lang="en-GB" dirty="0" smtClean="0"/>
              <a:t>This agrees with our intuitive feeling that the average number of comparisons needed to find the location of ITEM is approximately equal to half the number of elements in the DATA list.</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The end</a:t>
            </a:r>
            <a:endParaRPr lang="en-GB" b="1" dirty="0"/>
          </a:p>
        </p:txBody>
      </p:sp>
      <p:pic>
        <p:nvPicPr>
          <p:cNvPr id="2050" name="Picture 2"/>
          <p:cNvPicPr>
            <a:picLocks noGrp="1" noChangeAspect="1" noChangeArrowheads="1"/>
          </p:cNvPicPr>
          <p:nvPr>
            <p:ph idx="1"/>
          </p:nvPr>
        </p:nvPicPr>
        <p:blipFill>
          <a:blip r:embed="rId3"/>
          <a:srcRect/>
          <a:stretch>
            <a:fillRect/>
          </a:stretch>
        </p:blipFill>
        <p:spPr bwMode="auto">
          <a:xfrm>
            <a:off x="2643174" y="2071678"/>
            <a:ext cx="3929090" cy="350998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25</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 </a:t>
            </a:r>
            <a:endParaRPr lang="en-GB" dirty="0"/>
          </a:p>
        </p:txBody>
      </p:sp>
      <p:sp>
        <p:nvSpPr>
          <p:cNvPr id="6" name="Content Placeholder 5"/>
          <p:cNvSpPr>
            <a:spLocks noGrp="1"/>
          </p:cNvSpPr>
          <p:nvPr>
            <p:ph idx="1"/>
          </p:nvPr>
        </p:nvSpPr>
        <p:spPr/>
        <p:txBody>
          <a:bodyPr>
            <a:normAutofit lnSpcReduction="10000"/>
          </a:bodyPr>
          <a:lstStyle/>
          <a:p>
            <a:r>
              <a:rPr lang="en-GB" dirty="0" smtClean="0"/>
              <a:t>Each of our algorithms involve a particular data structure.</a:t>
            </a:r>
          </a:p>
          <a:p>
            <a:r>
              <a:rPr lang="en-GB" dirty="0" smtClean="0"/>
              <a:t>Accordingly, we may not always be able to use the most efficient algorithm, since the choice of data structure depends on many things, including the type of data and the frequency with which various data operations are applied. </a:t>
            </a:r>
          </a:p>
          <a:p>
            <a:r>
              <a:rPr lang="en-GB" dirty="0" smtClean="0"/>
              <a:t>Sometimes the choice of data structure involves a time-space </a:t>
            </a:r>
            <a:r>
              <a:rPr lang="en-GB" dirty="0" err="1" smtClean="0"/>
              <a:t>tradeoff</a:t>
            </a:r>
            <a:r>
              <a:rPr lang="en-GB" dirty="0" smtClean="0"/>
              <a:t>: by increasing the amount of space for storing the data, one may be able to reduce the time needed for processing the data, or vice versa. </a:t>
            </a:r>
          </a:p>
          <a:p>
            <a:r>
              <a:rPr lang="en-GB" dirty="0" smtClean="0"/>
              <a:t>We illustrate these ideas with two examples. .</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Searching Algorithms</a:t>
            </a:r>
            <a:endParaRPr lang="en-GB" dirty="0"/>
          </a:p>
        </p:txBody>
      </p:sp>
      <p:sp>
        <p:nvSpPr>
          <p:cNvPr id="6" name="Content Placeholder 5"/>
          <p:cNvSpPr>
            <a:spLocks noGrp="1"/>
          </p:cNvSpPr>
          <p:nvPr>
            <p:ph idx="1"/>
          </p:nvPr>
        </p:nvSpPr>
        <p:spPr/>
        <p:txBody>
          <a:bodyPr>
            <a:normAutofit/>
          </a:bodyPr>
          <a:lstStyle/>
          <a:p>
            <a:r>
              <a:rPr lang="en-GB" dirty="0" smtClean="0"/>
              <a:t>Consider a membership file, in which each record contains, among other data, the name and telephone number of its member.</a:t>
            </a:r>
          </a:p>
          <a:p>
            <a:r>
              <a:rPr lang="en-GB" dirty="0" smtClean="0"/>
              <a:t>Suppose we are given the name of a member and we want to find his or her telephone number. </a:t>
            </a:r>
          </a:p>
          <a:p>
            <a:r>
              <a:rPr lang="en-GB" dirty="0" smtClean="0"/>
              <a:t>One way to do this is to linearly search through the file, i.e., to apply the following algorithm:</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Linear Search:</a:t>
            </a:r>
            <a:endParaRPr lang="en-GB" dirty="0"/>
          </a:p>
        </p:txBody>
      </p:sp>
      <p:sp>
        <p:nvSpPr>
          <p:cNvPr id="6" name="Content Placeholder 5"/>
          <p:cNvSpPr>
            <a:spLocks noGrp="1"/>
          </p:cNvSpPr>
          <p:nvPr>
            <p:ph idx="1"/>
          </p:nvPr>
        </p:nvSpPr>
        <p:spPr/>
        <p:txBody>
          <a:bodyPr>
            <a:normAutofit lnSpcReduction="10000"/>
          </a:bodyPr>
          <a:lstStyle/>
          <a:p>
            <a:r>
              <a:rPr lang="en-GB" dirty="0" smtClean="0"/>
              <a:t>Search each record of the file, one at a time, until finding the given Name and hence the corresponding telephone number.</a:t>
            </a:r>
          </a:p>
          <a:p>
            <a:r>
              <a:rPr lang="en-GB" dirty="0" smtClean="0"/>
              <a:t>First of all, it is clear that the time required to execute the algorithm is proportional to the number of comparisons. </a:t>
            </a:r>
          </a:p>
          <a:p>
            <a:r>
              <a:rPr lang="en-GB" dirty="0" smtClean="0"/>
              <a:t>Also, assuming that each name in the file is equally likely to be picked, it is intuitively clear that the average number of comparisons for a file with n records is equal to n/2; that is, the complexity of the linear search algorithm is given by C(n) = n/2.</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Linear..</a:t>
            </a:r>
            <a:endParaRPr lang="en-GB" dirty="0"/>
          </a:p>
        </p:txBody>
      </p:sp>
      <p:sp>
        <p:nvSpPr>
          <p:cNvPr id="6" name="Content Placeholder 5"/>
          <p:cNvSpPr>
            <a:spLocks noGrp="1"/>
          </p:cNvSpPr>
          <p:nvPr>
            <p:ph idx="1"/>
          </p:nvPr>
        </p:nvSpPr>
        <p:spPr/>
        <p:txBody>
          <a:bodyPr/>
          <a:lstStyle/>
          <a:p>
            <a:r>
              <a:rPr lang="en-GB" dirty="0" smtClean="0"/>
              <a:t>The above algorithm would be impossible in practice if we were searching through a list consisting of thousands of names, as in a telephone book. </a:t>
            </a:r>
          </a:p>
          <a:p>
            <a:r>
              <a:rPr lang="en-GB" dirty="0" smtClean="0"/>
              <a:t>However, if the names are sorted alphabetically, as in telephone books, then we can use an efficient algorithm called binary search.</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a:t>
            </a:r>
            <a:endParaRPr lang="en-GB" dirty="0"/>
          </a:p>
        </p:txBody>
      </p:sp>
      <p:sp>
        <p:nvSpPr>
          <p:cNvPr id="6" name="Content Placeholder 5"/>
          <p:cNvSpPr>
            <a:spLocks noGrp="1"/>
          </p:cNvSpPr>
          <p:nvPr>
            <p:ph idx="1"/>
          </p:nvPr>
        </p:nvSpPr>
        <p:spPr/>
        <p:txBody>
          <a:bodyPr>
            <a:normAutofit/>
          </a:bodyPr>
          <a:lstStyle/>
          <a:p>
            <a:r>
              <a:rPr lang="en-GB" dirty="0" smtClean="0"/>
              <a:t>Compare the given Name with the name in the middle of the list; this tells which half of the list contains Name. </a:t>
            </a:r>
          </a:p>
          <a:p>
            <a:r>
              <a:rPr lang="en-GB" dirty="0" smtClean="0"/>
              <a:t>Then compare Name with the name in the middle of the correct half to determine which quarter of the list contains Name. </a:t>
            </a:r>
          </a:p>
          <a:p>
            <a:r>
              <a:rPr lang="en-GB" dirty="0" smtClean="0"/>
              <a:t>Continue the process until finding Name in the list.</a:t>
            </a:r>
          </a:p>
          <a:p>
            <a:r>
              <a:rPr lang="en-GB" dirty="0" smtClean="0"/>
              <a:t>One can show that the complexity of the binary search algorithm is given by C(n) = log2n</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a:t>
            </a:r>
            <a:endParaRPr lang="en-GB" dirty="0"/>
          </a:p>
        </p:txBody>
      </p:sp>
      <p:sp>
        <p:nvSpPr>
          <p:cNvPr id="6" name="Content Placeholder 5"/>
          <p:cNvSpPr>
            <a:spLocks noGrp="1"/>
          </p:cNvSpPr>
          <p:nvPr>
            <p:ph idx="1"/>
          </p:nvPr>
        </p:nvSpPr>
        <p:spPr/>
        <p:txBody>
          <a:bodyPr>
            <a:normAutofit fontScale="92500" lnSpcReduction="20000"/>
          </a:bodyPr>
          <a:lstStyle/>
          <a:p>
            <a:r>
              <a:rPr lang="en-GB" dirty="0" smtClean="0"/>
              <a:t>Thus, for example, one will not require more than 15 comparisons to find a given Name in a list. containing 25000 names.</a:t>
            </a:r>
          </a:p>
          <a:p>
            <a:r>
              <a:rPr lang="en-GB" dirty="0" smtClean="0"/>
              <a:t>Although the binary search algorithm is a very efficient algorithm, it has some major drawbacks. Specifically, the algorithm assumes that one has direct access to the middle name in the list or a </a:t>
            </a:r>
            <a:r>
              <a:rPr lang="en-GB" dirty="0" err="1" smtClean="0"/>
              <a:t>sublist</a:t>
            </a:r>
            <a:r>
              <a:rPr lang="en-GB" dirty="0" smtClean="0"/>
              <a:t>. </a:t>
            </a:r>
          </a:p>
          <a:p>
            <a:r>
              <a:rPr lang="en-GB" dirty="0" smtClean="0"/>
              <a:t>This means that the list must be stored in some type of array. </a:t>
            </a:r>
          </a:p>
          <a:p>
            <a:r>
              <a:rPr lang="en-GB" dirty="0" smtClean="0"/>
              <a:t>Unfortunately, inserting an element in an array requires elements to be moved down the list, and deleting an element from an array requires elements to be moved up the list.</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a:t>
            </a:r>
            <a:endParaRPr lang="en-GB" dirty="0"/>
          </a:p>
        </p:txBody>
      </p:sp>
      <p:sp>
        <p:nvSpPr>
          <p:cNvPr id="6" name="Content Placeholder 5"/>
          <p:cNvSpPr>
            <a:spLocks noGrp="1"/>
          </p:cNvSpPr>
          <p:nvPr>
            <p:ph idx="1"/>
          </p:nvPr>
        </p:nvSpPr>
        <p:spPr/>
        <p:txBody>
          <a:bodyPr>
            <a:normAutofit/>
          </a:bodyPr>
          <a:lstStyle/>
          <a:p>
            <a:r>
              <a:rPr lang="en-GB" dirty="0" smtClean="0"/>
              <a:t>The telephone company solves the above problem by printing a new directory every year while keeping a separate temporary file for new telephone customers. </a:t>
            </a:r>
          </a:p>
          <a:p>
            <a:r>
              <a:rPr lang="en-GB" dirty="0" smtClean="0"/>
              <a:t>That is, the telephone company updates its files every year.</a:t>
            </a:r>
          </a:p>
          <a:p>
            <a:r>
              <a:rPr lang="en-GB" dirty="0" smtClean="0"/>
              <a:t> On the other hand, a bank may want to insert a, new customer in its file almost instantaneously. </a:t>
            </a:r>
          </a:p>
          <a:p>
            <a:r>
              <a:rPr lang="en-GB" dirty="0" smtClean="0"/>
              <a:t>Accordingly, a linearly sorted list may not be the best data structure for a bank.</a:t>
            </a:r>
            <a:endParaRPr lang="en-GB" dirty="0"/>
          </a:p>
        </p:txBody>
      </p:sp>
      <p:sp>
        <p:nvSpPr>
          <p:cNvPr id="3" name="Date Placeholder 2"/>
          <p:cNvSpPr>
            <a:spLocks noGrp="1"/>
          </p:cNvSpPr>
          <p:nvPr>
            <p:ph type="dt" sz="half" idx="10"/>
          </p:nvPr>
        </p:nvSpPr>
        <p:spPr/>
        <p:txBody>
          <a:bodyPr/>
          <a:lstStyle/>
          <a:p>
            <a:fld id="{B31C646D-F7D8-4659-B568-67EA15F6293F}" type="datetime1">
              <a:rPr lang="en-US" smtClean="0"/>
              <a:pPr/>
              <a:t>3/24/2020</a:t>
            </a:fld>
            <a:endParaRPr lang="en-GB"/>
          </a:p>
        </p:txBody>
      </p:sp>
      <p:sp>
        <p:nvSpPr>
          <p:cNvPr id="4" name="Footer Placeholder 3"/>
          <p:cNvSpPr>
            <a:spLocks noGrp="1"/>
          </p:cNvSpPr>
          <p:nvPr>
            <p:ph type="ftr" sz="quarter" idx="11"/>
          </p:nvPr>
        </p:nvSpPr>
        <p:spPr/>
        <p:txBody>
          <a:bodyPr/>
          <a:lstStyle/>
          <a:p>
            <a:r>
              <a:rPr lang="en-GB" smtClean="0"/>
              <a:t>Jane Kuria                                                                     Inoorero University</a:t>
            </a:r>
            <a:endParaRPr lang="en-GB" dirty="0"/>
          </a:p>
        </p:txBody>
      </p:sp>
      <p:sp>
        <p:nvSpPr>
          <p:cNvPr id="5" name="Slide Number Placeholder 4"/>
          <p:cNvSpPr>
            <a:spLocks noGrp="1"/>
          </p:cNvSpPr>
          <p:nvPr>
            <p:ph type="sldNum" sz="quarter" idx="12"/>
          </p:nvPr>
        </p:nvSpPr>
        <p:spPr/>
        <p:txBody>
          <a:bodyPr>
            <a:normAutofit fontScale="92500" lnSpcReduction="10000"/>
          </a:bodyPr>
          <a:lstStyle/>
          <a:p>
            <a:fld id="{2851580B-532C-46DD-8981-D1006AF55002}" type="slidenum">
              <a:rPr lang="en-GB" smtClean="0"/>
              <a:pPr/>
              <a:t>9</a:t>
            </a:fld>
            <a:endParaRPr lang="en-GB"/>
          </a:p>
        </p:txBody>
      </p:sp>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Feathered</Template>
  <TotalTime>389</TotalTime>
  <Words>2065</Words>
  <Application>Microsoft Office PowerPoint</Application>
  <PresentationFormat>On-screen Show (4:3)</PresentationFormat>
  <Paragraphs>206</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Century Schoolbook</vt:lpstr>
      <vt:lpstr>Corbel</vt:lpstr>
      <vt:lpstr>Feathered</vt:lpstr>
      <vt:lpstr>Algorithms: Complexity, Time-space Trade-off</vt:lpstr>
      <vt:lpstr>Complexity </vt:lpstr>
      <vt:lpstr>Algorithms </vt:lpstr>
      <vt:lpstr>Searching Algorithms</vt:lpstr>
      <vt:lpstr>Linear Search:</vt:lpstr>
      <vt:lpstr>Linear..</vt:lpstr>
      <vt:lpstr>Binary search</vt:lpstr>
      <vt:lpstr>Binary..</vt:lpstr>
      <vt:lpstr>Binary..</vt:lpstr>
      <vt:lpstr>An Example of Time-Space Tradeoff</vt:lpstr>
      <vt:lpstr>How can we solve such a problem?</vt:lpstr>
      <vt:lpstr>Time-space…</vt:lpstr>
      <vt:lpstr>Complexity of Algorithms</vt:lpstr>
      <vt:lpstr>Algorithms </vt:lpstr>
      <vt:lpstr>Algorithms  </vt:lpstr>
      <vt:lpstr>PowerPoint Presentation</vt:lpstr>
      <vt:lpstr>Example</vt:lpstr>
      <vt:lpstr>exp</vt:lpstr>
      <vt:lpstr>exp</vt:lpstr>
      <vt:lpstr>Example: Linear Search</vt:lpstr>
      <vt:lpstr>Algorithm: (Linear Search)</vt:lpstr>
      <vt:lpstr>algorithm</vt:lpstr>
      <vt:lpstr>Complexity </vt:lpstr>
      <vt:lpstr>Average Case</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jane kuria</cp:lastModifiedBy>
  <cp:revision>52</cp:revision>
  <dcterms:created xsi:type="dcterms:W3CDTF">2009-09-09T17:37:27Z</dcterms:created>
  <dcterms:modified xsi:type="dcterms:W3CDTF">2020-03-24T13:50:52Z</dcterms:modified>
</cp:coreProperties>
</file>