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7" r:id="rId2"/>
    <p:sldId id="281" r:id="rId3"/>
    <p:sldId id="284" r:id="rId4"/>
    <p:sldId id="283" r:id="rId5"/>
    <p:sldId id="282" r:id="rId6"/>
    <p:sldId id="288" r:id="rId7"/>
    <p:sldId id="287" r:id="rId8"/>
    <p:sldId id="286" r:id="rId9"/>
    <p:sldId id="285" r:id="rId10"/>
    <p:sldId id="289" r:id="rId11"/>
    <p:sldId id="292" r:id="rId12"/>
    <p:sldId id="291" r:id="rId13"/>
    <p:sldId id="311" r:id="rId14"/>
    <p:sldId id="290" r:id="rId15"/>
    <p:sldId id="295" r:id="rId16"/>
    <p:sldId id="294" r:id="rId17"/>
    <p:sldId id="293" r:id="rId18"/>
    <p:sldId id="298" r:id="rId19"/>
    <p:sldId id="297" r:id="rId20"/>
    <p:sldId id="296" r:id="rId21"/>
    <p:sldId id="305" r:id="rId22"/>
    <p:sldId id="304" r:id="rId23"/>
    <p:sldId id="303" r:id="rId24"/>
    <p:sldId id="302" r:id="rId25"/>
    <p:sldId id="306" r:id="rId26"/>
    <p:sldId id="307" r:id="rId27"/>
    <p:sldId id="308" r:id="rId28"/>
    <p:sldId id="309" r:id="rId29"/>
    <p:sldId id="312" r:id="rId30"/>
    <p:sldId id="313" r:id="rId31"/>
    <p:sldId id="315" r:id="rId32"/>
    <p:sldId id="314" r:id="rId33"/>
    <p:sldId id="31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60"/>
  </p:normalViewPr>
  <p:slideViewPr>
    <p:cSldViewPr>
      <p:cViewPr varScale="1">
        <p:scale>
          <a:sx n="70" d="100"/>
          <a:sy n="70" d="100"/>
        </p:scale>
        <p:origin x="144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3/24/2020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extLst>
      <p:ext uri="{BB962C8B-B14F-4D97-AF65-F5344CB8AC3E}">
        <p14:creationId xmlns:p14="http://schemas.microsoft.com/office/powerpoint/2010/main" val="105876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extLst>
      <p:ext uri="{BB962C8B-B14F-4D97-AF65-F5344CB8AC3E}">
        <p14:creationId xmlns:p14="http://schemas.microsoft.com/office/powerpoint/2010/main" val="3271644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a:p>
        </p:txBody>
      </p:sp>
    </p:spTree>
    <p:extLst>
      <p:ext uri="{BB962C8B-B14F-4D97-AF65-F5344CB8AC3E}">
        <p14:creationId xmlns:p14="http://schemas.microsoft.com/office/powerpoint/2010/main" val="1011461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extLst>
      <p:ext uri="{BB962C8B-B14F-4D97-AF65-F5344CB8AC3E}">
        <p14:creationId xmlns:p14="http://schemas.microsoft.com/office/powerpoint/2010/main" val="400319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a:p>
        </p:txBody>
      </p:sp>
    </p:spTree>
    <p:extLst>
      <p:ext uri="{BB962C8B-B14F-4D97-AF65-F5344CB8AC3E}">
        <p14:creationId xmlns:p14="http://schemas.microsoft.com/office/powerpoint/2010/main" val="742020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a:p>
        </p:txBody>
      </p:sp>
    </p:spTree>
    <p:extLst>
      <p:ext uri="{BB962C8B-B14F-4D97-AF65-F5344CB8AC3E}">
        <p14:creationId xmlns:p14="http://schemas.microsoft.com/office/powerpoint/2010/main" val="161005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a:p>
        </p:txBody>
      </p:sp>
    </p:spTree>
    <p:extLst>
      <p:ext uri="{BB962C8B-B14F-4D97-AF65-F5344CB8AC3E}">
        <p14:creationId xmlns:p14="http://schemas.microsoft.com/office/powerpoint/2010/main" val="62119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a:p>
        </p:txBody>
      </p:sp>
    </p:spTree>
    <p:extLst>
      <p:ext uri="{BB962C8B-B14F-4D97-AF65-F5344CB8AC3E}">
        <p14:creationId xmlns:p14="http://schemas.microsoft.com/office/powerpoint/2010/main" val="3931285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a:p>
        </p:txBody>
      </p:sp>
    </p:spTree>
    <p:extLst>
      <p:ext uri="{BB962C8B-B14F-4D97-AF65-F5344CB8AC3E}">
        <p14:creationId xmlns:p14="http://schemas.microsoft.com/office/powerpoint/2010/main" val="3558662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a:p>
        </p:txBody>
      </p:sp>
    </p:spTree>
    <p:extLst>
      <p:ext uri="{BB962C8B-B14F-4D97-AF65-F5344CB8AC3E}">
        <p14:creationId xmlns:p14="http://schemas.microsoft.com/office/powerpoint/2010/main" val="2211491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a:p>
        </p:txBody>
      </p:sp>
    </p:spTree>
    <p:extLst>
      <p:ext uri="{BB962C8B-B14F-4D97-AF65-F5344CB8AC3E}">
        <p14:creationId xmlns:p14="http://schemas.microsoft.com/office/powerpoint/2010/main" val="2890079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a:p>
        </p:txBody>
      </p:sp>
    </p:spTree>
    <p:extLst>
      <p:ext uri="{BB962C8B-B14F-4D97-AF65-F5344CB8AC3E}">
        <p14:creationId xmlns:p14="http://schemas.microsoft.com/office/powerpoint/2010/main" val="360790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a:p>
        </p:txBody>
      </p:sp>
    </p:spTree>
    <p:extLst>
      <p:ext uri="{BB962C8B-B14F-4D97-AF65-F5344CB8AC3E}">
        <p14:creationId xmlns:p14="http://schemas.microsoft.com/office/powerpoint/2010/main" val="2079849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a:p>
        </p:txBody>
      </p:sp>
    </p:spTree>
    <p:extLst>
      <p:ext uri="{BB962C8B-B14F-4D97-AF65-F5344CB8AC3E}">
        <p14:creationId xmlns:p14="http://schemas.microsoft.com/office/powerpoint/2010/main" val="186905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a:p>
        </p:txBody>
      </p:sp>
    </p:spTree>
    <p:extLst>
      <p:ext uri="{BB962C8B-B14F-4D97-AF65-F5344CB8AC3E}">
        <p14:creationId xmlns:p14="http://schemas.microsoft.com/office/powerpoint/2010/main" val="3025561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a:p>
        </p:txBody>
      </p:sp>
    </p:spTree>
    <p:extLst>
      <p:ext uri="{BB962C8B-B14F-4D97-AF65-F5344CB8AC3E}">
        <p14:creationId xmlns:p14="http://schemas.microsoft.com/office/powerpoint/2010/main" val="322108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a:p>
        </p:txBody>
      </p:sp>
    </p:spTree>
    <p:extLst>
      <p:ext uri="{BB962C8B-B14F-4D97-AF65-F5344CB8AC3E}">
        <p14:creationId xmlns:p14="http://schemas.microsoft.com/office/powerpoint/2010/main" val="1195412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a:p>
        </p:txBody>
      </p:sp>
    </p:spTree>
    <p:extLst>
      <p:ext uri="{BB962C8B-B14F-4D97-AF65-F5344CB8AC3E}">
        <p14:creationId xmlns:p14="http://schemas.microsoft.com/office/powerpoint/2010/main" val="1011949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26</a:t>
            </a:fld>
            <a:endParaRPr lang="en-GB"/>
          </a:p>
        </p:txBody>
      </p:sp>
    </p:spTree>
    <p:extLst>
      <p:ext uri="{BB962C8B-B14F-4D97-AF65-F5344CB8AC3E}">
        <p14:creationId xmlns:p14="http://schemas.microsoft.com/office/powerpoint/2010/main" val="362743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a:p>
        </p:txBody>
      </p:sp>
    </p:spTree>
    <p:extLst>
      <p:ext uri="{BB962C8B-B14F-4D97-AF65-F5344CB8AC3E}">
        <p14:creationId xmlns:p14="http://schemas.microsoft.com/office/powerpoint/2010/main" val="25524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a:p>
        </p:txBody>
      </p:sp>
    </p:spTree>
    <p:extLst>
      <p:ext uri="{BB962C8B-B14F-4D97-AF65-F5344CB8AC3E}">
        <p14:creationId xmlns:p14="http://schemas.microsoft.com/office/powerpoint/2010/main" val="285285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a:p>
        </p:txBody>
      </p:sp>
    </p:spTree>
    <p:extLst>
      <p:ext uri="{BB962C8B-B14F-4D97-AF65-F5344CB8AC3E}">
        <p14:creationId xmlns:p14="http://schemas.microsoft.com/office/powerpoint/2010/main" val="1172767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a:p>
        </p:txBody>
      </p:sp>
    </p:spTree>
    <p:extLst>
      <p:ext uri="{BB962C8B-B14F-4D97-AF65-F5344CB8AC3E}">
        <p14:creationId xmlns:p14="http://schemas.microsoft.com/office/powerpoint/2010/main" val="689782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a:p>
        </p:txBody>
      </p:sp>
    </p:spTree>
    <p:extLst>
      <p:ext uri="{BB962C8B-B14F-4D97-AF65-F5344CB8AC3E}">
        <p14:creationId xmlns:p14="http://schemas.microsoft.com/office/powerpoint/2010/main" val="2817346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a:p>
        </p:txBody>
      </p:sp>
    </p:spTree>
    <p:extLst>
      <p:ext uri="{BB962C8B-B14F-4D97-AF65-F5344CB8AC3E}">
        <p14:creationId xmlns:p14="http://schemas.microsoft.com/office/powerpoint/2010/main" val="4027980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a:p>
        </p:txBody>
      </p:sp>
    </p:spTree>
    <p:extLst>
      <p:ext uri="{BB962C8B-B14F-4D97-AF65-F5344CB8AC3E}">
        <p14:creationId xmlns:p14="http://schemas.microsoft.com/office/powerpoint/2010/main" val="35842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B38CB1B3-5550-4889-B399-7B79DD912C7D}" type="datetime1">
              <a:rPr lang="en-US" smtClean="0"/>
              <a:t>3/24/2020</a:t>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Data structures &amp; Algorithms                                                              </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pPr/>
              <a:t>‹#›</a:t>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404090325"/>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6DF3D0-2C83-47A9-9D43-FE541254EF83}"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52026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105A2CB1-6232-42C9-8126-B41F9F28C275}" type="datetime1">
              <a:rPr lang="en-US" smtClean="0"/>
              <a:t>3/24/2020</a:t>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pPr/>
              <a:t>‹#›</a:t>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770041"/>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690468-27E2-42B0-BA2E-00241099193B}" type="datetime1">
              <a:rPr lang="en-US" smtClean="0"/>
              <a:t>3/24/2020</a:t>
            </a:fld>
            <a:endParaRPr lang="en-GB"/>
          </a:p>
        </p:txBody>
      </p:sp>
      <p:sp>
        <p:nvSpPr>
          <p:cNvPr id="5" name="Footer Placeholder 4"/>
          <p:cNvSpPr>
            <a:spLocks noGrp="1"/>
          </p:cNvSpPr>
          <p:nvPr>
            <p:ph type="ftr" sz="quarter" idx="11"/>
          </p:nvPr>
        </p:nvSpPr>
        <p:spPr/>
        <p:txBody>
          <a:bodyPr/>
          <a:lstStyle/>
          <a:p>
            <a:r>
              <a:rPr lang="en-GB" smtClean="0"/>
              <a:t>Data structures &amp; Algorithms                                                              </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01460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8103E4CA-1BAC-4D5E-8048-EE7BA5E94B42}" type="datetime1">
              <a:rPr lang="en-US" smtClean="0"/>
              <a:t>3/24/2020</a:t>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Data structures &amp; Algorithms                                                              </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pPr/>
              <a:t>‹#›</a:t>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4735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14CA22-EE27-43E4-8C21-C40A859F4544}" type="datetime1">
              <a:rPr lang="en-US" smtClean="0"/>
              <a:t>3/24/2020</a:t>
            </a:fld>
            <a:endParaRPr lang="en-GB"/>
          </a:p>
        </p:txBody>
      </p:sp>
      <p:sp>
        <p:nvSpPr>
          <p:cNvPr id="6" name="Footer Placeholder 5"/>
          <p:cNvSpPr>
            <a:spLocks noGrp="1"/>
          </p:cNvSpPr>
          <p:nvPr>
            <p:ph type="ftr" sz="quarter" idx="11"/>
          </p:nvPr>
        </p:nvSpPr>
        <p:spPr/>
        <p:txBody>
          <a:bodyPr/>
          <a:lstStyle/>
          <a:p>
            <a:r>
              <a:rPr lang="en-GB" smtClean="0"/>
              <a:t>Data structures &amp; Algorithms                                                              </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7718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DBA5D-CA59-426E-91C4-AE52F1F9D78B}" type="datetime1">
              <a:rPr lang="en-US" smtClean="0"/>
              <a:t>3/24/2020</a:t>
            </a:fld>
            <a:endParaRPr lang="en-GB"/>
          </a:p>
        </p:txBody>
      </p:sp>
      <p:sp>
        <p:nvSpPr>
          <p:cNvPr id="8" name="Footer Placeholder 7"/>
          <p:cNvSpPr>
            <a:spLocks noGrp="1"/>
          </p:cNvSpPr>
          <p:nvPr>
            <p:ph type="ftr" sz="quarter" idx="11"/>
          </p:nvPr>
        </p:nvSpPr>
        <p:spPr/>
        <p:txBody>
          <a:bodyPr/>
          <a:lstStyle/>
          <a:p>
            <a:r>
              <a:rPr lang="en-GB" smtClean="0"/>
              <a:t>Data structures &amp; Algorithms                                                              </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65898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472632-E467-4295-B3C1-04FDD07C4A8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105473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F1E8166-BC8C-4BF5-B8C3-ACACA107F228}" type="datetime1">
              <a:rPr lang="en-US" smtClean="0"/>
              <a:t>3/24/2020</a:t>
            </a:fld>
            <a:endParaRPr lang="en-GB"/>
          </a:p>
        </p:txBody>
      </p:sp>
      <p:sp>
        <p:nvSpPr>
          <p:cNvPr id="3" name="Footer Placeholder 2"/>
          <p:cNvSpPr>
            <a:spLocks noGrp="1"/>
          </p:cNvSpPr>
          <p:nvPr>
            <p:ph type="ftr" sz="quarter" idx="11"/>
          </p:nvPr>
        </p:nvSpPr>
        <p:spPr/>
        <p:txBody>
          <a:bodyPr/>
          <a:lstStyle/>
          <a:p>
            <a:r>
              <a:rPr lang="en-GB" smtClean="0"/>
              <a:t>Data structures &amp; Algorithms                                                              </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660244182"/>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55725B22-7E2A-4DE9-9E8B-09FDFD9F0451}" type="datetime1">
              <a:rPr lang="en-US" smtClean="0"/>
              <a:t>3/24/2020</a:t>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Data structures &amp; Algorithms                                                              </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3015042096"/>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C5E5A1C8-330D-45DB-8C96-6C2D386B3455}" type="datetime1">
              <a:rPr lang="en-US" smtClean="0"/>
              <a:t>3/24/2020</a:t>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Data structures &amp; Algorithms                                                              </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222594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AEA7159A-F9F0-48B9-97A5-93C42BD69F70}" type="datetime1">
              <a:rPr lang="en-US" smtClean="0"/>
              <a:t>3/24/2020</a:t>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Data structures &amp; Algorithms                                                              </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pPr/>
              <a:t>‹#›</a:t>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74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pos="1386">
          <p15:clr>
            <a:srgbClr val="F26B43"/>
          </p15:clr>
        </p15:guide>
        <p15:guide id="4294967295" orient="horz" pos="3960">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ARRAYS</a:t>
            </a:r>
            <a:endParaRPr lang="en-GB" b="1" dirty="0"/>
          </a:p>
        </p:txBody>
      </p:sp>
      <p:sp>
        <p:nvSpPr>
          <p:cNvPr id="3" name="Content Placeholder 2"/>
          <p:cNvSpPr>
            <a:spLocks noGrp="1"/>
          </p:cNvSpPr>
          <p:nvPr>
            <p:ph idx="1"/>
          </p:nvPr>
        </p:nvSpPr>
        <p:spPr/>
        <p:txBody>
          <a:bodyPr>
            <a:normAutofit/>
          </a:bodyPr>
          <a:lstStyle/>
          <a:p>
            <a:r>
              <a:rPr lang="en-GB" dirty="0" smtClean="0"/>
              <a:t>Summary of Lesson:</a:t>
            </a:r>
          </a:p>
          <a:p>
            <a:r>
              <a:rPr lang="en-GB" dirty="0" smtClean="0"/>
              <a:t>· Concept of Arrays</a:t>
            </a:r>
          </a:p>
          <a:p>
            <a:r>
              <a:rPr lang="en-GB" dirty="0" smtClean="0"/>
              <a:t>· Different operations performed using Arrays</a:t>
            </a:r>
          </a:p>
          <a:p>
            <a:r>
              <a:rPr lang="en-GB" dirty="0" smtClean="0"/>
              <a:t>This lesson discusses a very common linear structure called all array. Since arrays are usually easy to traverse, search and sort, they are frequently used to store relatively permanent collections of data.</a:t>
            </a:r>
            <a:endParaRPr lang="en-GB" dirty="0"/>
          </a:p>
        </p:txBody>
      </p:sp>
      <p:sp>
        <p:nvSpPr>
          <p:cNvPr id="4" name="Date Placeholder 3"/>
          <p:cNvSpPr>
            <a:spLocks noGrp="1"/>
          </p:cNvSpPr>
          <p:nvPr>
            <p:ph type="dt" sz="half" idx="10"/>
          </p:nvPr>
        </p:nvSpPr>
        <p:spPr/>
        <p:txBody>
          <a:bodyPr/>
          <a:lstStyle/>
          <a:p>
            <a:fld id="{F545E7D3-8A29-4E4A-8592-9A42B052CE81}" type="datetime1">
              <a:rPr lang="en-US" smtClean="0"/>
              <a:t>3/24/2020</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dirty="0"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a:t>
            </a:r>
            <a:endParaRPr lang="en-GB" dirty="0"/>
          </a:p>
        </p:txBody>
      </p:sp>
      <p:sp>
        <p:nvSpPr>
          <p:cNvPr id="6" name="Content Placeholder 5"/>
          <p:cNvSpPr>
            <a:spLocks noGrp="1"/>
          </p:cNvSpPr>
          <p:nvPr>
            <p:ph idx="1"/>
          </p:nvPr>
        </p:nvSpPr>
        <p:spPr/>
        <p:txBody>
          <a:bodyPr>
            <a:normAutofit lnSpcReduction="10000"/>
          </a:bodyPr>
          <a:lstStyle/>
          <a:p>
            <a:r>
              <a:rPr lang="en-GB" dirty="0" smtClean="0"/>
              <a:t>and called the </a:t>
            </a:r>
            <a:r>
              <a:rPr lang="en-GB" b="1" dirty="0" smtClean="0"/>
              <a:t>base address of LA. Using this address Base (LA), </a:t>
            </a:r>
            <a:r>
              <a:rPr lang="en-GB" dirty="0" smtClean="0"/>
              <a:t>the computer calculates the address of any element of LA by the following formula:</a:t>
            </a:r>
          </a:p>
          <a:p>
            <a:r>
              <a:rPr lang="en-GB" dirty="0" smtClean="0"/>
              <a:t>LOC (LA [K]) = Base(LA) + w(K - lower bound) (4.2) where w is the number of. words per memory cell for the array _A.</a:t>
            </a:r>
          </a:p>
          <a:p>
            <a:r>
              <a:rPr lang="en-GB" dirty="0" smtClean="0"/>
              <a:t>Observe that the time to calculate LOC(LA[K]) is essentially the same for any value of K. </a:t>
            </a:r>
          </a:p>
          <a:p>
            <a:r>
              <a:rPr lang="en-GB" dirty="0" smtClean="0"/>
              <a:t>Furthermore, given any subscript K, one can locate and access the content of LA[K] without scanning any other element of LA</a:t>
            </a:r>
            <a:endParaRPr lang="en-GB" dirty="0"/>
          </a:p>
        </p:txBody>
      </p:sp>
      <p:sp>
        <p:nvSpPr>
          <p:cNvPr id="3" name="Date Placeholder 2"/>
          <p:cNvSpPr>
            <a:spLocks noGrp="1"/>
          </p:cNvSpPr>
          <p:nvPr>
            <p:ph type="dt" sz="half" idx="10"/>
          </p:nvPr>
        </p:nvSpPr>
        <p:spPr/>
        <p:txBody>
          <a:bodyPr/>
          <a:lstStyle/>
          <a:p>
            <a:fld id="{B672578B-DEB7-4CEA-A40D-9FCBB6227BF2}"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GB" dirty="0"/>
          </a:p>
        </p:txBody>
      </p:sp>
      <p:sp>
        <p:nvSpPr>
          <p:cNvPr id="6" name="Content Placeholder 5"/>
          <p:cNvSpPr>
            <a:spLocks noGrp="1"/>
          </p:cNvSpPr>
          <p:nvPr>
            <p:ph idx="1"/>
          </p:nvPr>
        </p:nvSpPr>
        <p:spPr/>
        <p:txBody>
          <a:bodyPr>
            <a:normAutofit fontScale="85000" lnSpcReduction="10000"/>
          </a:bodyPr>
          <a:lstStyle/>
          <a:p>
            <a:r>
              <a:rPr lang="en-GB" dirty="0" smtClean="0"/>
              <a:t>Consider the array AUTO in previous example, which records the number of automobiles, sold each year from 1932 through 1984. Suppose AUTO appears in memory as pictured in Fig. below.</a:t>
            </a:r>
          </a:p>
          <a:p>
            <a:r>
              <a:rPr lang="en-GB" dirty="0" smtClean="0"/>
              <a:t>That is, Base (AUTO) = 200, and w = 4 words per memory cell for AUTO. Then LOC(AUTO[1932]) = 200, LOC(AUTO[1933]) = 204,</a:t>
            </a:r>
          </a:p>
          <a:p>
            <a:r>
              <a:rPr lang="en-GB" dirty="0" smtClean="0"/>
              <a:t>LOC(AUTO[1934]) = 208, . . . The address of the array element for the year K = 1965 can be obtained as:</a:t>
            </a:r>
          </a:p>
          <a:p>
            <a:r>
              <a:rPr lang="en-GB" dirty="0" smtClean="0"/>
              <a:t>LOC (AUTO [1965]) = Base (AUTO) + w (1965 -lower bound) = 200 + 4(1965 - 1932) = 332</a:t>
            </a:r>
          </a:p>
          <a:p>
            <a:r>
              <a:rPr lang="en-GB" dirty="0" smtClean="0"/>
              <a:t>Thus, the contents of this element can be obtained </a:t>
            </a:r>
            <a:r>
              <a:rPr lang="en-GB" dirty="0" err="1" smtClean="0"/>
              <a:t>withoutscanning</a:t>
            </a:r>
            <a:r>
              <a:rPr lang="en-GB" dirty="0" smtClean="0"/>
              <a:t> any other element in array AUTO.</a:t>
            </a:r>
            <a:endParaRPr lang="en-GB" dirty="0"/>
          </a:p>
        </p:txBody>
      </p:sp>
      <p:sp>
        <p:nvSpPr>
          <p:cNvPr id="3" name="Date Placeholder 2"/>
          <p:cNvSpPr>
            <a:spLocks noGrp="1"/>
          </p:cNvSpPr>
          <p:nvPr>
            <p:ph type="dt" sz="half" idx="10"/>
          </p:nvPr>
        </p:nvSpPr>
        <p:spPr/>
        <p:txBody>
          <a:bodyPr/>
          <a:lstStyle/>
          <a:p>
            <a:fld id="{BEE60E62-A2E2-4C90-A71F-5BEBB13F8EE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a:t>
            </a:r>
            <a:endParaRPr lang="en-GB" dirty="0"/>
          </a:p>
        </p:txBody>
      </p:sp>
      <p:sp>
        <p:nvSpPr>
          <p:cNvPr id="6" name="Content Placeholder 5"/>
          <p:cNvSpPr>
            <a:spLocks noGrp="1"/>
          </p:cNvSpPr>
          <p:nvPr>
            <p:ph idx="1"/>
          </p:nvPr>
        </p:nvSpPr>
        <p:spPr/>
        <p:txBody>
          <a:bodyPr>
            <a:normAutofit/>
          </a:bodyPr>
          <a:lstStyle/>
          <a:p>
            <a:r>
              <a:rPr lang="en-GB" dirty="0" smtClean="0"/>
              <a:t>A collection A of data elements is said to be indexed if any element of A, which we shall call AK, can be located and processed in a time that is independent of K.</a:t>
            </a:r>
          </a:p>
          <a:p>
            <a:r>
              <a:rPr lang="en-GB" dirty="0" smtClean="0"/>
              <a:t>The above discussion indicates that linear arrays can be indexed. This is a very important property of linear arrays. </a:t>
            </a:r>
          </a:p>
          <a:p>
            <a:r>
              <a:rPr lang="en-GB" dirty="0" smtClean="0"/>
              <a:t>In fact, linked lists, which are covered in the next section, do not have this property.</a:t>
            </a:r>
            <a:endParaRPr lang="en-GB" dirty="0"/>
          </a:p>
        </p:txBody>
      </p:sp>
      <p:sp>
        <p:nvSpPr>
          <p:cNvPr id="3" name="Date Placeholder 2"/>
          <p:cNvSpPr>
            <a:spLocks noGrp="1"/>
          </p:cNvSpPr>
          <p:nvPr>
            <p:ph type="dt" sz="half" idx="10"/>
          </p:nvPr>
        </p:nvSpPr>
        <p:spPr/>
        <p:txBody>
          <a:bodyPr/>
          <a:lstStyle/>
          <a:p>
            <a:fld id="{C60728A1-938D-4C5F-BB9B-90A4A06D7D7F}"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on an array</a:t>
            </a:r>
            <a:endParaRPr lang="en-GB" dirty="0"/>
          </a:p>
        </p:txBody>
      </p:sp>
      <p:sp>
        <p:nvSpPr>
          <p:cNvPr id="6" name="Content Placeholder 5"/>
          <p:cNvSpPr>
            <a:spLocks noGrp="1"/>
          </p:cNvSpPr>
          <p:nvPr>
            <p:ph idx="1"/>
          </p:nvPr>
        </p:nvSpPr>
        <p:spPr/>
        <p:txBody>
          <a:bodyPr/>
          <a:lstStyle/>
          <a:p>
            <a:r>
              <a:rPr lang="en-GB" dirty="0" smtClean="0"/>
              <a:t>Traversal</a:t>
            </a:r>
          </a:p>
          <a:p>
            <a:r>
              <a:rPr lang="en-GB" dirty="0" smtClean="0"/>
              <a:t>Deletion </a:t>
            </a:r>
          </a:p>
          <a:p>
            <a:r>
              <a:rPr lang="en-GB" dirty="0" smtClean="0"/>
              <a:t>Insertion</a:t>
            </a:r>
          </a:p>
          <a:p>
            <a:r>
              <a:rPr lang="en-GB" dirty="0" smtClean="0"/>
              <a:t>Merge</a:t>
            </a:r>
          </a:p>
          <a:p>
            <a:endParaRPr lang="en-GB" dirty="0"/>
          </a:p>
        </p:txBody>
      </p:sp>
      <p:sp>
        <p:nvSpPr>
          <p:cNvPr id="3" name="Date Placeholder 2"/>
          <p:cNvSpPr>
            <a:spLocks noGrp="1"/>
          </p:cNvSpPr>
          <p:nvPr>
            <p:ph type="dt" sz="half" idx="10"/>
          </p:nvPr>
        </p:nvSpPr>
        <p:spPr/>
        <p:txBody>
          <a:bodyPr/>
          <a:lstStyle/>
          <a:p>
            <a:fld id="{B3690468-27E2-42B0-BA2E-00241099193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13</a:t>
            </a:fld>
            <a:endParaRPr lang="en-GB"/>
          </a:p>
        </p:txBody>
      </p:sp>
    </p:spTree>
    <p:extLst>
      <p:ext uri="{BB962C8B-B14F-4D97-AF65-F5344CB8AC3E}">
        <p14:creationId xmlns:p14="http://schemas.microsoft.com/office/powerpoint/2010/main" val="2916729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Traversing Linear Arrays</a:t>
            </a:r>
            <a:endParaRPr lang="en-GB" dirty="0"/>
          </a:p>
        </p:txBody>
      </p:sp>
      <p:sp>
        <p:nvSpPr>
          <p:cNvPr id="6" name="Content Placeholder 5"/>
          <p:cNvSpPr>
            <a:spLocks noGrp="1"/>
          </p:cNvSpPr>
          <p:nvPr>
            <p:ph idx="1"/>
          </p:nvPr>
        </p:nvSpPr>
        <p:spPr/>
        <p:txBody>
          <a:bodyPr>
            <a:normAutofit/>
          </a:bodyPr>
          <a:lstStyle/>
          <a:p>
            <a:r>
              <a:rPr lang="en-GB" dirty="0" smtClean="0"/>
              <a:t>Let A be a collection of data elements stored in the memory of the computer. </a:t>
            </a:r>
          </a:p>
          <a:p>
            <a:r>
              <a:rPr lang="en-GB" dirty="0" smtClean="0"/>
              <a:t>Suppose we want to print the contents of each element of A or suppose we want to count the number of elements of A with a given property. </a:t>
            </a:r>
          </a:p>
          <a:p>
            <a:r>
              <a:rPr lang="en-GB" dirty="0" smtClean="0"/>
              <a:t>This can be accomplished by traversing A, that is, by accessing and processing (frequently called visiting) each element of A exactly once.</a:t>
            </a:r>
            <a:endParaRPr lang="en-GB" dirty="0"/>
          </a:p>
        </p:txBody>
      </p:sp>
      <p:sp>
        <p:nvSpPr>
          <p:cNvPr id="3" name="Date Placeholder 2"/>
          <p:cNvSpPr>
            <a:spLocks noGrp="1"/>
          </p:cNvSpPr>
          <p:nvPr>
            <p:ph type="dt" sz="half" idx="10"/>
          </p:nvPr>
        </p:nvSpPr>
        <p:spPr/>
        <p:txBody>
          <a:bodyPr/>
          <a:lstStyle/>
          <a:p>
            <a:fld id="{BD4AF74F-7960-4CED-8528-125736DC5BB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Traversing..</a:t>
            </a:r>
            <a:endParaRPr lang="en-GB" dirty="0"/>
          </a:p>
        </p:txBody>
      </p:sp>
      <p:sp>
        <p:nvSpPr>
          <p:cNvPr id="6" name="Content Placeholder 5"/>
          <p:cNvSpPr>
            <a:spLocks noGrp="1"/>
          </p:cNvSpPr>
          <p:nvPr>
            <p:ph idx="1"/>
          </p:nvPr>
        </p:nvSpPr>
        <p:spPr/>
        <p:txBody>
          <a:bodyPr>
            <a:normAutofit/>
          </a:bodyPr>
          <a:lstStyle/>
          <a:p>
            <a:r>
              <a:rPr lang="en-GB" dirty="0" smtClean="0"/>
              <a:t>The following algorithm traverses a linear array LA. The simplicity of the algorithm comes from the fact that LA is a linear structure.</a:t>
            </a:r>
          </a:p>
          <a:p>
            <a:r>
              <a:rPr lang="en-GB" dirty="0" smtClean="0"/>
              <a:t>Other linear structures, such as linked lists, can also be easily traversed. </a:t>
            </a:r>
          </a:p>
          <a:p>
            <a:r>
              <a:rPr lang="en-GB" dirty="0" smtClean="0"/>
              <a:t>On the other hand, the traversal of nonlinear structures, such as trees and graphs, is considerably more complicated.</a:t>
            </a:r>
            <a:endParaRPr lang="en-GB" dirty="0"/>
          </a:p>
        </p:txBody>
      </p:sp>
      <p:sp>
        <p:nvSpPr>
          <p:cNvPr id="3" name="Date Placeholder 2"/>
          <p:cNvSpPr>
            <a:spLocks noGrp="1"/>
          </p:cNvSpPr>
          <p:nvPr>
            <p:ph type="dt" sz="half" idx="10"/>
          </p:nvPr>
        </p:nvSpPr>
        <p:spPr/>
        <p:txBody>
          <a:bodyPr/>
          <a:lstStyle/>
          <a:p>
            <a:fld id="{51F62F90-F0A1-4ADA-A16D-78788107DB0D}"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 </a:t>
            </a:r>
            <a:endParaRPr lang="en-GB" dirty="0"/>
          </a:p>
        </p:txBody>
      </p:sp>
      <p:sp>
        <p:nvSpPr>
          <p:cNvPr id="6" name="Content Placeholder 5"/>
          <p:cNvSpPr>
            <a:spLocks noGrp="1"/>
          </p:cNvSpPr>
          <p:nvPr>
            <p:ph idx="1"/>
          </p:nvPr>
        </p:nvSpPr>
        <p:spPr/>
        <p:txBody>
          <a:bodyPr>
            <a:normAutofit fontScale="92500" lnSpcReduction="20000"/>
          </a:bodyPr>
          <a:lstStyle/>
          <a:p>
            <a:r>
              <a:rPr lang="en-GB" dirty="0" smtClean="0"/>
              <a:t>(Traversing a Linear Array) Here LA is a linear array with lower bound LB and upper bound UB. This algorithm traverses LA applying an operation PROCESS to each element of LA.</a:t>
            </a:r>
          </a:p>
          <a:p>
            <a:endParaRPr lang="en-GB" dirty="0" smtClean="0"/>
          </a:p>
          <a:p>
            <a:r>
              <a:rPr lang="en-GB" dirty="0" smtClean="0"/>
              <a:t>1. [Initialize counter.] Set K:= LB.</a:t>
            </a:r>
          </a:p>
          <a:p>
            <a:r>
              <a:rPr lang="en-GB" dirty="0" smtClean="0"/>
              <a:t>2. Repeat Steps 3 and 4 while K=UB.</a:t>
            </a:r>
          </a:p>
          <a:p>
            <a:r>
              <a:rPr lang="en-GB" dirty="0" smtClean="0"/>
              <a:t>3. [Visit element.] Apply PROCESS to LA[K].</a:t>
            </a:r>
          </a:p>
          <a:p>
            <a:r>
              <a:rPr lang="en-GB" dirty="0" smtClean="0"/>
              <a:t>4. [Increase counter.] Set K: = K + 1.</a:t>
            </a:r>
          </a:p>
          <a:p>
            <a:r>
              <a:rPr lang="en-GB" dirty="0" smtClean="0"/>
              <a:t>[End of Step 2 loop.]</a:t>
            </a:r>
          </a:p>
          <a:p>
            <a:r>
              <a:rPr lang="en-GB" dirty="0" smtClean="0"/>
              <a:t>5. Exit.</a:t>
            </a:r>
            <a:endParaRPr lang="en-GB" dirty="0"/>
          </a:p>
        </p:txBody>
      </p:sp>
      <p:sp>
        <p:nvSpPr>
          <p:cNvPr id="3" name="Date Placeholder 2"/>
          <p:cNvSpPr>
            <a:spLocks noGrp="1"/>
          </p:cNvSpPr>
          <p:nvPr>
            <p:ph type="dt" sz="half" idx="10"/>
          </p:nvPr>
        </p:nvSpPr>
        <p:spPr/>
        <p:txBody>
          <a:bodyPr/>
          <a:lstStyle/>
          <a:p>
            <a:fld id="{1D597384-DE68-4039-BAA5-FDF78038359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and Deleting</a:t>
            </a:r>
            <a:endParaRPr lang="en-GB" dirty="0"/>
          </a:p>
        </p:txBody>
      </p:sp>
      <p:sp>
        <p:nvSpPr>
          <p:cNvPr id="6" name="Content Placeholder 5"/>
          <p:cNvSpPr>
            <a:spLocks noGrp="1"/>
          </p:cNvSpPr>
          <p:nvPr>
            <p:ph idx="1"/>
          </p:nvPr>
        </p:nvSpPr>
        <p:spPr/>
        <p:txBody>
          <a:bodyPr>
            <a:normAutofit lnSpcReduction="10000"/>
          </a:bodyPr>
          <a:lstStyle/>
          <a:p>
            <a:r>
              <a:rPr lang="en-GB" dirty="0" smtClean="0"/>
              <a:t>Let A be a collection of data elements in the memory of the computer. </a:t>
            </a:r>
          </a:p>
          <a:p>
            <a:r>
              <a:rPr lang="en-GB" dirty="0" smtClean="0"/>
              <a:t>“Inserting” refers to the operation ‘of adding another element to the collection A, and “deleting” refers to the operation of removing one of the elements from A. </a:t>
            </a:r>
          </a:p>
          <a:p>
            <a:r>
              <a:rPr lang="en-GB" dirty="0" smtClean="0"/>
              <a:t>This section discusses inserting and deleting when A is a linear array. Inserting an element at the “end” of a linear array can be easily done provided the memory space allocated for the array is large enough to accommodate the additional element.</a:t>
            </a:r>
          </a:p>
          <a:p>
            <a:endParaRPr lang="en-GB" dirty="0"/>
          </a:p>
        </p:txBody>
      </p:sp>
      <p:sp>
        <p:nvSpPr>
          <p:cNvPr id="3" name="Date Placeholder 2"/>
          <p:cNvSpPr>
            <a:spLocks noGrp="1"/>
          </p:cNvSpPr>
          <p:nvPr>
            <p:ph type="dt" sz="half" idx="10"/>
          </p:nvPr>
        </p:nvSpPr>
        <p:spPr/>
        <p:txBody>
          <a:bodyPr/>
          <a:lstStyle/>
          <a:p>
            <a:fld id="{645FED51-DE55-4EDA-A9BC-F65A8C7FB36F}"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elements…</a:t>
            </a:r>
            <a:endParaRPr lang="en-GB" dirty="0"/>
          </a:p>
        </p:txBody>
      </p:sp>
      <p:sp>
        <p:nvSpPr>
          <p:cNvPr id="6" name="Content Placeholder 5"/>
          <p:cNvSpPr>
            <a:spLocks noGrp="1"/>
          </p:cNvSpPr>
          <p:nvPr>
            <p:ph idx="1"/>
          </p:nvPr>
        </p:nvSpPr>
        <p:spPr/>
        <p:txBody>
          <a:bodyPr>
            <a:normAutofit/>
          </a:bodyPr>
          <a:lstStyle/>
          <a:p>
            <a:r>
              <a:rPr lang="en-GB" dirty="0" smtClean="0"/>
              <a:t> On the other hand, suppose we need to insert an element in the middle of the array. Then, on the average, half of the elements must be moved downward to new locations to accommodate the new element and keep the order of the other elements. </a:t>
            </a:r>
          </a:p>
          <a:p>
            <a:r>
              <a:rPr lang="en-GB" dirty="0" smtClean="0"/>
              <a:t>Similarly, deleting an element at the “end” of an array presents no difficulties, but deleting an element somewhere in the middle of the array would require that each subsequent element be moved one location upward in order to “fill up” the array.</a:t>
            </a:r>
          </a:p>
          <a:p>
            <a:endParaRPr lang="en-GB" dirty="0" smtClean="0"/>
          </a:p>
          <a:p>
            <a:endParaRPr lang="en-GB" dirty="0"/>
          </a:p>
        </p:txBody>
      </p:sp>
      <p:sp>
        <p:nvSpPr>
          <p:cNvPr id="3" name="Date Placeholder 2"/>
          <p:cNvSpPr>
            <a:spLocks noGrp="1"/>
          </p:cNvSpPr>
          <p:nvPr>
            <p:ph type="dt" sz="half" idx="10"/>
          </p:nvPr>
        </p:nvSpPr>
        <p:spPr/>
        <p:txBody>
          <a:bodyPr/>
          <a:lstStyle/>
          <a:p>
            <a:fld id="{AD0554C9-C254-4675-92D8-CEDA62706E2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GB" dirty="0"/>
          </a:p>
        </p:txBody>
      </p:sp>
      <p:sp>
        <p:nvSpPr>
          <p:cNvPr id="6" name="Content Placeholder 5"/>
          <p:cNvSpPr>
            <a:spLocks noGrp="1"/>
          </p:cNvSpPr>
          <p:nvPr>
            <p:ph idx="1"/>
          </p:nvPr>
        </p:nvSpPr>
        <p:spPr/>
        <p:txBody>
          <a:bodyPr>
            <a:normAutofit/>
          </a:bodyPr>
          <a:lstStyle/>
          <a:p>
            <a:r>
              <a:rPr lang="en-GB" dirty="0" smtClean="0"/>
              <a:t>Suppose TEST has been declared to be a 5-element array but data have been recorded only for TEST[l], TEST[2] and TEST[3]. </a:t>
            </a:r>
          </a:p>
          <a:p>
            <a:r>
              <a:rPr lang="en-GB" dirty="0" smtClean="0"/>
              <a:t>If X is the value of the next test, then one simply assigns TEST[4]:= X to add X to the list. </a:t>
            </a:r>
          </a:p>
          <a:p>
            <a:r>
              <a:rPr lang="en-GB" dirty="0" smtClean="0"/>
              <a:t>Similarly, if Y is the value of the subsequent test, then we simply assign TEST[5]:= Y to add Y to the list. </a:t>
            </a:r>
          </a:p>
          <a:p>
            <a:r>
              <a:rPr lang="en-GB" dirty="0" smtClean="0"/>
              <a:t>Now, however, we cannot add any new test scores to the list.</a:t>
            </a:r>
          </a:p>
          <a:p>
            <a:endParaRPr lang="en-GB" dirty="0" smtClean="0"/>
          </a:p>
          <a:p>
            <a:pPr>
              <a:buNone/>
            </a:pPr>
            <a:endParaRPr lang="en-GB" dirty="0"/>
          </a:p>
        </p:txBody>
      </p:sp>
      <p:sp>
        <p:nvSpPr>
          <p:cNvPr id="3" name="Date Placeholder 2"/>
          <p:cNvSpPr>
            <a:spLocks noGrp="1"/>
          </p:cNvSpPr>
          <p:nvPr>
            <p:ph type="dt" sz="half" idx="10"/>
          </p:nvPr>
        </p:nvSpPr>
        <p:spPr/>
        <p:txBody>
          <a:bodyPr/>
          <a:lstStyle/>
          <a:p>
            <a:fld id="{657770BF-0F8E-42A6-8E42-13546A91CD1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Linear Arrays</a:t>
            </a:r>
            <a:endParaRPr lang="en-GB" dirty="0"/>
          </a:p>
        </p:txBody>
      </p:sp>
      <p:sp>
        <p:nvSpPr>
          <p:cNvPr id="6" name="Content Placeholder 5"/>
          <p:cNvSpPr>
            <a:spLocks noGrp="1"/>
          </p:cNvSpPr>
          <p:nvPr>
            <p:ph idx="1"/>
          </p:nvPr>
        </p:nvSpPr>
        <p:spPr/>
        <p:txBody>
          <a:bodyPr>
            <a:normAutofit/>
          </a:bodyPr>
          <a:lstStyle/>
          <a:p>
            <a:r>
              <a:rPr lang="en-GB" dirty="0" smtClean="0"/>
              <a:t>A linear array is a list of a finite number n of homogeneous data elements (i.e., data elements of the same type) such that:</a:t>
            </a:r>
          </a:p>
          <a:p>
            <a:r>
              <a:rPr lang="en-GB" dirty="0" smtClean="0"/>
              <a:t>(a) The elements of the array are referenced respectively by an </a:t>
            </a:r>
            <a:r>
              <a:rPr lang="en-GB" i="1" dirty="0" smtClean="0"/>
              <a:t>index set consisting of n Consecutive numbers.</a:t>
            </a:r>
          </a:p>
          <a:p>
            <a:r>
              <a:rPr lang="en-GB" dirty="0" smtClean="0"/>
              <a:t>(b) The elements of the array are stored respectively in successive memory locations.</a:t>
            </a:r>
            <a:endParaRPr lang="en-GB" dirty="0"/>
          </a:p>
        </p:txBody>
      </p:sp>
      <p:sp>
        <p:nvSpPr>
          <p:cNvPr id="3" name="Date Placeholder 2"/>
          <p:cNvSpPr>
            <a:spLocks noGrp="1"/>
          </p:cNvSpPr>
          <p:nvPr>
            <p:ph type="dt" sz="half" idx="10"/>
          </p:nvPr>
        </p:nvSpPr>
        <p:spPr/>
        <p:txBody>
          <a:bodyPr/>
          <a:lstStyle/>
          <a:p>
            <a:fld id="{5942A05A-EFEC-44FA-A4F1-DD5904633704}"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GB" dirty="0"/>
          </a:p>
        </p:txBody>
      </p:sp>
      <p:sp>
        <p:nvSpPr>
          <p:cNvPr id="6" name="Content Placeholder 5"/>
          <p:cNvSpPr>
            <a:spLocks noGrp="1"/>
          </p:cNvSpPr>
          <p:nvPr>
            <p:ph idx="1"/>
          </p:nvPr>
        </p:nvSpPr>
        <p:spPr/>
        <p:txBody>
          <a:bodyPr>
            <a:normAutofit fontScale="92500" lnSpcReduction="10000"/>
          </a:bodyPr>
          <a:lstStyle/>
          <a:p>
            <a:r>
              <a:rPr lang="en-GB" dirty="0" smtClean="0"/>
              <a:t>Suppose NAME is an 8-element linear array, and suppose five</a:t>
            </a:r>
          </a:p>
          <a:p>
            <a:r>
              <a:rPr lang="en-GB" dirty="0" smtClean="0"/>
              <a:t>names are in the array, as in Fig. (a). Observe that the names are</a:t>
            </a:r>
          </a:p>
          <a:p>
            <a:r>
              <a:rPr lang="en-GB" dirty="0" smtClean="0"/>
              <a:t>listed alphabetically, and suppose we want to keep the array names</a:t>
            </a:r>
          </a:p>
          <a:p>
            <a:r>
              <a:rPr lang="en-GB" dirty="0" smtClean="0"/>
              <a:t>alphabetical at all times. Suppose Ford is added to the array. Then</a:t>
            </a:r>
          </a:p>
          <a:p>
            <a:r>
              <a:rPr lang="en-GB" dirty="0" smtClean="0"/>
              <a:t>Johnson, Smith and Wagner must each be moved downward one</a:t>
            </a:r>
          </a:p>
          <a:p>
            <a:r>
              <a:rPr lang="en-GB" dirty="0" smtClean="0"/>
              <a:t>location, as in Fig. (b). </a:t>
            </a:r>
            <a:endParaRPr lang="en-GB" dirty="0"/>
          </a:p>
        </p:txBody>
      </p:sp>
      <p:sp>
        <p:nvSpPr>
          <p:cNvPr id="3" name="Date Placeholder 2"/>
          <p:cNvSpPr>
            <a:spLocks noGrp="1"/>
          </p:cNvSpPr>
          <p:nvPr>
            <p:ph type="dt" sz="half" idx="10"/>
          </p:nvPr>
        </p:nvSpPr>
        <p:spPr/>
        <p:txBody>
          <a:bodyPr/>
          <a:lstStyle/>
          <a:p>
            <a:fld id="{2493E301-2B3B-4013-9D44-6F7A3685805F}"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6" name="Content Placeholder 5"/>
          <p:cNvSpPr>
            <a:spLocks noGrp="1"/>
          </p:cNvSpPr>
          <p:nvPr>
            <p:ph idx="1"/>
          </p:nvPr>
        </p:nvSpPr>
        <p:spPr/>
        <p:txBody>
          <a:bodyPr>
            <a:normAutofit/>
          </a:bodyPr>
          <a:lstStyle/>
          <a:p>
            <a:r>
              <a:rPr lang="en-GB" dirty="0" smtClean="0"/>
              <a:t>Next suppose Taylor is added to the array; then Wagner must be moved, as in Fig. (c). </a:t>
            </a:r>
          </a:p>
          <a:p>
            <a:r>
              <a:rPr lang="en-GB" dirty="0" smtClean="0"/>
              <a:t>Last, suppose Davis is removed from the array. Then the five names Ford, Johnson, Smith, Taylor and Wagner must each be moved upward one location, as in Fig. (d). </a:t>
            </a:r>
          </a:p>
          <a:p>
            <a:r>
              <a:rPr lang="en-GB" dirty="0" smtClean="0"/>
              <a:t>Clearly such movement of data would be very expensive if thousands of names were in the array.</a:t>
            </a:r>
            <a:endParaRPr lang="en-GB" dirty="0"/>
          </a:p>
        </p:txBody>
      </p:sp>
      <p:sp>
        <p:nvSpPr>
          <p:cNvPr id="3" name="Date Placeholder 2"/>
          <p:cNvSpPr>
            <a:spLocks noGrp="1"/>
          </p:cNvSpPr>
          <p:nvPr>
            <p:ph type="dt" sz="half" idx="10"/>
          </p:nvPr>
        </p:nvSpPr>
        <p:spPr/>
        <p:txBody>
          <a:bodyPr/>
          <a:lstStyle/>
          <a:p>
            <a:fld id="{2E277DE6-47AC-44D6-8F47-EF06BDD23FAA}"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 </a:t>
            </a:r>
            <a:endParaRPr lang="en-GB"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28596" y="1571956"/>
            <a:ext cx="8215370" cy="4500249"/>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8888BCA3-D651-4F8F-B6F8-CF1910DBE6DE}"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 </a:t>
            </a:r>
            <a:endParaRPr lang="en-GB" dirty="0"/>
          </a:p>
        </p:txBody>
      </p:sp>
      <p:sp>
        <p:nvSpPr>
          <p:cNvPr id="6" name="Content Placeholder 5"/>
          <p:cNvSpPr>
            <a:spLocks noGrp="1"/>
          </p:cNvSpPr>
          <p:nvPr>
            <p:ph idx="1"/>
          </p:nvPr>
        </p:nvSpPr>
        <p:spPr/>
        <p:txBody>
          <a:bodyPr>
            <a:normAutofit/>
          </a:bodyPr>
          <a:lstStyle/>
          <a:p>
            <a:r>
              <a:rPr lang="en-GB" dirty="0" smtClean="0"/>
              <a:t>The following algorithm inserts a data element ITEM into the </a:t>
            </a:r>
            <a:r>
              <a:rPr lang="en-GB" dirty="0" err="1" smtClean="0"/>
              <a:t>Kth</a:t>
            </a:r>
            <a:r>
              <a:rPr lang="en-GB" dirty="0" smtClean="0"/>
              <a:t> position in a linear array LA with N elements. The first four steps create space in LA by moving downward one location each element from the </a:t>
            </a:r>
            <a:r>
              <a:rPr lang="en-GB" dirty="0" err="1" smtClean="0"/>
              <a:t>Kth</a:t>
            </a:r>
            <a:r>
              <a:rPr lang="en-GB" dirty="0" smtClean="0"/>
              <a:t> position on.</a:t>
            </a:r>
          </a:p>
          <a:p>
            <a:r>
              <a:rPr lang="en-GB" dirty="0" smtClean="0"/>
              <a:t>We emphasize that these elements are moved in reverse order-i.e. first LA[N], then LA[N -1], . . . , and last LA[K];-otherwise data might be erased.</a:t>
            </a:r>
            <a:endParaRPr lang="en-GB" dirty="0"/>
          </a:p>
        </p:txBody>
      </p:sp>
      <p:sp>
        <p:nvSpPr>
          <p:cNvPr id="3" name="Date Placeholder 2"/>
          <p:cNvSpPr>
            <a:spLocks noGrp="1"/>
          </p:cNvSpPr>
          <p:nvPr>
            <p:ph type="dt" sz="half" idx="10"/>
          </p:nvPr>
        </p:nvSpPr>
        <p:spPr/>
        <p:txBody>
          <a:bodyPr/>
          <a:lstStyle/>
          <a:p>
            <a:fld id="{CB162396-8F37-4413-BA0A-4EF509BD097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a:t>
            </a:r>
            <a:endParaRPr lang="en-GB" dirty="0"/>
          </a:p>
        </p:txBody>
      </p:sp>
      <p:sp>
        <p:nvSpPr>
          <p:cNvPr id="6" name="Content Placeholder 5"/>
          <p:cNvSpPr>
            <a:spLocks noGrp="1"/>
          </p:cNvSpPr>
          <p:nvPr>
            <p:ph idx="1"/>
          </p:nvPr>
        </p:nvSpPr>
        <p:spPr/>
        <p:txBody>
          <a:bodyPr>
            <a:normAutofit/>
          </a:bodyPr>
          <a:lstStyle/>
          <a:p>
            <a:r>
              <a:rPr lang="en-GB" dirty="0" smtClean="0"/>
              <a:t>In more detail, we first set J:= N and then, using J as a counter, decrease J each time the loop is executed until J reaches K. </a:t>
            </a:r>
          </a:p>
          <a:p>
            <a:r>
              <a:rPr lang="en-GB" dirty="0" smtClean="0"/>
              <a:t>The next step, Step 5, inserts ITEM into the array in the space just created. </a:t>
            </a:r>
          </a:p>
          <a:p>
            <a:r>
              <a:rPr lang="en-GB" dirty="0" smtClean="0"/>
              <a:t>Before the exit from the algorithm, the number N of elements in LA is increased by 1 to account for the new element.</a:t>
            </a:r>
            <a:endParaRPr lang="en-GB" dirty="0"/>
          </a:p>
        </p:txBody>
      </p:sp>
      <p:sp>
        <p:nvSpPr>
          <p:cNvPr id="3" name="Date Placeholder 2"/>
          <p:cNvSpPr>
            <a:spLocks noGrp="1"/>
          </p:cNvSpPr>
          <p:nvPr>
            <p:ph type="dt" sz="half" idx="10"/>
          </p:nvPr>
        </p:nvSpPr>
        <p:spPr/>
        <p:txBody>
          <a:bodyPr/>
          <a:lstStyle/>
          <a:p>
            <a:fld id="{DD196E7C-3F00-47ED-8D5A-83E8DDBD86A5}"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Insert algorithm:</a:t>
            </a:r>
            <a:endParaRPr lang="en-GB" dirty="0"/>
          </a:p>
        </p:txBody>
      </p:sp>
      <p:sp>
        <p:nvSpPr>
          <p:cNvPr id="6" name="Content Placeholder 5"/>
          <p:cNvSpPr>
            <a:spLocks noGrp="1"/>
          </p:cNvSpPr>
          <p:nvPr>
            <p:ph idx="1"/>
          </p:nvPr>
        </p:nvSpPr>
        <p:spPr/>
        <p:txBody>
          <a:bodyPr>
            <a:normAutofit fontScale="92500" lnSpcReduction="10000"/>
          </a:bodyPr>
          <a:lstStyle/>
          <a:p>
            <a:r>
              <a:rPr lang="en-GB" dirty="0" smtClean="0"/>
              <a:t>(Inserting into a Linear Array) </a:t>
            </a:r>
            <a:r>
              <a:rPr lang="en-GB" b="1" dirty="0" smtClean="0"/>
              <a:t>INSERT (LA, N, K, ITEM)</a:t>
            </a:r>
          </a:p>
          <a:p>
            <a:r>
              <a:rPr lang="en-GB" dirty="0" smtClean="0"/>
              <a:t>Here LA is a linear array with N elements and K is a positive integer such that K= N. This algorithm inserts an element ITEM into the </a:t>
            </a:r>
            <a:r>
              <a:rPr lang="en-GB" dirty="0" err="1" smtClean="0"/>
              <a:t>Kth</a:t>
            </a:r>
            <a:r>
              <a:rPr lang="en-GB" dirty="0" smtClean="0"/>
              <a:t> position in LA.</a:t>
            </a:r>
          </a:p>
          <a:p>
            <a:r>
              <a:rPr lang="en-GB" dirty="0" smtClean="0"/>
              <a:t>1. [Initialize counter.] Set J : = N.</a:t>
            </a:r>
          </a:p>
          <a:p>
            <a:r>
              <a:rPr lang="en-GB" dirty="0" smtClean="0"/>
              <a:t>2. Repeat Steps 3 and 4 while J &gt;= K.</a:t>
            </a:r>
          </a:p>
          <a:p>
            <a:r>
              <a:rPr lang="en-GB" dirty="0" smtClean="0"/>
              <a:t>3. [Move </a:t>
            </a:r>
            <a:r>
              <a:rPr lang="en-GB" dirty="0" err="1" smtClean="0"/>
              <a:t>Jth</a:t>
            </a:r>
            <a:r>
              <a:rPr lang="en-GB" dirty="0" smtClean="0"/>
              <a:t> element downward.] Set LA [J + 1]:= LA[J].</a:t>
            </a:r>
          </a:p>
          <a:p>
            <a:r>
              <a:rPr lang="en-GB" dirty="0" smtClean="0"/>
              <a:t>4. [Decrease counter.] Set J : = J - 1.</a:t>
            </a:r>
          </a:p>
          <a:p>
            <a:r>
              <a:rPr lang="en-GB" dirty="0" smtClean="0"/>
              <a:t>[End of Step 2 loop.]</a:t>
            </a:r>
          </a:p>
          <a:p>
            <a:endParaRPr lang="en-GB" dirty="0"/>
          </a:p>
        </p:txBody>
      </p:sp>
      <p:sp>
        <p:nvSpPr>
          <p:cNvPr id="3" name="Date Placeholder 2"/>
          <p:cNvSpPr>
            <a:spLocks noGrp="1"/>
          </p:cNvSpPr>
          <p:nvPr>
            <p:ph type="dt" sz="half" idx="10"/>
          </p:nvPr>
        </p:nvSpPr>
        <p:spPr/>
        <p:txBody>
          <a:bodyPr/>
          <a:lstStyle/>
          <a:p>
            <a:fld id="{DA224E9A-7A5E-4DCE-830E-D98D85B70EE0}"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algorithm..</a:t>
            </a:r>
            <a:endParaRPr lang="en-GB" dirty="0"/>
          </a:p>
        </p:txBody>
      </p:sp>
      <p:sp>
        <p:nvSpPr>
          <p:cNvPr id="6" name="Content Placeholder 5"/>
          <p:cNvSpPr>
            <a:spLocks noGrp="1"/>
          </p:cNvSpPr>
          <p:nvPr>
            <p:ph idx="1"/>
          </p:nvPr>
        </p:nvSpPr>
        <p:spPr/>
        <p:txBody>
          <a:bodyPr/>
          <a:lstStyle/>
          <a:p>
            <a:r>
              <a:rPr lang="nn-NO" dirty="0" smtClean="0"/>
              <a:t>5. [Insert element.] Set LA [K] : = ITEM.</a:t>
            </a:r>
          </a:p>
          <a:p>
            <a:r>
              <a:rPr lang="en-US" dirty="0" smtClean="0"/>
              <a:t>6 [Reset N.] Set N:= N +1.</a:t>
            </a:r>
          </a:p>
          <a:p>
            <a:r>
              <a:rPr lang="en-US" dirty="0" smtClean="0"/>
              <a:t>7. Exit.</a:t>
            </a:r>
            <a:endParaRPr lang="en-GB" dirty="0"/>
          </a:p>
        </p:txBody>
      </p:sp>
      <p:sp>
        <p:nvSpPr>
          <p:cNvPr id="3" name="Date Placeholder 2"/>
          <p:cNvSpPr>
            <a:spLocks noGrp="1"/>
          </p:cNvSpPr>
          <p:nvPr>
            <p:ph type="dt" sz="half" idx="10"/>
          </p:nvPr>
        </p:nvSpPr>
        <p:spPr/>
        <p:txBody>
          <a:bodyPr/>
          <a:lstStyle/>
          <a:p>
            <a:fld id="{B5EA5555-3D41-412B-98C1-C433C42079B8}"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algorithm</a:t>
            </a:r>
            <a:endParaRPr lang="en-US" dirty="0"/>
          </a:p>
        </p:txBody>
      </p:sp>
      <p:sp>
        <p:nvSpPr>
          <p:cNvPr id="6" name="Content Placeholder 5"/>
          <p:cNvSpPr>
            <a:spLocks noGrp="1"/>
          </p:cNvSpPr>
          <p:nvPr>
            <p:ph idx="1"/>
          </p:nvPr>
        </p:nvSpPr>
        <p:spPr/>
        <p:txBody>
          <a:bodyPr>
            <a:normAutofit/>
          </a:bodyPr>
          <a:lstStyle/>
          <a:p>
            <a:r>
              <a:rPr lang="en-US" dirty="0" smtClean="0"/>
              <a:t>The following algorithm deletes the </a:t>
            </a:r>
            <a:r>
              <a:rPr lang="en-US" dirty="0" err="1" smtClean="0"/>
              <a:t>Kth</a:t>
            </a:r>
            <a:r>
              <a:rPr lang="en-US" dirty="0" smtClean="0"/>
              <a:t> element from a linear array LA and assigns it to a variable ITEM.</a:t>
            </a:r>
          </a:p>
          <a:p>
            <a:r>
              <a:rPr lang="en-US" b="1" dirty="0" smtClean="0"/>
              <a:t>Algorithm:</a:t>
            </a:r>
          </a:p>
          <a:p>
            <a:r>
              <a:rPr lang="en-US" dirty="0" smtClean="0"/>
              <a:t>(Deleting from a Linear Array) </a:t>
            </a:r>
            <a:r>
              <a:rPr lang="en-US" b="1" dirty="0" smtClean="0"/>
              <a:t>DELETE(LA, N, K_ ITEM)</a:t>
            </a:r>
          </a:p>
          <a:p>
            <a:r>
              <a:rPr lang="en-US" dirty="0" smtClean="0"/>
              <a:t>Here LA is a linear array with N elements and K is a positive integer such that K £ N. This algorithm deletes the </a:t>
            </a:r>
            <a:r>
              <a:rPr lang="en-US" dirty="0" err="1" smtClean="0"/>
              <a:t>Kth</a:t>
            </a:r>
            <a:r>
              <a:rPr lang="en-US" dirty="0" smtClean="0"/>
              <a:t> element from LA.</a:t>
            </a:r>
            <a:endParaRPr lang="en-US" dirty="0"/>
          </a:p>
        </p:txBody>
      </p:sp>
      <p:sp>
        <p:nvSpPr>
          <p:cNvPr id="3" name="Date Placeholder 2"/>
          <p:cNvSpPr>
            <a:spLocks noGrp="1"/>
          </p:cNvSpPr>
          <p:nvPr>
            <p:ph type="dt" sz="half" idx="10"/>
          </p:nvPr>
        </p:nvSpPr>
        <p:spPr/>
        <p:txBody>
          <a:bodyPr/>
          <a:lstStyle/>
          <a:p>
            <a:fld id="{3B878B65-FB1D-40B4-9D51-7FBD1AFB6185}"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algorithm</a:t>
            </a:r>
            <a:endParaRPr lang="en-US" dirty="0"/>
          </a:p>
        </p:txBody>
      </p:sp>
      <p:sp>
        <p:nvSpPr>
          <p:cNvPr id="6" name="Content Placeholder 5"/>
          <p:cNvSpPr>
            <a:spLocks noGrp="1"/>
          </p:cNvSpPr>
          <p:nvPr>
            <p:ph idx="1"/>
          </p:nvPr>
        </p:nvSpPr>
        <p:spPr/>
        <p:txBody>
          <a:bodyPr>
            <a:normAutofit/>
          </a:bodyPr>
          <a:lstStyle/>
          <a:p>
            <a:r>
              <a:rPr lang="en-US" dirty="0" smtClean="0"/>
              <a:t>1 Set ITEM:= LA[K].</a:t>
            </a:r>
          </a:p>
          <a:p>
            <a:r>
              <a:rPr lang="en-US" dirty="0" smtClean="0"/>
              <a:t>2. Repeat for J = K to N - 1:</a:t>
            </a:r>
          </a:p>
          <a:p>
            <a:r>
              <a:rPr lang="en-US" dirty="0" smtClean="0"/>
              <a:t>[Move J + 1st element upward.] Set LA[J]:= LA[J + 1].</a:t>
            </a:r>
          </a:p>
          <a:p>
            <a:r>
              <a:rPr lang="en-US" dirty="0" smtClean="0"/>
              <a:t>[End of loop.]</a:t>
            </a:r>
          </a:p>
          <a:p>
            <a:r>
              <a:rPr lang="en-US" dirty="0" smtClean="0"/>
              <a:t>3. [Reset the number N of elements in LA.] Set N:= N - 1.</a:t>
            </a:r>
          </a:p>
          <a:p>
            <a:r>
              <a:rPr lang="en-US" dirty="0" smtClean="0"/>
              <a:t>4. Exit.</a:t>
            </a:r>
            <a:endParaRPr lang="en-US" dirty="0"/>
          </a:p>
        </p:txBody>
      </p:sp>
      <p:sp>
        <p:nvSpPr>
          <p:cNvPr id="3" name="Date Placeholder 2"/>
          <p:cNvSpPr>
            <a:spLocks noGrp="1"/>
          </p:cNvSpPr>
          <p:nvPr>
            <p:ph type="dt" sz="half" idx="10"/>
          </p:nvPr>
        </p:nvSpPr>
        <p:spPr/>
        <p:txBody>
          <a:bodyPr/>
          <a:lstStyle/>
          <a:p>
            <a:fld id="{D74B0683-846A-47E1-85E0-C73CC0144DF9}"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 in Java</a:t>
            </a:r>
            <a:endParaRPr lang="en-GB" dirty="0"/>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GB" dirty="0" smtClean="0"/>
              <a:t>Arrays are objects</a:t>
            </a:r>
          </a:p>
          <a:p>
            <a:pPr marL="514350" indent="-514350">
              <a:buFont typeface="+mj-lt"/>
              <a:buAutoNum type="arabicPeriod"/>
            </a:pPr>
            <a:r>
              <a:rPr lang="en-GB" dirty="0" smtClean="0"/>
              <a:t>Length attribute of the array return the length of the array.</a:t>
            </a:r>
          </a:p>
          <a:p>
            <a:pPr marL="514350" indent="-514350">
              <a:buFont typeface="+mj-lt"/>
              <a:buAutoNum type="arabicPeriod"/>
            </a:pPr>
            <a:r>
              <a:rPr lang="en-GB" dirty="0" smtClean="0"/>
              <a:t>Length of an array is fixed.</a:t>
            </a:r>
          </a:p>
          <a:p>
            <a:pPr marL="514350" indent="-514350">
              <a:buFont typeface="+mj-lt"/>
              <a:buAutoNum type="arabicPeriod"/>
            </a:pPr>
            <a:r>
              <a:rPr lang="en-GB" dirty="0" smtClean="0"/>
              <a:t>Elements in array can be accesses using an index</a:t>
            </a:r>
          </a:p>
          <a:p>
            <a:pPr marL="514350" indent="-514350">
              <a:buFont typeface="+mj-lt"/>
              <a:buAutoNum type="arabicPeriod"/>
            </a:pPr>
            <a:r>
              <a:rPr lang="en-GB" dirty="0" smtClean="0"/>
              <a:t>Array index ranges from0-length-1</a:t>
            </a:r>
          </a:p>
          <a:p>
            <a:pPr marL="514350" indent="-514350">
              <a:buFont typeface="+mj-lt"/>
              <a:buAutoNum type="arabicPeriod"/>
            </a:pPr>
            <a:endParaRPr lang="en-GB" dirty="0" smtClean="0"/>
          </a:p>
          <a:p>
            <a:pPr marL="514350" indent="-514350">
              <a:buFont typeface="+mj-lt"/>
              <a:buAutoNum type="arabicPeriod"/>
            </a:pPr>
            <a:endParaRPr lang="en-GB" dirty="0"/>
          </a:p>
        </p:txBody>
      </p:sp>
      <p:sp>
        <p:nvSpPr>
          <p:cNvPr id="3" name="Date Placeholder 2"/>
          <p:cNvSpPr>
            <a:spLocks noGrp="1"/>
          </p:cNvSpPr>
          <p:nvPr>
            <p:ph type="dt" sz="half" idx="10"/>
          </p:nvPr>
        </p:nvSpPr>
        <p:spPr/>
        <p:txBody>
          <a:bodyPr/>
          <a:lstStyle/>
          <a:p>
            <a:fld id="{B3690468-27E2-42B0-BA2E-00241099193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29</a:t>
            </a:fld>
            <a:endParaRPr lang="en-GB"/>
          </a:p>
        </p:txBody>
      </p:sp>
    </p:spTree>
    <p:extLst>
      <p:ext uri="{BB962C8B-B14F-4D97-AF65-F5344CB8AC3E}">
        <p14:creationId xmlns:p14="http://schemas.microsoft.com/office/powerpoint/2010/main" val="217677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a:t>
            </a:r>
            <a:endParaRPr lang="en-GB" dirty="0"/>
          </a:p>
        </p:txBody>
      </p:sp>
      <p:sp>
        <p:nvSpPr>
          <p:cNvPr id="6" name="Content Placeholder 5"/>
          <p:cNvSpPr>
            <a:spLocks noGrp="1"/>
          </p:cNvSpPr>
          <p:nvPr>
            <p:ph idx="1"/>
          </p:nvPr>
        </p:nvSpPr>
        <p:spPr/>
        <p:txBody>
          <a:bodyPr>
            <a:normAutofit fontScale="92500" lnSpcReduction="20000"/>
          </a:bodyPr>
          <a:lstStyle/>
          <a:p>
            <a:r>
              <a:rPr lang="en-GB" dirty="0" smtClean="0"/>
              <a:t>The number n of elements is called the </a:t>
            </a:r>
            <a:r>
              <a:rPr lang="en-GB" i="1" dirty="0" smtClean="0"/>
              <a:t>length or size of the array.</a:t>
            </a:r>
          </a:p>
          <a:p>
            <a:r>
              <a:rPr lang="en-GB" dirty="0" smtClean="0"/>
              <a:t>If not explicitly stated, we will assume the index set consists of the integers 1, 2, . . . , n. In general, the length or the number of data elements of the array can be obtained from the index set by the formula</a:t>
            </a:r>
          </a:p>
          <a:p>
            <a:r>
              <a:rPr lang="en-GB" dirty="0" smtClean="0"/>
              <a:t>Length = VB - LB + 1</a:t>
            </a:r>
          </a:p>
          <a:p>
            <a:r>
              <a:rPr lang="en-GB" dirty="0" smtClean="0"/>
              <a:t>Where UB is the largest index, called the </a:t>
            </a:r>
            <a:r>
              <a:rPr lang="en-GB" i="1" dirty="0" smtClean="0"/>
              <a:t>upper bound, and LB is the </a:t>
            </a:r>
            <a:r>
              <a:rPr lang="en-GB" dirty="0" smtClean="0"/>
              <a:t>smallest index, called the </a:t>
            </a:r>
            <a:r>
              <a:rPr lang="en-GB" i="1" dirty="0" smtClean="0"/>
              <a:t>lower bound, of the array. Note that </a:t>
            </a:r>
          </a:p>
          <a:p>
            <a:r>
              <a:rPr lang="en-GB" i="1" dirty="0" smtClean="0"/>
              <a:t>Length </a:t>
            </a:r>
            <a:r>
              <a:rPr lang="en-GB" dirty="0" smtClean="0"/>
              <a:t>= VB when LB = 1.</a:t>
            </a:r>
            <a:endParaRPr lang="en-GB" dirty="0"/>
          </a:p>
        </p:txBody>
      </p:sp>
      <p:sp>
        <p:nvSpPr>
          <p:cNvPr id="3" name="Date Placeholder 2"/>
          <p:cNvSpPr>
            <a:spLocks noGrp="1"/>
          </p:cNvSpPr>
          <p:nvPr>
            <p:ph type="dt" sz="half" idx="10"/>
          </p:nvPr>
        </p:nvSpPr>
        <p:spPr/>
        <p:txBody>
          <a:bodyPr/>
          <a:lstStyle/>
          <a:p>
            <a:fld id="{F306E935-95D3-4B48-9FF1-35713DEF699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 in java</a:t>
            </a:r>
            <a:endParaRPr lang="en-GB" dirty="0"/>
          </a:p>
        </p:txBody>
      </p:sp>
      <p:sp>
        <p:nvSpPr>
          <p:cNvPr id="6" name="Content Placeholder 5"/>
          <p:cNvSpPr>
            <a:spLocks noGrp="1"/>
          </p:cNvSpPr>
          <p:nvPr>
            <p:ph idx="1"/>
          </p:nvPr>
        </p:nvSpPr>
        <p:spPr/>
        <p:txBody>
          <a:bodyPr/>
          <a:lstStyle/>
          <a:p>
            <a:pPr marL="514350" indent="-514350">
              <a:buFont typeface="+mj-lt"/>
              <a:buAutoNum type="arabicPeriod" startAt="6"/>
            </a:pPr>
            <a:r>
              <a:rPr lang="en-GB" dirty="0" smtClean="0"/>
              <a:t>Java </a:t>
            </a:r>
            <a:r>
              <a:rPr lang="en-GB" dirty="0"/>
              <a:t>performs bound checks on arrays</a:t>
            </a:r>
          </a:p>
          <a:p>
            <a:pPr marL="514350" indent="-514350">
              <a:buFont typeface="+mj-lt"/>
              <a:buAutoNum type="arabicPeriod" startAt="6"/>
            </a:pPr>
            <a:r>
              <a:rPr lang="en-GB" dirty="0"/>
              <a:t>An array has type</a:t>
            </a:r>
          </a:p>
          <a:p>
            <a:pPr marL="514350" indent="-514350">
              <a:buFont typeface="+mj-lt"/>
              <a:buAutoNum type="arabicPeriod" startAt="6"/>
            </a:pPr>
            <a:r>
              <a:rPr lang="en-GB" dirty="0"/>
              <a:t>an array can use both primitive and reference </a:t>
            </a:r>
            <a:r>
              <a:rPr lang="en-GB" dirty="0" smtClean="0"/>
              <a:t>types</a:t>
            </a:r>
          </a:p>
          <a:p>
            <a:pPr marL="514350" indent="-514350">
              <a:buFont typeface="+mj-lt"/>
              <a:buAutoNum type="arabicPeriod" startAt="6"/>
            </a:pPr>
            <a:r>
              <a:rPr lang="en-GB" dirty="0" smtClean="0"/>
              <a:t>Array elements are stored in contiguous memory location. </a:t>
            </a:r>
            <a:endParaRPr lang="en-GB" dirty="0"/>
          </a:p>
          <a:p>
            <a:endParaRPr lang="en-GB" dirty="0"/>
          </a:p>
        </p:txBody>
      </p:sp>
      <p:sp>
        <p:nvSpPr>
          <p:cNvPr id="3" name="Date Placeholder 2"/>
          <p:cNvSpPr>
            <a:spLocks noGrp="1"/>
          </p:cNvSpPr>
          <p:nvPr>
            <p:ph type="dt" sz="half" idx="10"/>
          </p:nvPr>
        </p:nvSpPr>
        <p:spPr/>
        <p:txBody>
          <a:bodyPr/>
          <a:lstStyle/>
          <a:p>
            <a:fld id="{B3690468-27E2-42B0-BA2E-00241099193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30</a:t>
            </a:fld>
            <a:endParaRPr lang="en-GB"/>
          </a:p>
        </p:txBody>
      </p:sp>
    </p:spTree>
    <p:extLst>
      <p:ext uri="{BB962C8B-B14F-4D97-AF65-F5344CB8AC3E}">
        <p14:creationId xmlns:p14="http://schemas.microsoft.com/office/powerpoint/2010/main" val="1452451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 basics</a:t>
            </a:r>
            <a:endParaRPr lang="en-GB" dirty="0"/>
          </a:p>
        </p:txBody>
      </p:sp>
      <p:sp>
        <p:nvSpPr>
          <p:cNvPr id="6" name="Content Placeholder 5"/>
          <p:cNvSpPr>
            <a:spLocks noGrp="1"/>
          </p:cNvSpPr>
          <p:nvPr>
            <p:ph idx="1"/>
          </p:nvPr>
        </p:nvSpPr>
        <p:spPr/>
        <p:txBody>
          <a:bodyPr/>
          <a:lstStyle/>
          <a:p>
            <a:r>
              <a:rPr lang="en-GB" dirty="0" smtClean="0"/>
              <a:t>Initialization:</a:t>
            </a:r>
          </a:p>
          <a:p>
            <a:pPr marL="0" indent="0">
              <a:buNone/>
            </a:pPr>
            <a:endParaRPr lang="en-GB" dirty="0" smtClean="0"/>
          </a:p>
          <a:p>
            <a:pPr marL="0" indent="0">
              <a:buNone/>
            </a:pPr>
            <a:r>
              <a:rPr lang="en-GB" dirty="0" smtClean="0"/>
              <a:t>Type array-variable= new type[size]</a:t>
            </a:r>
          </a:p>
          <a:p>
            <a:pPr marL="0" indent="0">
              <a:buNone/>
            </a:pPr>
            <a:r>
              <a:rPr lang="en-GB" dirty="0" err="1" smtClean="0"/>
              <a:t>Int</a:t>
            </a:r>
            <a:r>
              <a:rPr lang="en-GB" dirty="0" smtClean="0"/>
              <a:t> a[]=new </a:t>
            </a:r>
            <a:r>
              <a:rPr lang="en-GB" dirty="0" err="1" smtClean="0"/>
              <a:t>int</a:t>
            </a:r>
            <a:r>
              <a:rPr lang="en-GB" dirty="0" smtClean="0"/>
              <a:t>[5]</a:t>
            </a:r>
          </a:p>
          <a:p>
            <a:pPr marL="0" indent="0">
              <a:buNone/>
            </a:pPr>
            <a:r>
              <a:rPr lang="en-GB" dirty="0" smtClean="0"/>
              <a:t>Type variable-name[]={value1, value2, value3}</a:t>
            </a:r>
          </a:p>
          <a:p>
            <a:endParaRPr lang="en-GB" dirty="0"/>
          </a:p>
        </p:txBody>
      </p:sp>
      <p:sp>
        <p:nvSpPr>
          <p:cNvPr id="3" name="Date Placeholder 2"/>
          <p:cNvSpPr>
            <a:spLocks noGrp="1"/>
          </p:cNvSpPr>
          <p:nvPr>
            <p:ph type="dt" sz="half" idx="10"/>
          </p:nvPr>
        </p:nvSpPr>
        <p:spPr/>
        <p:txBody>
          <a:bodyPr/>
          <a:lstStyle/>
          <a:p>
            <a:fld id="{B3690468-27E2-42B0-BA2E-00241099193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31</a:t>
            </a:fld>
            <a:endParaRPr lang="en-GB"/>
          </a:p>
        </p:txBody>
      </p:sp>
    </p:spTree>
    <p:extLst>
      <p:ext uri="{BB962C8B-B14F-4D97-AF65-F5344CB8AC3E}">
        <p14:creationId xmlns:p14="http://schemas.microsoft.com/office/powerpoint/2010/main" val="1550949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Traversing an array</a:t>
            </a:r>
            <a:endParaRPr lang="en-GB" dirty="0"/>
          </a:p>
        </p:txBody>
      </p:sp>
      <p:sp>
        <p:nvSpPr>
          <p:cNvPr id="6" name="Content Placeholder 5"/>
          <p:cNvSpPr>
            <a:spLocks noGrp="1"/>
          </p:cNvSpPr>
          <p:nvPr>
            <p:ph sz="half" idx="1"/>
          </p:nvPr>
        </p:nvSpPr>
        <p:spPr/>
        <p:txBody>
          <a:bodyPr>
            <a:normAutofit fontScale="70000" lnSpcReduction="20000"/>
          </a:bodyPr>
          <a:lstStyle/>
          <a:p>
            <a:pPr marL="0" indent="0">
              <a:buNone/>
            </a:pPr>
            <a:r>
              <a:rPr lang="en-GB" dirty="0"/>
              <a:t>import </a:t>
            </a:r>
            <a:r>
              <a:rPr lang="en-GB" dirty="0" err="1"/>
              <a:t>java.util.Scanner</a:t>
            </a:r>
            <a:r>
              <a:rPr lang="en-GB" dirty="0"/>
              <a:t>;</a:t>
            </a:r>
          </a:p>
          <a:p>
            <a:pPr marL="0" indent="0">
              <a:buNone/>
            </a:pPr>
            <a:r>
              <a:rPr lang="en-GB" dirty="0" smtClean="0"/>
              <a:t>public </a:t>
            </a:r>
            <a:r>
              <a:rPr lang="en-GB" dirty="0"/>
              <a:t>class Traverse {</a:t>
            </a:r>
          </a:p>
          <a:p>
            <a:pPr marL="0" indent="0">
              <a:buNone/>
            </a:pPr>
            <a:r>
              <a:rPr lang="en-GB" dirty="0" smtClean="0"/>
              <a:t> </a:t>
            </a:r>
            <a:r>
              <a:rPr lang="en-GB" dirty="0"/>
              <a:t>public static void main(String[] </a:t>
            </a:r>
            <a:r>
              <a:rPr lang="en-GB" dirty="0" err="1"/>
              <a:t>args</a:t>
            </a:r>
            <a:r>
              <a:rPr lang="en-GB" dirty="0"/>
              <a:t>) {</a:t>
            </a:r>
          </a:p>
          <a:p>
            <a:pPr marL="0" indent="0">
              <a:buNone/>
            </a:pPr>
            <a:r>
              <a:rPr lang="en-GB" dirty="0"/>
              <a:t>    </a:t>
            </a:r>
          </a:p>
          <a:p>
            <a:pPr marL="0" indent="0">
              <a:buNone/>
            </a:pPr>
            <a:r>
              <a:rPr lang="en-GB" dirty="0" smtClean="0"/>
              <a:t>Scanner </a:t>
            </a:r>
            <a:r>
              <a:rPr lang="en-GB" dirty="0"/>
              <a:t>scan = new </a:t>
            </a:r>
            <a:r>
              <a:rPr lang="en-GB" dirty="0" smtClean="0"/>
              <a:t>Scanner(System.in);</a:t>
            </a:r>
          </a:p>
          <a:p>
            <a:pPr marL="0" indent="0">
              <a:buNone/>
            </a:pPr>
            <a:r>
              <a:rPr lang="en-GB" dirty="0" smtClean="0"/>
              <a:t> </a:t>
            </a:r>
            <a:r>
              <a:rPr lang="en-GB" dirty="0" err="1" smtClean="0"/>
              <a:t>int</a:t>
            </a:r>
            <a:r>
              <a:rPr lang="en-GB" dirty="0" smtClean="0"/>
              <a:t> </a:t>
            </a:r>
            <a:r>
              <a:rPr lang="en-GB" dirty="0" err="1" smtClean="0"/>
              <a:t>n,i,a</a:t>
            </a:r>
            <a:r>
              <a:rPr lang="en-GB" dirty="0" smtClean="0"/>
              <a:t>[]=new </a:t>
            </a:r>
            <a:r>
              <a:rPr lang="en-GB" dirty="0" err="1" smtClean="0"/>
              <a:t>int</a:t>
            </a:r>
            <a:r>
              <a:rPr lang="en-GB" dirty="0" smtClean="0"/>
              <a:t>[100];</a:t>
            </a:r>
          </a:p>
          <a:p>
            <a:pPr marL="0" indent="0">
              <a:buNone/>
            </a:pPr>
            <a:r>
              <a:rPr lang="en-GB" dirty="0"/>
              <a:t> </a:t>
            </a:r>
            <a:r>
              <a:rPr lang="en-GB" dirty="0" err="1"/>
              <a:t>System.out.println</a:t>
            </a:r>
            <a:r>
              <a:rPr lang="en-GB" dirty="0"/>
              <a:t>("Enter the length of the array");</a:t>
            </a:r>
          </a:p>
          <a:p>
            <a:pPr marL="0" indent="0">
              <a:buNone/>
            </a:pPr>
            <a:r>
              <a:rPr lang="en-GB" dirty="0"/>
              <a:t>   </a:t>
            </a:r>
            <a:r>
              <a:rPr lang="en-GB" dirty="0" smtClean="0"/>
              <a:t> </a:t>
            </a:r>
            <a:r>
              <a:rPr lang="en-GB" dirty="0"/>
              <a:t>n=</a:t>
            </a:r>
            <a:r>
              <a:rPr lang="en-GB" dirty="0" err="1"/>
              <a:t>scan.nextInt</a:t>
            </a:r>
            <a:r>
              <a:rPr lang="en-GB" dirty="0"/>
              <a:t>();</a:t>
            </a:r>
            <a:r>
              <a:rPr lang="en-GB" dirty="0" smtClean="0"/>
              <a:t>        </a:t>
            </a:r>
            <a:endParaRPr lang="en-GB" dirty="0"/>
          </a:p>
        </p:txBody>
      </p:sp>
      <p:sp>
        <p:nvSpPr>
          <p:cNvPr id="8" name="Content Placeholder 7"/>
          <p:cNvSpPr>
            <a:spLocks noGrp="1"/>
          </p:cNvSpPr>
          <p:nvPr>
            <p:ph sz="half" idx="2"/>
          </p:nvPr>
        </p:nvSpPr>
        <p:spPr/>
        <p:txBody>
          <a:bodyPr>
            <a:normAutofit fontScale="70000" lnSpcReduction="20000"/>
          </a:bodyPr>
          <a:lstStyle/>
          <a:p>
            <a:pPr marL="0" indent="0">
              <a:buNone/>
            </a:pPr>
            <a:r>
              <a:rPr lang="en-GB" dirty="0" smtClean="0"/>
              <a:t>   </a:t>
            </a:r>
            <a:endParaRPr lang="en-GB" dirty="0"/>
          </a:p>
          <a:p>
            <a:pPr marL="0" indent="0">
              <a:buNone/>
            </a:pPr>
            <a:r>
              <a:rPr lang="en-GB" dirty="0" smtClean="0"/>
              <a:t> </a:t>
            </a:r>
            <a:r>
              <a:rPr lang="en-GB" dirty="0"/>
              <a:t>for(</a:t>
            </a:r>
            <a:r>
              <a:rPr lang="en-GB" dirty="0" err="1"/>
              <a:t>i</a:t>
            </a:r>
            <a:r>
              <a:rPr lang="en-GB" dirty="0"/>
              <a:t>=0;i&lt;=</a:t>
            </a:r>
            <a:r>
              <a:rPr lang="en-GB" dirty="0" err="1"/>
              <a:t>n;i</a:t>
            </a:r>
            <a:r>
              <a:rPr lang="en-GB" dirty="0" smtClean="0"/>
              <a:t>++){</a:t>
            </a:r>
          </a:p>
          <a:p>
            <a:pPr marL="0" indent="0">
              <a:buNone/>
            </a:pPr>
            <a:r>
              <a:rPr lang="en-GB" dirty="0" smtClean="0"/>
              <a:t>   </a:t>
            </a:r>
            <a:r>
              <a:rPr lang="en-GB" dirty="0"/>
              <a:t>a[</a:t>
            </a:r>
            <a:r>
              <a:rPr lang="en-GB" dirty="0" err="1"/>
              <a:t>i</a:t>
            </a:r>
            <a:r>
              <a:rPr lang="en-GB" dirty="0"/>
              <a:t>]=</a:t>
            </a:r>
            <a:r>
              <a:rPr lang="en-GB" dirty="0" err="1"/>
              <a:t>scan.nextInt</a:t>
            </a:r>
            <a:r>
              <a:rPr lang="en-GB" dirty="0"/>
              <a:t>();</a:t>
            </a:r>
          </a:p>
          <a:p>
            <a:pPr marL="0" indent="0">
              <a:buNone/>
            </a:pPr>
            <a:r>
              <a:rPr lang="en-GB" dirty="0" smtClean="0"/>
              <a:t>  </a:t>
            </a:r>
            <a:r>
              <a:rPr lang="en-GB" dirty="0"/>
              <a:t>}</a:t>
            </a:r>
          </a:p>
          <a:p>
            <a:pPr marL="0" indent="0">
              <a:buNone/>
            </a:pPr>
            <a:r>
              <a:rPr lang="en-GB" dirty="0" err="1" smtClean="0"/>
              <a:t>System.out.println</a:t>
            </a:r>
            <a:r>
              <a:rPr lang="en-GB" dirty="0"/>
              <a:t>("Traversing of the array\n");</a:t>
            </a:r>
          </a:p>
          <a:p>
            <a:pPr marL="0" indent="0">
              <a:buNone/>
            </a:pPr>
            <a:r>
              <a:rPr lang="en-GB" dirty="0" smtClean="0"/>
              <a:t>  </a:t>
            </a:r>
            <a:r>
              <a:rPr lang="en-GB" dirty="0"/>
              <a:t>for(</a:t>
            </a:r>
            <a:r>
              <a:rPr lang="en-GB" dirty="0" err="1"/>
              <a:t>i</a:t>
            </a:r>
            <a:r>
              <a:rPr lang="en-GB" dirty="0"/>
              <a:t>=0;i&lt;=</a:t>
            </a:r>
            <a:r>
              <a:rPr lang="en-GB" dirty="0" err="1"/>
              <a:t>n;i</a:t>
            </a:r>
            <a:r>
              <a:rPr lang="en-GB" dirty="0"/>
              <a:t>++){</a:t>
            </a:r>
          </a:p>
          <a:p>
            <a:pPr marL="0" indent="0">
              <a:buNone/>
            </a:pPr>
            <a:r>
              <a:rPr lang="en-GB" dirty="0" smtClean="0"/>
              <a:t>  </a:t>
            </a:r>
            <a:r>
              <a:rPr lang="en-GB" dirty="0" err="1"/>
              <a:t>System.out.println</a:t>
            </a:r>
            <a:r>
              <a:rPr lang="en-GB" dirty="0"/>
              <a:t>(a[</a:t>
            </a:r>
            <a:r>
              <a:rPr lang="en-GB" dirty="0" err="1"/>
              <a:t>i</a:t>
            </a:r>
            <a:r>
              <a:rPr lang="en-GB" dirty="0"/>
              <a:t>]);</a:t>
            </a:r>
          </a:p>
          <a:p>
            <a:pPr marL="0" indent="0">
              <a:buNone/>
            </a:pPr>
            <a:r>
              <a:rPr lang="en-GB" dirty="0"/>
              <a:t>          }</a:t>
            </a:r>
          </a:p>
          <a:p>
            <a:pPr marL="0" indent="0">
              <a:buNone/>
            </a:pPr>
            <a:r>
              <a:rPr lang="en-GB" dirty="0"/>
              <a:t>    }</a:t>
            </a:r>
          </a:p>
          <a:p>
            <a:endParaRPr lang="en-GB" dirty="0"/>
          </a:p>
          <a:p>
            <a:pPr marL="0" indent="0">
              <a:buNone/>
            </a:pPr>
            <a:r>
              <a:rPr lang="en-GB" dirty="0"/>
              <a:t>}</a:t>
            </a:r>
          </a:p>
        </p:txBody>
      </p:sp>
      <p:sp>
        <p:nvSpPr>
          <p:cNvPr id="3" name="Date Placeholder 2"/>
          <p:cNvSpPr>
            <a:spLocks noGrp="1"/>
          </p:cNvSpPr>
          <p:nvPr>
            <p:ph type="dt" sz="half" idx="10"/>
          </p:nvPr>
        </p:nvSpPr>
        <p:spPr/>
        <p:txBody>
          <a:bodyPr/>
          <a:lstStyle/>
          <a:p>
            <a:fld id="{B3690468-27E2-42B0-BA2E-00241099193B}" type="datetime1">
              <a:rPr lang="en-US" smtClean="0"/>
              <a:t>3/24/2020</a:t>
            </a:fld>
            <a:endParaRPr lang="en-GB"/>
          </a:p>
        </p:txBody>
      </p:sp>
      <p:sp>
        <p:nvSpPr>
          <p:cNvPr id="4" name="Footer Placeholder 3"/>
          <p:cNvSpPr>
            <a:spLocks noGrp="1"/>
          </p:cNvSpPr>
          <p:nvPr>
            <p:ph type="ftr" sz="quarter" idx="11"/>
          </p:nvPr>
        </p:nvSpPr>
        <p:spPr/>
        <p:txBody>
          <a:bodyPr/>
          <a:lstStyle/>
          <a:p>
            <a:r>
              <a:rPr lang="en-GB" dirty="0"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32</a:t>
            </a:fld>
            <a:endParaRPr lang="en-GB"/>
          </a:p>
        </p:txBody>
      </p:sp>
    </p:spTree>
    <p:extLst>
      <p:ext uri="{BB962C8B-B14F-4D97-AF65-F5344CB8AC3E}">
        <p14:creationId xmlns:p14="http://schemas.microsoft.com/office/powerpoint/2010/main" val="1242845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pic>
        <p:nvPicPr>
          <p:cNvPr id="6" name="Picture 2" descr="C:\Users\gichuru\Pictures\happy0065.gif"/>
          <p:cNvPicPr>
            <a:picLocks noGrp="1" noChangeAspect="1" noChangeArrowheads="1" noCrop="1"/>
          </p:cNvPicPr>
          <p:nvPr>
            <p:ph idx="1"/>
          </p:nvPr>
        </p:nvPicPr>
        <p:blipFill>
          <a:blip r:embed="rId2" cstate="print"/>
          <a:srcRect/>
          <a:stretch>
            <a:fillRect/>
          </a:stretch>
        </p:blipFill>
        <p:spPr bwMode="auto">
          <a:xfrm>
            <a:off x="3071802" y="2928934"/>
            <a:ext cx="1641735" cy="1323980"/>
          </a:xfrm>
          <a:prstGeom prst="rect">
            <a:avLst/>
          </a:prstGeom>
          <a:noFill/>
        </p:spPr>
      </p:pic>
      <p:sp>
        <p:nvSpPr>
          <p:cNvPr id="3" name="Date Placeholder 2"/>
          <p:cNvSpPr>
            <a:spLocks noGrp="1"/>
          </p:cNvSpPr>
          <p:nvPr>
            <p:ph type="dt" sz="half" idx="10"/>
          </p:nvPr>
        </p:nvSpPr>
        <p:spPr/>
        <p:txBody>
          <a:bodyPr/>
          <a:lstStyle/>
          <a:p>
            <a:fld id="{C40A6B3B-A923-43B0-9CEA-CB02183BBB87}"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a:t>
            </a:r>
            <a:endParaRPr lang="en-GB" dirty="0"/>
          </a:p>
        </p:txBody>
      </p:sp>
      <p:sp>
        <p:nvSpPr>
          <p:cNvPr id="6" name="Content Placeholder 5"/>
          <p:cNvSpPr>
            <a:spLocks noGrp="1"/>
          </p:cNvSpPr>
          <p:nvPr>
            <p:ph idx="1"/>
          </p:nvPr>
        </p:nvSpPr>
        <p:spPr/>
        <p:txBody>
          <a:bodyPr>
            <a:normAutofit fontScale="85000" lnSpcReduction="10000"/>
          </a:bodyPr>
          <a:lstStyle/>
          <a:p>
            <a:r>
              <a:rPr lang="en-GB" dirty="0" smtClean="0"/>
              <a:t>The elements of an array A may be denoted by the subscript notation</a:t>
            </a:r>
          </a:p>
          <a:p>
            <a:r>
              <a:rPr lang="en-GB" dirty="0" smtClean="0"/>
              <a:t>A1 A2, A3, . . . , An or by the parentheses notation (used in FORTRAN, PLl1 and BASIC)</a:t>
            </a:r>
          </a:p>
          <a:p>
            <a:r>
              <a:rPr lang="en-GB" dirty="0" smtClean="0"/>
              <a:t>A(l), A(2), . . . , A(N) Or by the bracket notation (used in Pascal)</a:t>
            </a:r>
          </a:p>
          <a:p>
            <a:r>
              <a:rPr lang="en-GB" dirty="0" smtClean="0"/>
              <a:t>A[l], A[2], A[3], . . . , A[N]</a:t>
            </a:r>
          </a:p>
          <a:p>
            <a:r>
              <a:rPr lang="en-GB" dirty="0" smtClean="0"/>
              <a:t>We will usually use the subscript notation or the bracket notation.</a:t>
            </a:r>
          </a:p>
          <a:p>
            <a:r>
              <a:rPr lang="en-GB" dirty="0" smtClean="0"/>
              <a:t>Regardless of the notation, the number K in A[K] is called a </a:t>
            </a:r>
            <a:r>
              <a:rPr lang="en-GB" i="1" dirty="0" smtClean="0"/>
              <a:t>subscript or an index and A[K] is called a; subscripted variable.</a:t>
            </a:r>
          </a:p>
          <a:p>
            <a:r>
              <a:rPr lang="en-GB" dirty="0" smtClean="0"/>
              <a:t>Note that subscripts allow any element of A to be referenced by its relative position in A.</a:t>
            </a:r>
            <a:endParaRPr lang="en-GB" dirty="0"/>
          </a:p>
        </p:txBody>
      </p:sp>
      <p:sp>
        <p:nvSpPr>
          <p:cNvPr id="3" name="Date Placeholder 2"/>
          <p:cNvSpPr>
            <a:spLocks noGrp="1"/>
          </p:cNvSpPr>
          <p:nvPr>
            <p:ph type="dt" sz="half" idx="10"/>
          </p:nvPr>
        </p:nvSpPr>
        <p:spPr/>
        <p:txBody>
          <a:bodyPr/>
          <a:lstStyle/>
          <a:p>
            <a:fld id="{433696C7-39FC-4B26-8744-652BF11BBC1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GB" dirty="0"/>
          </a:p>
        </p:txBody>
      </p:sp>
      <p:sp>
        <p:nvSpPr>
          <p:cNvPr id="6" name="Content Placeholder 5"/>
          <p:cNvSpPr>
            <a:spLocks noGrp="1"/>
          </p:cNvSpPr>
          <p:nvPr>
            <p:ph idx="1"/>
          </p:nvPr>
        </p:nvSpPr>
        <p:spPr/>
        <p:txBody>
          <a:bodyPr/>
          <a:lstStyle/>
          <a:p>
            <a:r>
              <a:rPr lang="en-GB" dirty="0" smtClean="0"/>
              <a:t>(a) Let DATA be a 6-element linear array of integers such that</a:t>
            </a:r>
          </a:p>
          <a:p>
            <a:r>
              <a:rPr lang="en-GB" dirty="0" smtClean="0"/>
              <a:t>DATA[1] =247 DATA[2] = 56 DA T A[3] = 429 DATA[4] = 135</a:t>
            </a:r>
          </a:p>
          <a:p>
            <a:r>
              <a:rPr lang="en-GB" dirty="0" smtClean="0"/>
              <a:t>DATA[5] = 87 DATA[6] = 156</a:t>
            </a:r>
          </a:p>
          <a:p>
            <a:r>
              <a:rPr lang="en-GB" dirty="0" smtClean="0"/>
              <a:t>Sometimes we will denote such an array by simply writing</a:t>
            </a:r>
          </a:p>
          <a:p>
            <a:r>
              <a:rPr lang="en-GB" b="1" dirty="0" smtClean="0"/>
              <a:t>Data: 247, 56, 429, 135, 87, 156</a:t>
            </a:r>
            <a:endParaRPr lang="en-GB" dirty="0"/>
          </a:p>
        </p:txBody>
      </p:sp>
      <p:sp>
        <p:nvSpPr>
          <p:cNvPr id="3" name="Date Placeholder 2"/>
          <p:cNvSpPr>
            <a:spLocks noGrp="1"/>
          </p:cNvSpPr>
          <p:nvPr>
            <p:ph type="dt" sz="half" idx="10"/>
          </p:nvPr>
        </p:nvSpPr>
        <p:spPr/>
        <p:txBody>
          <a:bodyPr/>
          <a:lstStyle/>
          <a:p>
            <a:fld id="{3590ACA5-036E-4A3A-81DA-14D36F2043AB}"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array DATA is frequently pictured as in Fig. (a) or Fig. (b).</a:t>
            </a:r>
            <a:endParaRPr lang="en-GB"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071538" y="1785926"/>
            <a:ext cx="6572296" cy="435771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6D68052D-A8D0-4F44-A1D1-EE6812EEE69D}"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a:t>
            </a:r>
            <a:endParaRPr lang="en-GB" dirty="0"/>
          </a:p>
        </p:txBody>
      </p:sp>
      <p:sp>
        <p:nvSpPr>
          <p:cNvPr id="6" name="Content Placeholder 5"/>
          <p:cNvSpPr>
            <a:spLocks noGrp="1"/>
          </p:cNvSpPr>
          <p:nvPr>
            <p:ph idx="1"/>
          </p:nvPr>
        </p:nvSpPr>
        <p:spPr/>
        <p:txBody>
          <a:bodyPr>
            <a:normAutofit/>
          </a:bodyPr>
          <a:lstStyle/>
          <a:p>
            <a:r>
              <a:rPr lang="en-GB" dirty="0" smtClean="0"/>
              <a:t>(b) An automobile company uses an array AUTO to record the number of automobiles sold each year from 1932 through 1984. </a:t>
            </a:r>
          </a:p>
          <a:p>
            <a:r>
              <a:rPr lang="en-GB" dirty="0" smtClean="0"/>
              <a:t>Rather than beginning the index set with 1, it is more useful to begin the index set with 1932 so that.</a:t>
            </a:r>
          </a:p>
          <a:p>
            <a:r>
              <a:rPr lang="en-GB" dirty="0" smtClean="0"/>
              <a:t>AUTO[K] = number of automobiles sold in the year K Then LB = 1932 is the lower bound and UB = 1984 is the upper bound of AUTO.</a:t>
            </a:r>
          </a:p>
          <a:p>
            <a:r>
              <a:rPr lang="en-GB" dirty="0" smtClean="0"/>
              <a:t>Length = UB - LB + 1 = 1984 -1930 + 1 = 55</a:t>
            </a:r>
            <a:endParaRPr lang="en-GB" dirty="0"/>
          </a:p>
        </p:txBody>
      </p:sp>
      <p:sp>
        <p:nvSpPr>
          <p:cNvPr id="3" name="Date Placeholder 2"/>
          <p:cNvSpPr>
            <a:spLocks noGrp="1"/>
          </p:cNvSpPr>
          <p:nvPr>
            <p:ph type="dt" sz="half" idx="10"/>
          </p:nvPr>
        </p:nvSpPr>
        <p:spPr/>
        <p:txBody>
          <a:bodyPr/>
          <a:lstStyle/>
          <a:p>
            <a:fld id="{A0CA6445-0DC3-4543-A063-32FD09305977}"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a:t>
            </a:r>
            <a:endParaRPr lang="en-GB" dirty="0"/>
          </a:p>
        </p:txBody>
      </p:sp>
      <p:sp>
        <p:nvSpPr>
          <p:cNvPr id="6" name="Content Placeholder 5"/>
          <p:cNvSpPr>
            <a:spLocks noGrp="1"/>
          </p:cNvSpPr>
          <p:nvPr>
            <p:ph idx="1"/>
          </p:nvPr>
        </p:nvSpPr>
        <p:spPr/>
        <p:txBody>
          <a:bodyPr>
            <a:normAutofit lnSpcReduction="10000"/>
          </a:bodyPr>
          <a:lstStyle/>
          <a:p>
            <a:r>
              <a:rPr lang="en-GB" dirty="0" smtClean="0"/>
              <a:t>That is, AUTO contains 55 elements and its index set consists of all integers from 1932 through 1984.</a:t>
            </a:r>
          </a:p>
          <a:p>
            <a:r>
              <a:rPr lang="en-GB" dirty="0" smtClean="0"/>
              <a:t>Each programming language has its own rules for declaring arrays.</a:t>
            </a:r>
          </a:p>
          <a:p>
            <a:r>
              <a:rPr lang="en-GB" dirty="0" smtClean="0"/>
              <a:t>Each such declaration must give, implicitly or explicitly, three items of information: </a:t>
            </a:r>
          </a:p>
          <a:p>
            <a:r>
              <a:rPr lang="en-GB" dirty="0" smtClean="0"/>
              <a:t>(1) the name of the array</a:t>
            </a:r>
          </a:p>
          <a:p>
            <a:r>
              <a:rPr lang="en-GB" dirty="0" smtClean="0"/>
              <a:t>(2) the data type of </a:t>
            </a:r>
            <a:r>
              <a:rPr lang="en-GB" dirty="0" err="1" smtClean="0"/>
              <a:t>theArray</a:t>
            </a:r>
            <a:endParaRPr lang="en-GB" dirty="0" smtClean="0"/>
          </a:p>
          <a:p>
            <a:r>
              <a:rPr lang="en-GB" dirty="0" smtClean="0"/>
              <a:t>(3) the index set of the array.</a:t>
            </a:r>
            <a:endParaRPr lang="en-GB" dirty="0"/>
          </a:p>
        </p:txBody>
      </p:sp>
      <p:sp>
        <p:nvSpPr>
          <p:cNvPr id="3" name="Date Placeholder 2"/>
          <p:cNvSpPr>
            <a:spLocks noGrp="1"/>
          </p:cNvSpPr>
          <p:nvPr>
            <p:ph type="dt" sz="half" idx="10"/>
          </p:nvPr>
        </p:nvSpPr>
        <p:spPr/>
        <p:txBody>
          <a:bodyPr/>
          <a:lstStyle/>
          <a:p>
            <a:fld id="{91C4021E-5A45-4F0B-84F2-53D44AFD1E4C}"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Representation of Linear Arrays in Memory</a:t>
            </a:r>
            <a:endParaRPr lang="en-GB" dirty="0"/>
          </a:p>
        </p:txBody>
      </p:sp>
      <p:sp>
        <p:nvSpPr>
          <p:cNvPr id="6" name="Content Placeholder 5"/>
          <p:cNvSpPr>
            <a:spLocks noGrp="1"/>
          </p:cNvSpPr>
          <p:nvPr>
            <p:ph idx="1"/>
          </p:nvPr>
        </p:nvSpPr>
        <p:spPr/>
        <p:txBody>
          <a:bodyPr>
            <a:normAutofit fontScale="92500" lnSpcReduction="20000"/>
          </a:bodyPr>
          <a:lstStyle/>
          <a:p>
            <a:r>
              <a:rPr lang="en-GB" dirty="0" smtClean="0"/>
              <a:t>Let LA be a linear array in the memory of the computer. Recall that the memory of the computer is simply a sequence of addressed locations as pictured in Fig. below. </a:t>
            </a:r>
          </a:p>
          <a:p>
            <a:r>
              <a:rPr lang="en-GB" dirty="0" smtClean="0"/>
              <a:t>Let us use the notation LOC (LA [K]) = address of the element LA [K] of the array LA</a:t>
            </a:r>
          </a:p>
          <a:p>
            <a:r>
              <a:rPr lang="en-GB" dirty="0" smtClean="0"/>
              <a:t>As previously noted, the elements of LA are stored in successive memory cells. Accordingly, the computer does not need to keep track of the address of every element of LA, but needs to keep track only of the address of the first element of LA, denoted by</a:t>
            </a:r>
          </a:p>
          <a:p>
            <a:r>
              <a:rPr lang="en-GB" dirty="0" smtClean="0"/>
              <a:t>Base (LA)</a:t>
            </a:r>
            <a:endParaRPr lang="en-GB" dirty="0"/>
          </a:p>
        </p:txBody>
      </p:sp>
      <p:sp>
        <p:nvSpPr>
          <p:cNvPr id="3" name="Date Placeholder 2"/>
          <p:cNvSpPr>
            <a:spLocks noGrp="1"/>
          </p:cNvSpPr>
          <p:nvPr>
            <p:ph type="dt" sz="half" idx="10"/>
          </p:nvPr>
        </p:nvSpPr>
        <p:spPr/>
        <p:txBody>
          <a:bodyPr/>
          <a:lstStyle/>
          <a:p>
            <a:fld id="{04AF4DCB-0BBA-490F-9EBD-85FD14B17DC3}" type="datetime1">
              <a:rPr lang="en-US" smtClean="0"/>
              <a:t>3/24/2020</a:t>
            </a:fld>
            <a:endParaRPr lang="en-GB"/>
          </a:p>
        </p:txBody>
      </p:sp>
      <p:sp>
        <p:nvSpPr>
          <p:cNvPr id="4" name="Footer Placeholder 3"/>
          <p:cNvSpPr>
            <a:spLocks noGrp="1"/>
          </p:cNvSpPr>
          <p:nvPr>
            <p:ph type="ftr" sz="quarter" idx="11"/>
          </p:nvPr>
        </p:nvSpPr>
        <p:spPr/>
        <p:txBody>
          <a:bodyPr/>
          <a:lstStyle/>
          <a:p>
            <a:r>
              <a:rPr lang="en-GB" smtClean="0"/>
              <a:t>Data structures &amp; Algorithms                                                              </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9</a:t>
            </a:fld>
            <a:endParaRPr lang="en-GB"/>
          </a:p>
        </p:txBody>
      </p:sp>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504</TotalTime>
  <Words>2575</Words>
  <Application>Microsoft Office PowerPoint</Application>
  <PresentationFormat>On-screen Show (4:3)</PresentationFormat>
  <Paragraphs>301</Paragraphs>
  <Slides>33</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Century Schoolbook</vt:lpstr>
      <vt:lpstr>Corbel</vt:lpstr>
      <vt:lpstr>Feathered</vt:lpstr>
      <vt:lpstr>ARRAYS</vt:lpstr>
      <vt:lpstr>Linear Arrays</vt:lpstr>
      <vt:lpstr>Arrays..</vt:lpstr>
      <vt:lpstr>Array..</vt:lpstr>
      <vt:lpstr>Example</vt:lpstr>
      <vt:lpstr>The array DATA is frequently pictured as in Fig. (a) or Fig. (b).</vt:lpstr>
      <vt:lpstr>Arrays…</vt:lpstr>
      <vt:lpstr>AUTO</vt:lpstr>
      <vt:lpstr>Representation of Linear Arrays in Memory</vt:lpstr>
      <vt:lpstr>Memory…</vt:lpstr>
      <vt:lpstr>Example</vt:lpstr>
      <vt:lpstr>Note… </vt:lpstr>
      <vt:lpstr>Operations on an array</vt:lpstr>
      <vt:lpstr>Traversing Linear Arrays</vt:lpstr>
      <vt:lpstr>Traversing..</vt:lpstr>
      <vt:lpstr>Algorithm </vt:lpstr>
      <vt:lpstr>Inserting and Deleting</vt:lpstr>
      <vt:lpstr>Inserting elements…</vt:lpstr>
      <vt:lpstr>Example</vt:lpstr>
      <vt:lpstr>Example</vt:lpstr>
      <vt:lpstr>example</vt:lpstr>
      <vt:lpstr>Exp </vt:lpstr>
      <vt:lpstr>Exp </vt:lpstr>
      <vt:lpstr>Exp..</vt:lpstr>
      <vt:lpstr>Insert algorithm:</vt:lpstr>
      <vt:lpstr>Insert algorithm..</vt:lpstr>
      <vt:lpstr>Deleting algorithm</vt:lpstr>
      <vt:lpstr>Deleting algorithm</vt:lpstr>
      <vt:lpstr>Arrays in Java</vt:lpstr>
      <vt:lpstr>Arrays in java</vt:lpstr>
      <vt:lpstr>Array basics</vt:lpstr>
      <vt:lpstr>Traversing an array</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jane kuria</cp:lastModifiedBy>
  <cp:revision>62</cp:revision>
  <dcterms:created xsi:type="dcterms:W3CDTF">2009-09-09T17:37:27Z</dcterms:created>
  <dcterms:modified xsi:type="dcterms:W3CDTF">2020-03-24T13:51:45Z</dcterms:modified>
</cp:coreProperties>
</file>