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7" r:id="rId2"/>
    <p:sldId id="281" r:id="rId3"/>
    <p:sldId id="283" r:id="rId4"/>
    <p:sldId id="282" r:id="rId5"/>
    <p:sldId id="286" r:id="rId6"/>
    <p:sldId id="285" r:id="rId7"/>
    <p:sldId id="284" r:id="rId8"/>
    <p:sldId id="290" r:id="rId9"/>
    <p:sldId id="289" r:id="rId10"/>
    <p:sldId id="288" r:id="rId11"/>
    <p:sldId id="287" r:id="rId12"/>
    <p:sldId id="294" r:id="rId13"/>
    <p:sldId id="293" r:id="rId14"/>
    <p:sldId id="292" r:id="rId15"/>
    <p:sldId id="291" r:id="rId16"/>
    <p:sldId id="297" r:id="rId17"/>
    <p:sldId id="296" r:id="rId18"/>
    <p:sldId id="295" r:id="rId19"/>
    <p:sldId id="300" r:id="rId20"/>
    <p:sldId id="299" r:id="rId21"/>
    <p:sldId id="298" r:id="rId22"/>
    <p:sldId id="302" r:id="rId23"/>
    <p:sldId id="304" r:id="rId24"/>
    <p:sldId id="305" r:id="rId25"/>
    <p:sldId id="306" r:id="rId26"/>
    <p:sldId id="307" r:id="rId27"/>
    <p:sldId id="308" r:id="rId28"/>
    <p:sldId id="309" r:id="rId29"/>
    <p:sldId id="310" r:id="rId30"/>
    <p:sldId id="311" r:id="rId31"/>
    <p:sldId id="312" r:id="rId32"/>
    <p:sldId id="313" r:id="rId33"/>
    <p:sldId id="30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0" autoAdjust="0"/>
    <p:restoredTop sz="94660"/>
  </p:normalViewPr>
  <p:slideViewPr>
    <p:cSldViewPr>
      <p:cViewPr varScale="1">
        <p:scale>
          <a:sx n="70" d="100"/>
          <a:sy n="70"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3/24/2020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extLst>
      <p:ext uri="{BB962C8B-B14F-4D97-AF65-F5344CB8AC3E}">
        <p14:creationId xmlns:p14="http://schemas.microsoft.com/office/powerpoint/2010/main" val="48763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a:p>
        </p:txBody>
      </p:sp>
    </p:spTree>
    <p:extLst>
      <p:ext uri="{BB962C8B-B14F-4D97-AF65-F5344CB8AC3E}">
        <p14:creationId xmlns:p14="http://schemas.microsoft.com/office/powerpoint/2010/main" val="345421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86618FF6-EFB4-4E5E-BB0C-B3A47CF60BB3}" type="datetime1">
              <a:rPr lang="en-US" smtClean="0"/>
              <a:t>3/24/2020</a:t>
            </a:fld>
            <a:endParaRPr lang="en-GB"/>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r>
              <a:rPr lang="en-GB" smtClean="0"/>
              <a:t>Data structures &amp; Algorithms                                                              </a:t>
            </a:r>
            <a:endParaRPr lang="en-GB"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2851580B-532C-46DD-8981-D1006AF55002}" type="slidenum">
              <a:rPr lang="en-GB" smtClean="0"/>
              <a:pPr/>
              <a:t>‹#›</a:t>
            </a:fld>
            <a:endParaRPr lang="en-GB"/>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612003981"/>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46368-CCF4-4B8F-A8AB-614F2D546820}"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301987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FEEC98D6-7B15-408F-AD03-B7FC925A0CAD}" type="datetime1">
              <a:rPr lang="en-US" smtClean="0"/>
              <a:t>3/24/2020</a:t>
            </a:fld>
            <a:endParaRPr lang="en-GB"/>
          </a:p>
        </p:txBody>
      </p:sp>
      <p:sp>
        <p:nvSpPr>
          <p:cNvPr id="5" name="Footer Placeholder 4"/>
          <p:cNvSpPr>
            <a:spLocks noGrp="1"/>
          </p:cNvSpPr>
          <p:nvPr>
            <p:ph type="ftr" sz="quarter" idx="11"/>
          </p:nvPr>
        </p:nvSpPr>
        <p:spPr>
          <a:xfrm>
            <a:off x="2200275" y="6296616"/>
            <a:ext cx="4469683" cy="365125"/>
          </a:xfrm>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2851580B-532C-46DD-8981-D1006AF55002}" type="slidenum">
              <a:rPr lang="en-GB" smtClean="0"/>
              <a:pPr/>
              <a:t>‹#›</a:t>
            </a:fld>
            <a:endParaRPr lang="en-GB"/>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85570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407FB0-78C2-45DE-99ED-08F8D90F4B87}"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2172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344F0706-0DA4-43DC-A944-7E8350FFB9EE}" type="datetime1">
              <a:rPr lang="en-US" smtClean="0"/>
              <a:t>3/24/2020</a:t>
            </a:fld>
            <a:endParaRPr lang="en-GB"/>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r>
              <a:rPr lang="en-GB" smtClean="0"/>
              <a:t>Data structures &amp; Algorithms                                                              </a:t>
            </a:r>
            <a:endParaRPr lang="en-GB" dirty="0"/>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2851580B-532C-46DD-8981-D1006AF55002}" type="slidenum">
              <a:rPr lang="en-GB" smtClean="0"/>
              <a:pPr/>
              <a:t>‹#›</a:t>
            </a:fld>
            <a:endParaRPr lang="en-GB"/>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9641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B1BDD7-1F48-42E8-B029-3E94992B826E}"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                                                              </a:t>
            </a:r>
            <a:endParaRPr lang="en-GB" dirty="0"/>
          </a:p>
        </p:txBody>
      </p:sp>
      <p:sp>
        <p:nvSpPr>
          <p:cNvPr id="7" name="Slide Number Placeholder 6"/>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27968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1B835C-88F4-449F-84C8-CD4B350FFA84}" type="datetime1">
              <a:rPr lang="en-US" smtClean="0"/>
              <a:t>3/24/2020</a:t>
            </a:fld>
            <a:endParaRPr lang="en-GB"/>
          </a:p>
        </p:txBody>
      </p:sp>
      <p:sp>
        <p:nvSpPr>
          <p:cNvPr id="8" name="Footer Placeholder 7"/>
          <p:cNvSpPr>
            <a:spLocks noGrp="1"/>
          </p:cNvSpPr>
          <p:nvPr>
            <p:ph type="ftr" sz="quarter" idx="11"/>
          </p:nvPr>
        </p:nvSpPr>
        <p:spPr/>
        <p:txBody>
          <a:bodyPr/>
          <a:lstStyle/>
          <a:p>
            <a:r>
              <a:rPr lang="en-GB" smtClean="0"/>
              <a:t>Data structures &amp; Algorithms                                                              </a:t>
            </a:r>
            <a:endParaRPr lang="en-GB" dirty="0"/>
          </a:p>
        </p:txBody>
      </p:sp>
      <p:sp>
        <p:nvSpPr>
          <p:cNvPr id="9" name="Slide Number Placeholder 8"/>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396519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3F0976-23D2-4C0D-A765-6D7172AB462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61275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7ADBA5B-6881-471F-9483-8F523D367129}" type="datetime1">
              <a:rPr lang="en-US" smtClean="0"/>
              <a:t>3/24/2020</a:t>
            </a:fld>
            <a:endParaRPr lang="en-GB"/>
          </a:p>
        </p:txBody>
      </p:sp>
      <p:sp>
        <p:nvSpPr>
          <p:cNvPr id="3" name="Footer Placeholder 2"/>
          <p:cNvSpPr>
            <a:spLocks noGrp="1"/>
          </p:cNvSpPr>
          <p:nvPr>
            <p:ph type="ftr" sz="quarter" idx="11"/>
          </p:nvPr>
        </p:nvSpPr>
        <p:spPr/>
        <p:txBody>
          <a:bodyPr/>
          <a:lstStyle/>
          <a:p>
            <a:r>
              <a:rPr lang="en-GB" smtClean="0"/>
              <a:t>Data structures &amp; Algorithms                                                              </a:t>
            </a:r>
            <a:endParaRPr lang="en-GB" dirty="0"/>
          </a:p>
        </p:txBody>
      </p:sp>
      <p:sp>
        <p:nvSpPr>
          <p:cNvPr id="4" name="Slide Number Placeholder 3"/>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994818464"/>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927D1574-2635-4DF6-9315-A4732B716491}" type="datetime1">
              <a:rPr lang="en-US" smtClean="0"/>
              <a:t>3/24/2020</a:t>
            </a:fld>
            <a:endParaRPr lang="en-GB"/>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r>
              <a:rPr lang="en-GB" smtClean="0"/>
              <a:t>Data structures &amp; Algorithms                                                              </a:t>
            </a:r>
            <a:endParaRPr lang="en-GB" dirty="0"/>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1739748849"/>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CD5D1AFF-3FA5-49F4-B627-D40541D729BE}" type="datetime1">
              <a:rPr lang="en-US" smtClean="0"/>
              <a:t>3/24/2020</a:t>
            </a:fld>
            <a:endParaRPr lang="en-GB"/>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en-GB" smtClean="0"/>
              <a:t>Data structures &amp; Algorithms                                                              </a:t>
            </a:r>
            <a:endParaRPr lang="en-GB"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4964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483D5A29-707A-4FAB-B1A3-99FF619A50B4}" type="datetime1">
              <a:rPr lang="en-US" smtClean="0"/>
              <a:t>3/24/2020</a:t>
            </a:fld>
            <a:endParaRPr lang="en-GB"/>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en-GB" smtClean="0"/>
              <a:t>Data structures &amp; Algorithms                                                              </a:t>
            </a:r>
            <a:endParaRPr lang="en-GB" dirty="0"/>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2851580B-532C-46DD-8981-D1006AF55002}" type="slidenum">
              <a:rPr lang="en-GB" smtClean="0"/>
              <a:pPr/>
              <a:t>‹#›</a:t>
            </a:fld>
            <a:endParaRPr lang="en-GB"/>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3310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pos="4416">
          <p15:clr>
            <a:srgbClr val="F26B43"/>
          </p15:clr>
        </p15:guide>
        <p15:guide id="4294967295" pos="4800">
          <p15:clr>
            <a:srgbClr val="F26B43"/>
          </p15:clr>
        </p15:guide>
        <p15:guide id="4294967295" pos="7368">
          <p15:clr>
            <a:srgbClr val="F26B43"/>
          </p15:clr>
        </p15:guide>
        <p15:guide id="4294967295" pos="240">
          <p15:clr>
            <a:srgbClr val="F26B43"/>
          </p15:clr>
        </p15:guide>
        <p15:guide id="4294967295" pos="1386">
          <p15:clr>
            <a:srgbClr val="F26B43"/>
          </p15:clr>
        </p15:guide>
        <p15:guide id="4294967295" orient="horz" pos="3960">
          <p15:clr>
            <a:srgbClr val="F26B43"/>
          </p15:clr>
        </p15:guide>
        <p15:guide id="4294967295" orient="horz" pos="3840">
          <p15:clr>
            <a:srgbClr val="F26B43"/>
          </p15:clr>
        </p15:guide>
        <p15:guide id="4294967295" pos="3312">
          <p15:clr>
            <a:srgbClr val="F26B43"/>
          </p15:clr>
        </p15:guide>
        <p15:guide id="4294967295" pos="3600">
          <p15:clr>
            <a:srgbClr val="F26B43"/>
          </p15:clr>
        </p15:guide>
        <p15:guide id="4294967295" orient="horz" pos="360">
          <p15:clr>
            <a:srgbClr val="F26B43"/>
          </p15:clr>
        </p15:guide>
        <p15:guide id="4294967295" pos="5526">
          <p15:clr>
            <a:srgbClr val="F26B43"/>
          </p15:clr>
        </p15:guide>
        <p15:guide id="4294967295" pos="1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Stacks </a:t>
            </a:r>
            <a:endParaRPr lang="en-GB" b="1" dirty="0"/>
          </a:p>
        </p:txBody>
      </p:sp>
      <p:sp>
        <p:nvSpPr>
          <p:cNvPr id="3" name="Content Placeholder 2"/>
          <p:cNvSpPr>
            <a:spLocks noGrp="1"/>
          </p:cNvSpPr>
          <p:nvPr>
            <p:ph idx="1"/>
          </p:nvPr>
        </p:nvSpPr>
        <p:spPr/>
        <p:txBody>
          <a:bodyPr>
            <a:normAutofit/>
          </a:bodyPr>
          <a:lstStyle/>
          <a:p>
            <a:r>
              <a:rPr lang="en-US" dirty="0" smtClean="0"/>
              <a:t>Summary of Lecture:</a:t>
            </a:r>
          </a:p>
          <a:p>
            <a:r>
              <a:rPr lang="en-US" dirty="0" smtClean="0"/>
              <a:t>· What is a Stack?</a:t>
            </a:r>
          </a:p>
          <a:p>
            <a:r>
              <a:rPr lang="en-US" dirty="0" smtClean="0"/>
              <a:t>· What operations can be performed on it?</a:t>
            </a:r>
          </a:p>
          <a:p>
            <a:r>
              <a:rPr lang="en-US" dirty="0" smtClean="0"/>
              <a:t>· Applications</a:t>
            </a:r>
            <a:endParaRPr lang="en-GB" dirty="0"/>
          </a:p>
        </p:txBody>
      </p:sp>
      <p:sp>
        <p:nvSpPr>
          <p:cNvPr id="4" name="Date Placeholder 3"/>
          <p:cNvSpPr>
            <a:spLocks noGrp="1"/>
          </p:cNvSpPr>
          <p:nvPr>
            <p:ph type="dt" sz="half" idx="10"/>
          </p:nvPr>
        </p:nvSpPr>
        <p:spPr/>
        <p:txBody>
          <a:bodyPr/>
          <a:lstStyle/>
          <a:p>
            <a:fld id="{7029701A-AF05-4C16-98DC-30DD5E4222C9}" type="datetime1">
              <a:rPr lang="en-US" smtClean="0"/>
              <a:t>3/24/2020</a:t>
            </a:fld>
            <a:endParaRPr lang="en-GB"/>
          </a:p>
        </p:txBody>
      </p:sp>
      <p:sp>
        <p:nvSpPr>
          <p:cNvPr id="6" name="Footer Placeholder 5"/>
          <p:cNvSpPr>
            <a:spLocks noGrp="1"/>
          </p:cNvSpPr>
          <p:nvPr>
            <p:ph type="ftr" sz="quarter" idx="11"/>
          </p:nvPr>
        </p:nvSpPr>
        <p:spPr>
          <a:xfrm>
            <a:off x="3124200" y="6356350"/>
            <a:ext cx="4948262" cy="365125"/>
          </a:xfrm>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85786" y="1928802"/>
            <a:ext cx="7155368" cy="4071966"/>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B52D39CB-3C7F-4929-8DC9-A67DD4E144DF}"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On the other hand, suppose we are able to complete the processing of project D. Then the only project we may continue to process is project C, which is on top of the stack.</a:t>
            </a:r>
          </a:p>
          <a:p>
            <a:r>
              <a:rPr lang="en-US" dirty="0" smtClean="0"/>
              <a:t> Hence we remove folder C from the stack, leaving the stack as pictured in Fig. (d), and continue to process C. Similarly, after completing the processing of C, we remove folder B from the stack, leaving the stack as pictured in Fig. (e), and continue to process B.</a:t>
            </a:r>
          </a:p>
          <a:p>
            <a:r>
              <a:rPr lang="en-US" dirty="0" smtClean="0"/>
              <a:t> Finally, after completing the processing of B, we remove the last folder, A, from the stack, leaving the empty stack pictured in Fig. ( f), and continue the processing of our original project A.</a:t>
            </a:r>
            <a:endParaRPr lang="en-US" dirty="0"/>
          </a:p>
        </p:txBody>
      </p:sp>
      <p:sp>
        <p:nvSpPr>
          <p:cNvPr id="3" name="Date Placeholder 2"/>
          <p:cNvSpPr>
            <a:spLocks noGrp="1"/>
          </p:cNvSpPr>
          <p:nvPr>
            <p:ph type="dt" sz="half" idx="10"/>
          </p:nvPr>
        </p:nvSpPr>
        <p:spPr/>
        <p:txBody>
          <a:bodyPr/>
          <a:lstStyle/>
          <a:p>
            <a:fld id="{1A33A5F5-8683-41D9-A542-0B9C6DCC19A3}"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Stacks…</a:t>
            </a:r>
            <a:endParaRPr lang="en-US" dirty="0"/>
          </a:p>
        </p:txBody>
      </p:sp>
      <p:sp>
        <p:nvSpPr>
          <p:cNvPr id="6" name="Content Placeholder 5"/>
          <p:cNvSpPr>
            <a:spLocks noGrp="1"/>
          </p:cNvSpPr>
          <p:nvPr>
            <p:ph idx="1"/>
          </p:nvPr>
        </p:nvSpPr>
        <p:spPr/>
        <p:txBody>
          <a:bodyPr/>
          <a:lstStyle/>
          <a:p>
            <a:r>
              <a:rPr lang="en-US" dirty="0" smtClean="0"/>
              <a:t>Observe that, at each stage of the above processing, the stack automatically maintains the order that is required to complete the processing. </a:t>
            </a:r>
          </a:p>
          <a:p>
            <a:r>
              <a:rPr lang="en-US" dirty="0" smtClean="0"/>
              <a:t>An important example of such a processing in computer science is where A is a main program and B, C and D are subprograms called in the order given.</a:t>
            </a:r>
            <a:endParaRPr lang="en-US" dirty="0"/>
          </a:p>
        </p:txBody>
      </p:sp>
      <p:sp>
        <p:nvSpPr>
          <p:cNvPr id="3" name="Date Placeholder 2"/>
          <p:cNvSpPr>
            <a:spLocks noGrp="1"/>
          </p:cNvSpPr>
          <p:nvPr>
            <p:ph type="dt" sz="half" idx="10"/>
          </p:nvPr>
        </p:nvSpPr>
        <p:spPr/>
        <p:txBody>
          <a:bodyPr/>
          <a:lstStyle/>
          <a:p>
            <a:fld id="{DF634BC2-12C2-43BF-BE46-1C49B198BFCE}"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Representation of Stacks</a:t>
            </a:r>
            <a:endParaRPr lang="en-US" dirty="0"/>
          </a:p>
        </p:txBody>
      </p:sp>
      <p:sp>
        <p:nvSpPr>
          <p:cNvPr id="6" name="Content Placeholder 5"/>
          <p:cNvSpPr>
            <a:spLocks noGrp="1"/>
          </p:cNvSpPr>
          <p:nvPr>
            <p:ph idx="1"/>
          </p:nvPr>
        </p:nvSpPr>
        <p:spPr/>
        <p:txBody>
          <a:bodyPr>
            <a:normAutofit/>
          </a:bodyPr>
          <a:lstStyle/>
          <a:p>
            <a:r>
              <a:rPr lang="en-US" dirty="0" smtClean="0"/>
              <a:t>Stacks may be represented in the computer in various ways, usually by means of a one-way list or a linear array. </a:t>
            </a:r>
          </a:p>
          <a:p>
            <a:r>
              <a:rPr lang="en-US" dirty="0" smtClean="0"/>
              <a:t>Unless otherwise stated or implied, each of our stacks will be maintained by a linear array STACK; a pointer Variable TOP, which contains the location of the top element of the stack; and a variable MAXSTK which gives the maximum number of elements that can be held by the stack.</a:t>
            </a:r>
          </a:p>
          <a:p>
            <a:r>
              <a:rPr lang="en-US" dirty="0" smtClean="0"/>
              <a:t> The condition TOP = 0 or TOP = NULL will indicate that the stack is empty.</a:t>
            </a:r>
            <a:endParaRPr lang="en-US" dirty="0"/>
          </a:p>
        </p:txBody>
      </p:sp>
      <p:sp>
        <p:nvSpPr>
          <p:cNvPr id="3" name="Date Placeholder 2"/>
          <p:cNvSpPr>
            <a:spLocks noGrp="1"/>
          </p:cNvSpPr>
          <p:nvPr>
            <p:ph type="dt" sz="half" idx="10"/>
          </p:nvPr>
        </p:nvSpPr>
        <p:spPr/>
        <p:txBody>
          <a:bodyPr/>
          <a:lstStyle/>
          <a:p>
            <a:fld id="{33B3307C-7A20-4A6C-B098-92C4499C88B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normAutofit lnSpcReduction="10000"/>
          </a:bodyPr>
          <a:lstStyle/>
          <a:p>
            <a:r>
              <a:rPr lang="en-US" dirty="0" smtClean="0"/>
              <a:t>Figure below pictures such an array representation of a stack. (For notational convenience, the array is drawn horizontally rather than vertically.) </a:t>
            </a:r>
          </a:p>
          <a:p>
            <a:r>
              <a:rPr lang="en-US" dirty="0" smtClean="0"/>
              <a:t>Since TOP = 3, the stack has three-elements, XXX, YYY and ZZZ; and since MAXSTK = 8, there is room for 5 more items in the stack.</a:t>
            </a:r>
          </a:p>
          <a:p>
            <a:r>
              <a:rPr lang="en-US" dirty="0" smtClean="0"/>
              <a:t>The operation of adding (pushing) an item onto a stack and the operation of removing (popping) an item from a stack may be implemented, respectively, by the following procedures, called PUSH and POP.</a:t>
            </a:r>
            <a:endParaRPr lang="en-US" dirty="0"/>
          </a:p>
        </p:txBody>
      </p:sp>
      <p:sp>
        <p:nvSpPr>
          <p:cNvPr id="3" name="Date Placeholder 2"/>
          <p:cNvSpPr>
            <a:spLocks noGrp="1"/>
          </p:cNvSpPr>
          <p:nvPr>
            <p:ph type="dt" sz="half" idx="10"/>
          </p:nvPr>
        </p:nvSpPr>
        <p:spPr/>
        <p:txBody>
          <a:bodyPr/>
          <a:lstStyle/>
          <a:p>
            <a:fld id="{B1B28C6C-EA48-4206-B037-8A88D029D41D}"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71538" y="2000240"/>
            <a:ext cx="7212044" cy="400052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63378AF1-0C34-491E-BAB9-42BAD219D319}"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and pop</a:t>
            </a:r>
            <a:endParaRPr lang="en-US" dirty="0"/>
          </a:p>
        </p:txBody>
      </p:sp>
      <p:sp>
        <p:nvSpPr>
          <p:cNvPr id="6" name="Content Placeholder 5"/>
          <p:cNvSpPr>
            <a:spLocks noGrp="1"/>
          </p:cNvSpPr>
          <p:nvPr>
            <p:ph idx="1"/>
          </p:nvPr>
        </p:nvSpPr>
        <p:spPr/>
        <p:txBody>
          <a:bodyPr>
            <a:normAutofit/>
          </a:bodyPr>
          <a:lstStyle/>
          <a:p>
            <a:r>
              <a:rPr lang="en-US" dirty="0" smtClean="0"/>
              <a:t>In executing the procedure PUSH, one must first test whether there is room in the stack for the new item; if not, then we have the condition known as overflow.</a:t>
            </a:r>
          </a:p>
          <a:p>
            <a:r>
              <a:rPr lang="en-US" dirty="0" smtClean="0"/>
              <a:t> Analogously, in executing the procedure POP, one must first test whether there is an element in the stack to be deleted; if not, then we have the condition known as underflow.</a:t>
            </a:r>
            <a:endParaRPr lang="en-US" dirty="0"/>
          </a:p>
        </p:txBody>
      </p:sp>
      <p:sp>
        <p:nvSpPr>
          <p:cNvPr id="3" name="Date Placeholder 2"/>
          <p:cNvSpPr>
            <a:spLocks noGrp="1"/>
          </p:cNvSpPr>
          <p:nvPr>
            <p:ph type="dt" sz="half" idx="10"/>
          </p:nvPr>
        </p:nvSpPr>
        <p:spPr/>
        <p:txBody>
          <a:bodyPr/>
          <a:lstStyle/>
          <a:p>
            <a:fld id="{921101F5-C119-4BE0-8A75-FF773C53B7A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 PUSH</a:t>
            </a:r>
            <a:endParaRPr lang="en-US" dirty="0"/>
          </a:p>
        </p:txBody>
      </p:sp>
      <p:sp>
        <p:nvSpPr>
          <p:cNvPr id="6" name="Content Placeholder 5"/>
          <p:cNvSpPr>
            <a:spLocks noGrp="1"/>
          </p:cNvSpPr>
          <p:nvPr>
            <p:ph idx="1"/>
          </p:nvPr>
        </p:nvSpPr>
        <p:spPr/>
        <p:txBody>
          <a:bodyPr>
            <a:normAutofit/>
          </a:bodyPr>
          <a:lstStyle/>
          <a:p>
            <a:r>
              <a:rPr lang="en-US" dirty="0" smtClean="0"/>
              <a:t>PUSH (STACK, TOP, MAXSTK, ITEM)</a:t>
            </a:r>
          </a:p>
          <a:p>
            <a:r>
              <a:rPr lang="en-US" dirty="0" smtClean="0"/>
              <a:t>This procedure pushes an ITEM onto a stack.</a:t>
            </a:r>
          </a:p>
          <a:p>
            <a:r>
              <a:rPr lang="en-US" dirty="0" smtClean="0"/>
              <a:t>1. [Stack already filled?] If TOP = MAXSTK, then: Print: OVERFLOW, and Return.</a:t>
            </a:r>
          </a:p>
          <a:p>
            <a:r>
              <a:rPr lang="en-US" dirty="0" smtClean="0"/>
              <a:t>2.Set TOP: =TOP+1. [Increases TOP by 1.]</a:t>
            </a:r>
          </a:p>
          <a:p>
            <a:r>
              <a:rPr lang="en-US" dirty="0" smtClean="0"/>
              <a:t>3. Set STACK [TOP]: = ITEM. [Inserts ITEM in new TOP position.</a:t>
            </a:r>
          </a:p>
          <a:p>
            <a:r>
              <a:rPr lang="en-US" dirty="0" smtClean="0"/>
              <a:t> 4. Return.</a:t>
            </a:r>
          </a:p>
          <a:p>
            <a:endParaRPr lang="en-US" dirty="0" smtClean="0"/>
          </a:p>
        </p:txBody>
      </p:sp>
      <p:sp>
        <p:nvSpPr>
          <p:cNvPr id="3" name="Date Placeholder 2"/>
          <p:cNvSpPr>
            <a:spLocks noGrp="1"/>
          </p:cNvSpPr>
          <p:nvPr>
            <p:ph type="dt" sz="half" idx="10"/>
          </p:nvPr>
        </p:nvSpPr>
        <p:spPr/>
        <p:txBody>
          <a:bodyPr/>
          <a:lstStyle/>
          <a:p>
            <a:fld id="{33E8B001-30A2-4C70-8DDA-39F2E6BC889F}"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 POP</a:t>
            </a:r>
            <a:endParaRPr lang="en-US" dirty="0"/>
          </a:p>
        </p:txBody>
      </p:sp>
      <p:sp>
        <p:nvSpPr>
          <p:cNvPr id="6" name="Content Placeholder 5"/>
          <p:cNvSpPr>
            <a:spLocks noGrp="1"/>
          </p:cNvSpPr>
          <p:nvPr>
            <p:ph idx="1"/>
          </p:nvPr>
        </p:nvSpPr>
        <p:spPr/>
        <p:txBody>
          <a:bodyPr>
            <a:normAutofit/>
          </a:bodyPr>
          <a:lstStyle/>
          <a:p>
            <a:r>
              <a:rPr lang="en-US" b="1" dirty="0" smtClean="0"/>
              <a:t>Procedure: POP (STACK, TOP, ITEM)This </a:t>
            </a:r>
            <a:r>
              <a:rPr lang="en-US" dirty="0" smtClean="0"/>
              <a:t>procedure deletes the top element of STACK and assigns it to the variable ITEM.</a:t>
            </a:r>
          </a:p>
          <a:p>
            <a:r>
              <a:rPr lang="en-US" dirty="0" smtClean="0"/>
              <a:t>1. [Stack has an item to be removed?]If TOP = 0,</a:t>
            </a:r>
          </a:p>
          <a:p>
            <a:r>
              <a:rPr lang="en-US" dirty="0" smtClean="0"/>
              <a:t>then: Print: UNDERFLOW, and Return.</a:t>
            </a:r>
          </a:p>
          <a:p>
            <a:r>
              <a:rPr lang="en-US" dirty="0" smtClean="0"/>
              <a:t>2. Set ITEM: = STACK [TOP]. [Assigns TOP element to ITEM.] </a:t>
            </a:r>
          </a:p>
          <a:p>
            <a:r>
              <a:rPr lang="en-US" dirty="0" smtClean="0"/>
              <a:t>3. Set TOP: = TOP - 1. [Decreases TOP by 1.] </a:t>
            </a:r>
          </a:p>
          <a:p>
            <a:r>
              <a:rPr lang="en-US" dirty="0" smtClean="0"/>
              <a:t>4. Return.</a:t>
            </a:r>
            <a:endParaRPr lang="en-US" dirty="0"/>
          </a:p>
        </p:txBody>
      </p:sp>
      <p:sp>
        <p:nvSpPr>
          <p:cNvPr id="3" name="Date Placeholder 2"/>
          <p:cNvSpPr>
            <a:spLocks noGrp="1"/>
          </p:cNvSpPr>
          <p:nvPr>
            <p:ph type="dt" sz="half" idx="10"/>
          </p:nvPr>
        </p:nvSpPr>
        <p:spPr/>
        <p:txBody>
          <a:bodyPr/>
          <a:lstStyle/>
          <a:p>
            <a:fld id="{D0521DC5-BA45-4222-B27C-08BD49F4E266}"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t>
            </a:r>
            <a:endParaRPr lang="en-US" dirty="0"/>
          </a:p>
        </p:txBody>
      </p:sp>
      <p:sp>
        <p:nvSpPr>
          <p:cNvPr id="6" name="Content Placeholder 5"/>
          <p:cNvSpPr>
            <a:spLocks noGrp="1"/>
          </p:cNvSpPr>
          <p:nvPr>
            <p:ph idx="1"/>
          </p:nvPr>
        </p:nvSpPr>
        <p:spPr/>
        <p:txBody>
          <a:bodyPr>
            <a:normAutofit/>
          </a:bodyPr>
          <a:lstStyle/>
          <a:p>
            <a:r>
              <a:rPr lang="en-US" dirty="0" smtClean="0"/>
              <a:t>Frequently, TOP and MAXSTK are global variables; hence the procedures may be called using only</a:t>
            </a:r>
          </a:p>
          <a:p>
            <a:r>
              <a:rPr lang="en-US" dirty="0" smtClean="0"/>
              <a:t>PUSH (ST ACK, ITEM) and POP (ST ACI5, ITEM) respectively. </a:t>
            </a:r>
          </a:p>
          <a:p>
            <a:r>
              <a:rPr lang="en-US" dirty="0" smtClean="0"/>
              <a:t>We note that the value of TOP is changed before the insertion in PUSH but the value of TOP is changed after the deletion in POP.</a:t>
            </a:r>
            <a:endParaRPr lang="en-US" dirty="0"/>
          </a:p>
        </p:txBody>
      </p:sp>
      <p:sp>
        <p:nvSpPr>
          <p:cNvPr id="3" name="Date Placeholder 2"/>
          <p:cNvSpPr>
            <a:spLocks noGrp="1"/>
          </p:cNvSpPr>
          <p:nvPr>
            <p:ph type="dt" sz="half" idx="10"/>
          </p:nvPr>
        </p:nvSpPr>
        <p:spPr/>
        <p:txBody>
          <a:bodyPr/>
          <a:lstStyle/>
          <a:p>
            <a:fld id="{153A27B1-70AF-404F-9F1E-C3884C07BD2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There are certain frequent situations in computer science when one wants to restrict insertions and deletions so that they can take place only at the beginning or the end of the list, not in the middle. </a:t>
            </a:r>
          </a:p>
          <a:p>
            <a:r>
              <a:rPr lang="en-US" dirty="0" smtClean="0"/>
              <a:t>Two of the data structures that are useful in such situations are stacks and queues.</a:t>
            </a:r>
          </a:p>
          <a:p>
            <a:r>
              <a:rPr lang="en-US" dirty="0" smtClean="0"/>
              <a:t>A stack is a linear structure in which items may be added or removed only at one end.</a:t>
            </a:r>
          </a:p>
          <a:p>
            <a:r>
              <a:rPr lang="en-US" dirty="0" smtClean="0"/>
              <a:t> Figure below pictures three everyday examples of such a structure: a stack of dishes, a stack of pennies and a stack of folded towels.</a:t>
            </a:r>
            <a:endParaRPr lang="en-US" dirty="0"/>
          </a:p>
        </p:txBody>
      </p:sp>
      <p:sp>
        <p:nvSpPr>
          <p:cNvPr id="3" name="Date Placeholder 2"/>
          <p:cNvSpPr>
            <a:spLocks noGrp="1"/>
          </p:cNvSpPr>
          <p:nvPr>
            <p:ph type="dt" sz="half" idx="10"/>
          </p:nvPr>
        </p:nvSpPr>
        <p:spPr/>
        <p:txBody>
          <a:bodyPr/>
          <a:lstStyle/>
          <a:p>
            <a:fld id="{AC3DEFB8-A2A8-48C9-9932-6BC8BDE92C39}"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a. Consider the stack in previous figure. We simulate the operation PUSH (STACK, WWW):</a:t>
            </a:r>
          </a:p>
          <a:p>
            <a:r>
              <a:rPr lang="en-US" dirty="0" smtClean="0"/>
              <a:t>1. Since TOP = 3, control is transferred to Step 2.</a:t>
            </a:r>
          </a:p>
          <a:p>
            <a:r>
              <a:rPr lang="en-US" dirty="0" smtClean="0"/>
              <a:t>2. TOP = 3 + 1 = 4.</a:t>
            </a:r>
          </a:p>
          <a:p>
            <a:r>
              <a:rPr lang="en-US" dirty="0" smtClean="0"/>
              <a:t>3. STACK [TOP] = STACK [4] = WWW.</a:t>
            </a:r>
          </a:p>
          <a:p>
            <a:r>
              <a:rPr lang="en-US" dirty="0" smtClean="0"/>
              <a:t>4. Return.</a:t>
            </a:r>
          </a:p>
          <a:p>
            <a:pPr>
              <a:buNone/>
            </a:pPr>
            <a:r>
              <a:rPr lang="en-US" dirty="0" smtClean="0"/>
              <a:t>Note that WWW is now the top element in the stack.</a:t>
            </a:r>
          </a:p>
          <a:p>
            <a:r>
              <a:rPr lang="en-US" dirty="0" smtClean="0"/>
              <a:t>b. Consider again the same stack. This time we simulate the</a:t>
            </a:r>
          </a:p>
          <a:p>
            <a:r>
              <a:rPr lang="en-US" dirty="0" smtClean="0"/>
              <a:t>operation POP (STACK, ITEM):</a:t>
            </a:r>
          </a:p>
        </p:txBody>
      </p:sp>
      <p:sp>
        <p:nvSpPr>
          <p:cNvPr id="3" name="Date Placeholder 2"/>
          <p:cNvSpPr>
            <a:spLocks noGrp="1"/>
          </p:cNvSpPr>
          <p:nvPr>
            <p:ph type="dt" sz="half" idx="10"/>
          </p:nvPr>
        </p:nvSpPr>
        <p:spPr/>
        <p:txBody>
          <a:bodyPr/>
          <a:lstStyle/>
          <a:p>
            <a:fld id="{B9362968-28FB-4DBA-B314-E73E230FEE1F}"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5"/>
          <p:cNvSpPr>
            <a:spLocks noGrp="1"/>
          </p:cNvSpPr>
          <p:nvPr>
            <p:ph idx="1"/>
          </p:nvPr>
        </p:nvSpPr>
        <p:spPr/>
        <p:txBody>
          <a:bodyPr/>
          <a:lstStyle/>
          <a:p>
            <a:r>
              <a:rPr lang="en-US" dirty="0" smtClean="0"/>
              <a:t>1. Since TOP = 3, control is transferred to Step 2.</a:t>
            </a:r>
          </a:p>
          <a:p>
            <a:r>
              <a:rPr lang="en-US" dirty="0" smtClean="0"/>
              <a:t>2. ITEM = ZZZ.</a:t>
            </a:r>
          </a:p>
          <a:p>
            <a:r>
              <a:rPr lang="en-US" dirty="0" smtClean="0"/>
              <a:t>3. TOP = 3 - 1 = 2.</a:t>
            </a:r>
          </a:p>
          <a:p>
            <a:r>
              <a:rPr lang="en-US" dirty="0" smtClean="0"/>
              <a:t>4. Return.</a:t>
            </a:r>
          </a:p>
          <a:p>
            <a:r>
              <a:rPr lang="en-US" dirty="0" smtClean="0"/>
              <a:t>Observe that STACK [TOP] = STACK [2] =YYY is now the top element in the stack.</a:t>
            </a:r>
          </a:p>
          <a:p>
            <a:endParaRPr lang="en-US" dirty="0"/>
          </a:p>
        </p:txBody>
      </p:sp>
      <p:sp>
        <p:nvSpPr>
          <p:cNvPr id="3" name="Date Placeholder 2"/>
          <p:cNvSpPr>
            <a:spLocks noGrp="1"/>
          </p:cNvSpPr>
          <p:nvPr>
            <p:ph type="dt" sz="half" idx="10"/>
          </p:nvPr>
        </p:nvSpPr>
        <p:spPr/>
        <p:txBody>
          <a:bodyPr/>
          <a:lstStyle/>
          <a:p>
            <a:fld id="{FE27B57A-7528-41C6-AC4D-05BC3862A35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Minimizing Overflow</a:t>
            </a:r>
            <a:endParaRPr lang="en-US" dirty="0"/>
          </a:p>
        </p:txBody>
      </p:sp>
      <p:sp>
        <p:nvSpPr>
          <p:cNvPr id="6" name="Content Placeholder 5"/>
          <p:cNvSpPr>
            <a:spLocks noGrp="1"/>
          </p:cNvSpPr>
          <p:nvPr>
            <p:ph idx="1"/>
          </p:nvPr>
        </p:nvSpPr>
        <p:spPr/>
        <p:txBody>
          <a:bodyPr>
            <a:normAutofit/>
          </a:bodyPr>
          <a:lstStyle/>
          <a:p>
            <a:r>
              <a:rPr lang="en-US" dirty="0" smtClean="0"/>
              <a:t>There is an essential difference between underflow and overflow in dealing with stacks. Underflow depends exclusively upon the given algorithm and the given input data, and hence there is no direct control by the programmer.</a:t>
            </a:r>
          </a:p>
          <a:p>
            <a:r>
              <a:rPr lang="en-US" dirty="0" smtClean="0"/>
              <a:t> Overflow, on the other hand, depends upon the arbitrary choice of the programmer for the amount of memory space reserved for each stack, and this choice does influence the number of times overflow may occur.</a:t>
            </a:r>
            <a:endParaRPr lang="en-US" dirty="0"/>
          </a:p>
        </p:txBody>
      </p:sp>
      <p:sp>
        <p:nvSpPr>
          <p:cNvPr id="3" name="Date Placeholder 2"/>
          <p:cNvSpPr>
            <a:spLocks noGrp="1"/>
          </p:cNvSpPr>
          <p:nvPr>
            <p:ph type="dt" sz="half" idx="10"/>
          </p:nvPr>
        </p:nvSpPr>
        <p:spPr/>
        <p:txBody>
          <a:bodyPr/>
          <a:lstStyle/>
          <a:p>
            <a:fld id="{F5281F08-1ED7-48FB-A00B-2C7C022B6241}"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of stack using Java</a:t>
            </a:r>
            <a:endParaRPr lang="en-GB" dirty="0"/>
          </a:p>
        </p:txBody>
      </p:sp>
      <p:sp>
        <p:nvSpPr>
          <p:cNvPr id="6" name="Content Placeholder 5"/>
          <p:cNvSpPr>
            <a:spLocks noGrp="1"/>
          </p:cNvSpPr>
          <p:nvPr>
            <p:ph idx="1"/>
          </p:nvPr>
        </p:nvSpPr>
        <p:spPr/>
        <p:txBody>
          <a:bodyPr>
            <a:normAutofit/>
          </a:bodyPr>
          <a:lstStyle/>
          <a:p>
            <a:r>
              <a:rPr lang="en-GB" dirty="0" smtClean="0"/>
              <a:t>In Java a stack ADT can be implemented using an array with the following operations/methods</a:t>
            </a:r>
          </a:p>
          <a:p>
            <a:r>
              <a:rPr lang="en-GB" b="1" dirty="0"/>
              <a:t>push</a:t>
            </a:r>
            <a:r>
              <a:rPr lang="en-GB" dirty="0"/>
              <a:t>(</a:t>
            </a:r>
            <a:r>
              <a:rPr lang="en-GB" i="1" dirty="0" err="1"/>
              <a:t>obj</a:t>
            </a:r>
            <a:r>
              <a:rPr lang="en-GB" dirty="0"/>
              <a:t>): Add object </a:t>
            </a:r>
            <a:r>
              <a:rPr lang="en-GB" i="1" dirty="0" err="1"/>
              <a:t>obj</a:t>
            </a:r>
            <a:r>
              <a:rPr lang="en-GB" i="1" dirty="0"/>
              <a:t> </a:t>
            </a:r>
            <a:r>
              <a:rPr lang="en-GB" dirty="0"/>
              <a:t>at the top of the stack. </a:t>
            </a:r>
          </a:p>
          <a:p>
            <a:r>
              <a:rPr lang="en-GB" i="1" dirty="0"/>
              <a:t>Input</a:t>
            </a:r>
            <a:r>
              <a:rPr lang="en-GB" dirty="0"/>
              <a:t>: Object; </a:t>
            </a:r>
            <a:r>
              <a:rPr lang="en-GB" i="1" dirty="0"/>
              <a:t>Output</a:t>
            </a:r>
            <a:r>
              <a:rPr lang="en-GB" dirty="0"/>
              <a:t>: None. </a:t>
            </a:r>
          </a:p>
          <a:p>
            <a:r>
              <a:rPr lang="en-GB" i="1" dirty="0" err="1"/>
              <a:t>obj</a:t>
            </a:r>
            <a:r>
              <a:rPr lang="en-GB" i="1" dirty="0"/>
              <a:t> </a:t>
            </a:r>
            <a:r>
              <a:rPr lang="en-GB" b="1" dirty="0"/>
              <a:t>pop</a:t>
            </a:r>
            <a:r>
              <a:rPr lang="en-GB" dirty="0"/>
              <a:t>(): Delete an item from the top of the stack and returns object </a:t>
            </a:r>
            <a:r>
              <a:rPr lang="en-GB" i="1" dirty="0" err="1"/>
              <a:t>obj</a:t>
            </a:r>
            <a:r>
              <a:rPr lang="en-GB" dirty="0"/>
              <a:t>; an error occurs if the stack is empty. </a:t>
            </a:r>
          </a:p>
          <a:p>
            <a:r>
              <a:rPr lang="en-GB" i="1" dirty="0"/>
              <a:t>Input</a:t>
            </a:r>
            <a:r>
              <a:rPr lang="en-GB" dirty="0"/>
              <a:t>: None; </a:t>
            </a:r>
            <a:r>
              <a:rPr lang="en-GB" i="1" dirty="0"/>
              <a:t>Output</a:t>
            </a:r>
            <a:r>
              <a:rPr lang="en-GB" dirty="0"/>
              <a:t>: Object. </a:t>
            </a:r>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23</a:t>
            </a:fld>
            <a:endParaRPr lang="en-GB"/>
          </a:p>
        </p:txBody>
      </p:sp>
    </p:spTree>
    <p:extLst>
      <p:ext uri="{BB962C8B-B14F-4D97-AF65-F5344CB8AC3E}">
        <p14:creationId xmlns:p14="http://schemas.microsoft.com/office/powerpoint/2010/main" val="937791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implementation…</a:t>
            </a:r>
            <a:endParaRPr lang="en-GB" dirty="0"/>
          </a:p>
        </p:txBody>
      </p:sp>
      <p:sp>
        <p:nvSpPr>
          <p:cNvPr id="6" name="Content Placeholder 5"/>
          <p:cNvSpPr>
            <a:spLocks noGrp="1"/>
          </p:cNvSpPr>
          <p:nvPr>
            <p:ph idx="1"/>
          </p:nvPr>
        </p:nvSpPr>
        <p:spPr/>
        <p:txBody>
          <a:bodyPr>
            <a:normAutofit/>
          </a:bodyPr>
          <a:lstStyle/>
          <a:p>
            <a:r>
              <a:rPr lang="en-GB" i="1" dirty="0" err="1"/>
              <a:t>obj</a:t>
            </a:r>
            <a:r>
              <a:rPr lang="en-GB" i="1" dirty="0"/>
              <a:t> </a:t>
            </a:r>
            <a:r>
              <a:rPr lang="en-GB" b="1" dirty="0"/>
              <a:t>peek</a:t>
            </a:r>
            <a:r>
              <a:rPr lang="en-GB" dirty="0"/>
              <a:t>(): Returns the top object </a:t>
            </a:r>
            <a:r>
              <a:rPr lang="en-GB" i="1" dirty="0" err="1"/>
              <a:t>obj</a:t>
            </a:r>
            <a:r>
              <a:rPr lang="en-GB" i="1" dirty="0"/>
              <a:t> </a:t>
            </a:r>
            <a:r>
              <a:rPr lang="en-GB" dirty="0"/>
              <a:t>on the stack , without removing it; an error occurs if the stack is empty. </a:t>
            </a:r>
          </a:p>
          <a:p>
            <a:pPr marL="0" indent="0">
              <a:buNone/>
            </a:pPr>
            <a:r>
              <a:rPr lang="en-GB" i="1" dirty="0" smtClean="0"/>
              <a:t>        Input</a:t>
            </a:r>
            <a:r>
              <a:rPr lang="en-GB" dirty="0"/>
              <a:t>: None; </a:t>
            </a:r>
            <a:r>
              <a:rPr lang="en-GB" i="1" dirty="0"/>
              <a:t>Output</a:t>
            </a:r>
            <a:r>
              <a:rPr lang="en-GB" dirty="0"/>
              <a:t>: Object. </a:t>
            </a:r>
          </a:p>
          <a:p>
            <a:r>
              <a:rPr lang="en-GB" i="1" dirty="0" err="1"/>
              <a:t>boolean</a:t>
            </a:r>
            <a:r>
              <a:rPr lang="en-GB" i="1" dirty="0"/>
              <a:t> </a:t>
            </a:r>
            <a:r>
              <a:rPr lang="en-GB" b="1" dirty="0" err="1"/>
              <a:t>isEmpty</a:t>
            </a:r>
            <a:r>
              <a:rPr lang="en-GB" dirty="0"/>
              <a:t>(): Returns a </a:t>
            </a:r>
            <a:r>
              <a:rPr lang="en-GB" i="1" dirty="0" err="1"/>
              <a:t>boolean</a:t>
            </a:r>
            <a:r>
              <a:rPr lang="en-GB" i="1" dirty="0"/>
              <a:t> </a:t>
            </a:r>
            <a:r>
              <a:rPr lang="en-GB" dirty="0"/>
              <a:t>indicating if the stack is empty. </a:t>
            </a:r>
          </a:p>
          <a:p>
            <a:pPr marL="0" indent="0">
              <a:buNone/>
            </a:pPr>
            <a:r>
              <a:rPr lang="en-GB" i="1" dirty="0" smtClean="0"/>
              <a:t>        Input</a:t>
            </a:r>
            <a:r>
              <a:rPr lang="en-GB" dirty="0"/>
              <a:t>: None; </a:t>
            </a:r>
            <a:r>
              <a:rPr lang="en-GB" i="1" dirty="0"/>
              <a:t>Output</a:t>
            </a:r>
            <a:r>
              <a:rPr lang="en-GB" dirty="0"/>
              <a:t>: </a:t>
            </a:r>
            <a:r>
              <a:rPr lang="en-GB" i="1" dirty="0" err="1"/>
              <a:t>boolean</a:t>
            </a:r>
            <a:r>
              <a:rPr lang="en-GB" i="1" dirty="0"/>
              <a:t> </a:t>
            </a:r>
            <a:r>
              <a:rPr lang="en-GB" dirty="0"/>
              <a:t>(</a:t>
            </a:r>
            <a:r>
              <a:rPr lang="en-GB" i="1" dirty="0"/>
              <a:t>true </a:t>
            </a:r>
            <a:r>
              <a:rPr lang="en-GB" dirty="0"/>
              <a:t>or </a:t>
            </a:r>
            <a:r>
              <a:rPr lang="en-GB" i="1" dirty="0"/>
              <a:t>false</a:t>
            </a:r>
            <a:r>
              <a:rPr lang="en-GB" dirty="0"/>
              <a:t>). </a:t>
            </a:r>
          </a:p>
          <a:p>
            <a:r>
              <a:rPr lang="en-GB" i="1" dirty="0" err="1"/>
              <a:t>int</a:t>
            </a:r>
            <a:r>
              <a:rPr lang="en-GB" i="1" dirty="0"/>
              <a:t> </a:t>
            </a:r>
            <a:r>
              <a:rPr lang="en-GB" b="1" dirty="0"/>
              <a:t>size</a:t>
            </a:r>
            <a:r>
              <a:rPr lang="en-GB" dirty="0"/>
              <a:t>(): Returns the number of items on the stack. </a:t>
            </a:r>
          </a:p>
          <a:p>
            <a:pPr marL="0" indent="0">
              <a:buNone/>
            </a:pPr>
            <a:r>
              <a:rPr lang="en-GB" i="1" dirty="0" smtClean="0"/>
              <a:t>       Input</a:t>
            </a:r>
            <a:r>
              <a:rPr lang="en-GB" dirty="0"/>
              <a:t>: None; </a:t>
            </a:r>
            <a:r>
              <a:rPr lang="en-GB" i="1" dirty="0"/>
              <a:t>Output</a:t>
            </a:r>
            <a:r>
              <a:rPr lang="en-GB" dirty="0"/>
              <a:t>: </a:t>
            </a:r>
            <a:r>
              <a:rPr lang="en-GB" i="1" dirty="0"/>
              <a:t>integer</a:t>
            </a:r>
            <a:r>
              <a:rPr lang="en-GB" dirty="0"/>
              <a:t>. </a:t>
            </a:r>
          </a:p>
          <a:p>
            <a:endParaRPr lang="en-GB" dirty="0"/>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24</a:t>
            </a:fld>
            <a:endParaRPr lang="en-GB"/>
          </a:p>
        </p:txBody>
      </p:sp>
    </p:spTree>
    <p:extLst>
      <p:ext uri="{BB962C8B-B14F-4D97-AF65-F5344CB8AC3E}">
        <p14:creationId xmlns:p14="http://schemas.microsoft.com/office/powerpoint/2010/main" val="1153314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interface </a:t>
            </a:r>
            <a:endParaRPr lang="en-GB" dirty="0"/>
          </a:p>
        </p:txBody>
      </p:sp>
      <p:sp>
        <p:nvSpPr>
          <p:cNvPr id="6" name="Content Placeholder 5"/>
          <p:cNvSpPr>
            <a:spLocks noGrp="1"/>
          </p:cNvSpPr>
          <p:nvPr>
            <p:ph idx="1"/>
          </p:nvPr>
        </p:nvSpPr>
        <p:spPr/>
        <p:txBody>
          <a:bodyPr/>
          <a:lstStyle/>
          <a:p>
            <a:pPr marL="0" indent="0">
              <a:buNone/>
            </a:pPr>
            <a:r>
              <a:rPr lang="en-GB" dirty="0"/>
              <a:t>public </a:t>
            </a:r>
            <a:r>
              <a:rPr lang="en-GB" dirty="0" err="1"/>
              <a:t>interface</a:t>
            </a:r>
            <a:r>
              <a:rPr lang="en-GB" b="1" dirty="0" err="1"/>
              <a:t>Stack</a:t>
            </a:r>
            <a:r>
              <a:rPr lang="en-GB" b="1" dirty="0"/>
              <a:t> </a:t>
            </a:r>
            <a:endParaRPr lang="en-GB" dirty="0"/>
          </a:p>
          <a:p>
            <a:pPr marL="0" indent="0">
              <a:buNone/>
            </a:pPr>
            <a:r>
              <a:rPr lang="en-GB" dirty="0" smtClean="0"/>
              <a:t> { </a:t>
            </a:r>
            <a:r>
              <a:rPr lang="en-GB" dirty="0"/>
              <a:t>public void </a:t>
            </a:r>
            <a:r>
              <a:rPr lang="en-GB" b="1" dirty="0"/>
              <a:t>push</a:t>
            </a:r>
            <a:r>
              <a:rPr lang="en-GB" dirty="0"/>
              <a:t>(Object </a:t>
            </a:r>
            <a:r>
              <a:rPr lang="en-GB" dirty="0" err="1"/>
              <a:t>ob</a:t>
            </a:r>
            <a:r>
              <a:rPr lang="en-GB" dirty="0"/>
              <a:t>); </a:t>
            </a:r>
          </a:p>
          <a:p>
            <a:pPr marL="0" indent="0">
              <a:buNone/>
            </a:pPr>
            <a:r>
              <a:rPr lang="en-GB" dirty="0" smtClean="0"/>
              <a:t> public </a:t>
            </a:r>
            <a:r>
              <a:rPr lang="en-GB" dirty="0"/>
              <a:t>Object </a:t>
            </a:r>
            <a:r>
              <a:rPr lang="en-GB" b="1" dirty="0"/>
              <a:t>pop</a:t>
            </a:r>
            <a:r>
              <a:rPr lang="en-GB" dirty="0"/>
              <a:t>(); </a:t>
            </a:r>
          </a:p>
          <a:p>
            <a:pPr marL="0" indent="0">
              <a:buNone/>
            </a:pPr>
            <a:r>
              <a:rPr lang="en-GB" dirty="0" smtClean="0"/>
              <a:t> public </a:t>
            </a:r>
            <a:r>
              <a:rPr lang="en-GB" dirty="0"/>
              <a:t>Object </a:t>
            </a:r>
            <a:r>
              <a:rPr lang="en-GB" b="1" dirty="0"/>
              <a:t>peek</a:t>
            </a:r>
            <a:r>
              <a:rPr lang="en-GB" dirty="0"/>
              <a:t>(); </a:t>
            </a:r>
          </a:p>
          <a:p>
            <a:pPr marL="0" indent="0">
              <a:buNone/>
            </a:pPr>
            <a:r>
              <a:rPr lang="en-GB" dirty="0" smtClean="0"/>
              <a:t> public </a:t>
            </a:r>
            <a:r>
              <a:rPr lang="en-GB" dirty="0" err="1"/>
              <a:t>boolean</a:t>
            </a:r>
            <a:r>
              <a:rPr lang="en-GB" dirty="0"/>
              <a:t> </a:t>
            </a:r>
            <a:r>
              <a:rPr lang="en-GB" b="1" dirty="0" err="1"/>
              <a:t>isEmpty</a:t>
            </a:r>
            <a:r>
              <a:rPr lang="en-GB" dirty="0"/>
              <a:t>(); </a:t>
            </a:r>
          </a:p>
          <a:p>
            <a:pPr marL="0" indent="0">
              <a:buNone/>
            </a:pPr>
            <a:r>
              <a:rPr lang="en-GB" dirty="0" smtClean="0"/>
              <a:t> public </a:t>
            </a:r>
            <a:r>
              <a:rPr lang="en-GB" dirty="0" err="1"/>
              <a:t>int</a:t>
            </a:r>
            <a:r>
              <a:rPr lang="en-GB" dirty="0"/>
              <a:t> </a:t>
            </a:r>
            <a:r>
              <a:rPr lang="en-GB" b="1" dirty="0"/>
              <a:t>size</a:t>
            </a:r>
            <a:r>
              <a:rPr lang="en-GB" dirty="0"/>
              <a:t>(); </a:t>
            </a:r>
          </a:p>
          <a:p>
            <a:pPr marL="0" indent="0">
              <a:buNone/>
            </a:pPr>
            <a:r>
              <a:rPr lang="en-GB" dirty="0"/>
              <a:t>} </a:t>
            </a:r>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25</a:t>
            </a:fld>
            <a:endParaRPr lang="en-GB"/>
          </a:p>
        </p:txBody>
      </p:sp>
    </p:spTree>
    <p:extLst>
      <p:ext uri="{BB962C8B-B14F-4D97-AF65-F5344CB8AC3E}">
        <p14:creationId xmlns:p14="http://schemas.microsoft.com/office/powerpoint/2010/main" val="285870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stack</a:t>
            </a:r>
            <a:endParaRPr lang="en-GB" dirty="0"/>
          </a:p>
        </p:txBody>
      </p:sp>
      <p:sp>
        <p:nvSpPr>
          <p:cNvPr id="6" name="Content Placeholder 5"/>
          <p:cNvSpPr>
            <a:spLocks noGrp="1"/>
          </p:cNvSpPr>
          <p:nvPr>
            <p:ph idx="1"/>
          </p:nvPr>
        </p:nvSpPr>
        <p:spPr/>
        <p:txBody>
          <a:bodyPr>
            <a:normAutofit/>
          </a:bodyPr>
          <a:lstStyle/>
          <a:p>
            <a:r>
              <a:rPr lang="en-GB" dirty="0"/>
              <a:t>public class </a:t>
            </a:r>
            <a:r>
              <a:rPr lang="en-GB" b="1" dirty="0" err="1"/>
              <a:t>ArrayStack</a:t>
            </a:r>
            <a:r>
              <a:rPr lang="en-GB" b="1" dirty="0"/>
              <a:t> </a:t>
            </a:r>
            <a:r>
              <a:rPr lang="en-GB" dirty="0"/>
              <a:t>implements </a:t>
            </a:r>
            <a:r>
              <a:rPr lang="en-GB" b="1" dirty="0"/>
              <a:t>Stack </a:t>
            </a:r>
            <a:endParaRPr lang="en-GB" dirty="0"/>
          </a:p>
          <a:p>
            <a:r>
              <a:rPr lang="en-GB" dirty="0"/>
              <a:t>{ </a:t>
            </a:r>
          </a:p>
          <a:p>
            <a:r>
              <a:rPr lang="en-GB" dirty="0"/>
              <a:t>private Object a[]; </a:t>
            </a:r>
          </a:p>
          <a:p>
            <a:r>
              <a:rPr lang="en-GB" dirty="0"/>
              <a:t>private </a:t>
            </a:r>
            <a:r>
              <a:rPr lang="en-GB" dirty="0" err="1"/>
              <a:t>int</a:t>
            </a:r>
            <a:r>
              <a:rPr lang="en-GB" dirty="0"/>
              <a:t> top; // stack top </a:t>
            </a:r>
          </a:p>
          <a:p>
            <a:r>
              <a:rPr lang="en-GB" dirty="0"/>
              <a:t>public </a:t>
            </a:r>
            <a:r>
              <a:rPr lang="en-GB" dirty="0" err="1"/>
              <a:t>ArrayStack</a:t>
            </a:r>
            <a:r>
              <a:rPr lang="en-GB" dirty="0"/>
              <a:t>(</a:t>
            </a:r>
            <a:r>
              <a:rPr lang="en-GB" dirty="0" err="1"/>
              <a:t>int</a:t>
            </a:r>
            <a:r>
              <a:rPr lang="en-GB" dirty="0"/>
              <a:t> n) // constructor </a:t>
            </a:r>
          </a:p>
          <a:p>
            <a:r>
              <a:rPr lang="en-GB" dirty="0"/>
              <a:t>{ a = new Object[n]; // create stack array </a:t>
            </a:r>
          </a:p>
          <a:p>
            <a:r>
              <a:rPr lang="en-GB" dirty="0"/>
              <a:t>top = -1; // no items in the stack </a:t>
            </a:r>
          </a:p>
          <a:p>
            <a:r>
              <a:rPr lang="en-GB" dirty="0"/>
              <a:t>} </a:t>
            </a:r>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26</a:t>
            </a:fld>
            <a:endParaRPr lang="en-GB"/>
          </a:p>
        </p:txBody>
      </p:sp>
    </p:spTree>
    <p:extLst>
      <p:ext uri="{BB962C8B-B14F-4D97-AF65-F5344CB8AC3E}">
        <p14:creationId xmlns:p14="http://schemas.microsoft.com/office/powerpoint/2010/main" val="4266070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Push</a:t>
            </a:r>
            <a:endParaRPr lang="en-GB" dirty="0"/>
          </a:p>
        </p:txBody>
      </p:sp>
      <p:sp>
        <p:nvSpPr>
          <p:cNvPr id="6" name="Content Placeholder 5"/>
          <p:cNvSpPr>
            <a:spLocks noGrp="1"/>
          </p:cNvSpPr>
          <p:nvPr>
            <p:ph idx="1"/>
          </p:nvPr>
        </p:nvSpPr>
        <p:spPr/>
        <p:txBody>
          <a:bodyPr>
            <a:normAutofit fontScale="92500" lnSpcReduction="10000"/>
          </a:bodyPr>
          <a:lstStyle/>
          <a:p>
            <a:r>
              <a:rPr lang="en-GB" dirty="0"/>
              <a:t>public void </a:t>
            </a:r>
            <a:r>
              <a:rPr lang="en-GB" b="1" dirty="0"/>
              <a:t>push</a:t>
            </a:r>
            <a:r>
              <a:rPr lang="en-GB" dirty="0"/>
              <a:t>(Object item) // add an item on top of stack </a:t>
            </a:r>
          </a:p>
          <a:p>
            <a:r>
              <a:rPr lang="en-GB" dirty="0"/>
              <a:t>{ </a:t>
            </a:r>
          </a:p>
          <a:p>
            <a:r>
              <a:rPr lang="en-GB" dirty="0"/>
              <a:t>if(top == a.length-1) </a:t>
            </a:r>
          </a:p>
          <a:p>
            <a:r>
              <a:rPr lang="en-GB" dirty="0"/>
              <a:t>{ </a:t>
            </a:r>
            <a:r>
              <a:rPr lang="en-GB" dirty="0" err="1"/>
              <a:t>System.out.println</a:t>
            </a:r>
            <a:r>
              <a:rPr lang="en-GB" dirty="0"/>
              <a:t>("Stack is full"); </a:t>
            </a:r>
          </a:p>
          <a:p>
            <a:r>
              <a:rPr lang="en-GB" dirty="0"/>
              <a:t>return; </a:t>
            </a:r>
          </a:p>
          <a:p>
            <a:r>
              <a:rPr lang="en-GB" dirty="0"/>
              <a:t>} </a:t>
            </a:r>
          </a:p>
          <a:p>
            <a:r>
              <a:rPr lang="en-GB" dirty="0"/>
              <a:t>top++; // increment top </a:t>
            </a:r>
          </a:p>
          <a:p>
            <a:r>
              <a:rPr lang="en-GB" dirty="0"/>
              <a:t>a[top] = item; // insert an item </a:t>
            </a:r>
          </a:p>
          <a:p>
            <a:r>
              <a:rPr lang="en-GB" dirty="0"/>
              <a:t>} </a:t>
            </a:r>
          </a:p>
          <a:p>
            <a:endParaRPr lang="en-GB" dirty="0"/>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27</a:t>
            </a:fld>
            <a:endParaRPr lang="en-GB"/>
          </a:p>
        </p:txBody>
      </p:sp>
    </p:spTree>
    <p:extLst>
      <p:ext uri="{BB962C8B-B14F-4D97-AF65-F5344CB8AC3E}">
        <p14:creationId xmlns:p14="http://schemas.microsoft.com/office/powerpoint/2010/main" val="642842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Pop</a:t>
            </a:r>
            <a:endParaRPr lang="en-GB" dirty="0"/>
          </a:p>
        </p:txBody>
      </p:sp>
      <p:sp>
        <p:nvSpPr>
          <p:cNvPr id="9" name="Content Placeholder 8"/>
          <p:cNvSpPr>
            <a:spLocks noGrp="1"/>
          </p:cNvSpPr>
          <p:nvPr>
            <p:ph idx="1"/>
          </p:nvPr>
        </p:nvSpPr>
        <p:spPr/>
        <p:txBody>
          <a:bodyPr>
            <a:normAutofit fontScale="85000" lnSpcReduction="20000"/>
          </a:bodyPr>
          <a:lstStyle/>
          <a:p>
            <a:r>
              <a:rPr lang="en-GB" dirty="0"/>
              <a:t>public Object </a:t>
            </a:r>
            <a:r>
              <a:rPr lang="en-GB" b="1" dirty="0"/>
              <a:t>pop</a:t>
            </a:r>
            <a:r>
              <a:rPr lang="en-GB" dirty="0"/>
              <a:t>() // remove an item from top of stack </a:t>
            </a:r>
          </a:p>
          <a:p>
            <a:r>
              <a:rPr lang="en-GB" dirty="0"/>
              <a:t>{ </a:t>
            </a:r>
          </a:p>
          <a:p>
            <a:r>
              <a:rPr lang="en-GB" dirty="0"/>
              <a:t>if( </a:t>
            </a:r>
            <a:r>
              <a:rPr lang="en-GB" dirty="0" err="1"/>
              <a:t>isEmpty</a:t>
            </a:r>
            <a:r>
              <a:rPr lang="en-GB" dirty="0"/>
              <a:t>() ) </a:t>
            </a:r>
          </a:p>
          <a:p>
            <a:r>
              <a:rPr lang="en-GB" dirty="0"/>
              <a:t>{ </a:t>
            </a:r>
            <a:r>
              <a:rPr lang="en-GB" dirty="0" err="1"/>
              <a:t>System.out.println</a:t>
            </a:r>
            <a:r>
              <a:rPr lang="en-GB" dirty="0"/>
              <a:t>("Stack is empty"); </a:t>
            </a:r>
          </a:p>
          <a:p>
            <a:r>
              <a:rPr lang="en-GB" dirty="0"/>
              <a:t>return null; </a:t>
            </a:r>
          </a:p>
          <a:p>
            <a:r>
              <a:rPr lang="en-GB" dirty="0"/>
              <a:t>} </a:t>
            </a:r>
          </a:p>
          <a:p>
            <a:r>
              <a:rPr lang="en-GB" dirty="0"/>
              <a:t>Object item = a[top]; // access top item </a:t>
            </a:r>
          </a:p>
          <a:p>
            <a:r>
              <a:rPr lang="en-GB" dirty="0"/>
              <a:t>top--; // decrement top </a:t>
            </a:r>
          </a:p>
          <a:p>
            <a:r>
              <a:rPr lang="en-GB" dirty="0"/>
              <a:t>return item; </a:t>
            </a:r>
          </a:p>
          <a:p>
            <a:r>
              <a:rPr lang="en-GB" dirty="0"/>
              <a:t>} </a:t>
            </a:r>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28</a:t>
            </a:fld>
            <a:endParaRPr lang="en-GB"/>
          </a:p>
        </p:txBody>
      </p:sp>
    </p:spTree>
    <p:extLst>
      <p:ext uri="{BB962C8B-B14F-4D97-AF65-F5344CB8AC3E}">
        <p14:creationId xmlns:p14="http://schemas.microsoft.com/office/powerpoint/2010/main" val="2211813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Peek, empty and size </a:t>
            </a:r>
            <a:endParaRPr lang="en-GB" dirty="0"/>
          </a:p>
        </p:txBody>
      </p:sp>
      <p:sp>
        <p:nvSpPr>
          <p:cNvPr id="6" name="Content Placeholder 5"/>
          <p:cNvSpPr>
            <a:spLocks noGrp="1"/>
          </p:cNvSpPr>
          <p:nvPr>
            <p:ph idx="1"/>
          </p:nvPr>
        </p:nvSpPr>
        <p:spPr/>
        <p:txBody>
          <a:bodyPr>
            <a:normAutofit fontScale="92500" lnSpcReduction="10000"/>
          </a:bodyPr>
          <a:lstStyle/>
          <a:p>
            <a:r>
              <a:rPr lang="en-GB" dirty="0"/>
              <a:t>public Object </a:t>
            </a:r>
            <a:r>
              <a:rPr lang="en-GB" b="1" dirty="0"/>
              <a:t>peek</a:t>
            </a:r>
            <a:r>
              <a:rPr lang="en-GB" dirty="0"/>
              <a:t>() // get top item of stack </a:t>
            </a:r>
          </a:p>
          <a:p>
            <a:r>
              <a:rPr lang="en-GB" dirty="0"/>
              <a:t>{ if( </a:t>
            </a:r>
            <a:r>
              <a:rPr lang="en-GB" dirty="0" err="1"/>
              <a:t>isEmpty</a:t>
            </a:r>
            <a:r>
              <a:rPr lang="en-GB" dirty="0"/>
              <a:t>() ) return null; </a:t>
            </a:r>
          </a:p>
          <a:p>
            <a:r>
              <a:rPr lang="en-GB" dirty="0"/>
              <a:t>return a[top]; </a:t>
            </a:r>
          </a:p>
          <a:p>
            <a:r>
              <a:rPr lang="en-GB" dirty="0"/>
              <a:t>} </a:t>
            </a:r>
          </a:p>
          <a:p>
            <a:r>
              <a:rPr lang="en-GB" dirty="0"/>
              <a:t>public </a:t>
            </a:r>
            <a:r>
              <a:rPr lang="en-GB" dirty="0" err="1"/>
              <a:t>boolean</a:t>
            </a:r>
            <a:r>
              <a:rPr lang="en-GB" dirty="0"/>
              <a:t> </a:t>
            </a:r>
            <a:r>
              <a:rPr lang="en-GB" b="1" dirty="0" err="1"/>
              <a:t>isEmpty</a:t>
            </a:r>
            <a:r>
              <a:rPr lang="en-GB" dirty="0"/>
              <a:t>() // true if stack is empty </a:t>
            </a:r>
          </a:p>
          <a:p>
            <a:r>
              <a:rPr lang="en-GB" dirty="0"/>
              <a:t>{ return (top == -1); } </a:t>
            </a:r>
          </a:p>
          <a:p>
            <a:r>
              <a:rPr lang="en-GB" dirty="0"/>
              <a:t>public </a:t>
            </a:r>
            <a:r>
              <a:rPr lang="en-GB" dirty="0" err="1"/>
              <a:t>int</a:t>
            </a:r>
            <a:r>
              <a:rPr lang="en-GB" dirty="0"/>
              <a:t> </a:t>
            </a:r>
            <a:r>
              <a:rPr lang="en-GB" b="1" dirty="0"/>
              <a:t>size</a:t>
            </a:r>
            <a:r>
              <a:rPr lang="en-GB" dirty="0"/>
              <a:t>() // returns number of items in the stack </a:t>
            </a:r>
          </a:p>
          <a:p>
            <a:r>
              <a:rPr lang="en-GB" dirty="0"/>
              <a:t>{ return top+1; } </a:t>
            </a:r>
          </a:p>
          <a:p>
            <a:r>
              <a:rPr lang="en-GB" dirty="0"/>
              <a:t>} </a:t>
            </a:r>
          </a:p>
          <a:p>
            <a:endParaRPr lang="en-GB" dirty="0"/>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29</a:t>
            </a:fld>
            <a:endParaRPr lang="en-GB"/>
          </a:p>
        </p:txBody>
      </p:sp>
    </p:spTree>
    <p:extLst>
      <p:ext uri="{BB962C8B-B14F-4D97-AF65-F5344CB8AC3E}">
        <p14:creationId xmlns:p14="http://schemas.microsoft.com/office/powerpoint/2010/main" val="37639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Stacks</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2970212" y="3168650"/>
            <a:ext cx="5038725" cy="219075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71C88568-1EFB-4482-9EE8-DBC91B6F7F2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the stack</a:t>
            </a:r>
            <a:endParaRPr lang="en-GB" dirty="0"/>
          </a:p>
        </p:txBody>
      </p:sp>
      <p:sp>
        <p:nvSpPr>
          <p:cNvPr id="6" name="Content Placeholder 5"/>
          <p:cNvSpPr>
            <a:spLocks noGrp="1"/>
          </p:cNvSpPr>
          <p:nvPr>
            <p:ph idx="1"/>
          </p:nvPr>
        </p:nvSpPr>
        <p:spPr/>
        <p:txBody>
          <a:bodyPr>
            <a:normAutofit fontScale="70000" lnSpcReduction="20000"/>
          </a:bodyPr>
          <a:lstStyle/>
          <a:p>
            <a:r>
              <a:rPr lang="en-GB" dirty="0"/>
              <a:t>class </a:t>
            </a:r>
            <a:r>
              <a:rPr lang="en-GB" dirty="0" err="1"/>
              <a:t>ArrayStackDemo</a:t>
            </a:r>
            <a:r>
              <a:rPr lang="en-GB" dirty="0"/>
              <a:t> </a:t>
            </a:r>
          </a:p>
          <a:p>
            <a:r>
              <a:rPr lang="en-GB" dirty="0"/>
              <a:t>{ </a:t>
            </a:r>
          </a:p>
          <a:p>
            <a:r>
              <a:rPr lang="en-GB" dirty="0"/>
              <a:t>public static void </a:t>
            </a:r>
            <a:r>
              <a:rPr lang="en-GB" b="1" dirty="0"/>
              <a:t>main</a:t>
            </a:r>
            <a:r>
              <a:rPr lang="en-GB" dirty="0"/>
              <a:t>(String[] </a:t>
            </a:r>
            <a:r>
              <a:rPr lang="en-GB" dirty="0" err="1"/>
              <a:t>args</a:t>
            </a:r>
            <a:r>
              <a:rPr lang="en-GB" dirty="0"/>
              <a:t>) </a:t>
            </a:r>
          </a:p>
          <a:p>
            <a:r>
              <a:rPr lang="en-GB" dirty="0"/>
              <a:t>{ </a:t>
            </a:r>
          </a:p>
          <a:p>
            <a:r>
              <a:rPr lang="en-GB" dirty="0" err="1"/>
              <a:t>ArrayStack</a:t>
            </a:r>
            <a:r>
              <a:rPr lang="en-GB" dirty="0"/>
              <a:t> </a:t>
            </a:r>
            <a:r>
              <a:rPr lang="en-GB" dirty="0" err="1"/>
              <a:t>stk</a:t>
            </a:r>
            <a:r>
              <a:rPr lang="en-GB" dirty="0"/>
              <a:t> = new </a:t>
            </a:r>
            <a:r>
              <a:rPr lang="en-GB" dirty="0" err="1"/>
              <a:t>ArrayStack</a:t>
            </a:r>
            <a:r>
              <a:rPr lang="en-GB" dirty="0"/>
              <a:t>(4); </a:t>
            </a:r>
            <a:r>
              <a:rPr lang="en-GB" dirty="0">
                <a:solidFill>
                  <a:srgbClr val="92D050"/>
                </a:solidFill>
              </a:rPr>
              <a:t>// create stack of size 4 </a:t>
            </a:r>
          </a:p>
          <a:p>
            <a:r>
              <a:rPr lang="en-GB" dirty="0"/>
              <a:t>Object item; </a:t>
            </a:r>
          </a:p>
          <a:p>
            <a:r>
              <a:rPr lang="en-GB" dirty="0" err="1"/>
              <a:t>stk.push</a:t>
            </a:r>
            <a:r>
              <a:rPr lang="en-GB" dirty="0"/>
              <a:t>('A'); </a:t>
            </a:r>
            <a:r>
              <a:rPr lang="en-GB" dirty="0">
                <a:solidFill>
                  <a:srgbClr val="92D050"/>
                </a:solidFill>
              </a:rPr>
              <a:t>// push 3 items onto stack </a:t>
            </a:r>
          </a:p>
          <a:p>
            <a:r>
              <a:rPr lang="en-GB" dirty="0" err="1"/>
              <a:t>stk.push</a:t>
            </a:r>
            <a:r>
              <a:rPr lang="en-GB" dirty="0"/>
              <a:t>('B'); </a:t>
            </a:r>
          </a:p>
          <a:p>
            <a:r>
              <a:rPr lang="en-GB" dirty="0" err="1"/>
              <a:t>stk.push</a:t>
            </a:r>
            <a:r>
              <a:rPr lang="en-GB" dirty="0"/>
              <a:t>('C'); </a:t>
            </a:r>
          </a:p>
          <a:p>
            <a:r>
              <a:rPr lang="en-GB" dirty="0" err="1"/>
              <a:t>System.out.println</a:t>
            </a:r>
            <a:r>
              <a:rPr lang="en-GB" dirty="0"/>
              <a:t>("size(): "+ </a:t>
            </a:r>
            <a:r>
              <a:rPr lang="en-GB" dirty="0" err="1"/>
              <a:t>stk.size</a:t>
            </a:r>
            <a:r>
              <a:rPr lang="en-GB" dirty="0"/>
              <a:t>()); </a:t>
            </a:r>
          </a:p>
          <a:p>
            <a:r>
              <a:rPr lang="en-GB" dirty="0"/>
              <a:t>item = </a:t>
            </a:r>
            <a:r>
              <a:rPr lang="en-GB" dirty="0" err="1"/>
              <a:t>stk.pop</a:t>
            </a:r>
            <a:r>
              <a:rPr lang="en-GB" dirty="0"/>
              <a:t>(); </a:t>
            </a:r>
            <a:r>
              <a:rPr lang="en-GB" dirty="0">
                <a:solidFill>
                  <a:srgbClr val="92D050"/>
                </a:solidFill>
              </a:rPr>
              <a:t>// delete item </a:t>
            </a:r>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30</a:t>
            </a:fld>
            <a:endParaRPr lang="en-GB"/>
          </a:p>
        </p:txBody>
      </p:sp>
    </p:spTree>
    <p:extLst>
      <p:ext uri="{BB962C8B-B14F-4D97-AF65-F5344CB8AC3E}">
        <p14:creationId xmlns:p14="http://schemas.microsoft.com/office/powerpoint/2010/main" val="2525003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a:t>
            </a:r>
            <a:endParaRPr lang="en-GB" dirty="0"/>
          </a:p>
        </p:txBody>
      </p:sp>
      <p:sp>
        <p:nvSpPr>
          <p:cNvPr id="6" name="Content Placeholder 5"/>
          <p:cNvSpPr>
            <a:spLocks noGrp="1"/>
          </p:cNvSpPr>
          <p:nvPr>
            <p:ph idx="1"/>
          </p:nvPr>
        </p:nvSpPr>
        <p:spPr/>
        <p:txBody>
          <a:bodyPr>
            <a:normAutofit fontScale="70000" lnSpcReduction="20000"/>
          </a:bodyPr>
          <a:lstStyle/>
          <a:p>
            <a:r>
              <a:rPr lang="en-GB" dirty="0" err="1"/>
              <a:t>System.out.println</a:t>
            </a:r>
            <a:r>
              <a:rPr lang="en-GB" dirty="0"/>
              <a:t>(item + " is deleted"); </a:t>
            </a:r>
          </a:p>
          <a:p>
            <a:r>
              <a:rPr lang="en-GB" dirty="0" err="1"/>
              <a:t>stk.push</a:t>
            </a:r>
            <a:r>
              <a:rPr lang="en-GB" dirty="0"/>
              <a:t>('D'); </a:t>
            </a:r>
            <a:r>
              <a:rPr lang="en-GB" dirty="0">
                <a:solidFill>
                  <a:srgbClr val="92D050"/>
                </a:solidFill>
              </a:rPr>
              <a:t>// add three more items to the stack </a:t>
            </a:r>
          </a:p>
          <a:p>
            <a:r>
              <a:rPr lang="en-GB" dirty="0" err="1"/>
              <a:t>stk.push</a:t>
            </a:r>
            <a:r>
              <a:rPr lang="en-GB" dirty="0"/>
              <a:t>('E'); </a:t>
            </a:r>
          </a:p>
          <a:p>
            <a:r>
              <a:rPr lang="en-GB" dirty="0" err="1"/>
              <a:t>stk.push</a:t>
            </a:r>
            <a:r>
              <a:rPr lang="en-GB" dirty="0"/>
              <a:t>('F'); </a:t>
            </a:r>
          </a:p>
          <a:p>
            <a:r>
              <a:rPr lang="en-GB" dirty="0" err="1"/>
              <a:t>System.out.println</a:t>
            </a:r>
            <a:r>
              <a:rPr lang="en-GB" dirty="0"/>
              <a:t>(</a:t>
            </a:r>
            <a:r>
              <a:rPr lang="en-GB" dirty="0" err="1"/>
              <a:t>stk.pop</a:t>
            </a:r>
            <a:r>
              <a:rPr lang="en-GB" dirty="0"/>
              <a:t>() + " is deleted"); </a:t>
            </a:r>
          </a:p>
          <a:p>
            <a:r>
              <a:rPr lang="en-GB" dirty="0" err="1"/>
              <a:t>stk.push</a:t>
            </a:r>
            <a:r>
              <a:rPr lang="en-GB" dirty="0"/>
              <a:t>('G'); </a:t>
            </a:r>
            <a:r>
              <a:rPr lang="en-GB" dirty="0">
                <a:solidFill>
                  <a:srgbClr val="92D050"/>
                </a:solidFill>
              </a:rPr>
              <a:t>// push one item </a:t>
            </a:r>
          </a:p>
          <a:p>
            <a:r>
              <a:rPr lang="en-GB" dirty="0"/>
              <a:t>item = </a:t>
            </a:r>
            <a:r>
              <a:rPr lang="en-GB" dirty="0" err="1"/>
              <a:t>stk.peek</a:t>
            </a:r>
            <a:r>
              <a:rPr lang="en-GB" dirty="0"/>
              <a:t>(); </a:t>
            </a:r>
            <a:r>
              <a:rPr lang="en-GB" dirty="0">
                <a:solidFill>
                  <a:srgbClr val="92D050"/>
                </a:solidFill>
              </a:rPr>
              <a:t>// get top item from the stack </a:t>
            </a:r>
          </a:p>
          <a:p>
            <a:r>
              <a:rPr lang="en-GB" dirty="0" err="1"/>
              <a:t>System.out.println</a:t>
            </a:r>
            <a:r>
              <a:rPr lang="en-GB" dirty="0"/>
              <a:t>(item + " is on top of stack"); </a:t>
            </a:r>
          </a:p>
          <a:p>
            <a:r>
              <a:rPr lang="en-GB" dirty="0"/>
              <a:t>} </a:t>
            </a:r>
          </a:p>
          <a:p>
            <a:r>
              <a:rPr lang="en-GB" dirty="0"/>
              <a:t>} </a:t>
            </a:r>
            <a:endParaRPr lang="en-GB" dirty="0" smtClean="0"/>
          </a:p>
          <a:p>
            <a:r>
              <a:rPr lang="en-GB" dirty="0">
                <a:solidFill>
                  <a:srgbClr val="FF0000"/>
                </a:solidFill>
              </a:rPr>
              <a:t>Write the output of this program</a:t>
            </a:r>
          </a:p>
          <a:p>
            <a:endParaRPr lang="en-GB" dirty="0"/>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31</a:t>
            </a:fld>
            <a:endParaRPr lang="en-GB"/>
          </a:p>
        </p:txBody>
      </p:sp>
    </p:spTree>
    <p:extLst>
      <p:ext uri="{BB962C8B-B14F-4D97-AF65-F5344CB8AC3E}">
        <p14:creationId xmlns:p14="http://schemas.microsoft.com/office/powerpoint/2010/main" val="3027338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 of stacks</a:t>
            </a:r>
            <a:endParaRPr lang="en-GB" dirty="0"/>
          </a:p>
        </p:txBody>
      </p:sp>
      <p:sp>
        <p:nvSpPr>
          <p:cNvPr id="6" name="Content Placeholder 5"/>
          <p:cNvSpPr>
            <a:spLocks noGrp="1"/>
          </p:cNvSpPr>
          <p:nvPr>
            <p:ph idx="1"/>
          </p:nvPr>
        </p:nvSpPr>
        <p:spPr/>
        <p:txBody>
          <a:bodyPr/>
          <a:lstStyle/>
          <a:p>
            <a:r>
              <a:rPr lang="en-GB" dirty="0" smtClean="0"/>
              <a:t>They are used to evaluate postfix, infix and prefix expressions</a:t>
            </a:r>
          </a:p>
          <a:p>
            <a:r>
              <a:rPr lang="en-GB" dirty="0"/>
              <a:t>Backtracking </a:t>
            </a:r>
            <a:r>
              <a:rPr lang="en-GB" dirty="0" smtClean="0"/>
              <a:t>algorithm used in game </a:t>
            </a:r>
            <a:r>
              <a:rPr lang="en-GB" dirty="0"/>
              <a:t>playing, finding </a:t>
            </a:r>
            <a:r>
              <a:rPr lang="en-GB" smtClean="0"/>
              <a:t>paths or exhaustive </a:t>
            </a:r>
            <a:r>
              <a:rPr lang="en-GB" dirty="0" smtClean="0"/>
              <a:t>searching</a:t>
            </a:r>
            <a:endParaRPr lang="en-GB" dirty="0"/>
          </a:p>
          <a:p>
            <a:r>
              <a:rPr lang="en-GB" dirty="0"/>
              <a:t>Memory management, run-time environment for nested language features.</a:t>
            </a:r>
          </a:p>
          <a:p>
            <a:endParaRPr lang="en-GB" dirty="0" smtClean="0"/>
          </a:p>
          <a:p>
            <a:endParaRPr lang="en-GB" dirty="0"/>
          </a:p>
        </p:txBody>
      </p:sp>
      <p:sp>
        <p:nvSpPr>
          <p:cNvPr id="3" name="Date Placeholder 2"/>
          <p:cNvSpPr>
            <a:spLocks noGrp="1"/>
          </p:cNvSpPr>
          <p:nvPr>
            <p:ph type="dt" sz="half" idx="10"/>
          </p:nvPr>
        </p:nvSpPr>
        <p:spPr/>
        <p:txBody>
          <a:bodyPr/>
          <a:lstStyle/>
          <a:p>
            <a:fld id="{F9407FB0-78C2-45DE-99ED-08F8D90F4B8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32</a:t>
            </a:fld>
            <a:endParaRPr lang="en-GB"/>
          </a:p>
        </p:txBody>
      </p:sp>
    </p:spTree>
    <p:extLst>
      <p:ext uri="{BB962C8B-B14F-4D97-AF65-F5344CB8AC3E}">
        <p14:creationId xmlns:p14="http://schemas.microsoft.com/office/powerpoint/2010/main" val="2482868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pic>
        <p:nvPicPr>
          <p:cNvPr id="6" name="Picture 2" descr="C:\Users\gichuru\Pictures\happy0065.gif"/>
          <p:cNvPicPr>
            <a:picLocks noGrp="1" noChangeAspect="1" noChangeArrowheads="1" noCrop="1"/>
          </p:cNvPicPr>
          <p:nvPr>
            <p:ph idx="1"/>
          </p:nvPr>
        </p:nvPicPr>
        <p:blipFill>
          <a:blip r:embed="rId2" cstate="print"/>
          <a:srcRect/>
          <a:stretch>
            <a:fillRect/>
          </a:stretch>
        </p:blipFill>
        <p:spPr bwMode="auto">
          <a:xfrm>
            <a:off x="3071802" y="2928934"/>
            <a:ext cx="1641735" cy="1323980"/>
          </a:xfrm>
          <a:prstGeom prst="rect">
            <a:avLst/>
          </a:prstGeom>
          <a:noFill/>
        </p:spPr>
      </p:pic>
      <p:sp>
        <p:nvSpPr>
          <p:cNvPr id="3" name="Date Placeholder 2"/>
          <p:cNvSpPr>
            <a:spLocks noGrp="1"/>
          </p:cNvSpPr>
          <p:nvPr>
            <p:ph type="dt" sz="half" idx="10"/>
          </p:nvPr>
        </p:nvSpPr>
        <p:spPr/>
        <p:txBody>
          <a:bodyPr/>
          <a:lstStyle/>
          <a:p>
            <a:fld id="{C40A6B3B-A923-43B0-9CEA-CB02183BBB87}"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6" name="Content Placeholder 5"/>
          <p:cNvSpPr>
            <a:spLocks noGrp="1"/>
          </p:cNvSpPr>
          <p:nvPr>
            <p:ph idx="1"/>
          </p:nvPr>
        </p:nvSpPr>
        <p:spPr/>
        <p:txBody>
          <a:bodyPr>
            <a:normAutofit lnSpcReduction="10000"/>
          </a:bodyPr>
          <a:lstStyle/>
          <a:p>
            <a:r>
              <a:rPr lang="en-US" dirty="0" smtClean="0"/>
              <a:t>Observe that an item may be added or removed only from the top of any of the stacks. This means, in particular, that the last item to be added to a stack is the first item to be removed.</a:t>
            </a:r>
          </a:p>
          <a:p>
            <a:r>
              <a:rPr lang="en-US" dirty="0" smtClean="0"/>
              <a:t>Accordingly, stacks are also called last-in first-out (LIFO) lists. Other names used for stacks are “piles” and “push-down lists.”</a:t>
            </a:r>
          </a:p>
          <a:p>
            <a:r>
              <a:rPr lang="en-US" dirty="0" smtClean="0"/>
              <a:t> Although the stack may seem to be a very restricted type of data structure, it has many important applications in computer science.</a:t>
            </a:r>
            <a:endParaRPr lang="en-US" dirty="0"/>
          </a:p>
        </p:txBody>
      </p:sp>
      <p:sp>
        <p:nvSpPr>
          <p:cNvPr id="3" name="Date Placeholder 2"/>
          <p:cNvSpPr>
            <a:spLocks noGrp="1"/>
          </p:cNvSpPr>
          <p:nvPr>
            <p:ph type="dt" sz="half" idx="10"/>
          </p:nvPr>
        </p:nvSpPr>
        <p:spPr/>
        <p:txBody>
          <a:bodyPr/>
          <a:lstStyle/>
          <a:p>
            <a:fld id="{5ACF244A-BE4C-49C3-AC51-50B82D910783}"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6" name="Content Placeholder 5"/>
          <p:cNvSpPr>
            <a:spLocks noGrp="1"/>
          </p:cNvSpPr>
          <p:nvPr>
            <p:ph idx="1"/>
          </p:nvPr>
        </p:nvSpPr>
        <p:spPr/>
        <p:txBody>
          <a:bodyPr>
            <a:normAutofit fontScale="92500"/>
          </a:bodyPr>
          <a:lstStyle/>
          <a:p>
            <a:r>
              <a:rPr lang="en-US" dirty="0" smtClean="0"/>
              <a:t>A stack is a list of elements in which an element may be inserted or deleted only at one end, called me top of the stack. This means, in particular, that elements are removed from a stack in the reverse order of that in which they were inserted into the stack.</a:t>
            </a:r>
          </a:p>
          <a:p>
            <a:r>
              <a:rPr lang="en-US" dirty="0" smtClean="0"/>
              <a:t>Special terminology is used for two basic operations associated with stacks:</a:t>
            </a:r>
          </a:p>
          <a:p>
            <a:r>
              <a:rPr lang="en-US" dirty="0" smtClean="0"/>
              <a:t>(a) “Push” is the term used to insert an element into a stack.</a:t>
            </a:r>
          </a:p>
          <a:p>
            <a:r>
              <a:rPr lang="en-US" dirty="0" smtClean="0"/>
              <a:t>(b)“Pop” is the term used to delete an element from a stack.</a:t>
            </a:r>
            <a:endParaRPr lang="en-US" dirty="0"/>
          </a:p>
        </p:txBody>
      </p:sp>
      <p:sp>
        <p:nvSpPr>
          <p:cNvPr id="3" name="Date Placeholder 2"/>
          <p:cNvSpPr>
            <a:spLocks noGrp="1"/>
          </p:cNvSpPr>
          <p:nvPr>
            <p:ph type="dt" sz="half" idx="10"/>
          </p:nvPr>
        </p:nvSpPr>
        <p:spPr/>
        <p:txBody>
          <a:bodyPr/>
          <a:lstStyle/>
          <a:p>
            <a:fld id="{2D009123-537A-495C-811F-06065A705C6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57158" y="1643050"/>
            <a:ext cx="8565752" cy="471490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FD5FB7AE-4BA2-40ED-A023-5BE79BD5C503}"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6" name="Content Placeholder 5"/>
          <p:cNvSpPr>
            <a:spLocks noGrp="1"/>
          </p:cNvSpPr>
          <p:nvPr>
            <p:ph idx="1"/>
          </p:nvPr>
        </p:nvSpPr>
        <p:spPr/>
        <p:txBody>
          <a:bodyPr>
            <a:normAutofit fontScale="77500" lnSpcReduction="20000"/>
          </a:bodyPr>
          <a:lstStyle/>
          <a:p>
            <a:r>
              <a:rPr lang="en-US" b="1" dirty="0" smtClean="0"/>
              <a:t>Example:</a:t>
            </a:r>
          </a:p>
          <a:p>
            <a:r>
              <a:rPr lang="en-US" dirty="0" smtClean="0"/>
              <a:t>Suppose the following 6 elements are pushed, in order, onto an empty stack: AAA, BBB, CCC, DDD, EEE, FFF</a:t>
            </a:r>
          </a:p>
          <a:p>
            <a:r>
              <a:rPr lang="en-US" dirty="0" smtClean="0"/>
              <a:t>Figure below shows three ways of picturing such a stack. For notational convenience, we will frequently designate the stack by writing:</a:t>
            </a:r>
          </a:p>
          <a:p>
            <a:r>
              <a:rPr lang="en-US" dirty="0" smtClean="0"/>
              <a:t>STACK: AAA, BBB, CCC, DDD, EEE, FFF</a:t>
            </a:r>
          </a:p>
          <a:p>
            <a:r>
              <a:rPr lang="en-US" dirty="0" smtClean="0"/>
              <a:t>The implication is that the right-most element is the top element. We emphasize that, regardless of the way a stack is described, its underlying property is that insertions and deletions can occur only at the top of the stack. This means EEE cannot be deleted before FFF is deleted, DDD cannot be deleted before EEE and FFF are deleted, and so on. Consequently, the elements may be popped from the stack only in the reverse order of that in which they were pushed onto the stack.</a:t>
            </a:r>
            <a:endParaRPr lang="en-US" dirty="0"/>
          </a:p>
        </p:txBody>
      </p:sp>
      <p:sp>
        <p:nvSpPr>
          <p:cNvPr id="3" name="Date Placeholder 2"/>
          <p:cNvSpPr>
            <a:spLocks noGrp="1"/>
          </p:cNvSpPr>
          <p:nvPr>
            <p:ph type="dt" sz="half" idx="10"/>
          </p:nvPr>
        </p:nvSpPr>
        <p:spPr/>
        <p:txBody>
          <a:bodyPr/>
          <a:lstStyle/>
          <a:p>
            <a:fld id="{4939FA3A-7DAD-4194-9BD7-430B7664F99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Postponed Decisions</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Stacks are frequently used to indicate the order of the processing of data when certain steps of the processing must be postponed until other conditions are fulfilled. This is illustrated as follows.</a:t>
            </a:r>
          </a:p>
          <a:p>
            <a:r>
              <a:rPr lang="en-US" dirty="0" smtClean="0"/>
              <a:t>Suppose that while processing some project A we are required to move on to project B, whose completion is required in order to complete project A. Then we place the folder containing the data of A onto a stack, as pictured in Fig. (a), and begin to process B.</a:t>
            </a:r>
          </a:p>
          <a:p>
            <a:r>
              <a:rPr lang="en-US" dirty="0" smtClean="0"/>
              <a:t>However, suppose that while processing B we are led to project C, for the same reason.</a:t>
            </a:r>
            <a:endParaRPr lang="en-US" dirty="0"/>
          </a:p>
        </p:txBody>
      </p:sp>
      <p:sp>
        <p:nvSpPr>
          <p:cNvPr id="3" name="Date Placeholder 2"/>
          <p:cNvSpPr>
            <a:spLocks noGrp="1"/>
          </p:cNvSpPr>
          <p:nvPr>
            <p:ph type="dt" sz="half" idx="10"/>
          </p:nvPr>
        </p:nvSpPr>
        <p:spPr/>
        <p:txBody>
          <a:bodyPr/>
          <a:lstStyle/>
          <a:p>
            <a:fld id="{F513745B-63FD-4CA3-B9F4-36F5E94A6236}"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a:t>
            </a:r>
            <a:endParaRPr lang="en-US" dirty="0"/>
          </a:p>
        </p:txBody>
      </p:sp>
      <p:sp>
        <p:nvSpPr>
          <p:cNvPr id="6" name="Content Placeholder 5"/>
          <p:cNvSpPr>
            <a:spLocks noGrp="1"/>
          </p:cNvSpPr>
          <p:nvPr>
            <p:ph idx="1"/>
          </p:nvPr>
        </p:nvSpPr>
        <p:spPr/>
        <p:txBody>
          <a:bodyPr/>
          <a:lstStyle/>
          <a:p>
            <a:r>
              <a:rPr lang="en-US" dirty="0" smtClean="0"/>
              <a:t>Then we place B on the stack above A, as pictured in Fig. (b), and begin to process C. </a:t>
            </a:r>
          </a:p>
          <a:p>
            <a:r>
              <a:rPr lang="en-US" dirty="0" smtClean="0"/>
              <a:t>Furthermore, suppose that while processing C we are likewise led to project D. Then we place C on the stack above B, as pictured in Fig. (c), and begin to process D.</a:t>
            </a:r>
            <a:endParaRPr lang="en-US" dirty="0"/>
          </a:p>
        </p:txBody>
      </p:sp>
      <p:sp>
        <p:nvSpPr>
          <p:cNvPr id="3" name="Date Placeholder 2"/>
          <p:cNvSpPr>
            <a:spLocks noGrp="1"/>
          </p:cNvSpPr>
          <p:nvPr>
            <p:ph type="dt" sz="half" idx="10"/>
          </p:nvPr>
        </p:nvSpPr>
        <p:spPr/>
        <p:txBody>
          <a:bodyPr/>
          <a:lstStyle/>
          <a:p>
            <a:fld id="{187667DC-7548-484A-AFC6-C4518087364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1114</TotalTime>
  <Words>2367</Words>
  <Application>Microsoft Office PowerPoint</Application>
  <PresentationFormat>On-screen Show (4:3)</PresentationFormat>
  <Paragraphs>280</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Century Schoolbook</vt:lpstr>
      <vt:lpstr>Corbel</vt:lpstr>
      <vt:lpstr>Feathered</vt:lpstr>
      <vt:lpstr>Stacks </vt:lpstr>
      <vt:lpstr>Introduction</vt:lpstr>
      <vt:lpstr>Stacks</vt:lpstr>
      <vt:lpstr>Introduction </vt:lpstr>
      <vt:lpstr>Definition </vt:lpstr>
      <vt:lpstr>Stack..</vt:lpstr>
      <vt:lpstr>Example </vt:lpstr>
      <vt:lpstr>Postponed Decisions</vt:lpstr>
      <vt:lpstr>Decisions….</vt:lpstr>
      <vt:lpstr>Figure.. </vt:lpstr>
      <vt:lpstr>Example </vt:lpstr>
      <vt:lpstr>Stacks…</vt:lpstr>
      <vt:lpstr>Array Representation of Stacks</vt:lpstr>
      <vt:lpstr>example</vt:lpstr>
      <vt:lpstr>Figure..</vt:lpstr>
      <vt:lpstr>Push and pop</vt:lpstr>
      <vt:lpstr>Procedure: PUSH</vt:lpstr>
      <vt:lpstr>Procedure: POP</vt:lpstr>
      <vt:lpstr>Note </vt:lpstr>
      <vt:lpstr>Example</vt:lpstr>
      <vt:lpstr>Example…</vt:lpstr>
      <vt:lpstr>Minimizing Overflow</vt:lpstr>
      <vt:lpstr>Implementation of stack using Java</vt:lpstr>
      <vt:lpstr>Stack implementation…</vt:lpstr>
      <vt:lpstr>Stack interface </vt:lpstr>
      <vt:lpstr>Create stack</vt:lpstr>
      <vt:lpstr>Push</vt:lpstr>
      <vt:lpstr>Pop</vt:lpstr>
      <vt:lpstr>Peek, empty and size </vt:lpstr>
      <vt:lpstr>Testing the stack</vt:lpstr>
      <vt:lpstr>Test…</vt:lpstr>
      <vt:lpstr>Applications of stacks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jane kuria</cp:lastModifiedBy>
  <cp:revision>78</cp:revision>
  <dcterms:created xsi:type="dcterms:W3CDTF">2009-09-09T17:37:27Z</dcterms:created>
  <dcterms:modified xsi:type="dcterms:W3CDTF">2020-03-24T13:52:43Z</dcterms:modified>
</cp:coreProperties>
</file>