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7" r:id="rId2"/>
    <p:sldId id="258" r:id="rId3"/>
    <p:sldId id="260" r:id="rId4"/>
    <p:sldId id="261"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94660"/>
  </p:normalViewPr>
  <p:slideViewPr>
    <p:cSldViewPr>
      <p:cViewPr varScale="1">
        <p:scale>
          <a:sx n="70" d="100"/>
          <a:sy n="70" d="100"/>
        </p:scale>
        <p:origin x="15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3/24/2020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extLst>
      <p:ext uri="{BB962C8B-B14F-4D97-AF65-F5344CB8AC3E}">
        <p14:creationId xmlns:p14="http://schemas.microsoft.com/office/powerpoint/2010/main" val="193539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a:p>
        </p:txBody>
      </p:sp>
    </p:spTree>
    <p:extLst>
      <p:ext uri="{BB962C8B-B14F-4D97-AF65-F5344CB8AC3E}">
        <p14:creationId xmlns:p14="http://schemas.microsoft.com/office/powerpoint/2010/main" val="205683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2D6874D9-F5FC-415D-98C4-D27AC872A3E9}" type="datetime1">
              <a:rPr lang="en-US" smtClean="0"/>
              <a:t>3/24/2020</a:t>
            </a:fld>
            <a:endParaRPr lang="en-GB"/>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r>
              <a:rPr lang="en-GB" smtClean="0"/>
              <a:t>Data structures &amp; Algorithms</a:t>
            </a:r>
            <a:endParaRPr lang="en-GB" dirty="0"/>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2851580B-532C-46DD-8981-D1006AF55002}" type="slidenum">
              <a:rPr lang="en-GB" smtClean="0"/>
              <a:pPr/>
              <a:t>‹#›</a:t>
            </a:fld>
            <a:endParaRPr lang="en-GB"/>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1901387071"/>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401E4A-1680-46D6-85B5-DB7F68D274D1}"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30956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E26C02D6-554E-41F8-9DAE-44D07ED06FCC}" type="datetime1">
              <a:rPr lang="en-US" smtClean="0"/>
              <a:t>3/24/2020</a:t>
            </a:fld>
            <a:endParaRPr lang="en-GB"/>
          </a:p>
        </p:txBody>
      </p:sp>
      <p:sp>
        <p:nvSpPr>
          <p:cNvPr id="5" name="Footer Placeholder 4"/>
          <p:cNvSpPr>
            <a:spLocks noGrp="1"/>
          </p:cNvSpPr>
          <p:nvPr>
            <p:ph type="ftr" sz="quarter" idx="11"/>
          </p:nvPr>
        </p:nvSpPr>
        <p:spPr>
          <a:xfrm>
            <a:off x="2200275" y="6296616"/>
            <a:ext cx="4469683" cy="365125"/>
          </a:xfrm>
        </p:spPr>
        <p:txBody>
          <a:bodyPr/>
          <a:lstStyle/>
          <a:p>
            <a:r>
              <a:rPr lang="en-GB" smtClean="0"/>
              <a:t>Data structures &amp; Algorithms</a:t>
            </a:r>
            <a:endParaRPr lang="en-GB" dirty="0"/>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2851580B-532C-46DD-8981-D1006AF55002}" type="slidenum">
              <a:rPr lang="en-GB" smtClean="0"/>
              <a:pPr/>
              <a:t>‹#›</a:t>
            </a:fld>
            <a:endParaRPr lang="en-GB"/>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6992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A3ED4F-832B-4E65-8183-CE7289093494}"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04312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C864F6BA-FBD7-4627-A9CE-322C83880A7C}" type="datetime1">
              <a:rPr lang="en-US" smtClean="0"/>
              <a:t>3/24/2020</a:t>
            </a:fld>
            <a:endParaRPr lang="en-GB"/>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r>
              <a:rPr lang="en-GB" smtClean="0"/>
              <a:t>Data structures &amp; Algorithms</a:t>
            </a:r>
            <a:endParaRPr lang="en-GB" dirty="0"/>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2851580B-532C-46DD-8981-D1006AF55002}" type="slidenum">
              <a:rPr lang="en-GB" smtClean="0"/>
              <a:pPr/>
              <a:t>‹#›</a:t>
            </a:fld>
            <a:endParaRPr lang="en-GB"/>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7499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9D59E9-CBFC-417F-86B3-BD0A9EF92D60}"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7" name="Slide Number Placeholder 6"/>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253871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6C6115-4A8F-44B2-80B7-5FBBE7C8D11D}" type="datetime1">
              <a:rPr lang="en-US" smtClean="0"/>
              <a:t>3/24/2020</a:t>
            </a:fld>
            <a:endParaRPr lang="en-GB"/>
          </a:p>
        </p:txBody>
      </p:sp>
      <p:sp>
        <p:nvSpPr>
          <p:cNvPr id="8" name="Footer Placeholder 7"/>
          <p:cNvSpPr>
            <a:spLocks noGrp="1"/>
          </p:cNvSpPr>
          <p:nvPr>
            <p:ph type="ftr" sz="quarter" idx="11"/>
          </p:nvPr>
        </p:nvSpPr>
        <p:spPr/>
        <p:txBody>
          <a:bodyPr/>
          <a:lstStyle/>
          <a:p>
            <a:r>
              <a:rPr lang="en-GB" smtClean="0"/>
              <a:t>Data structures &amp; Algorithms</a:t>
            </a:r>
            <a:endParaRPr lang="en-GB" dirty="0"/>
          </a:p>
        </p:txBody>
      </p:sp>
      <p:sp>
        <p:nvSpPr>
          <p:cNvPr id="9" name="Slide Number Placeholder 8"/>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412749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AE9E21-9457-40F8-9683-30EF7B66AA95}"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341192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0048F244-94AD-45F9-96FD-48C4D6BC0635}" type="datetime1">
              <a:rPr lang="en-US" smtClean="0"/>
              <a:t>3/24/2020</a:t>
            </a:fld>
            <a:endParaRPr lang="en-GB"/>
          </a:p>
        </p:txBody>
      </p:sp>
      <p:sp>
        <p:nvSpPr>
          <p:cNvPr id="3" name="Footer Placeholder 2"/>
          <p:cNvSpPr>
            <a:spLocks noGrp="1"/>
          </p:cNvSpPr>
          <p:nvPr>
            <p:ph type="ftr" sz="quarter" idx="11"/>
          </p:nvPr>
        </p:nvSpPr>
        <p:spPr/>
        <p:txBody>
          <a:bodyPr/>
          <a:lstStyle/>
          <a:p>
            <a:r>
              <a:rPr lang="en-GB" smtClean="0"/>
              <a:t>Data structures &amp; Algorithms</a:t>
            </a:r>
            <a:endParaRPr lang="en-GB" dirty="0"/>
          </a:p>
        </p:txBody>
      </p:sp>
      <p:sp>
        <p:nvSpPr>
          <p:cNvPr id="4" name="Slide Number Placeholder 3"/>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4123730248"/>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F0D2C20B-BB07-4164-A09C-2DC9030A636C}" type="datetime1">
              <a:rPr lang="en-US" smtClean="0"/>
              <a:t>3/24/2020</a:t>
            </a:fld>
            <a:endParaRPr lang="en-GB"/>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r>
              <a:rPr lang="en-GB" smtClean="0"/>
              <a:t>Data structures &amp; Algorithms</a:t>
            </a:r>
            <a:endParaRPr lang="en-GB" dirty="0"/>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3065834310"/>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082E9586-EAC1-4AE0-BC82-E9353285E428}" type="datetime1">
              <a:rPr lang="en-US" smtClean="0"/>
              <a:t>3/24/2020</a:t>
            </a:fld>
            <a:endParaRPr lang="en-GB"/>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r>
              <a:rPr lang="en-GB" smtClean="0"/>
              <a:t>Data structures &amp; Algorithms</a:t>
            </a:r>
            <a:endParaRPr lang="en-GB" dirty="0"/>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91106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0EBFD71F-BBE5-4E1D-AA8A-2ECF09800007}" type="datetime1">
              <a:rPr lang="en-US" smtClean="0"/>
              <a:t>3/24/2020</a:t>
            </a:fld>
            <a:endParaRPr lang="en-GB"/>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r>
              <a:rPr lang="en-GB" smtClean="0"/>
              <a:t>Data structures &amp; Algorithms</a:t>
            </a:r>
            <a:endParaRPr lang="en-GB" dirty="0"/>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2851580B-532C-46DD-8981-D1006AF55002}" type="slidenum">
              <a:rPr lang="en-GB" smtClean="0"/>
              <a:pPr/>
              <a:t>‹#›</a:t>
            </a:fld>
            <a:endParaRPr lang="en-GB"/>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7041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pos="4416">
          <p15:clr>
            <a:srgbClr val="F26B43"/>
          </p15:clr>
        </p15:guide>
        <p15:guide id="4294967295" pos="4800">
          <p15:clr>
            <a:srgbClr val="F26B43"/>
          </p15:clr>
        </p15:guide>
        <p15:guide id="4294967295" pos="7368">
          <p15:clr>
            <a:srgbClr val="F26B43"/>
          </p15:clr>
        </p15:guide>
        <p15:guide id="4294967295" pos="240">
          <p15:clr>
            <a:srgbClr val="F26B43"/>
          </p15:clr>
        </p15:guide>
        <p15:guide id="4294967295" pos="1386">
          <p15:clr>
            <a:srgbClr val="F26B43"/>
          </p15:clr>
        </p15:guide>
        <p15:guide id="4294967295" orient="horz" pos="3960">
          <p15:clr>
            <a:srgbClr val="F26B43"/>
          </p15:clr>
        </p15:guide>
        <p15:guide id="4294967295" orient="horz" pos="3840">
          <p15:clr>
            <a:srgbClr val="F26B43"/>
          </p15:clr>
        </p15:guide>
        <p15:guide id="4294967295" pos="3312">
          <p15:clr>
            <a:srgbClr val="F26B43"/>
          </p15:clr>
        </p15:guide>
        <p15:guide id="4294967295" pos="3600">
          <p15:clr>
            <a:srgbClr val="F26B43"/>
          </p15:clr>
        </p15:guide>
        <p15:guide id="4294967295" orient="horz" pos="360">
          <p15:clr>
            <a:srgbClr val="F26B43"/>
          </p15:clr>
        </p15:guide>
        <p15:guide id="4294967295" pos="5526">
          <p15:clr>
            <a:srgbClr val="F26B43"/>
          </p15:clr>
        </p15:guide>
        <p15:guide id="4294967295" pos="1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QUEUE</a:t>
            </a:r>
            <a:endParaRPr lang="en-GB" b="1" dirty="0"/>
          </a:p>
        </p:txBody>
      </p:sp>
      <p:sp>
        <p:nvSpPr>
          <p:cNvPr id="3" name="Content Placeholder 2"/>
          <p:cNvSpPr>
            <a:spLocks noGrp="1"/>
          </p:cNvSpPr>
          <p:nvPr>
            <p:ph idx="1"/>
          </p:nvPr>
        </p:nvSpPr>
        <p:spPr/>
        <p:txBody>
          <a:bodyPr>
            <a:normAutofit/>
          </a:bodyPr>
          <a:lstStyle/>
          <a:p>
            <a:r>
              <a:rPr lang="en-US" dirty="0" smtClean="0"/>
              <a:t>Summary of Lesson:</a:t>
            </a:r>
          </a:p>
          <a:p>
            <a:r>
              <a:rPr lang="en-US" dirty="0" smtClean="0"/>
              <a:t>· What is a Queue?</a:t>
            </a:r>
          </a:p>
          <a:p>
            <a:r>
              <a:rPr lang="en-US" dirty="0" smtClean="0"/>
              <a:t>· What operations can be performed on it?</a:t>
            </a:r>
          </a:p>
          <a:p>
            <a:r>
              <a:rPr lang="en-US" dirty="0" smtClean="0"/>
              <a:t>· Types of Queues</a:t>
            </a:r>
          </a:p>
          <a:p>
            <a:r>
              <a:rPr lang="en-US" dirty="0" smtClean="0"/>
              <a:t>· Applications</a:t>
            </a:r>
            <a:endParaRPr lang="en-GB" dirty="0"/>
          </a:p>
        </p:txBody>
      </p:sp>
      <p:sp>
        <p:nvSpPr>
          <p:cNvPr id="4" name="Date Placeholder 3"/>
          <p:cNvSpPr>
            <a:spLocks noGrp="1"/>
          </p:cNvSpPr>
          <p:nvPr>
            <p:ph type="dt" sz="half" idx="10"/>
          </p:nvPr>
        </p:nvSpPr>
        <p:spPr/>
        <p:txBody>
          <a:bodyPr/>
          <a:lstStyle/>
          <a:p>
            <a:fld id="{21783CF0-5741-4C38-A42F-AC81A2ABB400}" type="datetime1">
              <a:rPr lang="en-US" smtClean="0"/>
              <a:t>3/24/2020</a:t>
            </a:fld>
            <a:endParaRPr lang="en-GB"/>
          </a:p>
        </p:txBody>
      </p:sp>
      <p:sp>
        <p:nvSpPr>
          <p:cNvPr id="6" name="Footer Placeholder 5"/>
          <p:cNvSpPr>
            <a:spLocks noGrp="1"/>
          </p:cNvSpPr>
          <p:nvPr>
            <p:ph type="ftr" sz="quarter" idx="11"/>
          </p:nvPr>
        </p:nvSpPr>
        <p:spPr>
          <a:xfrm>
            <a:off x="3124200" y="6356350"/>
            <a:ext cx="4948262" cy="365125"/>
          </a:xfrm>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a:t>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representation of a queue</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With this assumption, we insert ITEM into the queue by assigning ITEM to QUEUE [l].</a:t>
            </a:r>
          </a:p>
          <a:p>
            <a:r>
              <a:rPr lang="en-US" dirty="0" smtClean="0"/>
              <a:t> Specifically, instead of increasing REAR to N + 1, we reset REAR = 1 and then assign QUEUE [REAR]: = ITEM</a:t>
            </a:r>
          </a:p>
          <a:p>
            <a:r>
              <a:rPr lang="en-US" dirty="0" smtClean="0"/>
              <a:t>Similarly, if FRONT = N and an element of QUEUE is deleted, we reset FRONT = 1 instead of increasing FRONT to N + 1.</a:t>
            </a:r>
          </a:p>
          <a:p>
            <a:r>
              <a:rPr lang="en-US" dirty="0" smtClean="0"/>
              <a:t>Suppose that our queue contains only one element, i.e., suppose that FRONT = REAR == NULL and suppose that the element is deleted.</a:t>
            </a:r>
          </a:p>
          <a:p>
            <a:r>
              <a:rPr lang="en-US" dirty="0" smtClean="0"/>
              <a:t>Then we assign FRONT:= NULL and REAR: = NULL to indicate that the queue is empty.</a:t>
            </a:r>
            <a:endParaRPr lang="en-US" dirty="0"/>
          </a:p>
        </p:txBody>
      </p:sp>
      <p:sp>
        <p:nvSpPr>
          <p:cNvPr id="3" name="Date Placeholder 2"/>
          <p:cNvSpPr>
            <a:spLocks noGrp="1"/>
          </p:cNvSpPr>
          <p:nvPr>
            <p:ph type="dt" sz="half" idx="10"/>
          </p:nvPr>
        </p:nvSpPr>
        <p:spPr/>
        <p:txBody>
          <a:bodyPr/>
          <a:lstStyle/>
          <a:p>
            <a:fld id="{3E7CF6BD-37C0-406C-87C0-AAEAC23A3456}"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 QINSERT</a:t>
            </a:r>
            <a:endParaRPr lang="en-US" dirty="0"/>
          </a:p>
        </p:txBody>
      </p:sp>
      <p:sp>
        <p:nvSpPr>
          <p:cNvPr id="6" name="Content Placeholder 5"/>
          <p:cNvSpPr>
            <a:spLocks noGrp="1"/>
          </p:cNvSpPr>
          <p:nvPr>
            <p:ph idx="1"/>
          </p:nvPr>
        </p:nvSpPr>
        <p:spPr/>
        <p:txBody>
          <a:bodyPr>
            <a:normAutofit fontScale="70000" lnSpcReduction="20000"/>
          </a:bodyPr>
          <a:lstStyle/>
          <a:p>
            <a:r>
              <a:rPr lang="fr-FR" dirty="0" smtClean="0"/>
              <a:t>QINSERT (QUEUE, N, FRONT, REAR, </a:t>
            </a:r>
            <a:r>
              <a:rPr lang="en-US" dirty="0" smtClean="0"/>
              <a:t>ITEM)This procedure inserts an element ITEM into a queue.</a:t>
            </a:r>
          </a:p>
          <a:p>
            <a:r>
              <a:rPr lang="en-US" dirty="0" smtClean="0"/>
              <a:t>1.[Queue already filled?] If FRONT = 1 and REAR = N, or if</a:t>
            </a:r>
          </a:p>
          <a:p>
            <a:r>
              <a:rPr lang="en-US" dirty="0" smtClean="0"/>
              <a:t>FRONT = REAR + 1, then: </a:t>
            </a:r>
            <a:r>
              <a:rPr lang="en-US" b="1" dirty="0" smtClean="0"/>
              <a:t>Write</a:t>
            </a:r>
            <a:r>
              <a:rPr lang="en-US" b="1" dirty="0"/>
              <a:t>: </a:t>
            </a:r>
            <a:r>
              <a:rPr lang="en-US" dirty="0"/>
              <a:t>OVERFLOW, and Return.</a:t>
            </a:r>
          </a:p>
          <a:p>
            <a:r>
              <a:rPr lang="en-US" dirty="0" smtClean="0"/>
              <a:t>2. [Find new value of REAR.]</a:t>
            </a:r>
          </a:p>
          <a:p>
            <a:r>
              <a:rPr lang="en-US" dirty="0" smtClean="0"/>
              <a:t>If FRONT:= NULL,</a:t>
            </a:r>
          </a:p>
          <a:p>
            <a:r>
              <a:rPr lang="en-US" dirty="0" smtClean="0"/>
              <a:t>then: [Queue initially empty.]</a:t>
            </a:r>
          </a:p>
          <a:p>
            <a:r>
              <a:rPr lang="en-US" dirty="0" smtClean="0"/>
              <a:t>S e t FRONT: = 1 and REAR: = 1.</a:t>
            </a:r>
          </a:p>
          <a:p>
            <a:r>
              <a:rPr lang="en-US" dirty="0" smtClean="0"/>
              <a:t> Else if REAR:=: N, then:</a:t>
            </a:r>
          </a:p>
          <a:p>
            <a:r>
              <a:rPr lang="en-US" dirty="0" smtClean="0"/>
              <a:t>Set REAR:= 1. Else: Set REAR:= REAR + 1.[End of If structure.] </a:t>
            </a:r>
          </a:p>
          <a:p>
            <a:r>
              <a:rPr lang="en-US" dirty="0" smtClean="0"/>
              <a:t>3. Set QUEUE[REAR]:= ITEM. [This inserts new element.]</a:t>
            </a:r>
          </a:p>
          <a:p>
            <a:r>
              <a:rPr lang="en-US" dirty="0" smtClean="0"/>
              <a:t>4. Return.</a:t>
            </a:r>
            <a:endParaRPr lang="en-US" dirty="0"/>
          </a:p>
        </p:txBody>
      </p:sp>
      <p:sp>
        <p:nvSpPr>
          <p:cNvPr id="3" name="Date Placeholder 2"/>
          <p:cNvSpPr>
            <a:spLocks noGrp="1"/>
          </p:cNvSpPr>
          <p:nvPr>
            <p:ph type="dt" sz="half" idx="10"/>
          </p:nvPr>
        </p:nvSpPr>
        <p:spPr/>
        <p:txBody>
          <a:bodyPr/>
          <a:lstStyle/>
          <a:p>
            <a:fld id="{D3823859-E585-4D96-921C-56E21A81CEF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 : QDELETE</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QDELETE (QUEUE, N, FRONT, REAR, ITEM)This procedure deletes an element from a queue and assigns it to The variable ITEM.</a:t>
            </a:r>
          </a:p>
          <a:p>
            <a:r>
              <a:rPr lang="en-US" dirty="0" smtClean="0"/>
              <a:t>1. [Queue already empty?]If FRONT:</a:t>
            </a:r>
          </a:p>
          <a:p>
            <a:r>
              <a:rPr lang="en-US" dirty="0" smtClean="0"/>
              <a:t>= NULL, then: Write: UNDERFLOW, and Return.</a:t>
            </a:r>
          </a:p>
          <a:p>
            <a:r>
              <a:rPr lang="en-US" dirty="0" smtClean="0"/>
              <a:t>2. Set ITEM: = QUEUE [FRONT].</a:t>
            </a:r>
          </a:p>
          <a:p>
            <a:r>
              <a:rPr lang="en-US" dirty="0" smtClean="0"/>
              <a:t>3. [Find new value of FRONT.] If FRONT = REAR, then: [Queue has only one element to Start.] Set FRONT: = NULL and REAR: = NULL. Else if FRONT = N, then: Set FRONT:= 1. Else: S e t FRONT: = FRONT + 1. [End of If structure.] </a:t>
            </a:r>
          </a:p>
          <a:p>
            <a:r>
              <a:rPr lang="en-US" dirty="0" smtClean="0"/>
              <a:t>4. Return.</a:t>
            </a:r>
            <a:endParaRPr lang="en-US" dirty="0"/>
          </a:p>
        </p:txBody>
      </p:sp>
      <p:sp>
        <p:nvSpPr>
          <p:cNvPr id="3" name="Date Placeholder 2"/>
          <p:cNvSpPr>
            <a:spLocks noGrp="1"/>
          </p:cNvSpPr>
          <p:nvPr>
            <p:ph type="dt" sz="half" idx="10"/>
          </p:nvPr>
        </p:nvSpPr>
        <p:spPr/>
        <p:txBody>
          <a:bodyPr/>
          <a:lstStyle/>
          <a:p>
            <a:fld id="{43E25B34-36F5-46B0-907D-FE1185DEBF6A}"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Interface</a:t>
            </a:r>
            <a:endParaRPr lang="en-GB" dirty="0"/>
          </a:p>
        </p:txBody>
      </p:sp>
      <p:sp>
        <p:nvSpPr>
          <p:cNvPr id="6" name="Content Placeholder 5"/>
          <p:cNvSpPr>
            <a:spLocks noGrp="1"/>
          </p:cNvSpPr>
          <p:nvPr>
            <p:ph idx="1"/>
          </p:nvPr>
        </p:nvSpPr>
        <p:spPr/>
        <p:txBody>
          <a:bodyPr/>
          <a:lstStyle/>
          <a:p>
            <a:r>
              <a:rPr lang="en-GB" dirty="0"/>
              <a:t>public interface </a:t>
            </a:r>
            <a:r>
              <a:rPr lang="en-GB" b="1" dirty="0"/>
              <a:t>Queue </a:t>
            </a:r>
            <a:endParaRPr lang="en-GB" dirty="0"/>
          </a:p>
          <a:p>
            <a:r>
              <a:rPr lang="en-GB" dirty="0"/>
              <a:t>{ </a:t>
            </a:r>
          </a:p>
          <a:p>
            <a:r>
              <a:rPr lang="en-GB" dirty="0"/>
              <a:t>public void </a:t>
            </a:r>
            <a:r>
              <a:rPr lang="en-GB" b="1" dirty="0"/>
              <a:t>insert</a:t>
            </a:r>
            <a:r>
              <a:rPr lang="en-GB" dirty="0"/>
              <a:t>(Object </a:t>
            </a:r>
            <a:r>
              <a:rPr lang="en-GB" dirty="0" err="1"/>
              <a:t>ob</a:t>
            </a:r>
            <a:r>
              <a:rPr lang="en-GB" dirty="0"/>
              <a:t>); </a:t>
            </a:r>
          </a:p>
          <a:p>
            <a:r>
              <a:rPr lang="en-GB" dirty="0"/>
              <a:t>public Object </a:t>
            </a:r>
            <a:r>
              <a:rPr lang="en-GB" b="1" dirty="0"/>
              <a:t>remove</a:t>
            </a:r>
            <a:r>
              <a:rPr lang="en-GB" dirty="0"/>
              <a:t>(); </a:t>
            </a:r>
          </a:p>
          <a:p>
            <a:r>
              <a:rPr lang="en-GB" dirty="0"/>
              <a:t>public Object </a:t>
            </a:r>
            <a:r>
              <a:rPr lang="en-GB" b="1" dirty="0"/>
              <a:t>peek</a:t>
            </a:r>
            <a:r>
              <a:rPr lang="en-GB" dirty="0"/>
              <a:t>(); </a:t>
            </a:r>
          </a:p>
          <a:p>
            <a:r>
              <a:rPr lang="en-GB" dirty="0"/>
              <a:t>public </a:t>
            </a:r>
            <a:r>
              <a:rPr lang="en-GB" dirty="0" err="1"/>
              <a:t>boolean</a:t>
            </a:r>
            <a:r>
              <a:rPr lang="en-GB" dirty="0"/>
              <a:t> </a:t>
            </a:r>
            <a:r>
              <a:rPr lang="en-GB" b="1" dirty="0" err="1"/>
              <a:t>isEmpty</a:t>
            </a:r>
            <a:r>
              <a:rPr lang="en-GB" dirty="0"/>
              <a:t>(); </a:t>
            </a:r>
          </a:p>
          <a:p>
            <a:r>
              <a:rPr lang="en-GB" dirty="0"/>
              <a:t>public </a:t>
            </a:r>
            <a:r>
              <a:rPr lang="en-GB" dirty="0" err="1"/>
              <a:t>int</a:t>
            </a:r>
            <a:r>
              <a:rPr lang="en-GB" dirty="0"/>
              <a:t> </a:t>
            </a:r>
            <a:r>
              <a:rPr lang="en-GB" b="1" dirty="0"/>
              <a:t>size</a:t>
            </a:r>
            <a:r>
              <a:rPr lang="en-GB" dirty="0"/>
              <a:t>(); </a:t>
            </a:r>
          </a:p>
          <a:p>
            <a:r>
              <a:rPr lang="en-GB" dirty="0"/>
              <a:t>} </a:t>
            </a:r>
          </a:p>
        </p:txBody>
      </p:sp>
      <p:sp>
        <p:nvSpPr>
          <p:cNvPr id="3" name="Date Placeholder 2"/>
          <p:cNvSpPr>
            <a:spLocks noGrp="1"/>
          </p:cNvSpPr>
          <p:nvPr>
            <p:ph type="dt" sz="half" idx="10"/>
          </p:nvPr>
        </p:nvSpPr>
        <p:spPr/>
        <p:txBody>
          <a:bodyPr/>
          <a:lstStyle/>
          <a:p>
            <a:fld id="{A9A3ED4F-832B-4E65-8183-CE728909349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13</a:t>
            </a:fld>
            <a:endParaRPr lang="en-GB"/>
          </a:p>
        </p:txBody>
      </p:sp>
    </p:spTree>
    <p:extLst>
      <p:ext uri="{BB962C8B-B14F-4D97-AF65-F5344CB8AC3E}">
        <p14:creationId xmlns:p14="http://schemas.microsoft.com/office/powerpoint/2010/main" val="154062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implementation</a:t>
            </a:r>
            <a:endParaRPr lang="en-GB" dirty="0"/>
          </a:p>
        </p:txBody>
      </p:sp>
      <p:sp>
        <p:nvSpPr>
          <p:cNvPr id="6" name="Content Placeholder 5"/>
          <p:cNvSpPr>
            <a:spLocks noGrp="1"/>
          </p:cNvSpPr>
          <p:nvPr>
            <p:ph idx="1"/>
          </p:nvPr>
        </p:nvSpPr>
        <p:spPr/>
        <p:txBody>
          <a:bodyPr>
            <a:normAutofit fontScale="62500" lnSpcReduction="20000"/>
          </a:bodyPr>
          <a:lstStyle/>
          <a:p>
            <a:r>
              <a:rPr lang="en-GB" dirty="0"/>
              <a:t>class </a:t>
            </a:r>
            <a:r>
              <a:rPr lang="en-GB" b="1" dirty="0" err="1"/>
              <a:t>ArrayQueue</a:t>
            </a:r>
            <a:r>
              <a:rPr lang="en-GB" b="1" dirty="0"/>
              <a:t> </a:t>
            </a:r>
            <a:r>
              <a:rPr lang="en-GB" dirty="0"/>
              <a:t>implements </a:t>
            </a:r>
            <a:r>
              <a:rPr lang="en-GB" b="1" dirty="0"/>
              <a:t>Queue </a:t>
            </a:r>
            <a:endParaRPr lang="en-GB" dirty="0"/>
          </a:p>
          <a:p>
            <a:r>
              <a:rPr lang="en-GB" dirty="0"/>
              <a:t>{ private </a:t>
            </a:r>
            <a:r>
              <a:rPr lang="en-GB" dirty="0" err="1"/>
              <a:t>int</a:t>
            </a:r>
            <a:r>
              <a:rPr lang="en-GB" dirty="0"/>
              <a:t> </a:t>
            </a:r>
            <a:r>
              <a:rPr lang="en-GB" dirty="0" err="1"/>
              <a:t>maxSize</a:t>
            </a:r>
            <a:r>
              <a:rPr lang="en-GB" dirty="0"/>
              <a:t>; // maximum queue size </a:t>
            </a:r>
          </a:p>
          <a:p>
            <a:r>
              <a:rPr lang="en-GB" dirty="0"/>
              <a:t>private Object[] </a:t>
            </a:r>
            <a:r>
              <a:rPr lang="en-GB" dirty="0" err="1"/>
              <a:t>que</a:t>
            </a:r>
            <a:r>
              <a:rPr lang="en-GB" dirty="0"/>
              <a:t>; // </a:t>
            </a:r>
            <a:r>
              <a:rPr lang="en-GB" dirty="0" err="1"/>
              <a:t>que</a:t>
            </a:r>
            <a:r>
              <a:rPr lang="en-GB" dirty="0"/>
              <a:t> is an array </a:t>
            </a:r>
          </a:p>
          <a:p>
            <a:r>
              <a:rPr lang="en-GB" dirty="0"/>
              <a:t>private </a:t>
            </a:r>
            <a:r>
              <a:rPr lang="en-GB" dirty="0" err="1"/>
              <a:t>int</a:t>
            </a:r>
            <a:r>
              <a:rPr lang="en-GB" dirty="0"/>
              <a:t> front; </a:t>
            </a:r>
          </a:p>
          <a:p>
            <a:r>
              <a:rPr lang="en-GB" dirty="0"/>
              <a:t>private </a:t>
            </a:r>
            <a:r>
              <a:rPr lang="en-GB" dirty="0" err="1"/>
              <a:t>int</a:t>
            </a:r>
            <a:r>
              <a:rPr lang="en-GB" dirty="0"/>
              <a:t> rear; </a:t>
            </a:r>
          </a:p>
          <a:p>
            <a:r>
              <a:rPr lang="en-GB" dirty="0"/>
              <a:t>private </a:t>
            </a:r>
            <a:r>
              <a:rPr lang="en-GB" dirty="0" err="1"/>
              <a:t>int</a:t>
            </a:r>
            <a:r>
              <a:rPr lang="en-GB" dirty="0"/>
              <a:t> count; // count of items in queue (queue size) </a:t>
            </a:r>
          </a:p>
          <a:p>
            <a:r>
              <a:rPr lang="en-GB" dirty="0"/>
              <a:t>public </a:t>
            </a:r>
            <a:r>
              <a:rPr lang="en-GB" dirty="0" err="1"/>
              <a:t>ArrayQueue</a:t>
            </a:r>
            <a:r>
              <a:rPr lang="en-GB" dirty="0"/>
              <a:t>(</a:t>
            </a:r>
            <a:r>
              <a:rPr lang="en-GB" dirty="0" err="1"/>
              <a:t>int</a:t>
            </a:r>
            <a:r>
              <a:rPr lang="en-GB" dirty="0"/>
              <a:t> s) // constructor </a:t>
            </a:r>
          </a:p>
          <a:p>
            <a:r>
              <a:rPr lang="en-GB" dirty="0"/>
              <a:t>{ </a:t>
            </a:r>
            <a:r>
              <a:rPr lang="en-GB" dirty="0" err="1"/>
              <a:t>maxSize</a:t>
            </a:r>
            <a:r>
              <a:rPr lang="en-GB" dirty="0"/>
              <a:t> = s; </a:t>
            </a:r>
          </a:p>
          <a:p>
            <a:r>
              <a:rPr lang="en-GB" dirty="0" err="1"/>
              <a:t>que</a:t>
            </a:r>
            <a:r>
              <a:rPr lang="en-GB" dirty="0"/>
              <a:t> = new Object[</a:t>
            </a:r>
            <a:r>
              <a:rPr lang="en-GB" dirty="0" err="1"/>
              <a:t>maxSize</a:t>
            </a:r>
            <a:r>
              <a:rPr lang="en-GB" dirty="0"/>
              <a:t>]; </a:t>
            </a:r>
          </a:p>
          <a:p>
            <a:r>
              <a:rPr lang="en-GB" dirty="0"/>
              <a:t>front = rear = -1; </a:t>
            </a:r>
          </a:p>
          <a:p>
            <a:r>
              <a:rPr lang="en-GB" dirty="0"/>
              <a:t>count = 0; </a:t>
            </a:r>
          </a:p>
          <a:p>
            <a:r>
              <a:rPr lang="en-GB" dirty="0"/>
              <a:t>} </a:t>
            </a:r>
          </a:p>
        </p:txBody>
      </p:sp>
      <p:sp>
        <p:nvSpPr>
          <p:cNvPr id="3" name="Date Placeholder 2"/>
          <p:cNvSpPr>
            <a:spLocks noGrp="1"/>
          </p:cNvSpPr>
          <p:nvPr>
            <p:ph type="dt" sz="half" idx="10"/>
          </p:nvPr>
        </p:nvSpPr>
        <p:spPr/>
        <p:txBody>
          <a:bodyPr/>
          <a:lstStyle/>
          <a:p>
            <a:fld id="{A9A3ED4F-832B-4E65-8183-CE728909349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14</a:t>
            </a:fld>
            <a:endParaRPr lang="en-GB"/>
          </a:p>
        </p:txBody>
      </p:sp>
    </p:spTree>
    <p:extLst>
      <p:ext uri="{BB962C8B-B14F-4D97-AF65-F5344CB8AC3E}">
        <p14:creationId xmlns:p14="http://schemas.microsoft.com/office/powerpoint/2010/main" val="325639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implementation…..</a:t>
            </a:r>
            <a:endParaRPr lang="en-GB" dirty="0"/>
          </a:p>
        </p:txBody>
      </p:sp>
      <p:sp>
        <p:nvSpPr>
          <p:cNvPr id="6" name="Content Placeholder 5"/>
          <p:cNvSpPr>
            <a:spLocks noGrp="1"/>
          </p:cNvSpPr>
          <p:nvPr>
            <p:ph idx="1"/>
          </p:nvPr>
        </p:nvSpPr>
        <p:spPr/>
        <p:txBody>
          <a:bodyPr>
            <a:normAutofit fontScale="62500" lnSpcReduction="20000"/>
          </a:bodyPr>
          <a:lstStyle/>
          <a:p>
            <a:r>
              <a:rPr lang="en-GB" dirty="0"/>
              <a:t>public void </a:t>
            </a:r>
            <a:r>
              <a:rPr lang="en-GB" b="1" dirty="0"/>
              <a:t>insert</a:t>
            </a:r>
            <a:r>
              <a:rPr lang="en-GB" dirty="0"/>
              <a:t>(Object item) // add item at rear of queue </a:t>
            </a:r>
          </a:p>
          <a:p>
            <a:r>
              <a:rPr lang="en-GB" dirty="0"/>
              <a:t>{ </a:t>
            </a:r>
          </a:p>
          <a:p>
            <a:r>
              <a:rPr lang="en-GB" dirty="0"/>
              <a:t>if( count == </a:t>
            </a:r>
            <a:r>
              <a:rPr lang="en-GB" dirty="0" err="1"/>
              <a:t>maxSize</a:t>
            </a:r>
            <a:r>
              <a:rPr lang="en-GB" dirty="0"/>
              <a:t> ) </a:t>
            </a:r>
          </a:p>
          <a:p>
            <a:r>
              <a:rPr lang="en-GB" dirty="0"/>
              <a:t>{ </a:t>
            </a:r>
            <a:r>
              <a:rPr lang="en-GB" dirty="0" err="1"/>
              <a:t>System.out.println</a:t>
            </a:r>
            <a:r>
              <a:rPr lang="en-GB" dirty="0"/>
              <a:t>("Queue is Full"); return; } </a:t>
            </a:r>
          </a:p>
          <a:p>
            <a:r>
              <a:rPr lang="en-GB" dirty="0"/>
              <a:t>if(rear == maxSize-1 || rear == -1) </a:t>
            </a:r>
          </a:p>
          <a:p>
            <a:r>
              <a:rPr lang="en-GB" dirty="0"/>
              <a:t>{ </a:t>
            </a:r>
            <a:r>
              <a:rPr lang="en-GB" dirty="0" err="1"/>
              <a:t>que</a:t>
            </a:r>
            <a:r>
              <a:rPr lang="en-GB" dirty="0"/>
              <a:t>[0] = item; </a:t>
            </a:r>
          </a:p>
          <a:p>
            <a:r>
              <a:rPr lang="en-GB" dirty="0"/>
              <a:t>rear = 0; </a:t>
            </a:r>
          </a:p>
          <a:p>
            <a:r>
              <a:rPr lang="en-GB" dirty="0"/>
              <a:t>if( front == -1) front = 0; </a:t>
            </a:r>
            <a:endParaRPr lang="en-GB" dirty="0" smtClean="0"/>
          </a:p>
          <a:p>
            <a:r>
              <a:rPr lang="en-GB" dirty="0"/>
              <a:t>} </a:t>
            </a:r>
          </a:p>
          <a:p>
            <a:r>
              <a:rPr lang="en-GB" dirty="0"/>
              <a:t>else </a:t>
            </a:r>
            <a:r>
              <a:rPr lang="en-GB" dirty="0" err="1"/>
              <a:t>que</a:t>
            </a:r>
            <a:r>
              <a:rPr lang="en-GB" dirty="0"/>
              <a:t>[++rear] = item; </a:t>
            </a:r>
          </a:p>
          <a:p>
            <a:r>
              <a:rPr lang="en-GB" dirty="0"/>
              <a:t>count++; // update queue size </a:t>
            </a:r>
          </a:p>
          <a:p>
            <a:r>
              <a:rPr lang="en-GB" dirty="0"/>
              <a:t>} </a:t>
            </a:r>
          </a:p>
          <a:p>
            <a:endParaRPr lang="en-GB" dirty="0"/>
          </a:p>
        </p:txBody>
      </p:sp>
      <p:sp>
        <p:nvSpPr>
          <p:cNvPr id="3" name="Date Placeholder 2"/>
          <p:cNvSpPr>
            <a:spLocks noGrp="1"/>
          </p:cNvSpPr>
          <p:nvPr>
            <p:ph type="dt" sz="half" idx="10"/>
          </p:nvPr>
        </p:nvSpPr>
        <p:spPr/>
        <p:txBody>
          <a:bodyPr/>
          <a:lstStyle/>
          <a:p>
            <a:fld id="{A9A3ED4F-832B-4E65-8183-CE728909349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15</a:t>
            </a:fld>
            <a:endParaRPr lang="en-GB"/>
          </a:p>
        </p:txBody>
      </p:sp>
    </p:spTree>
    <p:extLst>
      <p:ext uri="{BB962C8B-B14F-4D97-AF65-F5344CB8AC3E}">
        <p14:creationId xmlns:p14="http://schemas.microsoft.com/office/powerpoint/2010/main" val="1881820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remove()</a:t>
            </a:r>
            <a:endParaRPr lang="en-GB" dirty="0"/>
          </a:p>
        </p:txBody>
      </p:sp>
      <p:sp>
        <p:nvSpPr>
          <p:cNvPr id="6" name="Content Placeholder 5"/>
          <p:cNvSpPr>
            <a:spLocks noGrp="1"/>
          </p:cNvSpPr>
          <p:nvPr>
            <p:ph idx="1"/>
          </p:nvPr>
        </p:nvSpPr>
        <p:spPr/>
        <p:txBody>
          <a:bodyPr>
            <a:normAutofit fontScale="55000" lnSpcReduction="20000"/>
          </a:bodyPr>
          <a:lstStyle/>
          <a:p>
            <a:r>
              <a:rPr lang="en-GB" dirty="0"/>
              <a:t>public Object </a:t>
            </a:r>
            <a:r>
              <a:rPr lang="en-GB" b="1" dirty="0"/>
              <a:t>remove</a:t>
            </a:r>
            <a:r>
              <a:rPr lang="en-GB" dirty="0"/>
              <a:t>() // delete item from front of queue </a:t>
            </a:r>
          </a:p>
          <a:p>
            <a:r>
              <a:rPr lang="en-GB" dirty="0"/>
              <a:t>{ </a:t>
            </a:r>
          </a:p>
          <a:p>
            <a:r>
              <a:rPr lang="en-GB" dirty="0"/>
              <a:t>if( </a:t>
            </a:r>
            <a:r>
              <a:rPr lang="en-GB" dirty="0" err="1"/>
              <a:t>isEmpty</a:t>
            </a:r>
            <a:r>
              <a:rPr lang="en-GB" dirty="0"/>
              <a:t>() ) </a:t>
            </a:r>
          </a:p>
          <a:p>
            <a:r>
              <a:rPr lang="en-GB" dirty="0"/>
              <a:t>{</a:t>
            </a:r>
            <a:r>
              <a:rPr lang="en-GB" dirty="0" err="1"/>
              <a:t>System.out.println</a:t>
            </a:r>
            <a:r>
              <a:rPr lang="en-GB" dirty="0"/>
              <a:t>("Queue is Empty"); return 0; } </a:t>
            </a:r>
          </a:p>
          <a:p>
            <a:r>
              <a:rPr lang="en-GB" dirty="0"/>
              <a:t>Object </a:t>
            </a:r>
            <a:r>
              <a:rPr lang="en-GB" dirty="0" err="1"/>
              <a:t>tmp</a:t>
            </a:r>
            <a:r>
              <a:rPr lang="en-GB" dirty="0"/>
              <a:t> = </a:t>
            </a:r>
            <a:r>
              <a:rPr lang="en-GB" dirty="0" err="1"/>
              <a:t>que</a:t>
            </a:r>
            <a:r>
              <a:rPr lang="en-GB" dirty="0"/>
              <a:t>[front]; // save item to be deleted </a:t>
            </a:r>
          </a:p>
          <a:p>
            <a:r>
              <a:rPr lang="en-GB" dirty="0" err="1"/>
              <a:t>que</a:t>
            </a:r>
            <a:r>
              <a:rPr lang="en-GB" dirty="0"/>
              <a:t>[front] = null; // make deleted item’s cell empty </a:t>
            </a:r>
          </a:p>
          <a:p>
            <a:r>
              <a:rPr lang="en-GB" dirty="0"/>
              <a:t>if( front == rear ) </a:t>
            </a:r>
          </a:p>
          <a:p>
            <a:r>
              <a:rPr lang="en-GB" dirty="0"/>
              <a:t>rear = front = -1; </a:t>
            </a:r>
          </a:p>
          <a:p>
            <a:r>
              <a:rPr lang="en-GB" dirty="0"/>
              <a:t>else if( front == maxSize-1 ) front = 0; </a:t>
            </a:r>
          </a:p>
          <a:p>
            <a:r>
              <a:rPr lang="en-GB" dirty="0"/>
              <a:t>else front++; </a:t>
            </a:r>
          </a:p>
          <a:p>
            <a:r>
              <a:rPr lang="en-GB" dirty="0"/>
              <a:t>count--; // less one item from the queue size </a:t>
            </a:r>
          </a:p>
          <a:p>
            <a:r>
              <a:rPr lang="en-GB" dirty="0"/>
              <a:t>return </a:t>
            </a:r>
            <a:r>
              <a:rPr lang="en-GB" dirty="0" err="1"/>
              <a:t>tmp</a:t>
            </a:r>
            <a:r>
              <a:rPr lang="en-GB" dirty="0"/>
              <a:t>; </a:t>
            </a:r>
          </a:p>
          <a:p>
            <a:r>
              <a:rPr lang="en-GB" dirty="0"/>
              <a:t>} </a:t>
            </a:r>
          </a:p>
        </p:txBody>
      </p:sp>
      <p:sp>
        <p:nvSpPr>
          <p:cNvPr id="3" name="Date Placeholder 2"/>
          <p:cNvSpPr>
            <a:spLocks noGrp="1"/>
          </p:cNvSpPr>
          <p:nvPr>
            <p:ph type="dt" sz="half" idx="10"/>
          </p:nvPr>
        </p:nvSpPr>
        <p:spPr/>
        <p:txBody>
          <a:bodyPr/>
          <a:lstStyle/>
          <a:p>
            <a:fld id="{A9A3ED4F-832B-4E65-8183-CE728909349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16</a:t>
            </a:fld>
            <a:endParaRPr lang="en-GB"/>
          </a:p>
        </p:txBody>
      </p:sp>
    </p:spTree>
    <p:extLst>
      <p:ext uri="{BB962C8B-B14F-4D97-AF65-F5344CB8AC3E}">
        <p14:creationId xmlns:p14="http://schemas.microsoft.com/office/powerpoint/2010/main" val="34592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peek()</a:t>
            </a:r>
            <a:endParaRPr lang="en-GB" dirty="0"/>
          </a:p>
        </p:txBody>
      </p:sp>
      <p:sp>
        <p:nvSpPr>
          <p:cNvPr id="6" name="Content Placeholder 5"/>
          <p:cNvSpPr>
            <a:spLocks noGrp="1"/>
          </p:cNvSpPr>
          <p:nvPr>
            <p:ph idx="1"/>
          </p:nvPr>
        </p:nvSpPr>
        <p:spPr/>
        <p:txBody>
          <a:bodyPr>
            <a:normAutofit fontScale="55000" lnSpcReduction="20000"/>
          </a:bodyPr>
          <a:lstStyle/>
          <a:p>
            <a:r>
              <a:rPr lang="en-GB" dirty="0"/>
              <a:t>public Object </a:t>
            </a:r>
            <a:r>
              <a:rPr lang="en-GB" b="1" dirty="0"/>
              <a:t>peek</a:t>
            </a:r>
            <a:r>
              <a:rPr lang="en-GB" dirty="0"/>
              <a:t>() // peek at front of the queue </a:t>
            </a:r>
          </a:p>
          <a:p>
            <a:r>
              <a:rPr lang="en-GB" dirty="0"/>
              <a:t>{ return </a:t>
            </a:r>
            <a:r>
              <a:rPr lang="en-GB" dirty="0" err="1"/>
              <a:t>que</a:t>
            </a:r>
            <a:r>
              <a:rPr lang="en-GB" dirty="0"/>
              <a:t>[front]; } </a:t>
            </a:r>
          </a:p>
          <a:p>
            <a:r>
              <a:rPr lang="en-GB" dirty="0"/>
              <a:t>public </a:t>
            </a:r>
            <a:r>
              <a:rPr lang="en-GB" dirty="0" err="1"/>
              <a:t>boolean</a:t>
            </a:r>
            <a:r>
              <a:rPr lang="en-GB" dirty="0"/>
              <a:t> </a:t>
            </a:r>
            <a:r>
              <a:rPr lang="en-GB" b="1" dirty="0" err="1"/>
              <a:t>isEmpty</a:t>
            </a:r>
            <a:r>
              <a:rPr lang="en-GB" dirty="0"/>
              <a:t>() // true if the queue is empty </a:t>
            </a:r>
          </a:p>
          <a:p>
            <a:r>
              <a:rPr lang="en-GB" dirty="0"/>
              <a:t>{ return (count == 0); } </a:t>
            </a:r>
          </a:p>
          <a:p>
            <a:r>
              <a:rPr lang="en-GB" dirty="0"/>
              <a:t>public </a:t>
            </a:r>
            <a:r>
              <a:rPr lang="en-GB" dirty="0" err="1"/>
              <a:t>int</a:t>
            </a:r>
            <a:r>
              <a:rPr lang="en-GB" dirty="0"/>
              <a:t> </a:t>
            </a:r>
            <a:r>
              <a:rPr lang="en-GB" b="1" dirty="0"/>
              <a:t>size</a:t>
            </a:r>
            <a:r>
              <a:rPr lang="en-GB" dirty="0"/>
              <a:t>() // current number of items in the queue </a:t>
            </a:r>
          </a:p>
          <a:p>
            <a:r>
              <a:rPr lang="en-GB" dirty="0"/>
              <a:t>{ return count; } </a:t>
            </a:r>
          </a:p>
          <a:p>
            <a:r>
              <a:rPr lang="en-GB" dirty="0"/>
              <a:t>public void </a:t>
            </a:r>
            <a:r>
              <a:rPr lang="en-GB" b="1" dirty="0" err="1"/>
              <a:t>displayAll</a:t>
            </a:r>
            <a:r>
              <a:rPr lang="en-GB" dirty="0"/>
              <a:t>() </a:t>
            </a:r>
          </a:p>
          <a:p>
            <a:r>
              <a:rPr lang="en-GB" dirty="0"/>
              <a:t>{ </a:t>
            </a:r>
          </a:p>
          <a:p>
            <a:r>
              <a:rPr lang="en-GB" dirty="0" err="1"/>
              <a:t>System.out.print</a:t>
            </a:r>
            <a:r>
              <a:rPr lang="en-GB" dirty="0"/>
              <a:t>("Queue: "); </a:t>
            </a:r>
          </a:p>
          <a:p>
            <a:r>
              <a:rPr lang="nn-NO" dirty="0"/>
              <a:t>for( int i = 0; i &lt; maxSize; i++ ) </a:t>
            </a:r>
          </a:p>
          <a:p>
            <a:r>
              <a:rPr lang="en-GB" dirty="0" err="1"/>
              <a:t>System.out.print</a:t>
            </a:r>
            <a:r>
              <a:rPr lang="en-GB" dirty="0"/>
              <a:t>( </a:t>
            </a:r>
            <a:r>
              <a:rPr lang="en-GB" dirty="0" err="1"/>
              <a:t>que</a:t>
            </a:r>
            <a:r>
              <a:rPr lang="en-GB" dirty="0"/>
              <a:t>[</a:t>
            </a:r>
            <a:r>
              <a:rPr lang="en-GB" dirty="0" err="1"/>
              <a:t>i</a:t>
            </a:r>
            <a:r>
              <a:rPr lang="en-GB" dirty="0"/>
              <a:t>] + " "); </a:t>
            </a:r>
          </a:p>
          <a:p>
            <a:r>
              <a:rPr lang="en-GB" dirty="0" err="1"/>
              <a:t>System.out.println</a:t>
            </a:r>
            <a:r>
              <a:rPr lang="en-GB" dirty="0"/>
              <a:t>(); </a:t>
            </a:r>
          </a:p>
          <a:p>
            <a:r>
              <a:rPr lang="en-GB" dirty="0"/>
              <a:t>} </a:t>
            </a:r>
            <a:r>
              <a:rPr lang="en-GB" dirty="0" smtClean="0"/>
              <a:t>}</a:t>
            </a:r>
            <a:endParaRPr lang="en-GB" dirty="0"/>
          </a:p>
        </p:txBody>
      </p:sp>
      <p:sp>
        <p:nvSpPr>
          <p:cNvPr id="3" name="Date Placeholder 2"/>
          <p:cNvSpPr>
            <a:spLocks noGrp="1"/>
          </p:cNvSpPr>
          <p:nvPr>
            <p:ph type="dt" sz="half" idx="10"/>
          </p:nvPr>
        </p:nvSpPr>
        <p:spPr/>
        <p:txBody>
          <a:bodyPr/>
          <a:lstStyle/>
          <a:p>
            <a:fld id="{A9A3ED4F-832B-4E65-8183-CE728909349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17</a:t>
            </a:fld>
            <a:endParaRPr lang="en-GB"/>
          </a:p>
        </p:txBody>
      </p:sp>
    </p:spTree>
    <p:extLst>
      <p:ext uri="{BB962C8B-B14F-4D97-AF65-F5344CB8AC3E}">
        <p14:creationId xmlns:p14="http://schemas.microsoft.com/office/powerpoint/2010/main" val="429467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Demo</a:t>
            </a:r>
            <a:endParaRPr lang="en-GB" dirty="0"/>
          </a:p>
        </p:txBody>
      </p:sp>
      <p:sp>
        <p:nvSpPr>
          <p:cNvPr id="6" name="Content Placeholder 5"/>
          <p:cNvSpPr>
            <a:spLocks noGrp="1"/>
          </p:cNvSpPr>
          <p:nvPr>
            <p:ph idx="1"/>
          </p:nvPr>
        </p:nvSpPr>
        <p:spPr/>
        <p:txBody>
          <a:bodyPr>
            <a:normAutofit fontScale="55000" lnSpcReduction="20000"/>
          </a:bodyPr>
          <a:lstStyle/>
          <a:p>
            <a:r>
              <a:rPr lang="en-GB" dirty="0"/>
              <a:t>class </a:t>
            </a:r>
            <a:r>
              <a:rPr lang="en-GB" b="1" dirty="0" err="1"/>
              <a:t>QueueDemo</a:t>
            </a:r>
            <a:r>
              <a:rPr lang="en-GB" b="1" dirty="0"/>
              <a:t> </a:t>
            </a:r>
            <a:endParaRPr lang="en-GB" dirty="0"/>
          </a:p>
          <a:p>
            <a:r>
              <a:rPr lang="en-GB" dirty="0"/>
              <a:t>{ </a:t>
            </a:r>
          </a:p>
          <a:p>
            <a:r>
              <a:rPr lang="en-GB" dirty="0"/>
              <a:t>public static void </a:t>
            </a:r>
            <a:r>
              <a:rPr lang="en-GB" b="1" dirty="0"/>
              <a:t>main</a:t>
            </a:r>
            <a:r>
              <a:rPr lang="en-GB" dirty="0"/>
              <a:t>(String[] </a:t>
            </a:r>
            <a:r>
              <a:rPr lang="en-GB" dirty="0" err="1"/>
              <a:t>args</a:t>
            </a:r>
            <a:r>
              <a:rPr lang="en-GB" dirty="0"/>
              <a:t>) </a:t>
            </a:r>
          </a:p>
          <a:p>
            <a:r>
              <a:rPr lang="en-GB" dirty="0"/>
              <a:t>{ </a:t>
            </a:r>
          </a:p>
          <a:p>
            <a:r>
              <a:rPr lang="en-GB" dirty="0"/>
              <a:t>/* queue holds a max of 5 items */ </a:t>
            </a:r>
          </a:p>
          <a:p>
            <a:r>
              <a:rPr lang="en-GB" dirty="0" err="1"/>
              <a:t>ArrayQueue</a:t>
            </a:r>
            <a:r>
              <a:rPr lang="en-GB" dirty="0"/>
              <a:t> q = new </a:t>
            </a:r>
            <a:r>
              <a:rPr lang="en-GB" dirty="0" err="1"/>
              <a:t>ArrayQueue</a:t>
            </a:r>
            <a:r>
              <a:rPr lang="en-GB" dirty="0"/>
              <a:t>(5); </a:t>
            </a:r>
          </a:p>
          <a:p>
            <a:r>
              <a:rPr lang="en-GB" dirty="0"/>
              <a:t>Object item; </a:t>
            </a:r>
          </a:p>
          <a:p>
            <a:r>
              <a:rPr lang="en-GB" dirty="0" err="1"/>
              <a:t>q.insert</a:t>
            </a:r>
            <a:r>
              <a:rPr lang="en-GB" dirty="0"/>
              <a:t>('A'); </a:t>
            </a:r>
            <a:r>
              <a:rPr lang="en-GB" dirty="0" err="1"/>
              <a:t>q.insert</a:t>
            </a:r>
            <a:r>
              <a:rPr lang="en-GB" dirty="0"/>
              <a:t>('B'); </a:t>
            </a:r>
            <a:r>
              <a:rPr lang="en-GB" dirty="0" err="1"/>
              <a:t>q.insert</a:t>
            </a:r>
            <a:r>
              <a:rPr lang="en-GB" dirty="0"/>
              <a:t>('C'); </a:t>
            </a:r>
            <a:r>
              <a:rPr lang="en-GB" dirty="0" err="1"/>
              <a:t>q.displayAll</a:t>
            </a:r>
            <a:r>
              <a:rPr lang="en-GB" dirty="0"/>
              <a:t>(); </a:t>
            </a:r>
          </a:p>
          <a:p>
            <a:r>
              <a:rPr lang="en-GB" dirty="0"/>
              <a:t>item = </a:t>
            </a:r>
            <a:r>
              <a:rPr lang="en-GB" dirty="0" err="1"/>
              <a:t>q.remove</a:t>
            </a:r>
            <a:r>
              <a:rPr lang="en-GB" dirty="0"/>
              <a:t>(); // delete item </a:t>
            </a:r>
          </a:p>
          <a:p>
            <a:r>
              <a:rPr lang="en-GB" dirty="0" err="1"/>
              <a:t>System.out.println</a:t>
            </a:r>
            <a:r>
              <a:rPr lang="en-GB" dirty="0"/>
              <a:t>(item + " is deleted"); </a:t>
            </a:r>
          </a:p>
          <a:p>
            <a:r>
              <a:rPr lang="en-GB" dirty="0"/>
              <a:t>item = </a:t>
            </a:r>
            <a:r>
              <a:rPr lang="en-GB" dirty="0" err="1"/>
              <a:t>q.remove</a:t>
            </a:r>
            <a:r>
              <a:rPr lang="en-GB" dirty="0"/>
              <a:t>(); </a:t>
            </a:r>
          </a:p>
          <a:p>
            <a:r>
              <a:rPr lang="en-GB" dirty="0" err="1"/>
              <a:t>System.out.println</a:t>
            </a:r>
            <a:r>
              <a:rPr lang="en-GB" dirty="0"/>
              <a:t>(item + " is deleted"); </a:t>
            </a:r>
          </a:p>
          <a:p>
            <a:r>
              <a:rPr lang="en-GB" dirty="0" err="1"/>
              <a:t>q.displayAll</a:t>
            </a:r>
            <a:r>
              <a:rPr lang="en-GB" dirty="0"/>
              <a:t>(); </a:t>
            </a:r>
          </a:p>
        </p:txBody>
      </p:sp>
      <p:sp>
        <p:nvSpPr>
          <p:cNvPr id="3" name="Date Placeholder 2"/>
          <p:cNvSpPr>
            <a:spLocks noGrp="1"/>
          </p:cNvSpPr>
          <p:nvPr>
            <p:ph type="dt" sz="half" idx="10"/>
          </p:nvPr>
        </p:nvSpPr>
        <p:spPr/>
        <p:txBody>
          <a:bodyPr/>
          <a:lstStyle/>
          <a:p>
            <a:fld id="{A9A3ED4F-832B-4E65-8183-CE728909349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18</a:t>
            </a:fld>
            <a:endParaRPr lang="en-GB"/>
          </a:p>
        </p:txBody>
      </p:sp>
    </p:spTree>
    <p:extLst>
      <p:ext uri="{BB962C8B-B14F-4D97-AF65-F5344CB8AC3E}">
        <p14:creationId xmlns:p14="http://schemas.microsoft.com/office/powerpoint/2010/main" val="3348035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demo..</a:t>
            </a:r>
            <a:endParaRPr lang="en-GB" dirty="0"/>
          </a:p>
        </p:txBody>
      </p:sp>
      <p:sp>
        <p:nvSpPr>
          <p:cNvPr id="6" name="Content Placeholder 5"/>
          <p:cNvSpPr>
            <a:spLocks noGrp="1"/>
          </p:cNvSpPr>
          <p:nvPr>
            <p:ph idx="1"/>
          </p:nvPr>
        </p:nvSpPr>
        <p:spPr/>
        <p:txBody>
          <a:bodyPr>
            <a:normAutofit fontScale="55000" lnSpcReduction="20000"/>
          </a:bodyPr>
          <a:lstStyle/>
          <a:p>
            <a:r>
              <a:rPr lang="en-GB" dirty="0" err="1"/>
              <a:t>q.insert</a:t>
            </a:r>
            <a:r>
              <a:rPr lang="en-GB" dirty="0"/>
              <a:t>('D'); // insert 3 more items </a:t>
            </a:r>
          </a:p>
          <a:p>
            <a:r>
              <a:rPr lang="en-GB" dirty="0" err="1"/>
              <a:t>q.insert</a:t>
            </a:r>
            <a:r>
              <a:rPr lang="en-GB" dirty="0"/>
              <a:t>('E'); </a:t>
            </a:r>
          </a:p>
          <a:p>
            <a:r>
              <a:rPr lang="en-GB" dirty="0" err="1"/>
              <a:t>q.insert</a:t>
            </a:r>
            <a:r>
              <a:rPr lang="en-GB" dirty="0"/>
              <a:t>('F'); </a:t>
            </a:r>
            <a:endParaRPr lang="en-GB" dirty="0" smtClean="0"/>
          </a:p>
          <a:p>
            <a:r>
              <a:rPr lang="en-GB" dirty="0" err="1"/>
              <a:t>q.displayAll</a:t>
            </a:r>
            <a:r>
              <a:rPr lang="en-GB" dirty="0"/>
              <a:t>(); </a:t>
            </a:r>
          </a:p>
          <a:p>
            <a:r>
              <a:rPr lang="en-GB" dirty="0"/>
              <a:t>item = </a:t>
            </a:r>
            <a:r>
              <a:rPr lang="en-GB" dirty="0" err="1"/>
              <a:t>q.remove</a:t>
            </a:r>
            <a:r>
              <a:rPr lang="en-GB" dirty="0"/>
              <a:t>(); </a:t>
            </a:r>
          </a:p>
          <a:p>
            <a:r>
              <a:rPr lang="en-GB" dirty="0" err="1"/>
              <a:t>System.out.println</a:t>
            </a:r>
            <a:r>
              <a:rPr lang="en-GB" dirty="0"/>
              <a:t>(item + " is deleted"); </a:t>
            </a:r>
          </a:p>
          <a:p>
            <a:r>
              <a:rPr lang="en-GB" dirty="0" err="1"/>
              <a:t>q.displayAll</a:t>
            </a:r>
            <a:r>
              <a:rPr lang="en-GB" dirty="0"/>
              <a:t>(); </a:t>
            </a:r>
          </a:p>
          <a:p>
            <a:r>
              <a:rPr lang="en-GB" dirty="0" err="1"/>
              <a:t>System.out.println</a:t>
            </a:r>
            <a:r>
              <a:rPr lang="en-GB" dirty="0"/>
              <a:t>("peek(): " + </a:t>
            </a:r>
            <a:r>
              <a:rPr lang="en-GB" dirty="0" err="1"/>
              <a:t>q.peek</a:t>
            </a:r>
            <a:r>
              <a:rPr lang="en-GB" dirty="0"/>
              <a:t>()); </a:t>
            </a:r>
          </a:p>
          <a:p>
            <a:r>
              <a:rPr lang="en-GB" dirty="0" err="1"/>
              <a:t>q.insert</a:t>
            </a:r>
            <a:r>
              <a:rPr lang="en-GB" dirty="0"/>
              <a:t>('G'); </a:t>
            </a:r>
          </a:p>
          <a:p>
            <a:r>
              <a:rPr lang="en-GB" dirty="0" err="1"/>
              <a:t>q.displayAll</a:t>
            </a:r>
            <a:r>
              <a:rPr lang="en-GB" dirty="0"/>
              <a:t>(); </a:t>
            </a:r>
          </a:p>
          <a:p>
            <a:r>
              <a:rPr lang="en-GB" dirty="0" err="1"/>
              <a:t>System.out.println</a:t>
            </a:r>
            <a:r>
              <a:rPr lang="en-GB" dirty="0"/>
              <a:t>("Queue size: " + </a:t>
            </a:r>
            <a:r>
              <a:rPr lang="en-GB" dirty="0" err="1"/>
              <a:t>q.size</a:t>
            </a:r>
            <a:r>
              <a:rPr lang="en-GB" dirty="0"/>
              <a:t>()); </a:t>
            </a:r>
          </a:p>
          <a:p>
            <a:r>
              <a:rPr lang="en-GB" dirty="0"/>
              <a:t>} </a:t>
            </a:r>
          </a:p>
          <a:p>
            <a:r>
              <a:rPr lang="en-GB" dirty="0"/>
              <a:t>} </a:t>
            </a:r>
          </a:p>
        </p:txBody>
      </p:sp>
      <p:sp>
        <p:nvSpPr>
          <p:cNvPr id="3" name="Date Placeholder 2"/>
          <p:cNvSpPr>
            <a:spLocks noGrp="1"/>
          </p:cNvSpPr>
          <p:nvPr>
            <p:ph type="dt" sz="half" idx="10"/>
          </p:nvPr>
        </p:nvSpPr>
        <p:spPr/>
        <p:txBody>
          <a:bodyPr/>
          <a:lstStyle/>
          <a:p>
            <a:fld id="{A9A3ED4F-832B-4E65-8183-CE728909349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19</a:t>
            </a:fld>
            <a:endParaRPr lang="en-GB"/>
          </a:p>
        </p:txBody>
      </p:sp>
    </p:spTree>
    <p:extLst>
      <p:ext uri="{BB962C8B-B14F-4D97-AF65-F5344CB8AC3E}">
        <p14:creationId xmlns:p14="http://schemas.microsoft.com/office/powerpoint/2010/main" val="288601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6" name="Content Placeholder 5"/>
          <p:cNvSpPr>
            <a:spLocks noGrp="1"/>
          </p:cNvSpPr>
          <p:nvPr>
            <p:ph idx="1"/>
          </p:nvPr>
        </p:nvSpPr>
        <p:spPr/>
        <p:txBody>
          <a:bodyPr>
            <a:normAutofit lnSpcReduction="10000"/>
          </a:bodyPr>
          <a:lstStyle/>
          <a:p>
            <a:r>
              <a:rPr lang="en-US" dirty="0" smtClean="0"/>
              <a:t>A queue is a linear list in which items may be added only at one end and items may be removed-only at the other end. The name “queue” likely comes from the everyday use of the term.</a:t>
            </a:r>
          </a:p>
          <a:p>
            <a:r>
              <a:rPr lang="en-US" dirty="0" smtClean="0"/>
              <a:t> Consider: queue of people waiting at a bus stop, as pictured in fig. below.</a:t>
            </a:r>
          </a:p>
          <a:p>
            <a:r>
              <a:rPr lang="en-US" dirty="0" smtClean="0"/>
              <a:t> Each new person who comes takes his or her place at the end of the line, and when the bus comes, the people at the front of the line board first Clearly, the first person in the line is the first person to leave.</a:t>
            </a:r>
            <a:endParaRPr lang="en-US" dirty="0"/>
          </a:p>
        </p:txBody>
      </p:sp>
      <p:sp>
        <p:nvSpPr>
          <p:cNvPr id="3" name="Date Placeholder 2"/>
          <p:cNvSpPr>
            <a:spLocks noGrp="1"/>
          </p:cNvSpPr>
          <p:nvPr>
            <p:ph type="dt" sz="half" idx="10"/>
          </p:nvPr>
        </p:nvSpPr>
        <p:spPr/>
        <p:txBody>
          <a:bodyPr/>
          <a:lstStyle/>
          <a:p>
            <a:fld id="{141001E5-6D5E-471A-8C73-B9A584382082}"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a:t>
            </a:r>
            <a:endParaRPr lang="en-GB" dirty="0"/>
          </a:p>
        </p:txBody>
      </p:sp>
      <p:sp>
        <p:nvSpPr>
          <p:cNvPr id="6" name="Content Placeholder 5"/>
          <p:cNvSpPr>
            <a:spLocks noGrp="1"/>
          </p:cNvSpPr>
          <p:nvPr>
            <p:ph idx="1"/>
          </p:nvPr>
        </p:nvSpPr>
        <p:spPr/>
        <p:txBody>
          <a:bodyPr>
            <a:normAutofit fontScale="85000" lnSpcReduction="20000"/>
          </a:bodyPr>
          <a:lstStyle/>
          <a:p>
            <a:r>
              <a:rPr lang="it-IT" dirty="0"/>
              <a:t>Queue: A B C null null </a:t>
            </a:r>
          </a:p>
          <a:p>
            <a:r>
              <a:rPr lang="en-GB" dirty="0"/>
              <a:t>A is deleted </a:t>
            </a:r>
          </a:p>
          <a:p>
            <a:r>
              <a:rPr lang="en-GB" dirty="0"/>
              <a:t>B is deleted </a:t>
            </a:r>
          </a:p>
          <a:p>
            <a:r>
              <a:rPr lang="it-IT" dirty="0"/>
              <a:t>Queue: null null C null null </a:t>
            </a:r>
          </a:p>
          <a:p>
            <a:r>
              <a:rPr lang="it-IT" dirty="0"/>
              <a:t>Queue: F null C D E </a:t>
            </a:r>
          </a:p>
          <a:p>
            <a:r>
              <a:rPr lang="en-GB" dirty="0"/>
              <a:t>C is deleted </a:t>
            </a:r>
          </a:p>
          <a:p>
            <a:r>
              <a:rPr lang="it-IT" dirty="0"/>
              <a:t>Queue: F null null D E </a:t>
            </a:r>
          </a:p>
          <a:p>
            <a:r>
              <a:rPr lang="en-GB" dirty="0"/>
              <a:t>peek(): D </a:t>
            </a:r>
          </a:p>
          <a:p>
            <a:r>
              <a:rPr lang="it-IT" dirty="0"/>
              <a:t>Queue: F G null D E </a:t>
            </a:r>
          </a:p>
          <a:p>
            <a:r>
              <a:rPr lang="en-GB" dirty="0"/>
              <a:t>Queue size: 4 </a:t>
            </a:r>
          </a:p>
        </p:txBody>
      </p:sp>
      <p:sp>
        <p:nvSpPr>
          <p:cNvPr id="3" name="Date Placeholder 2"/>
          <p:cNvSpPr>
            <a:spLocks noGrp="1"/>
          </p:cNvSpPr>
          <p:nvPr>
            <p:ph type="dt" sz="half" idx="10"/>
          </p:nvPr>
        </p:nvSpPr>
        <p:spPr/>
        <p:txBody>
          <a:bodyPr/>
          <a:lstStyle/>
          <a:p>
            <a:fld id="{A9A3ED4F-832B-4E65-8183-CE728909349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20</a:t>
            </a:fld>
            <a:endParaRPr lang="en-GB"/>
          </a:p>
        </p:txBody>
      </p:sp>
    </p:spTree>
    <p:extLst>
      <p:ext uri="{BB962C8B-B14F-4D97-AF65-F5344CB8AC3E}">
        <p14:creationId xmlns:p14="http://schemas.microsoft.com/office/powerpoint/2010/main" val="1230030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 of queues</a:t>
            </a:r>
            <a:endParaRPr lang="en-GB" dirty="0"/>
          </a:p>
        </p:txBody>
      </p:sp>
      <p:sp>
        <p:nvSpPr>
          <p:cNvPr id="6" name="Content Placeholder 5"/>
          <p:cNvSpPr>
            <a:spLocks noGrp="1"/>
          </p:cNvSpPr>
          <p:nvPr>
            <p:ph idx="1"/>
          </p:nvPr>
        </p:nvSpPr>
        <p:spPr/>
        <p:txBody>
          <a:bodyPr/>
          <a:lstStyle/>
          <a:p>
            <a:r>
              <a:rPr lang="en-GB" dirty="0" smtClean="0"/>
              <a:t>Job scheduling</a:t>
            </a:r>
          </a:p>
          <a:p>
            <a:r>
              <a:rPr lang="en-GB" dirty="0" smtClean="0"/>
              <a:t>Using shared resources </a:t>
            </a:r>
          </a:p>
          <a:p>
            <a:r>
              <a:rPr lang="en-GB" dirty="0" smtClean="0"/>
              <a:t>Circular </a:t>
            </a:r>
            <a:r>
              <a:rPr lang="en-GB" smtClean="0"/>
              <a:t>queue e.g. </a:t>
            </a:r>
            <a:r>
              <a:rPr lang="en-GB" dirty="0" smtClean="0"/>
              <a:t>traffic lights</a:t>
            </a:r>
          </a:p>
          <a:p>
            <a:r>
              <a:rPr lang="en-GB" dirty="0" smtClean="0"/>
              <a:t>Priority </a:t>
            </a:r>
            <a:r>
              <a:rPr lang="en-GB" smtClean="0"/>
              <a:t>queue e.g. </a:t>
            </a:r>
            <a:r>
              <a:rPr lang="en-GB" dirty="0" smtClean="0"/>
              <a:t>in Huffman </a:t>
            </a:r>
            <a:r>
              <a:rPr lang="en-GB" smtClean="0"/>
              <a:t>codes Dijkstra’s </a:t>
            </a:r>
            <a:r>
              <a:rPr lang="en-GB" dirty="0" smtClean="0"/>
              <a:t>algorithm. Single source shortest path algorithm</a:t>
            </a:r>
          </a:p>
          <a:p>
            <a:r>
              <a:rPr lang="en-GB" smtClean="0"/>
              <a:t> Deque: </a:t>
            </a:r>
            <a:r>
              <a:rPr lang="en-GB" dirty="0" smtClean="0"/>
              <a:t>undo and </a:t>
            </a:r>
            <a:r>
              <a:rPr lang="en-GB" smtClean="0"/>
              <a:t>redo operations in application software</a:t>
            </a:r>
            <a:endParaRPr lang="en-GB" dirty="0" smtClean="0"/>
          </a:p>
          <a:p>
            <a:endParaRPr lang="en-GB" dirty="0" smtClean="0"/>
          </a:p>
          <a:p>
            <a:endParaRPr lang="en-GB" dirty="0"/>
          </a:p>
        </p:txBody>
      </p:sp>
      <p:sp>
        <p:nvSpPr>
          <p:cNvPr id="3" name="Date Placeholder 2"/>
          <p:cNvSpPr>
            <a:spLocks noGrp="1"/>
          </p:cNvSpPr>
          <p:nvPr>
            <p:ph type="dt" sz="half" idx="10"/>
          </p:nvPr>
        </p:nvSpPr>
        <p:spPr/>
        <p:txBody>
          <a:bodyPr/>
          <a:lstStyle/>
          <a:p>
            <a:fld id="{A9A3ED4F-832B-4E65-8183-CE728909349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21</a:t>
            </a:fld>
            <a:endParaRPr lang="en-GB"/>
          </a:p>
        </p:txBody>
      </p:sp>
    </p:spTree>
    <p:extLst>
      <p:ext uri="{BB962C8B-B14F-4D97-AF65-F5344CB8AC3E}">
        <p14:creationId xmlns:p14="http://schemas.microsoft.com/office/powerpoint/2010/main" val="393607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6" name="Content Placeholder 5"/>
          <p:cNvSpPr>
            <a:spLocks noGrp="1"/>
          </p:cNvSpPr>
          <p:nvPr>
            <p:ph idx="1"/>
          </p:nvPr>
        </p:nvSpPr>
        <p:spPr/>
        <p:txBody>
          <a:bodyPr>
            <a:normAutofit/>
          </a:bodyPr>
          <a:lstStyle/>
          <a:p>
            <a:r>
              <a:rPr lang="en-US" dirty="0" smtClean="0"/>
              <a:t>A queue is a linear list of elements in which deletions can take place only at one end, called the front, and insertions can take place only at the other end, called the rear.</a:t>
            </a:r>
          </a:p>
          <a:p>
            <a:r>
              <a:rPr lang="en-US" dirty="0" smtClean="0"/>
              <a:t>The terms “front” and “rear” are used in describing a linear list only when it is implemented as, a queue.</a:t>
            </a:r>
          </a:p>
          <a:p>
            <a:r>
              <a:rPr lang="en-US" dirty="0" smtClean="0"/>
              <a:t>Queues are also called first-in first-out (FIFO) lists, since the first element in a queue will be the first element out of the queue.</a:t>
            </a:r>
            <a:endParaRPr lang="en-US" dirty="0"/>
          </a:p>
        </p:txBody>
      </p:sp>
      <p:sp>
        <p:nvSpPr>
          <p:cNvPr id="3" name="Date Placeholder 2"/>
          <p:cNvSpPr>
            <a:spLocks noGrp="1"/>
          </p:cNvSpPr>
          <p:nvPr>
            <p:ph type="dt" sz="half" idx="10"/>
          </p:nvPr>
        </p:nvSpPr>
        <p:spPr/>
        <p:txBody>
          <a:bodyPr/>
          <a:lstStyle/>
          <a:p>
            <a:fld id="{FD1C4E1E-10D8-4C04-9183-7350C67BF5EC}"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a:t>
            </a:r>
            <a:endParaRPr lang="en-US" dirty="0"/>
          </a:p>
        </p:txBody>
      </p:sp>
      <p:sp>
        <p:nvSpPr>
          <p:cNvPr id="6" name="Content Placeholder 5"/>
          <p:cNvSpPr>
            <a:spLocks noGrp="1"/>
          </p:cNvSpPr>
          <p:nvPr>
            <p:ph idx="1"/>
          </p:nvPr>
        </p:nvSpPr>
        <p:spPr/>
        <p:txBody>
          <a:bodyPr/>
          <a:lstStyle/>
          <a:p>
            <a:r>
              <a:rPr lang="en-US" dirty="0" smtClean="0"/>
              <a:t>An important example of a queue in computer science occurs in a timesharing system,)n which programs with the same priority form a queue while waiting to be executed. (Another structure, called a priority queue, is discussed later on.)</a:t>
            </a:r>
            <a:endParaRPr lang="en-US" dirty="0"/>
          </a:p>
        </p:txBody>
      </p:sp>
      <p:sp>
        <p:nvSpPr>
          <p:cNvPr id="3" name="Date Placeholder 2"/>
          <p:cNvSpPr>
            <a:spLocks noGrp="1"/>
          </p:cNvSpPr>
          <p:nvPr>
            <p:ph type="dt" sz="half" idx="10"/>
          </p:nvPr>
        </p:nvSpPr>
        <p:spPr/>
        <p:txBody>
          <a:bodyPr/>
          <a:lstStyle/>
          <a:p>
            <a:fld id="{5B7185A4-F960-4FE2-A2FC-29DD1937036D}"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Representation of Queues</a:t>
            </a:r>
            <a:endParaRPr lang="en-US" dirty="0"/>
          </a:p>
        </p:txBody>
      </p:sp>
      <p:sp>
        <p:nvSpPr>
          <p:cNvPr id="6" name="Content Placeholder 5"/>
          <p:cNvSpPr>
            <a:spLocks noGrp="1"/>
          </p:cNvSpPr>
          <p:nvPr>
            <p:ph idx="1"/>
          </p:nvPr>
        </p:nvSpPr>
        <p:spPr/>
        <p:txBody>
          <a:bodyPr>
            <a:normAutofit/>
          </a:bodyPr>
          <a:lstStyle/>
          <a:p>
            <a:r>
              <a:rPr lang="en-US" dirty="0" smtClean="0"/>
              <a:t>Queues may be represented in the computer in various ways, usually by means of one-way lists or linear arrays.</a:t>
            </a:r>
          </a:p>
          <a:p>
            <a:r>
              <a:rPr lang="en-US" dirty="0" smtClean="0"/>
              <a:t>Unless otherwise stated or implied, each of our queues will be maintained by a linear array QUEUE and two pointer variables:</a:t>
            </a:r>
          </a:p>
          <a:p>
            <a:r>
              <a:rPr lang="en-US" dirty="0" smtClean="0"/>
              <a:t>FRONT, containing the location of the front element of the queue; and REAR, containing the location of the rear element of the queue.</a:t>
            </a:r>
            <a:endParaRPr lang="en-US" dirty="0"/>
          </a:p>
        </p:txBody>
      </p:sp>
      <p:sp>
        <p:nvSpPr>
          <p:cNvPr id="3" name="Date Placeholder 2"/>
          <p:cNvSpPr>
            <a:spLocks noGrp="1"/>
          </p:cNvSpPr>
          <p:nvPr>
            <p:ph type="dt" sz="half" idx="10"/>
          </p:nvPr>
        </p:nvSpPr>
        <p:spPr/>
        <p:txBody>
          <a:bodyPr/>
          <a:lstStyle/>
          <a:p>
            <a:fld id="{5A1CCC0C-F592-4F05-82B2-ACDCF9D9DA4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Representation of Queues</a:t>
            </a:r>
            <a:endParaRPr lang="en-US" dirty="0"/>
          </a:p>
        </p:txBody>
      </p:sp>
      <p:sp>
        <p:nvSpPr>
          <p:cNvPr id="6" name="Content Placeholder 5"/>
          <p:cNvSpPr>
            <a:spLocks noGrp="1"/>
          </p:cNvSpPr>
          <p:nvPr>
            <p:ph idx="1"/>
          </p:nvPr>
        </p:nvSpPr>
        <p:spPr/>
        <p:txBody>
          <a:bodyPr>
            <a:normAutofit/>
          </a:bodyPr>
          <a:lstStyle/>
          <a:p>
            <a:r>
              <a:rPr lang="en-US" dirty="0" smtClean="0"/>
              <a:t>The condition FRONT = NULL will indicate that the queue is empty. Figure below indicates the way elements will be deleted from the queue and the way new elements will be added to the queue. </a:t>
            </a:r>
          </a:p>
          <a:p>
            <a:r>
              <a:rPr lang="en-US" dirty="0" smtClean="0"/>
              <a:t>Observe that whenever an element is deleted from the queue, the value of FRONT is increased by 1; this can be implemented by the assignment</a:t>
            </a:r>
            <a:endParaRPr lang="en-US" dirty="0"/>
          </a:p>
        </p:txBody>
      </p:sp>
      <p:sp>
        <p:nvSpPr>
          <p:cNvPr id="3" name="Date Placeholder 2"/>
          <p:cNvSpPr>
            <a:spLocks noGrp="1"/>
          </p:cNvSpPr>
          <p:nvPr>
            <p:ph type="dt" sz="half" idx="10"/>
          </p:nvPr>
        </p:nvSpPr>
        <p:spPr/>
        <p:txBody>
          <a:bodyPr/>
          <a:lstStyle/>
          <a:p>
            <a:fld id="{894053B1-3199-47FF-9260-34FDFAB73DA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lnSpcReduction="10000"/>
          </a:bodyPr>
          <a:lstStyle/>
          <a:p>
            <a:r>
              <a:rPr lang="en-US" dirty="0" smtClean="0"/>
              <a:t>FRONT: = FRONT + 1</a:t>
            </a:r>
          </a:p>
          <a:p>
            <a:r>
              <a:rPr lang="en-US" dirty="0" smtClean="0"/>
              <a:t>Similarly, whenever an element is added to the queue, the value of REAR is increased by 1; this can be implemented by the Assignment </a:t>
            </a:r>
          </a:p>
          <a:p>
            <a:r>
              <a:rPr lang="en-US" dirty="0" smtClean="0"/>
              <a:t>REAR: = REAR + 1</a:t>
            </a:r>
          </a:p>
          <a:p>
            <a:r>
              <a:rPr lang="en-US" dirty="0" smtClean="0"/>
              <a:t>This means that after N insertions, the rear element of the queue will occupy QUEUE [N] or, in other words, eventually the queue will occupy the last part of the array. </a:t>
            </a:r>
          </a:p>
          <a:p>
            <a:r>
              <a:rPr lang="en-US" dirty="0" smtClean="0"/>
              <a:t>This occurs even through the queue itself may not contain many elements.</a:t>
            </a:r>
            <a:endParaRPr lang="en-US" dirty="0"/>
          </a:p>
        </p:txBody>
      </p:sp>
      <p:sp>
        <p:nvSpPr>
          <p:cNvPr id="3" name="Date Placeholder 2"/>
          <p:cNvSpPr>
            <a:spLocks noGrp="1"/>
          </p:cNvSpPr>
          <p:nvPr>
            <p:ph type="dt" sz="half" idx="10"/>
          </p:nvPr>
        </p:nvSpPr>
        <p:spPr/>
        <p:txBody>
          <a:bodyPr/>
          <a:lstStyle/>
          <a:p>
            <a:fld id="{0231C11A-CAE2-44B8-85EB-0722F57C193A}"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lnSpcReduction="10000"/>
          </a:bodyPr>
          <a:lstStyle/>
          <a:p>
            <a:r>
              <a:rPr lang="en-US" dirty="0" smtClean="0"/>
              <a:t>Suppose we want to insert an element ITEM into a queue at the time the queue does occupy the last part of the array, i.e., when</a:t>
            </a:r>
          </a:p>
          <a:p>
            <a:r>
              <a:rPr lang="en-US" dirty="0" smtClean="0"/>
              <a:t>REAR = N. </a:t>
            </a:r>
          </a:p>
          <a:p>
            <a:r>
              <a:rPr lang="en-US" dirty="0" smtClean="0"/>
              <a:t>One way to do this is to simply move the entire queue to the beginning of the array, changing FRONT and REAR and then inserting ITEM as above. </a:t>
            </a:r>
          </a:p>
          <a:p>
            <a:r>
              <a:rPr lang="en-US" dirty="0" smtClean="0"/>
              <a:t>This procedure may be very expensive. The procedure we adopt is to assume that the array QUEUE is circular, that is, that QUEUE [l] comes after QUEUE [N] in the array.</a:t>
            </a:r>
            <a:endParaRPr lang="en-US" dirty="0"/>
          </a:p>
        </p:txBody>
      </p:sp>
      <p:sp>
        <p:nvSpPr>
          <p:cNvPr id="3" name="Date Placeholder 2"/>
          <p:cNvSpPr>
            <a:spLocks noGrp="1"/>
          </p:cNvSpPr>
          <p:nvPr>
            <p:ph type="dt" sz="half" idx="10"/>
          </p:nvPr>
        </p:nvSpPr>
        <p:spPr/>
        <p:txBody>
          <a:bodyPr/>
          <a:lstStyle/>
          <a:p>
            <a:fld id="{46CF883D-1FD6-4C53-8DDE-68F39EEAA7BC}"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representation of a queue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14282" y="1500174"/>
            <a:ext cx="8643998" cy="4861072"/>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5441DC91-0D5E-4C6F-92CA-EA39EE05F29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Feathered</Template>
  <TotalTime>1171</TotalTime>
  <Words>1711</Words>
  <Application>Microsoft Office PowerPoint</Application>
  <PresentationFormat>On-screen Show (4:3)</PresentationFormat>
  <Paragraphs>230</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Schoolbook</vt:lpstr>
      <vt:lpstr>Corbel</vt:lpstr>
      <vt:lpstr>Feathered</vt:lpstr>
      <vt:lpstr>QUEUE</vt:lpstr>
      <vt:lpstr>Introduction </vt:lpstr>
      <vt:lpstr>Definition</vt:lpstr>
      <vt:lpstr>Queues </vt:lpstr>
      <vt:lpstr>Representation of Queues</vt:lpstr>
      <vt:lpstr>Representation of Queues</vt:lpstr>
      <vt:lpstr>PowerPoint Presentation</vt:lpstr>
      <vt:lpstr>PowerPoint Presentation</vt:lpstr>
      <vt:lpstr>Array representation of a queue</vt:lpstr>
      <vt:lpstr>Array representation of a queue</vt:lpstr>
      <vt:lpstr>Procedure: QINSERT</vt:lpstr>
      <vt:lpstr>Procedure : QDELETE</vt:lpstr>
      <vt:lpstr>Queue Interface</vt:lpstr>
      <vt:lpstr>Queue implementation</vt:lpstr>
      <vt:lpstr>Queue implementation…..</vt:lpstr>
      <vt:lpstr>Object remove()</vt:lpstr>
      <vt:lpstr>Object peek()</vt:lpstr>
      <vt:lpstr>Queue Demo</vt:lpstr>
      <vt:lpstr>Queue demo..</vt:lpstr>
      <vt:lpstr>Output </vt:lpstr>
      <vt:lpstr>Applications of queues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jane kuria</cp:lastModifiedBy>
  <cp:revision>81</cp:revision>
  <dcterms:created xsi:type="dcterms:W3CDTF">2009-09-09T17:37:27Z</dcterms:created>
  <dcterms:modified xsi:type="dcterms:W3CDTF">2020-03-24T13:53:15Z</dcterms:modified>
</cp:coreProperties>
</file>