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60" r:id="rId3"/>
    <p:sldId id="301" r:id="rId4"/>
    <p:sldId id="300" r:id="rId5"/>
    <p:sldId id="299" r:id="rId6"/>
    <p:sldId id="298" r:id="rId7"/>
    <p:sldId id="297" r:id="rId8"/>
    <p:sldId id="296" r:id="rId9"/>
    <p:sldId id="302" r:id="rId10"/>
    <p:sldId id="303" r:id="rId11"/>
    <p:sldId id="306" r:id="rId12"/>
    <p:sldId id="305" r:id="rId13"/>
    <p:sldId id="304" r:id="rId14"/>
    <p:sldId id="310" r:id="rId15"/>
    <p:sldId id="309" r:id="rId16"/>
    <p:sldId id="308" r:id="rId17"/>
    <p:sldId id="307" r:id="rId18"/>
    <p:sldId id="313" r:id="rId19"/>
    <p:sldId id="312" r:id="rId20"/>
    <p:sldId id="311" r:id="rId21"/>
    <p:sldId id="316" r:id="rId22"/>
    <p:sldId id="315" r:id="rId23"/>
    <p:sldId id="314" r:id="rId24"/>
    <p:sldId id="319" r:id="rId25"/>
    <p:sldId id="318" r:id="rId26"/>
    <p:sldId id="317" r:id="rId27"/>
    <p:sldId id="321" r:id="rId28"/>
    <p:sldId id="320" r:id="rId29"/>
    <p:sldId id="325" r:id="rId30"/>
    <p:sldId id="324" r:id="rId31"/>
    <p:sldId id="323" r:id="rId32"/>
    <p:sldId id="322" r:id="rId33"/>
    <p:sldId id="329" r:id="rId34"/>
    <p:sldId id="328" r:id="rId35"/>
    <p:sldId id="327" r:id="rId36"/>
    <p:sldId id="326" r:id="rId37"/>
    <p:sldId id="330" r:id="rId38"/>
    <p:sldId id="333" r:id="rId39"/>
    <p:sldId id="332" r:id="rId40"/>
    <p:sldId id="331" r:id="rId41"/>
    <p:sldId id="336" r:id="rId42"/>
    <p:sldId id="335" r:id="rId43"/>
    <p:sldId id="334" r:id="rId44"/>
    <p:sldId id="339" r:id="rId45"/>
    <p:sldId id="338" r:id="rId46"/>
    <p:sldId id="337" r:id="rId47"/>
    <p:sldId id="341" r:id="rId48"/>
    <p:sldId id="342" r:id="rId49"/>
    <p:sldId id="344" r:id="rId50"/>
    <p:sldId id="343" r:id="rId51"/>
    <p:sldId id="345" r:id="rId52"/>
    <p:sldId id="347" r:id="rId53"/>
    <p:sldId id="348" r:id="rId54"/>
    <p:sldId id="346" r:id="rId55"/>
    <p:sldId id="349" r:id="rId56"/>
    <p:sldId id="350" r:id="rId57"/>
    <p:sldId id="351" r:id="rId58"/>
    <p:sldId id="352" r:id="rId59"/>
    <p:sldId id="353" r:id="rId60"/>
    <p:sldId id="29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4660"/>
  </p:normalViewPr>
  <p:slideViewPr>
    <p:cSldViewPr>
      <p:cViewPr varScale="1">
        <p:scale>
          <a:sx n="70" d="100"/>
          <a:sy n="70"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notesMaster" Target="notesMasters/notesMaster1.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B6DBA617-FA4D-439B-A892-1BF4F49365EE}" type="datetime1">
              <a:rPr lang="en-US" smtClean="0"/>
            </a:fld>
            <a:endParaRPr lang="en-GB"/>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en-GB" smtClean="0"/>
              <a:t>Data Sturctures &amp; Algorithms</a:t>
            </a:r>
            <a:endParaRPr lang="en-GB"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2851580B-532C-46DD-8981-D1006AF55002}" type="slidenum">
              <a:rPr lang="en-GB" smtClean="0"/>
            </a:fld>
            <a:endParaRPr lang="en-GB"/>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E5B0EE7-BCC8-411C-9F75-613AF3340367}" type="datetime1">
              <a:rPr lang="en-US" smtClean="0"/>
            </a:fld>
            <a:endParaRPr lang="en-GB"/>
          </a:p>
        </p:txBody>
      </p:sp>
      <p:sp>
        <p:nvSpPr>
          <p:cNvPr id="5" name="Footer Placeholder 4"/>
          <p:cNvSpPr>
            <a:spLocks noGrp="1"/>
          </p:cNvSpPr>
          <p:nvPr>
            <p:ph type="ftr" sz="quarter" idx="11"/>
          </p:nvPr>
        </p:nvSpPr>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104D8888-BD5C-427C-9126-19380B105D61}" type="datetime1">
              <a:rPr lang="en-US" smtClean="0"/>
            </a:fld>
            <a:endParaRPr lang="en-GB"/>
          </a:p>
        </p:txBody>
      </p:sp>
      <p:sp>
        <p:nvSpPr>
          <p:cNvPr id="5" name="Footer Placeholder 4"/>
          <p:cNvSpPr>
            <a:spLocks noGrp="1"/>
          </p:cNvSpPr>
          <p:nvPr>
            <p:ph type="ftr" sz="quarter" idx="11"/>
          </p:nvPr>
        </p:nvSpPr>
        <p:spPr>
          <a:xfrm>
            <a:off x="2200275" y="6296616"/>
            <a:ext cx="4469683" cy="365125"/>
          </a:xfrm>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2851580B-532C-46DD-8981-D1006AF55002}" type="slidenum">
              <a:rPr lang="en-GB" smtClean="0"/>
            </a:fld>
            <a:endParaRPr lang="en-GB"/>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77A2C5-81F7-40C5-A7FF-4D49E2AE5EFA}" type="datetime1">
              <a:rPr lang="en-US" smtClean="0"/>
            </a:fld>
            <a:endParaRPr lang="en-GB"/>
          </a:p>
        </p:txBody>
      </p:sp>
      <p:sp>
        <p:nvSpPr>
          <p:cNvPr id="5" name="Footer Placeholder 4"/>
          <p:cNvSpPr>
            <a:spLocks noGrp="1"/>
          </p:cNvSpPr>
          <p:nvPr>
            <p:ph type="ftr" sz="quarter" idx="11"/>
          </p:nvPr>
        </p:nvSpPr>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3B35696E-61F7-4249-A434-DA04C03616BA}" type="datetime1">
              <a:rPr lang="en-US" smtClean="0"/>
            </a:fld>
            <a:endParaRPr lang="en-GB"/>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en-GB" smtClean="0"/>
              <a:t>Data Sturctures &amp; Algorithms</a:t>
            </a:r>
            <a:endParaRPr lang="en-GB"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2851580B-532C-46DD-8981-D1006AF55002}" type="slidenum">
              <a:rPr lang="en-GB" smtClean="0"/>
            </a:fld>
            <a:endParaRPr lang="en-GB"/>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053B88B-749D-47AB-B310-54F71D789ABE}" type="datetime1">
              <a:rPr lang="en-US" smtClean="0"/>
            </a:fld>
            <a:endParaRPr lang="en-GB"/>
          </a:p>
        </p:txBody>
      </p:sp>
      <p:sp>
        <p:nvSpPr>
          <p:cNvPr id="6" name="Footer Placeholder 5"/>
          <p:cNvSpPr>
            <a:spLocks noGrp="1"/>
          </p:cNvSpPr>
          <p:nvPr>
            <p:ph type="ftr" sz="quarter" idx="11"/>
          </p:nvPr>
        </p:nvSpPr>
        <p:spPr/>
        <p:txBody>
          <a:bodyPr/>
          <a:lstStyle/>
          <a:p>
            <a:r>
              <a:rPr lang="en-GB" smtClean="0"/>
              <a:t>Data Sturctures &amp; Algorithms</a:t>
            </a:r>
            <a:endParaRPr lang="en-GB" dirty="0"/>
          </a:p>
        </p:txBody>
      </p:sp>
      <p:sp>
        <p:nvSpPr>
          <p:cNvPr id="7" name="Slide Number Placeholder 6"/>
          <p:cNvSpPr>
            <a:spLocks noGrp="1"/>
          </p:cNvSpPr>
          <p:nvPr>
            <p:ph type="sldNum" sz="quarter" idx="12"/>
          </p:nvPr>
        </p:nvSpPr>
        <p:spPr/>
        <p:txBody>
          <a:bodyPr/>
          <a:lstStyle/>
          <a:p>
            <a:fld id="{2851580B-532C-46DD-8981-D1006AF5500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BD2DC35-49F7-4D2A-82D4-0C676C18228F}" type="datetime1">
              <a:rPr lang="en-US" smtClean="0"/>
            </a:fld>
            <a:endParaRPr lang="en-GB"/>
          </a:p>
        </p:txBody>
      </p:sp>
      <p:sp>
        <p:nvSpPr>
          <p:cNvPr id="8" name="Footer Placeholder 7"/>
          <p:cNvSpPr>
            <a:spLocks noGrp="1"/>
          </p:cNvSpPr>
          <p:nvPr>
            <p:ph type="ftr" sz="quarter" idx="11"/>
          </p:nvPr>
        </p:nvSpPr>
        <p:spPr/>
        <p:txBody>
          <a:bodyPr/>
          <a:lstStyle/>
          <a:p>
            <a:r>
              <a:rPr lang="en-GB" smtClean="0"/>
              <a:t>Data Sturctures &amp; Algorithms</a:t>
            </a:r>
            <a:endParaRPr lang="en-GB" dirty="0"/>
          </a:p>
        </p:txBody>
      </p:sp>
      <p:sp>
        <p:nvSpPr>
          <p:cNvPr id="9" name="Slide Number Placeholder 8"/>
          <p:cNvSpPr>
            <a:spLocks noGrp="1"/>
          </p:cNvSpPr>
          <p:nvPr>
            <p:ph type="sldNum" sz="quarter" idx="12"/>
          </p:nvPr>
        </p:nvSpPr>
        <p:spPr/>
        <p:txBody>
          <a:bodyPr/>
          <a:lstStyle/>
          <a:p>
            <a:fld id="{2851580B-532C-46DD-8981-D1006AF5500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CD9C09-F533-4A39-B5AA-03F2345FC0E4}"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lstStyle/>
          <a:p>
            <a:fld id="{2851580B-532C-46DD-8981-D1006AF5500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99A04A4F-9158-4D23-AAA0-C2460B2499AC}" type="datetime1">
              <a:rPr lang="en-US" smtClean="0"/>
            </a:fld>
            <a:endParaRPr lang="en-GB"/>
          </a:p>
        </p:txBody>
      </p:sp>
      <p:sp>
        <p:nvSpPr>
          <p:cNvPr id="3" name="Footer Placeholder 2"/>
          <p:cNvSpPr>
            <a:spLocks noGrp="1"/>
          </p:cNvSpPr>
          <p:nvPr>
            <p:ph type="ftr" sz="quarter" idx="11"/>
          </p:nvPr>
        </p:nvSpPr>
        <p:spPr/>
        <p:txBody>
          <a:bodyPr/>
          <a:lstStyle/>
          <a:p>
            <a:r>
              <a:rPr lang="en-GB" smtClean="0"/>
              <a:t>Data Sturctures &amp; Algorithms</a:t>
            </a:r>
            <a:endParaRPr lang="en-GB" dirty="0"/>
          </a:p>
        </p:txBody>
      </p:sp>
      <p:sp>
        <p:nvSpPr>
          <p:cNvPr id="4" name="Slide Number Placeholder 3"/>
          <p:cNvSpPr>
            <a:spLocks noGrp="1"/>
          </p:cNvSpPr>
          <p:nvPr>
            <p:ph type="sldNum" sz="quarter" idx="12"/>
          </p:nvPr>
        </p:nvSpPr>
        <p:spPr/>
        <p:txBody>
          <a:bodyPr/>
          <a:lstStyle/>
          <a:p>
            <a:fld id="{2851580B-532C-46DD-8981-D1006AF5500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E3C0A413-69C4-413C-84EB-E40E86BD0F48}" type="datetime1">
              <a:rPr lang="en-US" smtClean="0"/>
            </a:fld>
            <a:endParaRPr lang="en-GB"/>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en-GB" smtClean="0"/>
              <a:t>Data Sturctures &amp; Algorithms</a:t>
            </a:r>
            <a:endParaRPr lang="en-GB"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2851580B-532C-46DD-8981-D1006AF5500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DD7B9A41-CEB1-44E6-B072-D647C8967288}" type="datetime1">
              <a:rPr lang="en-US" smtClean="0"/>
            </a:fld>
            <a:endParaRPr lang="en-GB"/>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GB" smtClean="0"/>
              <a:t>Data Sturctures &amp; Algorithms</a:t>
            </a:r>
            <a:endParaRPr lang="en-GB"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2851580B-532C-46DD-8981-D1006AF5500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6C9CF396-C69E-4B4F-8A9B-CB1FCFA294E5}" type="datetime1">
              <a:rPr lang="en-US" smtClean="0"/>
            </a:fld>
            <a:endParaRPr lang="en-GB"/>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GB" smtClean="0"/>
              <a:t>Data Sturctures &amp; Algorithms</a:t>
            </a:r>
            <a:endParaRPr lang="en-GB"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2851580B-532C-46DD-8981-D1006AF55002}" type="slidenum">
              <a:rPr lang="en-GB" smtClean="0"/>
            </a:fld>
            <a:endParaRPr lang="en-GB"/>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LINKED LISTS</a:t>
            </a:r>
            <a:endParaRPr lang="en-US" sz="4000" b="1" dirty="0"/>
          </a:p>
        </p:txBody>
      </p:sp>
      <p:sp>
        <p:nvSpPr>
          <p:cNvPr id="6" name="Content Placeholder 5"/>
          <p:cNvSpPr>
            <a:spLocks noGrp="1"/>
          </p:cNvSpPr>
          <p:nvPr>
            <p:ph idx="1"/>
          </p:nvPr>
        </p:nvSpPr>
        <p:spPr/>
        <p:txBody>
          <a:bodyPr/>
          <a:lstStyle/>
          <a:p>
            <a:r>
              <a:rPr lang="en-US" dirty="0" smtClean="0"/>
              <a:t>Summary of Lesson:</a:t>
            </a:r>
            <a:endParaRPr lang="en-US" dirty="0" smtClean="0"/>
          </a:p>
          <a:p>
            <a:r>
              <a:rPr lang="en-US" dirty="0" smtClean="0"/>
              <a:t>· Memory Allocation</a:t>
            </a:r>
            <a:endParaRPr lang="en-US" dirty="0" smtClean="0"/>
          </a:p>
          <a:p>
            <a:r>
              <a:rPr lang="en-US" dirty="0" smtClean="0"/>
              <a:t>· Garbage Collection</a:t>
            </a:r>
            <a:endParaRPr lang="en-US" dirty="0" smtClean="0"/>
          </a:p>
          <a:p>
            <a:r>
              <a:rPr lang="en-US" dirty="0" smtClean="0"/>
              <a:t>· Types of linked lists</a:t>
            </a:r>
            <a:endParaRPr lang="en-US" dirty="0"/>
          </a:p>
        </p:txBody>
      </p:sp>
      <p:sp>
        <p:nvSpPr>
          <p:cNvPr id="3" name="Date Placeholder 2"/>
          <p:cNvSpPr>
            <a:spLocks noGrp="1"/>
          </p:cNvSpPr>
          <p:nvPr>
            <p:ph type="dt" sz="half" idx="10"/>
          </p:nvPr>
        </p:nvSpPr>
        <p:spPr/>
        <p:txBody>
          <a:bodyPr/>
          <a:lstStyle/>
          <a:p>
            <a:fld id="{4B7C85A6-80C4-457B-BD5A-6CBBAFACB24F}"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These figures do not take into account that the memory space for the new node N will come from the AVAIL list. Specifically, for easier processing, the first node in the AVAIL list will be used for the new node N. </a:t>
            </a:r>
            <a:endParaRPr lang="en-US" dirty="0" smtClean="0"/>
          </a:p>
          <a:p>
            <a:r>
              <a:rPr lang="en-US" dirty="0" smtClean="0"/>
              <a:t>Thus a more exact schematic diagram of such an insertion is that in Fig. below. Observe that three pointer fields are changed as follows:</a:t>
            </a:r>
            <a:endParaRPr lang="en-US" dirty="0" smtClean="0"/>
          </a:p>
          <a:p>
            <a:r>
              <a:rPr lang="en-US" dirty="0" smtClean="0"/>
              <a:t>1. The next pointer field of node A now points to the new node N, to which AVAIL previously pointed.</a:t>
            </a:r>
            <a:endParaRPr lang="en-US" dirty="0" smtClean="0"/>
          </a:p>
          <a:p>
            <a:r>
              <a:rPr lang="en-US" dirty="0" smtClean="0"/>
              <a:t>2. AVAIL now points to the second node in the free pool, to which node N previously pointed.</a:t>
            </a:r>
            <a:endParaRPr lang="en-US" dirty="0" smtClean="0"/>
          </a:p>
          <a:p>
            <a:r>
              <a:rPr lang="en-US" dirty="0" smtClean="0"/>
              <a:t>3. The next pointer field of node N </a:t>
            </a:r>
            <a:endParaRPr lang="en-US" dirty="0" smtClean="0"/>
          </a:p>
          <a:p>
            <a:r>
              <a:rPr lang="en-US" dirty="0" smtClean="0"/>
              <a:t>There are also two special cases. If the new node N is the first node in the list, then START will point to N; and if the new node N is the last node in the list, then N will contain the null pointer.</a:t>
            </a:r>
            <a:endParaRPr lang="en-US" dirty="0"/>
          </a:p>
        </p:txBody>
      </p:sp>
      <p:sp>
        <p:nvSpPr>
          <p:cNvPr id="3" name="Date Placeholder 2"/>
          <p:cNvSpPr>
            <a:spLocks noGrp="1"/>
          </p:cNvSpPr>
          <p:nvPr>
            <p:ph type="dt" sz="half" idx="10"/>
          </p:nvPr>
        </p:nvSpPr>
        <p:spPr/>
        <p:txBody>
          <a:bodyPr/>
          <a:lstStyle/>
          <a:p>
            <a:fld id="{25710F8C-F4E0-4E38-9465-02AD92FE7532}"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Insertion Algorithms</a:t>
            </a:r>
            <a:endParaRPr lang="en-US" dirty="0"/>
          </a:p>
        </p:txBody>
      </p:sp>
      <p:sp>
        <p:nvSpPr>
          <p:cNvPr id="6" name="Content Placeholder 5"/>
          <p:cNvSpPr>
            <a:spLocks noGrp="1"/>
          </p:cNvSpPr>
          <p:nvPr>
            <p:ph idx="1"/>
          </p:nvPr>
        </p:nvSpPr>
        <p:spPr/>
        <p:txBody>
          <a:bodyPr>
            <a:normAutofit/>
          </a:bodyPr>
          <a:lstStyle/>
          <a:p>
            <a:r>
              <a:rPr lang="en-US" dirty="0" smtClean="0"/>
              <a:t>Algorithms, which insert nodes into linked lists, come up in various situations. We discuss three of them here. </a:t>
            </a:r>
            <a:endParaRPr lang="en-US" dirty="0" smtClean="0"/>
          </a:p>
          <a:p>
            <a:r>
              <a:rPr lang="en-US" dirty="0" smtClean="0"/>
              <a:t>The first one inserts a node at the beginning of the list, the second one inserts a node after the node with a given location, and the third one inserts a node into a sorted list. </a:t>
            </a:r>
            <a:endParaRPr lang="en-US" dirty="0" smtClean="0"/>
          </a:p>
          <a:p>
            <a:r>
              <a:rPr lang="en-US" dirty="0" smtClean="0"/>
              <a:t>All our algorithms assume that the linked list is in memory in the form LIST (INFO, LINK, START, AVAIL) and that the variable ITEM contains the new information to be added to the list.</a:t>
            </a:r>
            <a:endParaRPr lang="en-US" dirty="0"/>
          </a:p>
        </p:txBody>
      </p:sp>
      <p:sp>
        <p:nvSpPr>
          <p:cNvPr id="3" name="Date Placeholder 2"/>
          <p:cNvSpPr>
            <a:spLocks noGrp="1"/>
          </p:cNvSpPr>
          <p:nvPr>
            <p:ph type="dt" sz="half" idx="10"/>
          </p:nvPr>
        </p:nvSpPr>
        <p:spPr/>
        <p:txBody>
          <a:bodyPr/>
          <a:lstStyle/>
          <a:p>
            <a:fld id="{55C43C56-38CB-4BBA-A2E2-8D8FEA5A8586}"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algorithms..</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Since our insertion algorithms will use a node in the AVAIL list, all of the algorithms will include the following steps:</a:t>
            </a:r>
            <a:endParaRPr lang="en-US" dirty="0" smtClean="0"/>
          </a:p>
          <a:p>
            <a:r>
              <a:rPr lang="en-US" dirty="0" smtClean="0"/>
              <a:t>(a) Checking to see if space is available in the AVAIL list. If not, that is, if AVAIL = NULL, then the algorithm will print the message OVERFLOW.</a:t>
            </a:r>
            <a:endParaRPr lang="en-US" dirty="0" smtClean="0"/>
          </a:p>
          <a:p>
            <a:r>
              <a:rPr lang="en-US" dirty="0" smtClean="0"/>
              <a:t>(b) Removing the first node from the AVAIL list. Using the variable NEW to keep track of the location of the new node, this step can be implemented by the pair of assignments (in this order) </a:t>
            </a:r>
            <a:r>
              <a:rPr lang="fr-FR" dirty="0" smtClean="0"/>
              <a:t>NEW: = AVAIL, AVAIL: = LINK [AVAIL]</a:t>
            </a:r>
            <a:endParaRPr lang="fr-FR" dirty="0" smtClean="0"/>
          </a:p>
          <a:p>
            <a:r>
              <a:rPr lang="en-US" dirty="0" smtClean="0"/>
              <a:t>(c) Copying new information into the new node. In other words,</a:t>
            </a:r>
            <a:endParaRPr lang="en-US" dirty="0" smtClean="0"/>
          </a:p>
          <a:p>
            <a:r>
              <a:rPr lang="en-US" dirty="0" smtClean="0"/>
              <a:t>INFO [NEW]: = ITEM</a:t>
            </a:r>
            <a:endParaRPr lang="en-US" dirty="0"/>
          </a:p>
        </p:txBody>
      </p:sp>
      <p:sp>
        <p:nvSpPr>
          <p:cNvPr id="3" name="Date Placeholder 2"/>
          <p:cNvSpPr>
            <a:spLocks noGrp="1"/>
          </p:cNvSpPr>
          <p:nvPr>
            <p:ph type="dt" sz="half" idx="10"/>
          </p:nvPr>
        </p:nvSpPr>
        <p:spPr/>
        <p:txBody>
          <a:bodyPr/>
          <a:lstStyle/>
          <a:p>
            <a:fld id="{BB07C88E-A38B-4B93-925E-93E94A5D4649}"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Inserting at the Beginning of a List</a:t>
            </a:r>
            <a:endParaRPr lang="en-US" dirty="0"/>
          </a:p>
        </p:txBody>
      </p:sp>
      <p:sp>
        <p:nvSpPr>
          <p:cNvPr id="6" name="Content Placeholder 5"/>
          <p:cNvSpPr>
            <a:spLocks noGrp="1"/>
          </p:cNvSpPr>
          <p:nvPr>
            <p:ph idx="1"/>
          </p:nvPr>
        </p:nvSpPr>
        <p:spPr/>
        <p:txBody>
          <a:bodyPr/>
          <a:lstStyle/>
          <a:p>
            <a:r>
              <a:rPr lang="en-US" dirty="0" smtClean="0"/>
              <a:t>Suppose our linked list is not necessarily sorted and there is no reason to insert a new node in any special place in the list. </a:t>
            </a:r>
            <a:endParaRPr lang="en-US" dirty="0" smtClean="0"/>
          </a:p>
          <a:p>
            <a:r>
              <a:rPr lang="en-US" dirty="0" smtClean="0"/>
              <a:t>Then the easiest place to insert the node is at the beginning of the list. </a:t>
            </a:r>
            <a:endParaRPr lang="en-US" dirty="0" smtClean="0"/>
          </a:p>
          <a:p>
            <a:r>
              <a:rPr lang="en-US" dirty="0" smtClean="0"/>
              <a:t>An algorithm that does so follows.</a:t>
            </a:r>
            <a:endParaRPr lang="en-US" dirty="0"/>
          </a:p>
        </p:txBody>
      </p:sp>
      <p:sp>
        <p:nvSpPr>
          <p:cNvPr id="3" name="Date Placeholder 2"/>
          <p:cNvSpPr>
            <a:spLocks noGrp="1"/>
          </p:cNvSpPr>
          <p:nvPr>
            <p:ph type="dt" sz="half" idx="10"/>
          </p:nvPr>
        </p:nvSpPr>
        <p:spPr/>
        <p:txBody>
          <a:bodyPr/>
          <a:lstStyle/>
          <a:p>
            <a:fld id="{63216661-9F58-4A80-AC74-AFB8B859D472}"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INSFIRST (INFO, LINK, START, AVAIL, ITEM).This algorithm inserts ITEM as the first node in the list.</a:t>
            </a:r>
            <a:endParaRPr lang="en-US" dirty="0" smtClean="0"/>
          </a:p>
          <a:p>
            <a:r>
              <a:rPr lang="en-US" dirty="0" smtClean="0"/>
              <a:t>1. [OVERFLOW?] If AVAIL = NULL, then: Write: OVERFLOW, and Exit.</a:t>
            </a:r>
            <a:endParaRPr lang="en-US" dirty="0" smtClean="0"/>
          </a:p>
          <a:p>
            <a:r>
              <a:rPr lang="en-US" dirty="0" smtClean="0"/>
              <a:t>2. [Remove first node from AVAIL list.] Set NEW:= AVAIL and AVAIL:= LINK[AVAIL].</a:t>
            </a:r>
            <a:endParaRPr lang="en-US" dirty="0" smtClean="0"/>
          </a:p>
          <a:p>
            <a:r>
              <a:rPr lang="en-US" dirty="0" smtClean="0"/>
              <a:t>3. Set INFO[NEW]:= ITEM. [Copies new data into new node.]</a:t>
            </a:r>
            <a:endParaRPr lang="en-US" dirty="0" smtClean="0"/>
          </a:p>
          <a:p>
            <a:r>
              <a:rPr lang="en-US" dirty="0" smtClean="0"/>
              <a:t>4. Set LINK[NEW]:= START. [New node now points to original first node.]</a:t>
            </a:r>
            <a:endParaRPr lang="en-US" dirty="0" smtClean="0"/>
          </a:p>
          <a:p>
            <a:r>
              <a:rPr lang="en-US" dirty="0" smtClean="0"/>
              <a:t>5. Set START:= NEW. [Changes START so it points to the new node.]</a:t>
            </a:r>
            <a:endParaRPr lang="en-US" dirty="0" smtClean="0"/>
          </a:p>
          <a:p>
            <a:r>
              <a:rPr lang="en-US" dirty="0" smtClean="0"/>
              <a:t>6. Exit.</a:t>
            </a:r>
            <a:endParaRPr lang="en-US" dirty="0"/>
          </a:p>
        </p:txBody>
      </p:sp>
      <p:sp>
        <p:nvSpPr>
          <p:cNvPr id="3" name="Date Placeholder 2"/>
          <p:cNvSpPr>
            <a:spLocks noGrp="1"/>
          </p:cNvSpPr>
          <p:nvPr>
            <p:ph type="dt" sz="half" idx="10"/>
          </p:nvPr>
        </p:nvSpPr>
        <p:spPr/>
        <p:txBody>
          <a:bodyPr/>
          <a:lstStyle/>
          <a:p>
            <a:fld id="{0A9D424A-9404-466C-9F27-CF3E5FBE1674}"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Fig: Insertion at the beginning of a list</a:t>
            </a:r>
            <a:endParaRPr lang="en-US" dirty="0"/>
          </a:p>
        </p:txBody>
      </p:sp>
      <p:pic>
        <p:nvPicPr>
          <p:cNvPr id="2050" name="Picture 2"/>
          <p:cNvPicPr>
            <a:picLocks noGrp="1" noChangeAspect="1" noChangeArrowheads="1"/>
          </p:cNvPicPr>
          <p:nvPr>
            <p:ph idx="1"/>
          </p:nvPr>
        </p:nvPicPr>
        <p:blipFill>
          <a:blip r:embed="rId1" cstate="print"/>
          <a:srcRect/>
          <a:stretch>
            <a:fillRect/>
          </a:stretch>
        </p:blipFill>
        <p:spPr bwMode="auto">
          <a:xfrm>
            <a:off x="705731" y="1785926"/>
            <a:ext cx="7652483" cy="4000527"/>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E9E622ED-BD82-4127-BDA0-D8954DA89E81}"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smtClean="0"/>
            </a:br>
            <a:r>
              <a:rPr lang="en-US" b="1" dirty="0" smtClean="0"/>
              <a:t>Inserting after a Given Node</a:t>
            </a:r>
            <a:br>
              <a:rPr lang="en-US" b="1" dirty="0" smtClean="0"/>
            </a:b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Suppose we are given the value of LOC where either LOC is the location of a node A in a linked LIST or LOC = NULL. </a:t>
            </a:r>
            <a:r>
              <a:rPr lang="en-US" dirty="0" err="1" smtClean="0"/>
              <a:t>Thefollowing</a:t>
            </a:r>
            <a:r>
              <a:rPr lang="en-US" dirty="0" smtClean="0"/>
              <a:t> is an algorithm which inserts ITEM into LIST so that ITEM follows node A or, when LOC = NULL, so that ITEM is the first node.</a:t>
            </a:r>
            <a:endParaRPr lang="en-US" dirty="0" smtClean="0"/>
          </a:p>
          <a:p>
            <a:r>
              <a:rPr lang="en-US" dirty="0" smtClean="0"/>
              <a:t>Let N denote the new node (whose location is NEW). If LOC = NULL, then N is inserted as the first node in LIST as in the previous algorithm. </a:t>
            </a:r>
            <a:endParaRPr lang="en-US" dirty="0" smtClean="0"/>
          </a:p>
          <a:p>
            <a:r>
              <a:rPr lang="en-US" dirty="0" smtClean="0"/>
              <a:t>Otherwise, as pictured in Fig. below, we let node N point to node B (which originally followed node A) by the assignment</a:t>
            </a:r>
            <a:endParaRPr lang="en-US" dirty="0" smtClean="0"/>
          </a:p>
          <a:p>
            <a:r>
              <a:rPr lang="en-US" dirty="0" smtClean="0"/>
              <a:t>LINK [NEW]: = LINK [LOC] and we let node A point to the new node N by the </a:t>
            </a:r>
            <a:r>
              <a:rPr lang="en-US" dirty="0" err="1" smtClean="0"/>
              <a:t>assignmentLINK</a:t>
            </a:r>
            <a:r>
              <a:rPr lang="en-US" dirty="0" smtClean="0"/>
              <a:t> [LOC] : = NEW</a:t>
            </a:r>
            <a:endParaRPr lang="en-US" dirty="0" smtClean="0"/>
          </a:p>
          <a:p>
            <a:r>
              <a:rPr lang="en-US" b="1" dirty="0" smtClean="0"/>
              <a:t>A formal statement of the algorithm follows.</a:t>
            </a:r>
            <a:endParaRPr lang="en-US" dirty="0"/>
          </a:p>
        </p:txBody>
      </p:sp>
      <p:sp>
        <p:nvSpPr>
          <p:cNvPr id="3" name="Date Placeholder 2"/>
          <p:cNvSpPr>
            <a:spLocks noGrp="1"/>
          </p:cNvSpPr>
          <p:nvPr>
            <p:ph type="dt" sz="half" idx="10"/>
          </p:nvPr>
        </p:nvSpPr>
        <p:spPr/>
        <p:txBody>
          <a:bodyPr/>
          <a:lstStyle/>
          <a:p>
            <a:fld id="{3505C07E-A5D0-4FBD-ABBC-5A7F2EAD1A6E}"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INSLOC (INFO, LINK, START, AVAIL, LOC, ITEM)</a:t>
            </a:r>
            <a:endParaRPr lang="en-US" dirty="0" smtClean="0"/>
          </a:p>
          <a:p>
            <a:r>
              <a:rPr lang="en-US" dirty="0" smtClean="0"/>
              <a:t>This algorithm inserts ITEM so that ITEM follows the node with location LOC or inserts ITEM as the first node when LOC = NULL.</a:t>
            </a:r>
            <a:endParaRPr lang="en-US" dirty="0" smtClean="0"/>
          </a:p>
          <a:p>
            <a:r>
              <a:rPr lang="en-US" dirty="0" smtClean="0"/>
              <a:t>1. [OVERFLOW?] If AVAIL = NULL, then: Write: OVERFLOW, and Exit.</a:t>
            </a:r>
            <a:endParaRPr lang="en-US" dirty="0" smtClean="0"/>
          </a:p>
          <a:p>
            <a:r>
              <a:rPr lang="en-US" dirty="0" smtClean="0"/>
              <a:t>2. [Remove first node from AVAIL list] Set NEW:= AVAIL and AVAIL:= LINK[AVAIL].</a:t>
            </a:r>
            <a:endParaRPr lang="en-US" dirty="0" smtClean="0"/>
          </a:p>
          <a:p>
            <a:r>
              <a:rPr lang="en-US" dirty="0" smtClean="0"/>
              <a:t>3. Set INFO [NEW]:= ITEM. [Copies new data into. new node.]</a:t>
            </a:r>
            <a:endParaRPr lang="en-US" dirty="0" smtClean="0"/>
          </a:p>
          <a:p>
            <a:r>
              <a:rPr lang="en-US" dirty="0" smtClean="0"/>
              <a:t>4. If LOC = NULL, then: [Insert as first node.] Set LINK [NEW] : = START and START: = NEW. Else: [Insert after node with location LOC.] Set LINK [NEW] : = LINK[LOC] and LINK[LOC]: = NEW. [End of If structure.]</a:t>
            </a:r>
            <a:endParaRPr lang="en-US" dirty="0" smtClean="0"/>
          </a:p>
          <a:p>
            <a:r>
              <a:rPr lang="en-US" dirty="0" smtClean="0"/>
              <a:t>5. Exit.</a:t>
            </a:r>
            <a:endParaRPr lang="en-US" dirty="0"/>
          </a:p>
        </p:txBody>
      </p:sp>
      <p:sp>
        <p:nvSpPr>
          <p:cNvPr id="3" name="Date Placeholder 2"/>
          <p:cNvSpPr>
            <a:spLocks noGrp="1"/>
          </p:cNvSpPr>
          <p:nvPr>
            <p:ph type="dt" sz="half" idx="10"/>
          </p:nvPr>
        </p:nvSpPr>
        <p:spPr/>
        <p:txBody>
          <a:bodyPr/>
          <a:lstStyle/>
          <a:p>
            <a:fld id="{70A6782E-33D4-4381-9003-069AD4ED1089}"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Inserting into a Sorted Linked List:</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ITEM must be inserted between nodes A and B so that </a:t>
            </a:r>
            <a:r>
              <a:rPr lang="pt-BR" dirty="0" smtClean="0"/>
              <a:t>INFO (A) &lt; ITEM &lt; INFO (B)</a:t>
            </a:r>
            <a:endParaRPr lang="pt-BR" dirty="0" smtClean="0"/>
          </a:p>
          <a:p>
            <a:r>
              <a:rPr lang="en-US" dirty="0" smtClean="0"/>
              <a:t>The following is a procedure which finds the location LOC of node A, that is, which finds the location LOC of the last node in LIST whose value is less than ITEM.</a:t>
            </a:r>
            <a:endParaRPr lang="en-US" dirty="0" smtClean="0"/>
          </a:p>
          <a:p>
            <a:r>
              <a:rPr lang="en-US" dirty="0" smtClean="0"/>
              <a:t>Traverse the list, using a pointer variable PTR and comparing ITEM with INFO [PTR] at each node. While traversing, keep track of the location of the preceding node by using a pointer variable SAVE, as pictured in next fig. </a:t>
            </a:r>
            <a:endParaRPr lang="en-US" dirty="0" smtClean="0"/>
          </a:p>
          <a:p>
            <a:r>
              <a:rPr lang="en-US" dirty="0" smtClean="0"/>
              <a:t>Thus SAVE and PTR are updated by the assignments </a:t>
            </a:r>
            <a:endParaRPr lang="en-US" dirty="0" smtClean="0"/>
          </a:p>
          <a:p>
            <a:r>
              <a:rPr lang="en-US" dirty="0" smtClean="0"/>
              <a:t>SAVE:= PTR and PTR:= LINK[PTR]</a:t>
            </a:r>
            <a:endParaRPr lang="en-US" dirty="0"/>
          </a:p>
        </p:txBody>
      </p:sp>
      <p:sp>
        <p:nvSpPr>
          <p:cNvPr id="3" name="Date Placeholder 2"/>
          <p:cNvSpPr>
            <a:spLocks noGrp="1"/>
          </p:cNvSpPr>
          <p:nvPr>
            <p:ph type="dt" sz="half" idx="10"/>
          </p:nvPr>
        </p:nvSpPr>
        <p:spPr/>
        <p:txBody>
          <a:bodyPr/>
          <a:lstStyle/>
          <a:p>
            <a:fld id="{95DD9029-A18B-4C3A-9A4E-71AB2ACDF637}"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a:t>
            </a:r>
            <a:endParaRPr lang="en-US" dirty="0"/>
          </a:p>
        </p:txBody>
      </p:sp>
      <p:sp>
        <p:nvSpPr>
          <p:cNvPr id="6" name="Content Placeholder 5"/>
          <p:cNvSpPr>
            <a:spLocks noGrp="1"/>
          </p:cNvSpPr>
          <p:nvPr>
            <p:ph idx="1"/>
          </p:nvPr>
        </p:nvSpPr>
        <p:spPr/>
        <p:txBody>
          <a:bodyPr>
            <a:normAutofit/>
          </a:bodyPr>
          <a:lstStyle/>
          <a:p>
            <a:r>
              <a:rPr lang="en-US" dirty="0" smtClean="0"/>
              <a:t>The traversing continues as long as INFO [PTR] &gt; ITEM, or in other words, the traversing stops as soon as ITEM &lt; INFO [PTR]. Then PTR points to node B, so SAVE will contain the location of the node A. I</a:t>
            </a:r>
            <a:endParaRPr lang="en-US" dirty="0" smtClean="0"/>
          </a:p>
          <a:p>
            <a:r>
              <a:rPr lang="en-US" dirty="0" smtClean="0"/>
              <a:t>The formal statement of our procedure follows. The cases where the list is empty or where ITEM &lt; INFO [ST ART], so LOC = NULL, are treated separately, since they do not involve the variable SAVE.</a:t>
            </a:r>
            <a:endParaRPr lang="en-US" dirty="0"/>
          </a:p>
        </p:txBody>
      </p:sp>
      <p:sp>
        <p:nvSpPr>
          <p:cNvPr id="3" name="Date Placeholder 2"/>
          <p:cNvSpPr>
            <a:spLocks noGrp="1"/>
          </p:cNvSpPr>
          <p:nvPr>
            <p:ph type="dt" sz="half" idx="10"/>
          </p:nvPr>
        </p:nvSpPr>
        <p:spPr/>
        <p:txBody>
          <a:bodyPr/>
          <a:lstStyle/>
          <a:p>
            <a:fld id="{86D126B1-DC40-47AB-BC13-5D843CBB69C8}"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The maintenance of linked lists in memory assumes the possibility of inserting new nodes into the lists and hence requires some mechanism that provides unused memory space for the new nodes. </a:t>
            </a:r>
            <a:endParaRPr lang="en-US" dirty="0" smtClean="0"/>
          </a:p>
          <a:p>
            <a:r>
              <a:rPr lang="en-US" dirty="0" smtClean="0"/>
              <a:t>Analogously, some mechanism is required whereby the memory space of deleted nodes becomes available for future use.</a:t>
            </a:r>
            <a:endParaRPr lang="en-US" dirty="0" smtClean="0"/>
          </a:p>
          <a:p>
            <a:r>
              <a:rPr lang="en-US" dirty="0" smtClean="0"/>
              <a:t>Together with the linked lists in memory, a special list is maintained which consists of unused memory cells. </a:t>
            </a:r>
            <a:endParaRPr lang="en-US" dirty="0" smtClean="0"/>
          </a:p>
          <a:p>
            <a:r>
              <a:rPr lang="en-US" dirty="0" smtClean="0"/>
              <a:t>This list, which has its own pointer, is called the list of available space or the free-storage list or the free pool.</a:t>
            </a:r>
            <a:endParaRPr lang="en-US" dirty="0"/>
          </a:p>
        </p:txBody>
      </p:sp>
      <p:sp>
        <p:nvSpPr>
          <p:cNvPr id="3" name="Date Placeholder 2"/>
          <p:cNvSpPr>
            <a:spLocks noGrp="1"/>
          </p:cNvSpPr>
          <p:nvPr>
            <p:ph type="dt" sz="half" idx="10"/>
          </p:nvPr>
        </p:nvSpPr>
        <p:spPr/>
        <p:txBody>
          <a:bodyPr/>
          <a:lstStyle/>
          <a:p>
            <a:fld id="{7716E72B-7DF6-40B5-9195-222A78556042}"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FINDA (INFO, LINK, START, ITEM, LOC)</a:t>
            </a:r>
            <a:endParaRPr lang="en-US" dirty="0" smtClean="0"/>
          </a:p>
          <a:p>
            <a:r>
              <a:rPr lang="en-US" dirty="0" smtClean="0"/>
              <a:t>This procedure finds the location LOC of the last node in a sorted list such that INFO [LOC] &lt; ITEM, or sets LOC = NULL.</a:t>
            </a:r>
            <a:endParaRPr lang="en-US" dirty="0" smtClean="0"/>
          </a:p>
          <a:p>
            <a:r>
              <a:rPr lang="en-US" dirty="0" smtClean="0"/>
              <a:t>1. [List empty?] If START = NULL, then: Set LOC: = NULL, and Return.</a:t>
            </a:r>
            <a:endParaRPr lang="en-US" dirty="0" smtClean="0"/>
          </a:p>
          <a:p>
            <a:r>
              <a:rPr lang="en-US" dirty="0" smtClean="0"/>
              <a:t>2. [Special case?] If ITEM &lt; INFO [START], then: Set LOC:= NULL, and Return .</a:t>
            </a:r>
            <a:endParaRPr lang="en-US" dirty="0" smtClean="0"/>
          </a:p>
          <a:p>
            <a:r>
              <a:rPr lang="en-US" dirty="0" smtClean="0"/>
              <a:t>3. Set SAVE:= START and PTR:= LINK[START]. [Initializes pointers.]</a:t>
            </a:r>
            <a:endParaRPr lang="en-US" dirty="0" smtClean="0"/>
          </a:p>
          <a:p>
            <a:r>
              <a:rPr lang="en-US" dirty="0" smtClean="0"/>
              <a:t>4. Repeat Steps 5 and 6 while PTR = NULL.</a:t>
            </a:r>
            <a:endParaRPr lang="en-US" dirty="0" smtClean="0"/>
          </a:p>
          <a:p>
            <a:r>
              <a:rPr lang="en-US" dirty="0" smtClean="0"/>
              <a:t>5. If ITEM &lt; INFO [PTR], then: Set LOC: = SAVE, and Return. [End of If structure.]</a:t>
            </a:r>
            <a:endParaRPr lang="en-US" dirty="0" smtClean="0"/>
          </a:p>
          <a:p>
            <a:r>
              <a:rPr lang="en-US" dirty="0" smtClean="0"/>
              <a:t>6. Set SAVE: = PTR and PTR: = LINK [PTR]. [Updates pointers.] [End of Step 4 loop.]</a:t>
            </a:r>
            <a:endParaRPr lang="en-US" dirty="0" smtClean="0"/>
          </a:p>
          <a:p>
            <a:r>
              <a:rPr lang="en-US" dirty="0" smtClean="0"/>
              <a:t>7. Set LOC: = SAVE. Return.</a:t>
            </a:r>
            <a:endParaRPr lang="en-US" dirty="0" smtClean="0"/>
          </a:p>
          <a:p>
            <a:endParaRPr lang="en-US" dirty="0"/>
          </a:p>
        </p:txBody>
      </p:sp>
      <p:sp>
        <p:nvSpPr>
          <p:cNvPr id="3" name="Date Placeholder 2"/>
          <p:cNvSpPr>
            <a:spLocks noGrp="1"/>
          </p:cNvSpPr>
          <p:nvPr>
            <p:ph type="dt" sz="half" idx="10"/>
          </p:nvPr>
        </p:nvSpPr>
        <p:spPr/>
        <p:txBody>
          <a:bodyPr/>
          <a:lstStyle/>
          <a:p>
            <a:fld id="{1DD98CC6-2D3C-428B-9DE4-A467C8F65D6E}"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r>
            <a:endParaRPr lang="en-US" dirty="0"/>
          </a:p>
        </p:txBody>
      </p:sp>
      <p:pic>
        <p:nvPicPr>
          <p:cNvPr id="3074" name="Picture 2"/>
          <p:cNvPicPr>
            <a:picLocks noGrp="1" noChangeAspect="1" noChangeArrowheads="1"/>
          </p:cNvPicPr>
          <p:nvPr>
            <p:ph idx="1"/>
          </p:nvPr>
        </p:nvPicPr>
        <p:blipFill>
          <a:blip r:embed="rId1" cstate="print"/>
          <a:stretch>
            <a:fillRect/>
          </a:stretch>
        </p:blipFill>
        <p:spPr bwMode="auto">
          <a:xfrm>
            <a:off x="3817937" y="3878262"/>
            <a:ext cx="3343275" cy="771525"/>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896274D6-F7B2-435C-BE8E-331952779BE9}"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US" dirty="0"/>
          </a:p>
        </p:txBody>
      </p:sp>
      <p:sp>
        <p:nvSpPr>
          <p:cNvPr id="6" name="Content Placeholder 5"/>
          <p:cNvSpPr>
            <a:spLocks noGrp="1"/>
          </p:cNvSpPr>
          <p:nvPr>
            <p:ph idx="1"/>
          </p:nvPr>
        </p:nvSpPr>
        <p:spPr/>
        <p:txBody>
          <a:bodyPr>
            <a:normAutofit lnSpcReduction="10000"/>
          </a:bodyPr>
          <a:lstStyle/>
          <a:p>
            <a:r>
              <a:rPr lang="en-US" dirty="0" smtClean="0"/>
              <a:t>INSSRT (INFO, LINK, START, AVAIL, ITEM) This algorithm inserts ITEM into a sorted linked list.</a:t>
            </a:r>
            <a:endParaRPr lang="en-US" dirty="0" smtClean="0"/>
          </a:p>
          <a:p>
            <a:r>
              <a:rPr lang="en-US" dirty="0" smtClean="0"/>
              <a:t>1. [Use previous procedure to find the location of the node preceding ITEM.] </a:t>
            </a:r>
            <a:endParaRPr lang="en-US" dirty="0" smtClean="0"/>
          </a:p>
          <a:p>
            <a:pPr>
              <a:buNone/>
            </a:pPr>
            <a:r>
              <a:rPr lang="en-US" dirty="0" smtClean="0"/>
              <a:t>   Call FINDA (INFO, LINK, START, ITEM, LOC).</a:t>
            </a:r>
            <a:endParaRPr lang="en-US" dirty="0" smtClean="0"/>
          </a:p>
          <a:p>
            <a:r>
              <a:rPr lang="en-US" dirty="0" smtClean="0"/>
              <a:t>2. [Use Algorithm INSLOC to insert ITEM after the node with location LOC.] </a:t>
            </a:r>
            <a:endParaRPr lang="en-US" dirty="0" smtClean="0"/>
          </a:p>
          <a:p>
            <a:pPr>
              <a:buNone/>
            </a:pPr>
            <a:r>
              <a:rPr lang="en-US" dirty="0" smtClean="0"/>
              <a:t>   Call INSLOC (INFO, LINK, START, AVAIL, LOC, ITEM).</a:t>
            </a:r>
            <a:endParaRPr lang="en-US" dirty="0" smtClean="0"/>
          </a:p>
          <a:p>
            <a:r>
              <a:rPr lang="en-US" dirty="0" smtClean="0"/>
              <a:t>3. Exit.</a:t>
            </a:r>
            <a:endParaRPr lang="en-US" dirty="0"/>
          </a:p>
        </p:txBody>
      </p:sp>
      <p:sp>
        <p:nvSpPr>
          <p:cNvPr id="3" name="Date Placeholder 2"/>
          <p:cNvSpPr>
            <a:spLocks noGrp="1"/>
          </p:cNvSpPr>
          <p:nvPr>
            <p:ph type="dt" sz="half" idx="10"/>
          </p:nvPr>
        </p:nvSpPr>
        <p:spPr/>
        <p:txBody>
          <a:bodyPr/>
          <a:lstStyle/>
          <a:p>
            <a:fld id="{83D8BEAB-E084-4613-ABC9-041A8659EAEF}"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Deletion From A Linked List:</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Let LIST be a linked list with a node N between nodes A and B, as pictured in Fig.(a). Suppose node N is to be deleted from the linked list. </a:t>
            </a:r>
            <a:endParaRPr lang="en-US" dirty="0" smtClean="0"/>
          </a:p>
          <a:p>
            <a:r>
              <a:rPr lang="en-US" dirty="0" smtClean="0"/>
              <a:t>The schematic diagram of such a deletion appears in Fig. (b). The deletion occurs as soon as the next pointer field of node A is changed so that it points to node B.</a:t>
            </a:r>
            <a:endParaRPr lang="en-US" dirty="0" smtClean="0"/>
          </a:p>
          <a:p>
            <a:r>
              <a:rPr lang="en-US" dirty="0" smtClean="0"/>
              <a:t> (when performing deletions, one must keep track of the address of the node which immediately precedes the node that is to be deleted.)</a:t>
            </a:r>
            <a:endParaRPr lang="en-US" dirty="0" smtClean="0"/>
          </a:p>
          <a:p>
            <a:r>
              <a:rPr lang="en-US" dirty="0" smtClean="0"/>
              <a:t>Suppose our linked list is maintained in memory in the form LIST(INFO, LINK, START, AVAIL)</a:t>
            </a:r>
            <a:endParaRPr lang="en-US" dirty="0"/>
          </a:p>
        </p:txBody>
      </p:sp>
      <p:sp>
        <p:nvSpPr>
          <p:cNvPr id="3" name="Date Placeholder 2"/>
          <p:cNvSpPr>
            <a:spLocks noGrp="1"/>
          </p:cNvSpPr>
          <p:nvPr>
            <p:ph type="dt" sz="half" idx="10"/>
          </p:nvPr>
        </p:nvSpPr>
        <p:spPr/>
        <p:txBody>
          <a:bodyPr/>
          <a:lstStyle/>
          <a:p>
            <a:fld id="{FFEED36B-CCB3-4D8A-B8A9-B8C56876F6ED}"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b</a:t>
            </a:r>
            <a:endParaRPr lang="en-US" dirty="0"/>
          </a:p>
        </p:txBody>
      </p:sp>
      <p:pic>
        <p:nvPicPr>
          <p:cNvPr id="4098" name="Picture 2"/>
          <p:cNvPicPr>
            <a:picLocks noGrp="1" noChangeAspect="1" noChangeArrowheads="1"/>
          </p:cNvPicPr>
          <p:nvPr>
            <p:ph idx="1"/>
          </p:nvPr>
        </p:nvPicPr>
        <p:blipFill>
          <a:blip r:embed="rId1" cstate="print"/>
          <a:srcRect/>
          <a:stretch>
            <a:fillRect/>
          </a:stretch>
        </p:blipFill>
        <p:spPr bwMode="auto">
          <a:xfrm>
            <a:off x="714348" y="1785926"/>
            <a:ext cx="7164396" cy="3857652"/>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AD0AF253-C6CE-427C-87D4-F7D8DA363EB3}"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Figure above does not take into account the fact that, when a node N is deleted from our list, we will immediately return its memory space to the AVAIL list. Specifically, for easier processing, it will be returned to the beginning of the AVAIL list. </a:t>
            </a:r>
            <a:endParaRPr lang="en-US" dirty="0" smtClean="0"/>
          </a:p>
          <a:p>
            <a:r>
              <a:rPr lang="en-US" dirty="0" smtClean="0"/>
              <a:t>Thus a more exact schematic diagram of such a deletion is the one in Fig. below. Observe that three pointer fields are changed as follows:</a:t>
            </a:r>
            <a:endParaRPr lang="en-US" dirty="0" smtClean="0"/>
          </a:p>
          <a:p>
            <a:r>
              <a:rPr lang="en-US" dirty="0" smtClean="0"/>
              <a:t>(1) The </a:t>
            </a:r>
            <a:r>
              <a:rPr lang="en-US" dirty="0" err="1" smtClean="0"/>
              <a:t>nextpointer</a:t>
            </a:r>
            <a:r>
              <a:rPr lang="en-US" dirty="0" smtClean="0"/>
              <a:t> field of node A now points to node B, where node N previously pointed.</a:t>
            </a:r>
            <a:endParaRPr lang="en-US" dirty="0" smtClean="0"/>
          </a:p>
          <a:p>
            <a:r>
              <a:rPr lang="en-US" dirty="0" smtClean="0"/>
              <a:t>(2) The </a:t>
            </a:r>
            <a:r>
              <a:rPr lang="en-US" dirty="0" err="1" smtClean="0"/>
              <a:t>nextpointer</a:t>
            </a:r>
            <a:r>
              <a:rPr lang="en-US" dirty="0" smtClean="0"/>
              <a:t> field of N now points to the original first node in the free pool, where AVAIL previously pointed.</a:t>
            </a:r>
            <a:endParaRPr lang="en-US" dirty="0" smtClean="0"/>
          </a:p>
          <a:p>
            <a:r>
              <a:rPr lang="en-US" dirty="0" smtClean="0"/>
              <a:t>(3) AVAIL now points to the deleted node N.</a:t>
            </a:r>
            <a:endParaRPr lang="en-US" dirty="0"/>
          </a:p>
        </p:txBody>
      </p:sp>
      <p:sp>
        <p:nvSpPr>
          <p:cNvPr id="3" name="Date Placeholder 2"/>
          <p:cNvSpPr>
            <a:spLocks noGrp="1"/>
          </p:cNvSpPr>
          <p:nvPr>
            <p:ph type="dt" sz="half" idx="10"/>
          </p:nvPr>
        </p:nvSpPr>
        <p:spPr/>
        <p:txBody>
          <a:bodyPr/>
          <a:lstStyle/>
          <a:p>
            <a:fld id="{A5090B5D-3D6E-4B0A-96CF-3FF8ECF50B2B}"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Deletion Algorithms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There are also two special cases. If the deleted node N is the first node in ‘the list, then START will point to node B; and if the deleted node N is the last node in the list, then node A will contain the NULL pointer.</a:t>
            </a:r>
            <a:endParaRPr lang="en-US" dirty="0" smtClean="0"/>
          </a:p>
          <a:p>
            <a:r>
              <a:rPr lang="en-US" dirty="0" smtClean="0"/>
              <a:t>Algorithms, which delete nodes from linked lists, come up in various situations. </a:t>
            </a:r>
            <a:endParaRPr lang="en-US" dirty="0" smtClean="0"/>
          </a:p>
          <a:p>
            <a:r>
              <a:rPr lang="en-US" dirty="0" smtClean="0"/>
              <a:t>We discuss two of them here. The first one deletes the node following a given node, and the second one deletes the node with a given ITEM of information. </a:t>
            </a:r>
            <a:endParaRPr lang="en-US" dirty="0" smtClean="0"/>
          </a:p>
          <a:p>
            <a:r>
              <a:rPr lang="en-US" dirty="0" smtClean="0"/>
              <a:t>All our algorithms assume that the linked list is in memory in the form</a:t>
            </a:r>
            <a:endParaRPr lang="en-US" dirty="0"/>
          </a:p>
        </p:txBody>
      </p:sp>
      <p:sp>
        <p:nvSpPr>
          <p:cNvPr id="3" name="Date Placeholder 2"/>
          <p:cNvSpPr>
            <a:spLocks noGrp="1"/>
          </p:cNvSpPr>
          <p:nvPr>
            <p:ph type="dt" sz="half" idx="10"/>
          </p:nvPr>
        </p:nvSpPr>
        <p:spPr/>
        <p:txBody>
          <a:bodyPr/>
          <a:lstStyle/>
          <a:p>
            <a:fld id="{57A66BD2-6A18-49B0-BA15-83CEC100612D}"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a:t>
            </a:r>
            <a:endParaRPr lang="en-US" dirty="0"/>
          </a:p>
        </p:txBody>
      </p:sp>
      <p:pic>
        <p:nvPicPr>
          <p:cNvPr id="5122" name="Picture 2"/>
          <p:cNvPicPr>
            <a:picLocks noGrp="1" noChangeAspect="1" noChangeArrowheads="1"/>
          </p:cNvPicPr>
          <p:nvPr>
            <p:ph idx="1"/>
          </p:nvPr>
        </p:nvPicPr>
        <p:blipFill>
          <a:blip r:embed="rId1" cstate="print"/>
          <a:stretch>
            <a:fillRect/>
          </a:stretch>
        </p:blipFill>
        <p:spPr bwMode="auto">
          <a:xfrm>
            <a:off x="3913187" y="3478212"/>
            <a:ext cx="3152775" cy="1571625"/>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5F55B4D8-806F-450B-A008-18AC9B9D1144}"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a:r>
            <a:endParaRPr lang="en-US" dirty="0"/>
          </a:p>
        </p:txBody>
      </p:sp>
      <p:sp>
        <p:nvSpPr>
          <p:cNvPr id="6" name="Content Placeholder 5"/>
          <p:cNvSpPr>
            <a:spLocks noGrp="1"/>
          </p:cNvSpPr>
          <p:nvPr>
            <p:ph idx="1"/>
          </p:nvPr>
        </p:nvSpPr>
        <p:spPr/>
        <p:txBody>
          <a:bodyPr>
            <a:normAutofit/>
          </a:bodyPr>
          <a:lstStyle/>
          <a:p>
            <a:r>
              <a:rPr lang="en-US" dirty="0" smtClean="0"/>
              <a:t>All of our deletion algorithms will return the memory space of the deleted node N to the beginning of the AVAIL list.</a:t>
            </a:r>
            <a:endParaRPr lang="en-US" dirty="0" smtClean="0"/>
          </a:p>
          <a:p>
            <a:r>
              <a:rPr lang="en-US" dirty="0" smtClean="0"/>
              <a:t>Accordingly, all of our algorithms will include the following pair of assignments, where LOC is the location of the deleted node </a:t>
            </a:r>
            <a:endParaRPr lang="en-US" dirty="0" smtClean="0"/>
          </a:p>
          <a:p>
            <a:r>
              <a:rPr lang="en-US" dirty="0" smtClean="0"/>
              <a:t>N: LINK[LOC]:= AVAIL and then AVAIL:=LOC</a:t>
            </a:r>
            <a:endParaRPr lang="en-US" dirty="0" smtClean="0"/>
          </a:p>
          <a:p>
            <a:r>
              <a:rPr lang="en-US" b="1" dirty="0" smtClean="0"/>
              <a:t>These two operations are pictured in Fig. below.</a:t>
            </a:r>
            <a:endParaRPr lang="en-US" dirty="0"/>
          </a:p>
        </p:txBody>
      </p:sp>
      <p:sp>
        <p:nvSpPr>
          <p:cNvPr id="3" name="Date Placeholder 2"/>
          <p:cNvSpPr>
            <a:spLocks noGrp="1"/>
          </p:cNvSpPr>
          <p:nvPr>
            <p:ph type="dt" sz="half" idx="10"/>
          </p:nvPr>
        </p:nvSpPr>
        <p:spPr/>
        <p:txBody>
          <a:bodyPr/>
          <a:lstStyle/>
          <a:p>
            <a:fld id="{D50BB6C6-635F-4B16-A631-1684397C1B70}"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Fig: LINK[LOC]:= AVAIL and AVAIL:= LOC.</a:t>
            </a:r>
            <a:endParaRPr lang="en-US"/>
          </a:p>
        </p:txBody>
      </p:sp>
      <p:pic>
        <p:nvPicPr>
          <p:cNvPr id="6146" name="Picture 2"/>
          <p:cNvPicPr>
            <a:picLocks noGrp="1" noChangeAspect="1" noChangeArrowheads="1"/>
          </p:cNvPicPr>
          <p:nvPr>
            <p:ph idx="1"/>
          </p:nvPr>
        </p:nvPicPr>
        <p:blipFill>
          <a:blip r:embed="rId1" cstate="print"/>
          <a:srcRect/>
          <a:stretch>
            <a:fillRect/>
          </a:stretch>
        </p:blipFill>
        <p:spPr bwMode="auto">
          <a:xfrm>
            <a:off x="1000101" y="2071678"/>
            <a:ext cx="7643866" cy="3500462"/>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CD2248AE-7C77-41AF-B042-8E6CC31A038E}"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lists</a:t>
            </a:r>
            <a:endParaRPr lang="en-US" dirty="0"/>
          </a:p>
        </p:txBody>
      </p:sp>
      <p:sp>
        <p:nvSpPr>
          <p:cNvPr id="6" name="Content Placeholder 5"/>
          <p:cNvSpPr>
            <a:spLocks noGrp="1"/>
          </p:cNvSpPr>
          <p:nvPr>
            <p:ph idx="1"/>
          </p:nvPr>
        </p:nvSpPr>
        <p:spPr/>
        <p:txBody>
          <a:bodyPr>
            <a:normAutofit lnSpcReduction="10000"/>
          </a:bodyPr>
          <a:lstStyle/>
          <a:p>
            <a:r>
              <a:rPr lang="en-US" dirty="0" smtClean="0"/>
              <a:t>Suppose our linked lists are implemented by parallel arrays as described in the preceding sections, and suppose insertions and deletions are to be performed on our linked lists. </a:t>
            </a:r>
            <a:endParaRPr lang="en-US" dirty="0" smtClean="0"/>
          </a:p>
          <a:p>
            <a:r>
              <a:rPr lang="en-US" dirty="0" smtClean="0"/>
              <a:t>Then the unused memory cells in the arrays will also be linked together to form a linked list using AVAIL as its list pointer variable. (Hence this free-storage list will also be called the AVAIL list.) Such a data structure will frequently be denoted by writing</a:t>
            </a:r>
            <a:endParaRPr lang="en-US" dirty="0" smtClean="0"/>
          </a:p>
          <a:p>
            <a:r>
              <a:rPr lang="en-US" dirty="0" smtClean="0"/>
              <a:t>LIST (INFO, LINK, START, AVAIL)</a:t>
            </a:r>
            <a:endParaRPr lang="en-US" dirty="0"/>
          </a:p>
        </p:txBody>
      </p:sp>
      <p:sp>
        <p:nvSpPr>
          <p:cNvPr id="3" name="Date Placeholder 2"/>
          <p:cNvSpPr>
            <a:spLocks noGrp="1"/>
          </p:cNvSpPr>
          <p:nvPr>
            <p:ph type="dt" sz="half" idx="10"/>
          </p:nvPr>
        </p:nvSpPr>
        <p:spPr/>
        <p:txBody>
          <a:bodyPr/>
          <a:lstStyle/>
          <a:p>
            <a:fld id="{E1720EFF-2C21-4AB2-9BBA-0242B4A32505}"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t>
            </a:r>
            <a:endParaRPr lang="en-US" dirty="0"/>
          </a:p>
        </p:txBody>
      </p:sp>
      <p:sp>
        <p:nvSpPr>
          <p:cNvPr id="6" name="Content Placeholder 5"/>
          <p:cNvSpPr>
            <a:spLocks noGrp="1"/>
          </p:cNvSpPr>
          <p:nvPr>
            <p:ph idx="1"/>
          </p:nvPr>
        </p:nvSpPr>
        <p:spPr/>
        <p:txBody>
          <a:bodyPr/>
          <a:lstStyle/>
          <a:p>
            <a:r>
              <a:rPr lang="en-US" dirty="0" smtClean="0"/>
              <a:t>Some of our algorithms may want to delete either the first node or the last node from the list. </a:t>
            </a:r>
            <a:endParaRPr lang="en-US" dirty="0" smtClean="0"/>
          </a:p>
          <a:p>
            <a:r>
              <a:rPr lang="en-US" dirty="0" smtClean="0"/>
              <a:t>An algorithm that does so must check to see if there is a node in the list. If not, i.e., if START = NULL, then the algorithm will print the message UNDERFLOW.</a:t>
            </a:r>
            <a:endParaRPr lang="en-US" dirty="0"/>
          </a:p>
        </p:txBody>
      </p:sp>
      <p:sp>
        <p:nvSpPr>
          <p:cNvPr id="3" name="Date Placeholder 2"/>
          <p:cNvSpPr>
            <a:spLocks noGrp="1"/>
          </p:cNvSpPr>
          <p:nvPr>
            <p:ph type="dt" sz="half" idx="10"/>
          </p:nvPr>
        </p:nvSpPr>
        <p:spPr/>
        <p:txBody>
          <a:bodyPr/>
          <a:lstStyle/>
          <a:p>
            <a:fld id="{3E67E609-D068-4373-B6A5-AE3C73CC68DF}"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Deleting the Node Following a Given Node</a:t>
            </a:r>
            <a:endParaRPr lang="en-US" dirty="0"/>
          </a:p>
        </p:txBody>
      </p:sp>
      <p:sp>
        <p:nvSpPr>
          <p:cNvPr id="6" name="Content Placeholder 5"/>
          <p:cNvSpPr>
            <a:spLocks noGrp="1"/>
          </p:cNvSpPr>
          <p:nvPr>
            <p:ph idx="1"/>
          </p:nvPr>
        </p:nvSpPr>
        <p:spPr/>
        <p:txBody>
          <a:bodyPr/>
          <a:lstStyle/>
          <a:p>
            <a:r>
              <a:rPr lang="en-US" dirty="0" smtClean="0"/>
              <a:t>Let LIST be a linked list in memory. Suppose we are given the location LOC of a node N in LIST. </a:t>
            </a:r>
            <a:endParaRPr lang="en-US" dirty="0" smtClean="0"/>
          </a:p>
          <a:p>
            <a:r>
              <a:rPr lang="en-US" dirty="0" smtClean="0"/>
              <a:t>Furthermore, suppose we are given the location LOCP of the node preceding N or, when N is the first node, we are given LOCP = NULL. The following algorithm deletes N from the list.</a:t>
            </a:r>
            <a:endParaRPr lang="en-US" dirty="0"/>
          </a:p>
        </p:txBody>
      </p:sp>
      <p:sp>
        <p:nvSpPr>
          <p:cNvPr id="3" name="Date Placeholder 2"/>
          <p:cNvSpPr>
            <a:spLocks noGrp="1"/>
          </p:cNvSpPr>
          <p:nvPr>
            <p:ph type="dt" sz="half" idx="10"/>
          </p:nvPr>
        </p:nvSpPr>
        <p:spPr/>
        <p:txBody>
          <a:bodyPr/>
          <a:lstStyle/>
          <a:p>
            <a:fld id="{CDE84E91-3443-4921-B104-18FD4ACC8949}"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DEL (INFO, LINK, START, AVAIL, LOC, LOCP)</a:t>
            </a:r>
            <a:endParaRPr lang="en-US" dirty="0" smtClean="0"/>
          </a:p>
          <a:p>
            <a:r>
              <a:rPr lang="en-US" dirty="0" smtClean="0"/>
              <a:t>This algorithm deletes the node N with location LOC. LOCP is the location of the node which precedes N or, when N is the first node, LOCP = NULL.</a:t>
            </a:r>
            <a:endParaRPr lang="en-US" dirty="0" smtClean="0"/>
          </a:p>
          <a:p>
            <a:r>
              <a:rPr lang="en-US" dirty="0" smtClean="0"/>
              <a:t>1. If LOCP = NULL, then: Set START: = LINK[ST ART]. [Deletes first node.] Else: Set LINK[LOCP] : = LINK[LOC]. [Deletes node N.] [End of If structure.]</a:t>
            </a:r>
            <a:endParaRPr lang="en-US" dirty="0" smtClean="0"/>
          </a:p>
          <a:p>
            <a:r>
              <a:rPr lang="en-US" dirty="0" smtClean="0"/>
              <a:t>2. [Return deleted node to the AVAIL list.] Set LINK[LOC]:= AVAIL and AVAIL:= LOC.</a:t>
            </a:r>
            <a:endParaRPr lang="en-US" dirty="0" smtClean="0"/>
          </a:p>
          <a:p>
            <a:r>
              <a:rPr lang="en-US" dirty="0" smtClean="0"/>
              <a:t>3. Exit.</a:t>
            </a:r>
            <a:endParaRPr lang="en-US" dirty="0"/>
          </a:p>
        </p:txBody>
      </p:sp>
      <p:sp>
        <p:nvSpPr>
          <p:cNvPr id="3" name="Date Placeholder 2"/>
          <p:cNvSpPr>
            <a:spLocks noGrp="1"/>
          </p:cNvSpPr>
          <p:nvPr>
            <p:ph type="dt" sz="half" idx="10"/>
          </p:nvPr>
        </p:nvSpPr>
        <p:spPr/>
        <p:txBody>
          <a:bodyPr/>
          <a:lstStyle/>
          <a:p>
            <a:fld id="{16E3CC90-C53A-4CB2-92EB-094409257655}"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smtClean="0"/>
              <a:t>Figure below is the schematic diagram of the assignment</a:t>
            </a:r>
            <a:endParaRPr lang="en-US" dirty="0" smtClean="0"/>
          </a:p>
          <a:p>
            <a:r>
              <a:rPr lang="en-US" dirty="0" smtClean="0"/>
              <a:t>START:= LINK[START] which effectively deletes the first node from the list. This covers the case when N is the first node.</a:t>
            </a:r>
            <a:endParaRPr lang="en-US" dirty="0"/>
          </a:p>
        </p:txBody>
      </p:sp>
      <p:sp>
        <p:nvSpPr>
          <p:cNvPr id="3" name="Date Placeholder 2"/>
          <p:cNvSpPr>
            <a:spLocks noGrp="1"/>
          </p:cNvSpPr>
          <p:nvPr>
            <p:ph type="dt" sz="half" idx="10"/>
          </p:nvPr>
        </p:nvSpPr>
        <p:spPr/>
        <p:txBody>
          <a:bodyPr/>
          <a:lstStyle/>
          <a:p>
            <a:fld id="{1FF30476-408E-4D95-BDCE-2966FC5D130D}"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Fig: START:= LINK[START].</a:t>
            </a:r>
            <a:endParaRPr lang="en-US" dirty="0"/>
          </a:p>
        </p:txBody>
      </p:sp>
      <p:pic>
        <p:nvPicPr>
          <p:cNvPr id="7170" name="Picture 2"/>
          <p:cNvPicPr>
            <a:picLocks noGrp="1" noChangeAspect="1" noChangeArrowheads="1"/>
          </p:cNvPicPr>
          <p:nvPr>
            <p:ph idx="1"/>
          </p:nvPr>
        </p:nvPicPr>
        <p:blipFill>
          <a:blip r:embed="rId1" cstate="print"/>
          <a:srcRect/>
          <a:stretch>
            <a:fillRect/>
          </a:stretch>
        </p:blipFill>
        <p:spPr bwMode="auto">
          <a:xfrm>
            <a:off x="497764" y="1857364"/>
            <a:ext cx="7860450" cy="4214841"/>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D8BF3016-C40D-48BC-89BD-7118773E13A8}"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6" name="Content Placeholder 5"/>
          <p:cNvSpPr>
            <a:spLocks noGrp="1"/>
          </p:cNvSpPr>
          <p:nvPr>
            <p:ph idx="1"/>
          </p:nvPr>
        </p:nvSpPr>
        <p:spPr/>
        <p:txBody>
          <a:bodyPr>
            <a:normAutofit/>
          </a:bodyPr>
          <a:lstStyle/>
          <a:p>
            <a:r>
              <a:rPr lang="en-US" dirty="0" smtClean="0"/>
              <a:t>Figure below is the schematic diagram of the assignment LINK[LOCP] : = LINK[LOC] which effectively deletes the node N when N is not the first node.</a:t>
            </a:r>
            <a:endParaRPr lang="en-US" dirty="0" smtClean="0"/>
          </a:p>
          <a:p>
            <a:r>
              <a:rPr lang="en-US" dirty="0" smtClean="0"/>
              <a:t>The simplicity of the algorithm comes from the fact that we are already given the location LOCP of the node, which precedes node N. </a:t>
            </a:r>
            <a:endParaRPr lang="en-US" dirty="0" smtClean="0"/>
          </a:p>
          <a:p>
            <a:r>
              <a:rPr lang="en-US" dirty="0" smtClean="0"/>
              <a:t>In many applications, we must first find LOCP.</a:t>
            </a:r>
            <a:endParaRPr lang="en-US" dirty="0"/>
          </a:p>
        </p:txBody>
      </p:sp>
      <p:sp>
        <p:nvSpPr>
          <p:cNvPr id="3" name="Date Placeholder 2"/>
          <p:cNvSpPr>
            <a:spLocks noGrp="1"/>
          </p:cNvSpPr>
          <p:nvPr>
            <p:ph type="dt" sz="half" idx="10"/>
          </p:nvPr>
        </p:nvSpPr>
        <p:spPr/>
        <p:txBody>
          <a:bodyPr/>
          <a:lstStyle/>
          <a:p>
            <a:fld id="{7799C1A8-9CB6-4B40-A8A7-BF7C561671B6}"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Fig: LINK [LOCP] : = LINK[LOC]</a:t>
            </a:r>
            <a:endParaRPr lang="en-US" dirty="0"/>
          </a:p>
        </p:txBody>
      </p:sp>
      <p:pic>
        <p:nvPicPr>
          <p:cNvPr id="8194" name="Picture 2"/>
          <p:cNvPicPr>
            <a:picLocks noGrp="1" noChangeAspect="1" noChangeArrowheads="1"/>
          </p:cNvPicPr>
          <p:nvPr>
            <p:ph idx="1"/>
          </p:nvPr>
        </p:nvPicPr>
        <p:blipFill>
          <a:blip r:embed="rId1" cstate="print"/>
          <a:srcRect/>
          <a:stretch>
            <a:fillRect/>
          </a:stretch>
        </p:blipFill>
        <p:spPr bwMode="auto">
          <a:xfrm>
            <a:off x="785786" y="1928802"/>
            <a:ext cx="7643866" cy="392909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ED18D39B-F4BA-471E-9DD6-C24C56D48518}"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Deleting the Node with a Given ITEM of Information:</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Let LIST be a linked list in memory. Suppose we are given an ITEM of information and we want to delete from the LIST the first node N which contains ITEM. (If ITEM is a key value, then only one node can contain ITEM.) Recall that before we can delete N from the list, we need to know the location of the node preceding N.</a:t>
            </a:r>
            <a:endParaRPr lang="en-US" dirty="0" smtClean="0"/>
          </a:p>
          <a:p>
            <a:r>
              <a:rPr lang="en-US" dirty="0" smtClean="0"/>
              <a:t>First we give a procedure which finds the location LOC of the node N containing ITEM and the location LOCP of the node preceding node N.</a:t>
            </a:r>
            <a:endParaRPr lang="en-US" dirty="0" smtClean="0"/>
          </a:p>
          <a:p>
            <a:r>
              <a:rPr lang="en-US" dirty="0" smtClean="0"/>
              <a:t> If N is the first node, we set LOCP = NULL, and if ITEM does not appear in LIST, we set LOC = NULL.</a:t>
            </a:r>
            <a:endParaRPr lang="en-US" dirty="0"/>
          </a:p>
        </p:txBody>
      </p:sp>
      <p:sp>
        <p:nvSpPr>
          <p:cNvPr id="3" name="Date Placeholder 2"/>
          <p:cNvSpPr>
            <a:spLocks noGrp="1"/>
          </p:cNvSpPr>
          <p:nvPr>
            <p:ph type="dt" sz="half" idx="10"/>
          </p:nvPr>
        </p:nvSpPr>
        <p:spPr/>
        <p:txBody>
          <a:bodyPr/>
          <a:lstStyle/>
          <a:p>
            <a:fld id="{EED8D7D8-E1A1-49A9-8045-E786F62C8BEE}"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Traverse the list, using a pointer variable PTR and comparing ITEM with INFO[PTR] at each node. </a:t>
            </a:r>
            <a:endParaRPr lang="en-US" dirty="0" smtClean="0"/>
          </a:p>
          <a:p>
            <a:r>
              <a:rPr lang="en-US" dirty="0" smtClean="0"/>
              <a:t>While traversing, keep track of the location of the preceding node by using a pointer variable SAVE. Thus SAVE and PTR are updated by the assignments SAVE:=PTR and PTR : = LINK[PTR]</a:t>
            </a:r>
            <a:endParaRPr lang="en-US" dirty="0" smtClean="0"/>
          </a:p>
          <a:p>
            <a:r>
              <a:rPr lang="en-US" dirty="0" smtClean="0"/>
              <a:t>The traversing continues as long as INFO[PTR] == ITEM, or in other words, the traversing stops as soon as ITEM = INFO[PTR].</a:t>
            </a:r>
            <a:endParaRPr lang="en-US" dirty="0" smtClean="0"/>
          </a:p>
          <a:p>
            <a:r>
              <a:rPr lang="en-US" dirty="0" smtClean="0"/>
              <a:t>Then PTR contains the location LOC of node N and SAVE contains the location LOCP of the node preceding N. </a:t>
            </a:r>
            <a:endParaRPr lang="en-US" dirty="0" smtClean="0"/>
          </a:p>
          <a:p>
            <a:r>
              <a:rPr lang="en-US" dirty="0" smtClean="0"/>
              <a:t>The formal statement of our procedure follows. The cases where the list is empty or where INFO [START] = ITEM (i.e., where node N is the first node) are</a:t>
            </a:r>
            <a:endParaRPr lang="en-US" dirty="0"/>
          </a:p>
        </p:txBody>
      </p:sp>
      <p:sp>
        <p:nvSpPr>
          <p:cNvPr id="3" name="Date Placeholder 2"/>
          <p:cNvSpPr>
            <a:spLocks noGrp="1"/>
          </p:cNvSpPr>
          <p:nvPr>
            <p:ph type="dt" sz="half" idx="10"/>
          </p:nvPr>
        </p:nvSpPr>
        <p:spPr/>
        <p:txBody>
          <a:bodyPr/>
          <a:lstStyle/>
          <a:p>
            <a:fld id="{E8E4700A-00F9-4F10-B109-0ECABB427DA1}"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a:t>
            </a:r>
            <a:endParaRPr lang="en-US" dirty="0"/>
          </a:p>
        </p:txBody>
      </p:sp>
      <p:sp>
        <p:nvSpPr>
          <p:cNvPr id="6" name="Content Placeholder 5"/>
          <p:cNvSpPr>
            <a:spLocks noGrp="1"/>
          </p:cNvSpPr>
          <p:nvPr>
            <p:ph idx="1"/>
          </p:nvPr>
        </p:nvSpPr>
        <p:spPr/>
        <p:txBody>
          <a:bodyPr>
            <a:normAutofit lnSpcReduction="10000"/>
          </a:bodyPr>
          <a:lstStyle/>
          <a:p>
            <a:r>
              <a:rPr lang="en-US" dirty="0" smtClean="0"/>
              <a:t>FINDB (INFO, LINK, START, ITEM, LOC, LOCP)</a:t>
            </a:r>
            <a:endParaRPr lang="en-US" dirty="0" smtClean="0"/>
          </a:p>
          <a:p>
            <a:r>
              <a:rPr lang="en-US" dirty="0" smtClean="0"/>
              <a:t>This procedure finds the location LOC of the first node N which contains ITEM and the location LOCP of the node preceding N. If ITEM does not appear in the list, then the procedure sets LOC = NULL; and if ITEM appears in the first node, then it sets LOCP = NULL.</a:t>
            </a:r>
            <a:endParaRPr lang="en-US" dirty="0" smtClean="0"/>
          </a:p>
          <a:p>
            <a:r>
              <a:rPr lang="en-US" dirty="0" smtClean="0"/>
              <a:t>1. [List empty?] If START = NULL, then: Set LOC: = NULL and LOCP : = NULL, and Return. [End of If structure.]</a:t>
            </a:r>
            <a:endParaRPr lang="en-US" dirty="0" smtClean="0"/>
          </a:p>
          <a:p>
            <a:r>
              <a:rPr lang="en-US" dirty="0" smtClean="0"/>
              <a:t>2. [ITEM in first node?] If INFO[ST ART] = ITEM, then: Set LOC:= START and LOCP = NULL, and Return.</a:t>
            </a:r>
            <a:endParaRPr lang="en-US" dirty="0"/>
          </a:p>
        </p:txBody>
      </p:sp>
      <p:sp>
        <p:nvSpPr>
          <p:cNvPr id="3" name="Date Placeholder 2"/>
          <p:cNvSpPr>
            <a:spLocks noGrp="1"/>
          </p:cNvSpPr>
          <p:nvPr>
            <p:ph type="dt" sz="half" idx="10"/>
          </p:nvPr>
        </p:nvSpPr>
        <p:spPr/>
        <p:txBody>
          <a:bodyPr/>
          <a:lstStyle/>
          <a:p>
            <a:fld id="{B7525220-CBBB-4D2D-AA40-C165D7AC4001}"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6" name="Content Placeholder 5"/>
          <p:cNvSpPr>
            <a:spLocks noGrp="1"/>
          </p:cNvSpPr>
          <p:nvPr>
            <p:ph idx="1"/>
          </p:nvPr>
        </p:nvSpPr>
        <p:spPr/>
        <p:txBody>
          <a:bodyPr>
            <a:normAutofit lnSpcReduction="10000"/>
          </a:bodyPr>
          <a:lstStyle/>
          <a:p>
            <a:r>
              <a:rPr lang="en-US" dirty="0" smtClean="0"/>
              <a:t>Suppose some memory space becomes reusable because a node is deleted from a list or an entire list is deleted from a program.</a:t>
            </a:r>
            <a:endParaRPr lang="en-US" dirty="0" smtClean="0"/>
          </a:p>
          <a:p>
            <a:r>
              <a:rPr lang="en-US" dirty="0" smtClean="0"/>
              <a:t>Clearly, we want the space to be available for future use. One way to bring this about is to immediately reinsert the space into the free-storage list. </a:t>
            </a:r>
            <a:endParaRPr lang="en-US" dirty="0" smtClean="0"/>
          </a:p>
          <a:p>
            <a:r>
              <a:rPr lang="en-US" dirty="0" smtClean="0"/>
              <a:t>This is what we will do when we implement linked lists by means of linear arrays. However, this method may be too time-consuming for the operating system of a computer, which may choose an alternative method, as follows.</a:t>
            </a:r>
            <a:endParaRPr lang="en-US" dirty="0"/>
          </a:p>
        </p:txBody>
      </p:sp>
      <p:sp>
        <p:nvSpPr>
          <p:cNvPr id="3" name="Date Placeholder 2"/>
          <p:cNvSpPr>
            <a:spLocks noGrp="1"/>
          </p:cNvSpPr>
          <p:nvPr>
            <p:ph type="dt" sz="half" idx="10"/>
          </p:nvPr>
        </p:nvSpPr>
        <p:spPr/>
        <p:txBody>
          <a:bodyPr/>
          <a:lstStyle/>
          <a:p>
            <a:fld id="{7D660D3A-5D6B-4385-9295-A8F075959A72}"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[End of If structure.]</a:t>
            </a:r>
            <a:endParaRPr lang="en-US" dirty="0" smtClean="0"/>
          </a:p>
          <a:p>
            <a:r>
              <a:rPr lang="en-US" dirty="0" smtClean="0"/>
              <a:t>3. Set SAVE:= START and PTR:= LINK[START]. [Initializes pointers.]</a:t>
            </a:r>
            <a:endParaRPr lang="en-US" dirty="0" smtClean="0"/>
          </a:p>
          <a:p>
            <a:r>
              <a:rPr lang="en-US" dirty="0" smtClean="0"/>
              <a:t>4. Repeat Steps 5 and 6 while PTR </a:t>
            </a:r>
            <a:r>
              <a:rPr lang="en-US" i="1" dirty="0" smtClean="0"/>
              <a:t>== NULL.</a:t>
            </a:r>
            <a:endParaRPr lang="en-US" i="1" dirty="0" smtClean="0"/>
          </a:p>
          <a:p>
            <a:r>
              <a:rPr lang="en-US" dirty="0" smtClean="0"/>
              <a:t>5. If INFO[PTR] = ITEM, then: Set LOC:= PTR and LOCP:= SAVE, and Return. [End of If structure.]</a:t>
            </a:r>
            <a:endParaRPr lang="en-US" dirty="0" smtClean="0"/>
          </a:p>
          <a:p>
            <a:r>
              <a:rPr lang="en-US" dirty="0" smtClean="0"/>
              <a:t>6. Set SAVE:= PTR and PTR:= LINK[PTR]. [Updates pointers.] [End of Step 4 loop.]</a:t>
            </a:r>
            <a:endParaRPr lang="en-US" dirty="0" smtClean="0"/>
          </a:p>
          <a:p>
            <a:r>
              <a:rPr lang="en-US" dirty="0" smtClean="0"/>
              <a:t>7. Set LOC: = NULL. [Search unsuccessful.]</a:t>
            </a:r>
            <a:endParaRPr lang="en-US" dirty="0" smtClean="0"/>
          </a:p>
          <a:p>
            <a:r>
              <a:rPr lang="en-US" dirty="0" smtClean="0"/>
              <a:t>8. Return. </a:t>
            </a:r>
            <a:endParaRPr lang="en-US" dirty="0" smtClean="0"/>
          </a:p>
          <a:p>
            <a:r>
              <a:rPr lang="en-US" dirty="0" smtClean="0"/>
              <a:t>Now we can easily present an algorithm to delete the first node N from a linked list, which contains a given ITEM of information. The simplicity of the algorithm comes from the fact that the task of finding the location of N and the location of its preceding node has already been done in this procedure.</a:t>
            </a:r>
            <a:endParaRPr lang="en-US" dirty="0" smtClean="0"/>
          </a:p>
          <a:p>
            <a:endParaRPr lang="en-US" dirty="0"/>
          </a:p>
        </p:txBody>
      </p:sp>
      <p:sp>
        <p:nvSpPr>
          <p:cNvPr id="3" name="Date Placeholder 2"/>
          <p:cNvSpPr>
            <a:spLocks noGrp="1"/>
          </p:cNvSpPr>
          <p:nvPr>
            <p:ph type="dt" sz="half" idx="10"/>
          </p:nvPr>
        </p:nvSpPr>
        <p:spPr/>
        <p:txBody>
          <a:bodyPr/>
          <a:lstStyle/>
          <a:p>
            <a:fld id="{F8F57AC2-ED86-4D86-A987-176C94DA57E7}"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DELETE(INFO, LINK, START, AVAIL, ITEM)</a:t>
            </a:r>
            <a:endParaRPr lang="en-US" dirty="0" smtClean="0"/>
          </a:p>
          <a:p>
            <a:r>
              <a:rPr lang="en-US" dirty="0" smtClean="0"/>
              <a:t>This algorithm deletes from a linked list the first node N that contains the given ITEM of information.</a:t>
            </a:r>
            <a:endParaRPr lang="en-US" dirty="0" smtClean="0"/>
          </a:p>
          <a:p>
            <a:r>
              <a:rPr lang="en-US" dirty="0" smtClean="0"/>
              <a:t>1. [Use above procedure to find the location of N and its preceding node.] Call FINDB(INFO, LINK, START, ITEM, LOC, LOCP)</a:t>
            </a:r>
            <a:endParaRPr lang="en-US" dirty="0" smtClean="0"/>
          </a:p>
          <a:p>
            <a:r>
              <a:rPr lang="en-US" dirty="0" smtClean="0"/>
              <a:t>2. If LOC = NULL, then: Write: ITEM not in list, and Exit.</a:t>
            </a:r>
            <a:endParaRPr lang="en-US" dirty="0" smtClean="0"/>
          </a:p>
          <a:p>
            <a:r>
              <a:rPr lang="en-US" dirty="0" smtClean="0"/>
              <a:t>3. [Delete node.] If LOCP = NULL, then: Set START:= LINK[START]. [Deletes first node.] Else: Set LINK[LOCP] : = LINK[LOC). [End of If structure.]</a:t>
            </a:r>
            <a:endParaRPr lang="en-US" dirty="0" smtClean="0"/>
          </a:p>
          <a:p>
            <a:r>
              <a:rPr lang="en-US" dirty="0" smtClean="0"/>
              <a:t>4. [Return deleted node to the AVAIL list.] Set LINK[LOC) : = AVAIL and AVAIL: = LOC.</a:t>
            </a:r>
            <a:endParaRPr lang="en-US" dirty="0" smtClean="0"/>
          </a:p>
          <a:p>
            <a:r>
              <a:rPr lang="en-US" dirty="0" smtClean="0"/>
              <a:t>5. Exit.</a:t>
            </a:r>
            <a:endParaRPr lang="en-US" dirty="0"/>
          </a:p>
        </p:txBody>
      </p:sp>
      <p:sp>
        <p:nvSpPr>
          <p:cNvPr id="3" name="Date Placeholder 2"/>
          <p:cNvSpPr>
            <a:spLocks noGrp="1"/>
          </p:cNvSpPr>
          <p:nvPr>
            <p:ph type="dt" sz="half" idx="10"/>
          </p:nvPr>
        </p:nvSpPr>
        <p:spPr/>
        <p:txBody>
          <a:bodyPr/>
          <a:lstStyle/>
          <a:p>
            <a:fld id="{21EE7530-6CD5-41DB-9BB4-65E8F81E4A01}"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Header Linked Lists:</a:t>
            </a:r>
            <a:endParaRPr lang="en-US" dirty="0"/>
          </a:p>
        </p:txBody>
      </p:sp>
      <p:sp>
        <p:nvSpPr>
          <p:cNvPr id="6" name="Content Placeholder 5"/>
          <p:cNvSpPr>
            <a:spLocks noGrp="1"/>
          </p:cNvSpPr>
          <p:nvPr>
            <p:ph idx="1"/>
          </p:nvPr>
        </p:nvSpPr>
        <p:spPr/>
        <p:txBody>
          <a:bodyPr>
            <a:normAutofit lnSpcReduction="10000"/>
          </a:bodyPr>
          <a:lstStyle/>
          <a:p>
            <a:r>
              <a:rPr lang="en-US" dirty="0" smtClean="0"/>
              <a:t>A header linked list is a linked list which always contains a special node, called the header node, at the beginning of the list. The following are two kinds of widely used header lists:</a:t>
            </a:r>
            <a:endParaRPr lang="en-US" dirty="0" smtClean="0"/>
          </a:p>
          <a:p>
            <a:r>
              <a:rPr lang="en-US" dirty="0" smtClean="0"/>
              <a:t>(1) A </a:t>
            </a:r>
            <a:r>
              <a:rPr lang="en-US" i="1" dirty="0" smtClean="0"/>
              <a:t>grounded header list is a header list where the last node contains </a:t>
            </a:r>
            <a:r>
              <a:rPr lang="en-US" dirty="0" smtClean="0"/>
              <a:t>the null pointer. (The term “grounded” comes from the fact that many texts use the electrical ground symbol to indicate the null pointer.)</a:t>
            </a:r>
            <a:endParaRPr lang="en-US" dirty="0" smtClean="0"/>
          </a:p>
          <a:p>
            <a:r>
              <a:rPr lang="en-US" dirty="0" smtClean="0"/>
              <a:t>(2) A </a:t>
            </a:r>
            <a:r>
              <a:rPr lang="en-US" i="1" dirty="0" smtClean="0"/>
              <a:t>circular header list is a header list where the last node points </a:t>
            </a:r>
            <a:r>
              <a:rPr lang="en-US" dirty="0" smtClean="0"/>
              <a:t>back to the header node.</a:t>
            </a:r>
            <a:endParaRPr lang="en-US" dirty="0"/>
          </a:p>
        </p:txBody>
      </p:sp>
      <p:sp>
        <p:nvSpPr>
          <p:cNvPr id="3" name="Date Placeholder 2"/>
          <p:cNvSpPr>
            <a:spLocks noGrp="1"/>
          </p:cNvSpPr>
          <p:nvPr>
            <p:ph type="dt" sz="half" idx="10"/>
          </p:nvPr>
        </p:nvSpPr>
        <p:spPr/>
        <p:txBody>
          <a:bodyPr/>
          <a:lstStyle/>
          <a:p>
            <a:fld id="{F4E4DE7C-BAA2-4CB4-A74F-FF50996A1BAF}"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a:t>
            </a:r>
            <a:endParaRPr lang="en-US" dirty="0"/>
          </a:p>
        </p:txBody>
      </p:sp>
      <p:sp>
        <p:nvSpPr>
          <p:cNvPr id="6" name="Content Placeholder 5"/>
          <p:cNvSpPr>
            <a:spLocks noGrp="1"/>
          </p:cNvSpPr>
          <p:nvPr>
            <p:ph idx="1"/>
          </p:nvPr>
        </p:nvSpPr>
        <p:spPr/>
        <p:txBody>
          <a:bodyPr>
            <a:normAutofit/>
          </a:bodyPr>
          <a:lstStyle/>
          <a:p>
            <a:r>
              <a:rPr lang="en-US" dirty="0" smtClean="0"/>
              <a:t>Figure below contains schematic diagrams of these header lists.</a:t>
            </a:r>
            <a:endParaRPr lang="en-US" dirty="0" smtClean="0"/>
          </a:p>
          <a:p>
            <a:r>
              <a:rPr lang="en-US" dirty="0" smtClean="0"/>
              <a:t>Unless otherwise stated or implied, our header lists will always be circular. In such a case, the header node also acts as a sentinel indicating the end of the list.</a:t>
            </a:r>
            <a:endParaRPr lang="en-US" dirty="0" smtClean="0"/>
          </a:p>
          <a:p>
            <a:r>
              <a:rPr lang="en-US" dirty="0" smtClean="0"/>
              <a:t>Observe that the list pointer START always points to the header node. LINK[START] = NULL indicates that a grounded header list-is empty, and LINK[START] = START indicates that a circular header list is empty.</a:t>
            </a:r>
            <a:endParaRPr lang="en-US" dirty="0"/>
          </a:p>
        </p:txBody>
      </p:sp>
      <p:sp>
        <p:nvSpPr>
          <p:cNvPr id="3" name="Date Placeholder 2"/>
          <p:cNvSpPr>
            <a:spLocks noGrp="1"/>
          </p:cNvSpPr>
          <p:nvPr>
            <p:ph type="dt" sz="half" idx="10"/>
          </p:nvPr>
        </p:nvSpPr>
        <p:spPr/>
        <p:txBody>
          <a:bodyPr/>
          <a:lstStyle/>
          <a:p>
            <a:fld id="{DE829642-8597-4487-AF19-B1FB00C00B79}"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Grounded header list and Circular header list.</a:t>
            </a:r>
            <a:endParaRPr lang="en-US" dirty="0"/>
          </a:p>
        </p:txBody>
      </p:sp>
      <p:pic>
        <p:nvPicPr>
          <p:cNvPr id="1026" name="Picture 2"/>
          <p:cNvPicPr>
            <a:picLocks noGrp="1" noChangeAspect="1" noChangeArrowheads="1"/>
          </p:cNvPicPr>
          <p:nvPr>
            <p:ph idx="1"/>
          </p:nvPr>
        </p:nvPicPr>
        <p:blipFill>
          <a:blip r:embed="rId1" cstate="print"/>
          <a:srcRect/>
          <a:stretch>
            <a:fillRect/>
          </a:stretch>
        </p:blipFill>
        <p:spPr bwMode="auto">
          <a:xfrm>
            <a:off x="1071538" y="1857364"/>
            <a:ext cx="6572296" cy="1643074"/>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E13F76FC-45E2-4A19-B363-83BBFD2C4509}"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pic>
        <p:nvPicPr>
          <p:cNvPr id="1027" name="Picture 3"/>
          <p:cNvPicPr>
            <a:picLocks noChangeAspect="1" noChangeArrowheads="1"/>
          </p:cNvPicPr>
          <p:nvPr/>
        </p:nvPicPr>
        <p:blipFill>
          <a:blip r:embed="rId2" cstate="print"/>
          <a:srcRect/>
          <a:stretch>
            <a:fillRect/>
          </a:stretch>
        </p:blipFill>
        <p:spPr bwMode="auto">
          <a:xfrm>
            <a:off x="1142976" y="4071942"/>
            <a:ext cx="6786610" cy="1571636"/>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of linked lists:</a:t>
            </a:r>
            <a:endParaRPr lang="en-US" dirty="0"/>
          </a:p>
        </p:txBody>
      </p:sp>
      <p:sp>
        <p:nvSpPr>
          <p:cNvPr id="6" name="Content Placeholder 5"/>
          <p:cNvSpPr>
            <a:spLocks noGrp="1"/>
          </p:cNvSpPr>
          <p:nvPr>
            <p:ph idx="1"/>
          </p:nvPr>
        </p:nvSpPr>
        <p:spPr/>
        <p:txBody>
          <a:bodyPr>
            <a:normAutofit/>
          </a:bodyPr>
          <a:lstStyle/>
          <a:p>
            <a:r>
              <a:rPr lang="en-US" dirty="0" smtClean="0"/>
              <a:t>There are two other variations of linked lists:</a:t>
            </a:r>
            <a:endParaRPr lang="en-US" dirty="0" smtClean="0"/>
          </a:p>
          <a:p>
            <a:r>
              <a:rPr lang="en-US" dirty="0" smtClean="0"/>
              <a:t>(1) A linked list whose last node points back to the first node instead of containing the null pointer, called a circular list.</a:t>
            </a:r>
            <a:endParaRPr lang="en-US" dirty="0" smtClean="0"/>
          </a:p>
          <a:p>
            <a:r>
              <a:rPr lang="en-US" dirty="0" smtClean="0"/>
              <a:t>(2) A linked list, which contains both a special header node at the beginning of the list and a special trailer node at the end of the list. </a:t>
            </a:r>
            <a:endParaRPr lang="en-US" dirty="0" smtClean="0"/>
          </a:p>
          <a:p>
            <a:r>
              <a:rPr lang="en-US" dirty="0" smtClean="0"/>
              <a:t>Figure below contains schematic diagrams of these lists. </a:t>
            </a:r>
            <a:endParaRPr lang="en-US" dirty="0"/>
          </a:p>
        </p:txBody>
      </p:sp>
      <p:sp>
        <p:nvSpPr>
          <p:cNvPr id="3" name="Date Placeholder 2"/>
          <p:cNvSpPr>
            <a:spLocks noGrp="1"/>
          </p:cNvSpPr>
          <p:nvPr>
            <p:ph type="dt" sz="half" idx="10"/>
          </p:nvPr>
        </p:nvSpPr>
        <p:spPr/>
        <p:txBody>
          <a:bodyPr/>
          <a:lstStyle/>
          <a:p>
            <a:fld id="{4ECCBC23-2BF3-4DB7-B016-705213183AC6}"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 Linked list with header and trailer nodes</a:t>
            </a:r>
            <a:endParaRPr lang="en-US" dirty="0"/>
          </a:p>
        </p:txBody>
      </p:sp>
      <p:pic>
        <p:nvPicPr>
          <p:cNvPr id="2050" name="Picture 2"/>
          <p:cNvPicPr>
            <a:picLocks noGrp="1" noChangeAspect="1" noChangeArrowheads="1"/>
          </p:cNvPicPr>
          <p:nvPr>
            <p:ph idx="1"/>
          </p:nvPr>
        </p:nvPicPr>
        <p:blipFill>
          <a:blip r:embed="rId1" cstate="print"/>
          <a:srcRect/>
          <a:stretch>
            <a:fillRect/>
          </a:stretch>
        </p:blipFill>
        <p:spPr bwMode="auto">
          <a:xfrm>
            <a:off x="1000100" y="1928802"/>
            <a:ext cx="6715172" cy="178595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18136936-E00E-4761-9E13-92F653E5A810}"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pic>
        <p:nvPicPr>
          <p:cNvPr id="2051" name="Picture 3"/>
          <p:cNvPicPr>
            <a:picLocks noChangeAspect="1" noChangeArrowheads="1"/>
          </p:cNvPicPr>
          <p:nvPr/>
        </p:nvPicPr>
        <p:blipFill>
          <a:blip r:embed="rId2" cstate="print"/>
          <a:srcRect/>
          <a:stretch>
            <a:fillRect/>
          </a:stretch>
        </p:blipFill>
        <p:spPr bwMode="auto">
          <a:xfrm>
            <a:off x="1000100" y="4143380"/>
            <a:ext cx="6643734" cy="1643074"/>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of list in Java</a:t>
            </a:r>
            <a:endParaRPr lang="en-GB" dirty="0"/>
          </a:p>
        </p:txBody>
      </p:sp>
      <p:sp>
        <p:nvSpPr>
          <p:cNvPr id="6" name="Content Placeholder 5"/>
          <p:cNvSpPr>
            <a:spLocks noGrp="1"/>
          </p:cNvSpPr>
          <p:nvPr>
            <p:ph idx="1"/>
          </p:nvPr>
        </p:nvSpPr>
        <p:spPr/>
        <p:txBody>
          <a:bodyPr>
            <a:normAutofit fontScale="92500" lnSpcReduction="10000"/>
          </a:bodyPr>
          <a:lstStyle/>
          <a:p>
            <a:r>
              <a:rPr lang="en-GB" dirty="0" smtClean="0"/>
              <a:t>The objects in the queue are of generic type object. It support the operations,</a:t>
            </a:r>
            <a:endParaRPr lang="en-GB" dirty="0" smtClean="0"/>
          </a:p>
          <a:p>
            <a:r>
              <a:rPr lang="en-GB" b="1" dirty="0" err="1"/>
              <a:t>createList</a:t>
            </a:r>
            <a:r>
              <a:rPr lang="en-GB" dirty="0"/>
              <a:t>(</a:t>
            </a:r>
            <a:r>
              <a:rPr lang="en-GB" i="1" dirty="0" err="1"/>
              <a:t>int</a:t>
            </a:r>
            <a:r>
              <a:rPr lang="en-GB" i="1" dirty="0"/>
              <a:t> n</a:t>
            </a:r>
            <a:r>
              <a:rPr lang="en-GB" dirty="0"/>
              <a:t>): Creates (initially) a list with </a:t>
            </a:r>
            <a:r>
              <a:rPr lang="en-GB" i="1" dirty="0"/>
              <a:t>n </a:t>
            </a:r>
            <a:r>
              <a:rPr lang="en-GB" dirty="0"/>
              <a:t>nodes. </a:t>
            </a:r>
            <a:endParaRPr lang="en-GB" dirty="0"/>
          </a:p>
          <a:p>
            <a:r>
              <a:rPr lang="en-GB" i="1" dirty="0"/>
              <a:t>Input</a:t>
            </a:r>
            <a:r>
              <a:rPr lang="en-GB" dirty="0"/>
              <a:t>: </a:t>
            </a:r>
            <a:r>
              <a:rPr lang="en-GB" i="1" dirty="0"/>
              <a:t>integer</a:t>
            </a:r>
            <a:r>
              <a:rPr lang="en-GB" dirty="0"/>
              <a:t>; </a:t>
            </a:r>
            <a:r>
              <a:rPr lang="en-GB" i="1" dirty="0"/>
              <a:t>Output</a:t>
            </a:r>
            <a:r>
              <a:rPr lang="en-GB" dirty="0"/>
              <a:t>: None </a:t>
            </a:r>
            <a:endParaRPr lang="en-GB" dirty="0"/>
          </a:p>
          <a:p>
            <a:r>
              <a:rPr lang="en-GB" b="1" dirty="0" err="1"/>
              <a:t>insertFirst</a:t>
            </a:r>
            <a:r>
              <a:rPr lang="en-GB" dirty="0"/>
              <a:t>(</a:t>
            </a:r>
            <a:r>
              <a:rPr lang="en-GB" i="1" dirty="0" err="1"/>
              <a:t>obj</a:t>
            </a:r>
            <a:r>
              <a:rPr lang="en-GB" dirty="0"/>
              <a:t>): Inserts object </a:t>
            </a:r>
            <a:r>
              <a:rPr lang="en-GB" i="1" dirty="0" err="1"/>
              <a:t>obj</a:t>
            </a:r>
            <a:r>
              <a:rPr lang="en-GB" i="1" dirty="0"/>
              <a:t> </a:t>
            </a:r>
            <a:r>
              <a:rPr lang="en-GB" dirty="0"/>
              <a:t>at the beginning of a list. </a:t>
            </a:r>
            <a:endParaRPr lang="en-GB" dirty="0"/>
          </a:p>
          <a:p>
            <a:r>
              <a:rPr lang="en-GB" i="1" dirty="0"/>
              <a:t>Input</a:t>
            </a:r>
            <a:r>
              <a:rPr lang="en-GB" dirty="0"/>
              <a:t>: Object; </a:t>
            </a:r>
            <a:r>
              <a:rPr lang="en-GB" i="1" dirty="0"/>
              <a:t>Output</a:t>
            </a:r>
            <a:r>
              <a:rPr lang="en-GB" dirty="0"/>
              <a:t>: None </a:t>
            </a:r>
            <a:endParaRPr lang="en-GB" dirty="0"/>
          </a:p>
          <a:p>
            <a:r>
              <a:rPr lang="en-GB" b="1" dirty="0" err="1"/>
              <a:t>insertAfter</a:t>
            </a:r>
            <a:r>
              <a:rPr lang="en-GB" dirty="0"/>
              <a:t>(</a:t>
            </a:r>
            <a:r>
              <a:rPr lang="en-GB" i="1" dirty="0" err="1"/>
              <a:t>obj</a:t>
            </a:r>
            <a:r>
              <a:rPr lang="en-GB" dirty="0"/>
              <a:t>, </a:t>
            </a:r>
            <a:r>
              <a:rPr lang="en-GB" i="1" dirty="0" err="1"/>
              <a:t>obj</a:t>
            </a:r>
            <a:r>
              <a:rPr lang="en-GB" i="1" dirty="0"/>
              <a:t> p</a:t>
            </a:r>
            <a:r>
              <a:rPr lang="en-GB" dirty="0"/>
              <a:t>): Inserts object </a:t>
            </a:r>
            <a:r>
              <a:rPr lang="en-GB" i="1" dirty="0" err="1"/>
              <a:t>obj</a:t>
            </a:r>
            <a:r>
              <a:rPr lang="en-GB" i="1" dirty="0"/>
              <a:t> </a:t>
            </a:r>
            <a:r>
              <a:rPr lang="en-GB" dirty="0"/>
              <a:t>after the </a:t>
            </a:r>
            <a:r>
              <a:rPr lang="en-GB" i="1" dirty="0" err="1"/>
              <a:t>obj</a:t>
            </a:r>
            <a:r>
              <a:rPr lang="en-GB" i="1" dirty="0"/>
              <a:t> p </a:t>
            </a:r>
            <a:r>
              <a:rPr lang="en-GB" dirty="0"/>
              <a:t>in a list. </a:t>
            </a:r>
            <a:endParaRPr lang="en-GB" dirty="0"/>
          </a:p>
          <a:p>
            <a:r>
              <a:rPr lang="en-GB" i="1" dirty="0"/>
              <a:t>Input</a:t>
            </a:r>
            <a:r>
              <a:rPr lang="en-GB" dirty="0"/>
              <a:t>: Object and position; </a:t>
            </a:r>
            <a:r>
              <a:rPr lang="en-GB" i="1" dirty="0"/>
              <a:t>Output</a:t>
            </a:r>
            <a:r>
              <a:rPr lang="en-GB" dirty="0"/>
              <a:t>: None </a:t>
            </a:r>
            <a:endParaRPr lang="en-GB" dirty="0"/>
          </a:p>
        </p:txBody>
      </p:sp>
      <p:sp>
        <p:nvSpPr>
          <p:cNvPr id="3" name="Date Placeholder 2"/>
          <p:cNvSpPr>
            <a:spLocks noGrp="1"/>
          </p:cNvSpPr>
          <p:nvPr>
            <p:ph type="dt" sz="half" idx="10"/>
          </p:nvPr>
        </p:nvSpPr>
        <p:spPr/>
        <p:txBody>
          <a:bodyPr/>
          <a:lstStyle/>
          <a:p>
            <a:fld id="{E477A2C5-81F7-40C5-A7FF-4D49E2AE5EFA}"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normAutofit fontScale="92500" lnSpcReduction="20000"/>
          </a:bodyPr>
          <a:lstStyle/>
          <a:p>
            <a:r>
              <a:rPr lang="en-GB" i="1" dirty="0" err="1"/>
              <a:t>obj</a:t>
            </a:r>
            <a:r>
              <a:rPr lang="en-GB" i="1" dirty="0"/>
              <a:t> </a:t>
            </a:r>
            <a:r>
              <a:rPr lang="en-GB" b="1" dirty="0" err="1"/>
              <a:t>deleteFirst</a:t>
            </a:r>
            <a:r>
              <a:rPr lang="en-GB" dirty="0"/>
              <a:t>(): Deletes the object at the beginning of a list. </a:t>
            </a:r>
            <a:endParaRPr lang="en-GB" dirty="0"/>
          </a:p>
          <a:p>
            <a:r>
              <a:rPr lang="en-GB" i="1" dirty="0"/>
              <a:t>Input</a:t>
            </a:r>
            <a:r>
              <a:rPr lang="en-GB" dirty="0"/>
              <a:t>: None; </a:t>
            </a:r>
            <a:r>
              <a:rPr lang="en-GB" i="1" dirty="0"/>
              <a:t>Output</a:t>
            </a:r>
            <a:r>
              <a:rPr lang="en-GB" dirty="0"/>
              <a:t>: Deleted object </a:t>
            </a:r>
            <a:r>
              <a:rPr lang="en-GB" i="1" dirty="0"/>
              <a:t>obj</a:t>
            </a:r>
            <a:r>
              <a:rPr lang="en-GB" dirty="0"/>
              <a:t>. </a:t>
            </a:r>
            <a:endParaRPr lang="en-GB" dirty="0"/>
          </a:p>
          <a:p>
            <a:r>
              <a:rPr lang="en-GB" i="1" dirty="0" err="1"/>
              <a:t>obj</a:t>
            </a:r>
            <a:r>
              <a:rPr lang="en-GB" i="1" dirty="0"/>
              <a:t> </a:t>
            </a:r>
            <a:r>
              <a:rPr lang="en-GB" b="1" dirty="0" err="1"/>
              <a:t>deleteAfter</a:t>
            </a:r>
            <a:r>
              <a:rPr lang="en-GB" dirty="0"/>
              <a:t>(</a:t>
            </a:r>
            <a:r>
              <a:rPr lang="en-GB" i="1" dirty="0" err="1"/>
              <a:t>obj</a:t>
            </a:r>
            <a:r>
              <a:rPr lang="en-GB" i="1" dirty="0"/>
              <a:t> p</a:t>
            </a:r>
            <a:r>
              <a:rPr lang="en-GB" dirty="0"/>
              <a:t>): Deletes the object after the </a:t>
            </a:r>
            <a:r>
              <a:rPr lang="en-GB" i="1" dirty="0" err="1"/>
              <a:t>obj</a:t>
            </a:r>
            <a:r>
              <a:rPr lang="en-GB" i="1" dirty="0"/>
              <a:t> p </a:t>
            </a:r>
            <a:r>
              <a:rPr lang="en-GB" dirty="0"/>
              <a:t>in a list. </a:t>
            </a:r>
            <a:endParaRPr lang="en-GB" dirty="0"/>
          </a:p>
          <a:p>
            <a:r>
              <a:rPr lang="en-GB" i="1" dirty="0"/>
              <a:t>Input</a:t>
            </a:r>
            <a:r>
              <a:rPr lang="en-GB" dirty="0"/>
              <a:t>: Position; </a:t>
            </a:r>
            <a:r>
              <a:rPr lang="en-GB" i="1" dirty="0"/>
              <a:t>Output</a:t>
            </a:r>
            <a:r>
              <a:rPr lang="en-GB" dirty="0"/>
              <a:t>: Deleted object </a:t>
            </a:r>
            <a:r>
              <a:rPr lang="en-GB" i="1" dirty="0"/>
              <a:t>obj</a:t>
            </a:r>
            <a:r>
              <a:rPr lang="en-GB" dirty="0"/>
              <a:t>. </a:t>
            </a:r>
            <a:endParaRPr lang="en-GB" dirty="0"/>
          </a:p>
          <a:p>
            <a:r>
              <a:rPr lang="en-GB" i="1" dirty="0" err="1"/>
              <a:t>boolean</a:t>
            </a:r>
            <a:r>
              <a:rPr lang="en-GB" i="1" dirty="0"/>
              <a:t> </a:t>
            </a:r>
            <a:r>
              <a:rPr lang="en-GB" b="1" dirty="0" err="1"/>
              <a:t>isEmpty</a:t>
            </a:r>
            <a:r>
              <a:rPr lang="en-GB" dirty="0"/>
              <a:t>(): Returns a </a:t>
            </a:r>
            <a:r>
              <a:rPr lang="en-GB" i="1" dirty="0" err="1"/>
              <a:t>boolean</a:t>
            </a:r>
            <a:r>
              <a:rPr lang="en-GB" i="1" dirty="0"/>
              <a:t> </a:t>
            </a:r>
            <a:r>
              <a:rPr lang="en-GB" dirty="0"/>
              <a:t>indicating if the list is empty. </a:t>
            </a:r>
            <a:endParaRPr lang="en-GB" dirty="0"/>
          </a:p>
          <a:p>
            <a:r>
              <a:rPr lang="en-GB" i="1" dirty="0"/>
              <a:t>Input</a:t>
            </a:r>
            <a:r>
              <a:rPr lang="en-GB" dirty="0"/>
              <a:t>: None; </a:t>
            </a:r>
            <a:r>
              <a:rPr lang="en-GB" i="1" dirty="0"/>
              <a:t>Output</a:t>
            </a:r>
            <a:r>
              <a:rPr lang="en-GB" dirty="0"/>
              <a:t>: </a:t>
            </a:r>
            <a:r>
              <a:rPr lang="en-GB" i="1" dirty="0" err="1"/>
              <a:t>boolean</a:t>
            </a:r>
            <a:r>
              <a:rPr lang="en-GB" i="1" dirty="0"/>
              <a:t> </a:t>
            </a:r>
            <a:r>
              <a:rPr lang="en-GB" dirty="0"/>
              <a:t>(</a:t>
            </a:r>
            <a:r>
              <a:rPr lang="en-GB" i="1" dirty="0"/>
              <a:t>true </a:t>
            </a:r>
            <a:r>
              <a:rPr lang="en-GB" dirty="0"/>
              <a:t>or </a:t>
            </a:r>
            <a:r>
              <a:rPr lang="en-GB" i="1" dirty="0"/>
              <a:t>false</a:t>
            </a:r>
            <a:r>
              <a:rPr lang="en-GB" dirty="0"/>
              <a:t>). </a:t>
            </a:r>
            <a:endParaRPr lang="en-GB" dirty="0"/>
          </a:p>
          <a:p>
            <a:r>
              <a:rPr lang="en-GB" i="1" dirty="0" err="1"/>
              <a:t>int</a:t>
            </a:r>
            <a:r>
              <a:rPr lang="en-GB" i="1" dirty="0"/>
              <a:t> </a:t>
            </a:r>
            <a:r>
              <a:rPr lang="en-GB" b="1" dirty="0"/>
              <a:t>size</a:t>
            </a:r>
            <a:r>
              <a:rPr lang="en-GB" dirty="0"/>
              <a:t>(): Returns the number of items in the list. </a:t>
            </a:r>
            <a:endParaRPr lang="en-GB" dirty="0"/>
          </a:p>
          <a:p>
            <a:r>
              <a:rPr lang="en-GB" i="1" dirty="0"/>
              <a:t>Input</a:t>
            </a:r>
            <a:r>
              <a:rPr lang="en-GB" dirty="0"/>
              <a:t>: None; </a:t>
            </a:r>
            <a:r>
              <a:rPr lang="en-GB" i="1" dirty="0"/>
              <a:t>Output</a:t>
            </a:r>
            <a:r>
              <a:rPr lang="en-GB" dirty="0"/>
              <a:t>: </a:t>
            </a:r>
            <a:r>
              <a:rPr lang="en-GB" i="1" dirty="0"/>
              <a:t>integer</a:t>
            </a:r>
            <a:r>
              <a:rPr lang="en-GB" dirty="0"/>
              <a:t>. </a:t>
            </a:r>
            <a:endParaRPr lang="en-GB" dirty="0"/>
          </a:p>
          <a:p>
            <a:endParaRPr lang="en-GB" dirty="0"/>
          </a:p>
        </p:txBody>
      </p:sp>
      <p:sp>
        <p:nvSpPr>
          <p:cNvPr id="3" name="Date Placeholder 2"/>
          <p:cNvSpPr>
            <a:spLocks noGrp="1"/>
          </p:cNvSpPr>
          <p:nvPr>
            <p:ph type="dt" sz="half" idx="10"/>
          </p:nvPr>
        </p:nvSpPr>
        <p:spPr/>
        <p:txBody>
          <a:bodyPr/>
          <a:lstStyle/>
          <a:p>
            <a:fld id="{E477A2C5-81F7-40C5-A7FF-4D49E2AE5EFA}"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interface</a:t>
            </a:r>
            <a:endParaRPr lang="en-GB" dirty="0"/>
          </a:p>
        </p:txBody>
      </p:sp>
      <p:sp>
        <p:nvSpPr>
          <p:cNvPr id="6" name="Content Placeholder 5"/>
          <p:cNvSpPr>
            <a:spLocks noGrp="1"/>
          </p:cNvSpPr>
          <p:nvPr>
            <p:ph idx="1"/>
          </p:nvPr>
        </p:nvSpPr>
        <p:spPr/>
        <p:txBody>
          <a:bodyPr>
            <a:normAutofit fontScale="70000" lnSpcReduction="20000"/>
          </a:bodyPr>
          <a:lstStyle/>
          <a:p>
            <a:r>
              <a:rPr lang="en-GB" dirty="0"/>
              <a:t>public interface </a:t>
            </a:r>
            <a:r>
              <a:rPr lang="en-GB" b="1" dirty="0"/>
              <a:t>List </a:t>
            </a:r>
            <a:endParaRPr lang="en-GB" dirty="0"/>
          </a:p>
          <a:p>
            <a:endParaRPr lang="en-GB" dirty="0"/>
          </a:p>
          <a:p>
            <a:r>
              <a:rPr lang="en-GB" dirty="0"/>
              <a:t>{ </a:t>
            </a:r>
            <a:endParaRPr lang="en-GB" dirty="0"/>
          </a:p>
          <a:p>
            <a:r>
              <a:rPr lang="en-GB" dirty="0"/>
              <a:t>public void </a:t>
            </a:r>
            <a:r>
              <a:rPr lang="en-GB" b="1" dirty="0" err="1"/>
              <a:t>createList</a:t>
            </a:r>
            <a:r>
              <a:rPr lang="en-GB" dirty="0"/>
              <a:t>(</a:t>
            </a:r>
            <a:r>
              <a:rPr lang="en-GB" dirty="0" err="1"/>
              <a:t>int</a:t>
            </a:r>
            <a:r>
              <a:rPr lang="en-GB" dirty="0"/>
              <a:t> n); </a:t>
            </a:r>
            <a:endParaRPr lang="en-GB" dirty="0"/>
          </a:p>
          <a:p>
            <a:r>
              <a:rPr lang="en-GB" dirty="0"/>
              <a:t>public void </a:t>
            </a:r>
            <a:r>
              <a:rPr lang="en-GB" b="1" dirty="0" err="1"/>
              <a:t>insertFirst</a:t>
            </a:r>
            <a:r>
              <a:rPr lang="en-GB" dirty="0"/>
              <a:t>(Object </a:t>
            </a:r>
            <a:r>
              <a:rPr lang="en-GB" dirty="0" err="1"/>
              <a:t>ob</a:t>
            </a:r>
            <a:r>
              <a:rPr lang="en-GB" dirty="0"/>
              <a:t>); </a:t>
            </a:r>
            <a:endParaRPr lang="en-GB" dirty="0"/>
          </a:p>
          <a:p>
            <a:r>
              <a:rPr lang="en-GB" dirty="0"/>
              <a:t>public void </a:t>
            </a:r>
            <a:r>
              <a:rPr lang="en-GB" b="1" dirty="0" err="1"/>
              <a:t>insertAfter</a:t>
            </a:r>
            <a:r>
              <a:rPr lang="en-US" altLang="en-GB" b="1" dirty="0" err="1"/>
              <a:t>(O</a:t>
            </a:r>
            <a:r>
              <a:rPr lang="en-GB" dirty="0" err="1"/>
              <a:t>bject</a:t>
            </a:r>
            <a:r>
              <a:rPr lang="en-GB" dirty="0"/>
              <a:t> </a:t>
            </a:r>
            <a:r>
              <a:rPr lang="en-GB" dirty="0" err="1"/>
              <a:t>ob</a:t>
            </a:r>
            <a:r>
              <a:rPr lang="en-GB" dirty="0"/>
              <a:t>, Object </a:t>
            </a:r>
            <a:r>
              <a:rPr lang="en-GB" dirty="0" err="1"/>
              <a:t>pos</a:t>
            </a:r>
            <a:r>
              <a:rPr lang="en-GB" dirty="0"/>
              <a:t>); </a:t>
            </a:r>
            <a:endParaRPr lang="en-GB" dirty="0"/>
          </a:p>
          <a:p>
            <a:r>
              <a:rPr lang="en-GB" dirty="0"/>
              <a:t>(O public Object </a:t>
            </a:r>
            <a:r>
              <a:rPr lang="en-GB" b="1" dirty="0" err="1"/>
              <a:t>deleteFirst</a:t>
            </a:r>
            <a:r>
              <a:rPr lang="en-GB" dirty="0"/>
              <a:t>(); </a:t>
            </a:r>
            <a:endParaRPr lang="en-GB" dirty="0"/>
          </a:p>
          <a:p>
            <a:r>
              <a:rPr lang="en-GB" dirty="0"/>
              <a:t>public Object </a:t>
            </a:r>
            <a:r>
              <a:rPr lang="en-GB" b="1" dirty="0" err="1"/>
              <a:t>deleteAfter</a:t>
            </a:r>
            <a:r>
              <a:rPr lang="en-GB" dirty="0"/>
              <a:t>(Object </a:t>
            </a:r>
            <a:r>
              <a:rPr lang="en-GB" dirty="0" err="1"/>
              <a:t>pos</a:t>
            </a:r>
            <a:r>
              <a:rPr lang="en-GB" dirty="0"/>
              <a:t>); </a:t>
            </a:r>
            <a:endParaRPr lang="en-GB" dirty="0"/>
          </a:p>
          <a:p>
            <a:r>
              <a:rPr lang="en-GB" dirty="0"/>
              <a:t>public </a:t>
            </a:r>
            <a:r>
              <a:rPr lang="en-GB" dirty="0" err="1"/>
              <a:t>boolean</a:t>
            </a:r>
            <a:r>
              <a:rPr lang="en-GB" dirty="0"/>
              <a:t> </a:t>
            </a:r>
            <a:r>
              <a:rPr lang="en-GB" b="1" dirty="0" err="1"/>
              <a:t>isEmpty</a:t>
            </a:r>
            <a:r>
              <a:rPr lang="en-GB" dirty="0"/>
              <a:t>(); </a:t>
            </a:r>
            <a:endParaRPr lang="en-GB" dirty="0"/>
          </a:p>
          <a:p>
            <a:r>
              <a:rPr lang="en-GB" dirty="0"/>
              <a:t>public </a:t>
            </a:r>
            <a:r>
              <a:rPr lang="en-GB" dirty="0" err="1"/>
              <a:t>int</a:t>
            </a:r>
            <a:r>
              <a:rPr lang="en-GB" dirty="0"/>
              <a:t> </a:t>
            </a:r>
            <a:r>
              <a:rPr lang="en-GB" b="1" dirty="0"/>
              <a:t>size</a:t>
            </a:r>
            <a:r>
              <a:rPr lang="en-GB" dirty="0"/>
              <a:t>(); </a:t>
            </a:r>
            <a:endParaRPr lang="en-GB" dirty="0"/>
          </a:p>
          <a:p>
            <a:r>
              <a:rPr lang="en-GB" dirty="0"/>
              <a:t>} </a:t>
            </a:r>
            <a:endParaRPr lang="en-GB" dirty="0"/>
          </a:p>
        </p:txBody>
      </p:sp>
      <p:sp>
        <p:nvSpPr>
          <p:cNvPr id="3" name="Date Placeholder 2"/>
          <p:cNvSpPr>
            <a:spLocks noGrp="1"/>
          </p:cNvSpPr>
          <p:nvPr>
            <p:ph type="dt" sz="half" idx="10"/>
          </p:nvPr>
        </p:nvSpPr>
        <p:spPr/>
        <p:txBody>
          <a:bodyPr/>
          <a:lstStyle/>
          <a:p>
            <a:fld id="{E477A2C5-81F7-40C5-A7FF-4D49E2AE5EFA}"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The operating system of a computer may periodically collect all the deleted space onto the free-storage list. Any technique, which does this collection, is called </a:t>
            </a:r>
            <a:r>
              <a:rPr lang="en-US" i="1" dirty="0" smtClean="0"/>
              <a:t>garbage collection. Garbage collection </a:t>
            </a:r>
            <a:r>
              <a:rPr lang="en-US" dirty="0" smtClean="0"/>
              <a:t>usually takes place in two steps. </a:t>
            </a:r>
            <a:endParaRPr lang="en-US" dirty="0" smtClean="0"/>
          </a:p>
          <a:p>
            <a:r>
              <a:rPr lang="en-US" dirty="0" smtClean="0"/>
              <a:t>First the computer runs through all lists, tagging those cells which are currently in use, and then the computer runs through the memory, collecting all untagged space onto the free-storage list. </a:t>
            </a:r>
            <a:endParaRPr lang="en-US" dirty="0" smtClean="0"/>
          </a:p>
          <a:p>
            <a:r>
              <a:rPr lang="en-US" dirty="0" smtClean="0"/>
              <a:t>The garbage collection may take place when there is only some minimum amount of space or no space at all left in the free-storage list, or when the CPU is idle and has time to do the collection. </a:t>
            </a:r>
            <a:endParaRPr lang="en-US" dirty="0" smtClean="0"/>
          </a:p>
          <a:p>
            <a:r>
              <a:rPr lang="en-US" dirty="0" smtClean="0"/>
              <a:t>Generally speaking, the garbage collection is invisible to the programmer.</a:t>
            </a:r>
            <a:endParaRPr lang="en-US" dirty="0"/>
          </a:p>
        </p:txBody>
      </p:sp>
      <p:sp>
        <p:nvSpPr>
          <p:cNvPr id="3" name="Date Placeholder 2"/>
          <p:cNvSpPr>
            <a:spLocks noGrp="1"/>
          </p:cNvSpPr>
          <p:nvPr>
            <p:ph type="dt" sz="half" idx="10"/>
          </p:nvPr>
        </p:nvSpPr>
        <p:spPr/>
        <p:txBody>
          <a:bodyPr/>
          <a:lstStyle/>
          <a:p>
            <a:fld id="{73D3C17F-3A77-4245-930A-97DC8CA31333}"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Implemention</a:t>
            </a:r>
            <a:r>
              <a:rPr lang="en-GB" dirty="0" smtClean="0"/>
              <a:t> </a:t>
            </a:r>
            <a:endParaRPr lang="en-GB" dirty="0"/>
          </a:p>
        </p:txBody>
      </p:sp>
      <p:sp>
        <p:nvSpPr>
          <p:cNvPr id="6" name="Content Placeholder 5"/>
          <p:cNvSpPr>
            <a:spLocks noGrp="1"/>
          </p:cNvSpPr>
          <p:nvPr>
            <p:ph idx="1"/>
          </p:nvPr>
        </p:nvSpPr>
        <p:spPr/>
        <p:txBody>
          <a:bodyPr>
            <a:normAutofit fontScale="70000" lnSpcReduction="20000"/>
          </a:bodyPr>
          <a:lstStyle/>
          <a:p>
            <a:r>
              <a:rPr lang="en-GB" dirty="0"/>
              <a:t>class </a:t>
            </a:r>
            <a:r>
              <a:rPr lang="en-GB" b="1" dirty="0" err="1"/>
              <a:t>ArrayList</a:t>
            </a:r>
            <a:r>
              <a:rPr lang="en-GB" b="1" dirty="0"/>
              <a:t> </a:t>
            </a:r>
            <a:r>
              <a:rPr lang="en-GB" dirty="0"/>
              <a:t>implements </a:t>
            </a:r>
            <a:r>
              <a:rPr lang="en-GB" b="1" dirty="0"/>
              <a:t>List </a:t>
            </a:r>
            <a:endParaRPr lang="en-GB" dirty="0"/>
          </a:p>
          <a:p>
            <a:r>
              <a:rPr lang="en-GB" dirty="0"/>
              <a:t>{ </a:t>
            </a:r>
            <a:endParaRPr lang="en-GB" dirty="0"/>
          </a:p>
          <a:p>
            <a:r>
              <a:rPr lang="en-GB" dirty="0"/>
              <a:t>class </a:t>
            </a:r>
            <a:r>
              <a:rPr lang="en-GB" b="1" dirty="0"/>
              <a:t>Node </a:t>
            </a:r>
            <a:r>
              <a:rPr lang="en-GB" dirty="0"/>
              <a:t>{</a:t>
            </a:r>
            <a:endParaRPr lang="en-GB" dirty="0"/>
          </a:p>
          <a:p>
            <a:r>
              <a:rPr lang="en-GB" dirty="0" smtClean="0"/>
              <a:t>Object </a:t>
            </a:r>
            <a:r>
              <a:rPr lang="en-GB" dirty="0"/>
              <a:t>data; </a:t>
            </a:r>
            <a:endParaRPr lang="en-GB" dirty="0"/>
          </a:p>
          <a:p>
            <a:r>
              <a:rPr lang="en-GB" dirty="0" err="1"/>
              <a:t>int</a:t>
            </a:r>
            <a:r>
              <a:rPr lang="en-GB" dirty="0"/>
              <a:t> next; </a:t>
            </a:r>
            <a:endParaRPr lang="en-GB" dirty="0" smtClean="0"/>
          </a:p>
          <a:p>
            <a:r>
              <a:rPr lang="en-GB" dirty="0"/>
              <a:t>Node(Object </a:t>
            </a:r>
            <a:r>
              <a:rPr lang="en-GB" dirty="0" err="1"/>
              <a:t>ob</a:t>
            </a:r>
            <a:r>
              <a:rPr lang="en-GB" dirty="0"/>
              <a:t>, </a:t>
            </a:r>
            <a:r>
              <a:rPr lang="en-GB" dirty="0" err="1"/>
              <a:t>int</a:t>
            </a:r>
            <a:r>
              <a:rPr lang="en-GB" dirty="0"/>
              <a:t> </a:t>
            </a:r>
            <a:r>
              <a:rPr lang="en-GB" dirty="0" err="1"/>
              <a:t>i</a:t>
            </a:r>
            <a:r>
              <a:rPr lang="en-GB" dirty="0"/>
              <a:t>) // constructor </a:t>
            </a:r>
            <a:endParaRPr lang="en-GB" dirty="0"/>
          </a:p>
          <a:p>
            <a:r>
              <a:rPr lang="en-GB" dirty="0"/>
              <a:t>{ </a:t>
            </a:r>
            <a:endParaRPr lang="en-GB" dirty="0" smtClean="0"/>
          </a:p>
          <a:p>
            <a:r>
              <a:rPr lang="en-GB" dirty="0" smtClean="0"/>
              <a:t>data </a:t>
            </a:r>
            <a:r>
              <a:rPr lang="en-GB" dirty="0"/>
              <a:t>= </a:t>
            </a:r>
            <a:r>
              <a:rPr lang="en-GB" dirty="0" err="1"/>
              <a:t>ob</a:t>
            </a:r>
            <a:r>
              <a:rPr lang="en-GB" dirty="0"/>
              <a:t>; </a:t>
            </a:r>
            <a:endParaRPr lang="en-GB" dirty="0"/>
          </a:p>
          <a:p>
            <a:r>
              <a:rPr lang="en-GB" dirty="0"/>
              <a:t>next = </a:t>
            </a:r>
            <a:r>
              <a:rPr lang="en-GB" dirty="0" err="1"/>
              <a:t>i</a:t>
            </a:r>
            <a:r>
              <a:rPr lang="en-GB" dirty="0"/>
              <a:t>; </a:t>
            </a:r>
            <a:endParaRPr lang="en-GB" dirty="0"/>
          </a:p>
          <a:p>
            <a:r>
              <a:rPr lang="en-GB" dirty="0"/>
              <a:t>} </a:t>
            </a:r>
            <a:endParaRPr lang="en-GB" dirty="0"/>
          </a:p>
          <a:p>
            <a:r>
              <a:rPr lang="en-GB" dirty="0"/>
              <a:t>} </a:t>
            </a:r>
            <a:endParaRPr lang="en-GB" dirty="0"/>
          </a:p>
        </p:txBody>
      </p:sp>
      <p:sp>
        <p:nvSpPr>
          <p:cNvPr id="3" name="Date Placeholder 2"/>
          <p:cNvSpPr>
            <a:spLocks noGrp="1"/>
          </p:cNvSpPr>
          <p:nvPr>
            <p:ph type="dt" sz="half" idx="10"/>
          </p:nvPr>
        </p:nvSpPr>
        <p:spPr/>
        <p:txBody>
          <a:bodyPr/>
          <a:lstStyle/>
          <a:p>
            <a:fld id="{E477A2C5-81F7-40C5-A7FF-4D49E2AE5EFA}"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normAutofit fontScale="62500" lnSpcReduction="20000"/>
          </a:bodyPr>
          <a:lstStyle/>
          <a:p>
            <a:r>
              <a:rPr lang="en-GB" dirty="0" err="1"/>
              <a:t>int</a:t>
            </a:r>
            <a:r>
              <a:rPr lang="en-GB" dirty="0"/>
              <a:t> MAXSIZE; // max number of nodes in the list </a:t>
            </a:r>
            <a:endParaRPr lang="en-GB" dirty="0"/>
          </a:p>
          <a:p>
            <a:r>
              <a:rPr lang="en-GB" dirty="0"/>
              <a:t>Node list[]; // create list array </a:t>
            </a:r>
            <a:endParaRPr lang="en-GB" dirty="0"/>
          </a:p>
          <a:p>
            <a:r>
              <a:rPr lang="en-GB" dirty="0" err="1"/>
              <a:t>int</a:t>
            </a:r>
            <a:r>
              <a:rPr lang="en-GB" dirty="0"/>
              <a:t> head, count; // count: current number of nodes in the list </a:t>
            </a:r>
            <a:endParaRPr lang="en-GB" dirty="0"/>
          </a:p>
          <a:p>
            <a:r>
              <a:rPr lang="en-GB" dirty="0" err="1"/>
              <a:t>ArrayList</a:t>
            </a:r>
            <a:r>
              <a:rPr lang="en-GB" dirty="0"/>
              <a:t>( </a:t>
            </a:r>
            <a:r>
              <a:rPr lang="en-GB" dirty="0" err="1"/>
              <a:t>int</a:t>
            </a:r>
            <a:r>
              <a:rPr lang="en-GB" dirty="0"/>
              <a:t> s) // constructor </a:t>
            </a:r>
            <a:endParaRPr lang="en-GB" dirty="0"/>
          </a:p>
          <a:p>
            <a:r>
              <a:rPr lang="en-GB" dirty="0"/>
              <a:t>{ MAXSIZE = s; </a:t>
            </a:r>
            <a:endParaRPr lang="en-GB" dirty="0"/>
          </a:p>
          <a:p>
            <a:r>
              <a:rPr lang="en-GB" dirty="0"/>
              <a:t>list = new Node[MAXSIZE]; </a:t>
            </a:r>
            <a:endParaRPr lang="en-GB" dirty="0"/>
          </a:p>
          <a:p>
            <a:r>
              <a:rPr lang="en-GB" dirty="0"/>
              <a:t>} </a:t>
            </a:r>
            <a:endParaRPr lang="en-GB" dirty="0"/>
          </a:p>
          <a:p>
            <a:r>
              <a:rPr lang="en-GB" dirty="0"/>
              <a:t>public void </a:t>
            </a:r>
            <a:r>
              <a:rPr lang="en-GB" b="1" dirty="0" err="1"/>
              <a:t>initializeList</a:t>
            </a:r>
            <a:r>
              <a:rPr lang="en-GB" dirty="0"/>
              <a:t>() </a:t>
            </a:r>
            <a:endParaRPr lang="en-GB" dirty="0"/>
          </a:p>
          <a:p>
            <a:r>
              <a:rPr lang="en-GB" dirty="0"/>
              <a:t>{ for( </a:t>
            </a:r>
            <a:r>
              <a:rPr lang="en-GB" dirty="0" err="1"/>
              <a:t>int</a:t>
            </a:r>
            <a:r>
              <a:rPr lang="en-GB" dirty="0"/>
              <a:t> p = 0; p &lt; MAXSIZE-1; p++ ) </a:t>
            </a:r>
            <a:endParaRPr lang="en-GB" dirty="0"/>
          </a:p>
          <a:p>
            <a:r>
              <a:rPr lang="en-GB" dirty="0"/>
              <a:t>list[p] = new Node(null, p+1); </a:t>
            </a:r>
            <a:endParaRPr lang="en-GB" dirty="0"/>
          </a:p>
          <a:p>
            <a:r>
              <a:rPr lang="en-GB" dirty="0"/>
              <a:t>list[MAXSIZE-1] = new Node(null, -1); </a:t>
            </a:r>
            <a:endParaRPr lang="en-GB" dirty="0"/>
          </a:p>
          <a:p>
            <a:r>
              <a:rPr lang="en-GB" dirty="0"/>
              <a:t>} </a:t>
            </a:r>
            <a:endParaRPr lang="en-GB" dirty="0"/>
          </a:p>
        </p:txBody>
      </p:sp>
      <p:sp>
        <p:nvSpPr>
          <p:cNvPr id="3" name="Date Placeholder 2"/>
          <p:cNvSpPr>
            <a:spLocks noGrp="1"/>
          </p:cNvSpPr>
          <p:nvPr>
            <p:ph type="dt" sz="half" idx="10"/>
          </p:nvPr>
        </p:nvSpPr>
        <p:spPr/>
        <p:txBody>
          <a:bodyPr/>
          <a:lstStyle/>
          <a:p>
            <a:fld id="{E477A2C5-81F7-40C5-A7FF-4D49E2AE5EFA}"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normAutofit fontScale="92500" lnSpcReduction="10000"/>
          </a:bodyPr>
          <a:lstStyle/>
          <a:p>
            <a:r>
              <a:rPr lang="en-GB" dirty="0"/>
              <a:t>public void </a:t>
            </a:r>
            <a:r>
              <a:rPr lang="en-GB" b="1" dirty="0" err="1"/>
              <a:t>createList</a:t>
            </a:r>
            <a:r>
              <a:rPr lang="en-GB" dirty="0"/>
              <a:t>(</a:t>
            </a:r>
            <a:r>
              <a:rPr lang="en-GB" dirty="0" err="1"/>
              <a:t>int</a:t>
            </a:r>
            <a:r>
              <a:rPr lang="en-GB" dirty="0"/>
              <a:t> n) // create ‘n’ nodes </a:t>
            </a:r>
            <a:endParaRPr lang="en-GB" dirty="0"/>
          </a:p>
          <a:p>
            <a:r>
              <a:rPr lang="en-GB" dirty="0"/>
              <a:t>{ </a:t>
            </a:r>
            <a:r>
              <a:rPr lang="en-GB" dirty="0" err="1"/>
              <a:t>int</a:t>
            </a:r>
            <a:r>
              <a:rPr lang="en-GB" dirty="0"/>
              <a:t> p; </a:t>
            </a:r>
            <a:endParaRPr lang="en-GB" dirty="0"/>
          </a:p>
          <a:p>
            <a:r>
              <a:rPr lang="en-GB" dirty="0"/>
              <a:t>for( p = 0; p &lt; n; p++ ) </a:t>
            </a:r>
            <a:endParaRPr lang="en-GB" dirty="0"/>
          </a:p>
          <a:p>
            <a:r>
              <a:rPr lang="en-GB" dirty="0"/>
              <a:t>{ </a:t>
            </a:r>
            <a:endParaRPr lang="en-GB" dirty="0"/>
          </a:p>
          <a:p>
            <a:r>
              <a:rPr lang="en-GB" dirty="0"/>
              <a:t>list[p] = new Node(11+11*p, p+1); </a:t>
            </a:r>
            <a:endParaRPr lang="en-GB" dirty="0"/>
          </a:p>
          <a:p>
            <a:r>
              <a:rPr lang="en-GB" dirty="0"/>
              <a:t>count++; </a:t>
            </a:r>
            <a:endParaRPr lang="en-GB" dirty="0"/>
          </a:p>
          <a:p>
            <a:r>
              <a:rPr lang="en-GB" dirty="0"/>
              <a:t>} </a:t>
            </a:r>
            <a:endParaRPr lang="en-GB" dirty="0"/>
          </a:p>
          <a:p>
            <a:r>
              <a:rPr lang="en-GB" dirty="0"/>
              <a:t>list[p-1].next = -1; // end of the list </a:t>
            </a:r>
            <a:endParaRPr lang="en-GB" dirty="0"/>
          </a:p>
          <a:p>
            <a:r>
              <a:rPr lang="en-GB" dirty="0"/>
              <a:t>} </a:t>
            </a:r>
            <a:endParaRPr lang="en-GB" dirty="0"/>
          </a:p>
        </p:txBody>
      </p:sp>
      <p:sp>
        <p:nvSpPr>
          <p:cNvPr id="3" name="Date Placeholder 2"/>
          <p:cNvSpPr>
            <a:spLocks noGrp="1"/>
          </p:cNvSpPr>
          <p:nvPr>
            <p:ph type="dt" sz="half" idx="10"/>
          </p:nvPr>
        </p:nvSpPr>
        <p:spPr/>
        <p:txBody>
          <a:bodyPr/>
          <a:lstStyle/>
          <a:p>
            <a:fld id="{E477A2C5-81F7-40C5-A7FF-4D49E2AE5EFA}"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sp>
        <p:nvSpPr>
          <p:cNvPr id="6" name="Content Placeholder 5"/>
          <p:cNvSpPr>
            <a:spLocks noGrp="1"/>
          </p:cNvSpPr>
          <p:nvPr>
            <p:ph sz="half" idx="1"/>
          </p:nvPr>
        </p:nvSpPr>
        <p:spPr/>
        <p:txBody>
          <a:bodyPr>
            <a:normAutofit fontScale="85000" lnSpcReduction="20000"/>
          </a:bodyPr>
          <a:lstStyle/>
          <a:p>
            <a:r>
              <a:rPr lang="en-GB" dirty="0"/>
              <a:t>public void </a:t>
            </a:r>
            <a:r>
              <a:rPr lang="en-GB" b="1" dirty="0" err="1"/>
              <a:t>insertFirst</a:t>
            </a:r>
            <a:r>
              <a:rPr lang="en-GB" dirty="0"/>
              <a:t>(Object item) </a:t>
            </a:r>
            <a:endParaRPr lang="en-GB" dirty="0"/>
          </a:p>
          <a:p>
            <a:endParaRPr lang="en-GB" dirty="0"/>
          </a:p>
          <a:p>
            <a:r>
              <a:rPr lang="en-GB" dirty="0"/>
              <a:t>{ </a:t>
            </a:r>
            <a:endParaRPr lang="en-GB" dirty="0"/>
          </a:p>
          <a:p>
            <a:r>
              <a:rPr lang="en-GB" dirty="0"/>
              <a:t>if( count == MAXSIZE ) </a:t>
            </a:r>
            <a:endParaRPr lang="en-GB" dirty="0"/>
          </a:p>
          <a:p>
            <a:r>
              <a:rPr lang="en-GB" dirty="0"/>
              <a:t>{ </a:t>
            </a:r>
            <a:r>
              <a:rPr lang="en-GB" dirty="0" err="1"/>
              <a:t>System.out.println</a:t>
            </a:r>
            <a:r>
              <a:rPr lang="en-GB" dirty="0"/>
              <a:t>("***List is FULL"); </a:t>
            </a:r>
            <a:endParaRPr lang="en-GB" dirty="0"/>
          </a:p>
          <a:p>
            <a:r>
              <a:rPr lang="en-GB" dirty="0"/>
              <a:t>return; </a:t>
            </a:r>
            <a:endParaRPr lang="en-GB" dirty="0"/>
          </a:p>
          <a:p>
            <a:r>
              <a:rPr lang="en-GB" dirty="0"/>
              <a:t>} </a:t>
            </a:r>
            <a:endParaRPr lang="en-GB" dirty="0"/>
          </a:p>
          <a:p>
            <a:r>
              <a:rPr lang="en-GB" dirty="0" err="1"/>
              <a:t>int</a:t>
            </a:r>
            <a:r>
              <a:rPr lang="en-GB" dirty="0"/>
              <a:t> p = </a:t>
            </a:r>
            <a:r>
              <a:rPr lang="en-GB" dirty="0" err="1"/>
              <a:t>getNode</a:t>
            </a:r>
            <a:r>
              <a:rPr lang="en-GB" dirty="0"/>
              <a:t>(); </a:t>
            </a:r>
            <a:endParaRPr lang="en-GB" dirty="0"/>
          </a:p>
          <a:p>
            <a:r>
              <a:rPr lang="en-GB" dirty="0"/>
              <a:t>if( p != -1 ) </a:t>
            </a:r>
            <a:endParaRPr lang="en-GB" dirty="0"/>
          </a:p>
        </p:txBody>
      </p:sp>
      <p:sp>
        <p:nvSpPr>
          <p:cNvPr id="8" name="Content Placeholder 7"/>
          <p:cNvSpPr>
            <a:spLocks noGrp="1"/>
          </p:cNvSpPr>
          <p:nvPr>
            <p:ph sz="half" idx="2"/>
          </p:nvPr>
        </p:nvSpPr>
        <p:spPr/>
        <p:txBody>
          <a:bodyPr>
            <a:normAutofit fontScale="85000" lnSpcReduction="20000"/>
          </a:bodyPr>
          <a:lstStyle/>
          <a:p>
            <a:r>
              <a:rPr lang="en-GB" dirty="0"/>
              <a:t>{ </a:t>
            </a:r>
            <a:endParaRPr lang="en-GB" dirty="0"/>
          </a:p>
          <a:p>
            <a:r>
              <a:rPr lang="en-GB" dirty="0"/>
              <a:t>list[p].data = item; </a:t>
            </a:r>
            <a:endParaRPr lang="en-GB" dirty="0"/>
          </a:p>
          <a:p>
            <a:r>
              <a:rPr lang="en-GB" dirty="0"/>
              <a:t>if( </a:t>
            </a:r>
            <a:r>
              <a:rPr lang="en-GB" dirty="0" err="1"/>
              <a:t>isEmpty</a:t>
            </a:r>
            <a:r>
              <a:rPr lang="en-GB" dirty="0"/>
              <a:t>() ) list[p].next = -1; </a:t>
            </a:r>
            <a:endParaRPr lang="en-GB" dirty="0"/>
          </a:p>
          <a:p>
            <a:r>
              <a:rPr lang="en-GB" dirty="0"/>
              <a:t>else list[p].next = head; </a:t>
            </a:r>
            <a:endParaRPr lang="en-GB" dirty="0"/>
          </a:p>
          <a:p>
            <a:r>
              <a:rPr lang="en-GB" dirty="0"/>
              <a:t>head = p; </a:t>
            </a:r>
            <a:endParaRPr lang="en-GB" dirty="0"/>
          </a:p>
          <a:p>
            <a:r>
              <a:rPr lang="en-GB" dirty="0"/>
              <a:t>count++; </a:t>
            </a:r>
            <a:endParaRPr lang="en-GB" dirty="0"/>
          </a:p>
          <a:p>
            <a:r>
              <a:rPr lang="en-GB" dirty="0"/>
              <a:t>} </a:t>
            </a:r>
            <a:endParaRPr lang="en-GB" dirty="0"/>
          </a:p>
          <a:p>
            <a:r>
              <a:rPr lang="en-GB" dirty="0"/>
              <a:t>} </a:t>
            </a:r>
            <a:endParaRPr lang="en-GB" dirty="0"/>
          </a:p>
          <a:p>
            <a:endParaRPr lang="en-GB" dirty="0"/>
          </a:p>
        </p:txBody>
      </p:sp>
      <p:sp>
        <p:nvSpPr>
          <p:cNvPr id="3" name="Date Placeholder 2"/>
          <p:cNvSpPr>
            <a:spLocks noGrp="1"/>
          </p:cNvSpPr>
          <p:nvPr>
            <p:ph type="dt" sz="half" idx="10"/>
          </p:nvPr>
        </p:nvSpPr>
        <p:spPr/>
        <p:txBody>
          <a:bodyPr/>
          <a:lstStyle/>
          <a:p>
            <a:fld id="{E477A2C5-81F7-40C5-A7FF-4D49E2AE5EFA}"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fontScale="70000" lnSpcReduction="20000"/>
          </a:bodyPr>
          <a:lstStyle/>
          <a:p>
            <a:r>
              <a:rPr lang="en-GB" dirty="0"/>
              <a:t>public void </a:t>
            </a:r>
            <a:r>
              <a:rPr lang="en-GB" b="1" dirty="0" err="1"/>
              <a:t>insertAfter</a:t>
            </a:r>
            <a:r>
              <a:rPr lang="en-GB" dirty="0"/>
              <a:t>(Object item, Object x) </a:t>
            </a:r>
            <a:endParaRPr lang="en-GB" dirty="0"/>
          </a:p>
          <a:p>
            <a:endParaRPr lang="en-GB" dirty="0"/>
          </a:p>
          <a:p>
            <a:r>
              <a:rPr lang="en-GB" dirty="0"/>
              <a:t>{ </a:t>
            </a:r>
            <a:endParaRPr lang="en-GB" dirty="0"/>
          </a:p>
          <a:p>
            <a:r>
              <a:rPr lang="en-GB" dirty="0"/>
              <a:t>if( count == MAXSIZE ) </a:t>
            </a:r>
            <a:endParaRPr lang="en-GB" dirty="0"/>
          </a:p>
          <a:p>
            <a:r>
              <a:rPr lang="en-GB" dirty="0"/>
              <a:t>{ </a:t>
            </a:r>
            <a:r>
              <a:rPr lang="en-GB" dirty="0" err="1"/>
              <a:t>System.out.println</a:t>
            </a:r>
            <a:r>
              <a:rPr lang="en-GB" dirty="0"/>
              <a:t>("***List is FULL"); </a:t>
            </a:r>
            <a:endParaRPr lang="en-GB" dirty="0"/>
          </a:p>
          <a:p>
            <a:r>
              <a:rPr lang="en-GB" dirty="0"/>
              <a:t>return; </a:t>
            </a:r>
            <a:endParaRPr lang="en-GB" dirty="0"/>
          </a:p>
          <a:p>
            <a:r>
              <a:rPr lang="en-GB" dirty="0"/>
              <a:t>} </a:t>
            </a:r>
            <a:endParaRPr lang="en-GB" dirty="0"/>
          </a:p>
          <a:p>
            <a:r>
              <a:rPr lang="en-GB" dirty="0" err="1"/>
              <a:t>int</a:t>
            </a:r>
            <a:r>
              <a:rPr lang="en-GB" dirty="0"/>
              <a:t> q = </a:t>
            </a:r>
            <a:r>
              <a:rPr lang="en-GB" dirty="0" err="1"/>
              <a:t>getNode</a:t>
            </a:r>
            <a:r>
              <a:rPr lang="en-GB" dirty="0"/>
              <a:t>(); // get the available position to insert new node </a:t>
            </a:r>
            <a:endParaRPr lang="en-GB" dirty="0"/>
          </a:p>
          <a:p>
            <a:r>
              <a:rPr lang="en-GB" dirty="0" err="1"/>
              <a:t>int</a:t>
            </a:r>
            <a:r>
              <a:rPr lang="en-GB" dirty="0"/>
              <a:t> p = find(x); // get the index (position) of the Object x </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a:t>if( q != -1 ) </a:t>
            </a:r>
            <a:endParaRPr lang="en-GB" dirty="0"/>
          </a:p>
          <a:p>
            <a:r>
              <a:rPr lang="en-GB" dirty="0"/>
              <a:t>{ list[q].data = item; </a:t>
            </a:r>
            <a:endParaRPr lang="en-GB" dirty="0"/>
          </a:p>
          <a:p>
            <a:r>
              <a:rPr lang="en-GB" dirty="0"/>
              <a:t>list[q].next = list[p].next; </a:t>
            </a:r>
            <a:endParaRPr lang="en-GB" dirty="0"/>
          </a:p>
          <a:p>
            <a:r>
              <a:rPr lang="en-GB" dirty="0"/>
              <a:t>list[p].next = q; </a:t>
            </a:r>
            <a:endParaRPr lang="en-GB" dirty="0"/>
          </a:p>
          <a:p>
            <a:r>
              <a:rPr lang="en-GB" dirty="0"/>
              <a:t>count++; </a:t>
            </a:r>
            <a:endParaRPr lang="en-GB" dirty="0"/>
          </a:p>
          <a:p>
            <a:r>
              <a:rPr lang="en-GB" dirty="0"/>
              <a:t>} </a:t>
            </a:r>
            <a:endParaRPr lang="en-GB" dirty="0"/>
          </a:p>
          <a:p>
            <a:r>
              <a:rPr lang="en-GB" dirty="0"/>
              <a:t>} </a:t>
            </a:r>
            <a:endParaRPr lang="en-GB" dirty="0"/>
          </a:p>
        </p:txBody>
      </p:sp>
      <p:sp>
        <p:nvSpPr>
          <p:cNvPr id="5" name="Date Placeholder 4"/>
          <p:cNvSpPr>
            <a:spLocks noGrp="1"/>
          </p:cNvSpPr>
          <p:nvPr>
            <p:ph type="dt" sz="half" idx="10"/>
          </p:nvPr>
        </p:nvSpPr>
        <p:spPr/>
        <p:txBody>
          <a:bodyPr/>
          <a:lstStyle/>
          <a:p>
            <a:fld id="{5053B88B-749D-47AB-B310-54F71D789ABE}" type="datetime1">
              <a:rPr lang="en-US" smtClean="0"/>
            </a:fld>
            <a:endParaRPr lang="en-GB"/>
          </a:p>
        </p:txBody>
      </p:sp>
      <p:sp>
        <p:nvSpPr>
          <p:cNvPr id="7" name="Footer Placeholder 6"/>
          <p:cNvSpPr>
            <a:spLocks noGrp="1"/>
          </p:cNvSpPr>
          <p:nvPr>
            <p:ph type="ftr" sz="quarter" idx="11"/>
          </p:nvPr>
        </p:nvSpPr>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fontScale="77500" lnSpcReduction="20000"/>
          </a:bodyPr>
          <a:lstStyle/>
          <a:p>
            <a:r>
              <a:rPr lang="en-GB" dirty="0"/>
              <a:t>public </a:t>
            </a:r>
            <a:r>
              <a:rPr lang="en-GB" dirty="0" err="1"/>
              <a:t>int</a:t>
            </a:r>
            <a:r>
              <a:rPr lang="en-GB" dirty="0"/>
              <a:t> </a:t>
            </a:r>
            <a:r>
              <a:rPr lang="en-GB" b="1" dirty="0" err="1"/>
              <a:t>getNode</a:t>
            </a:r>
            <a:r>
              <a:rPr lang="en-GB" dirty="0"/>
              <a:t>() // returns available node index </a:t>
            </a:r>
            <a:endParaRPr lang="en-GB" dirty="0"/>
          </a:p>
          <a:p>
            <a:r>
              <a:rPr lang="en-GB" dirty="0"/>
              <a:t>{ for( </a:t>
            </a:r>
            <a:r>
              <a:rPr lang="en-GB" dirty="0" err="1"/>
              <a:t>int</a:t>
            </a:r>
            <a:r>
              <a:rPr lang="en-GB" dirty="0"/>
              <a:t> p = 0; p &lt; MAXSIZE; p++ ) </a:t>
            </a:r>
            <a:endParaRPr lang="en-GB" dirty="0"/>
          </a:p>
          <a:p>
            <a:r>
              <a:rPr lang="en-GB" dirty="0"/>
              <a:t>if(list[p].data == null) return p; </a:t>
            </a:r>
            <a:endParaRPr lang="en-GB" dirty="0"/>
          </a:p>
          <a:p>
            <a:r>
              <a:rPr lang="en-GB" dirty="0"/>
              <a:t>return -1; </a:t>
            </a:r>
            <a:endParaRPr lang="en-GB" dirty="0"/>
          </a:p>
          <a:p>
            <a:r>
              <a:rPr lang="en-GB" dirty="0"/>
              <a:t>} </a:t>
            </a:r>
            <a:endParaRPr lang="en-GB" dirty="0"/>
          </a:p>
        </p:txBody>
      </p:sp>
      <p:sp>
        <p:nvSpPr>
          <p:cNvPr id="4" name="Content Placeholder 3"/>
          <p:cNvSpPr>
            <a:spLocks noGrp="1"/>
          </p:cNvSpPr>
          <p:nvPr>
            <p:ph sz="half" idx="2"/>
          </p:nvPr>
        </p:nvSpPr>
        <p:spPr/>
        <p:txBody>
          <a:bodyPr>
            <a:normAutofit fontScale="77500" lnSpcReduction="20000"/>
          </a:bodyPr>
          <a:lstStyle/>
          <a:p>
            <a:r>
              <a:rPr lang="en-GB" dirty="0"/>
              <a:t>public </a:t>
            </a:r>
            <a:r>
              <a:rPr lang="en-GB" dirty="0" err="1"/>
              <a:t>int</a:t>
            </a:r>
            <a:r>
              <a:rPr lang="en-GB" dirty="0"/>
              <a:t> </a:t>
            </a:r>
            <a:r>
              <a:rPr lang="en-GB" b="1" dirty="0"/>
              <a:t>find</a:t>
            </a:r>
            <a:r>
              <a:rPr lang="en-GB" dirty="0"/>
              <a:t>(Object </a:t>
            </a:r>
            <a:r>
              <a:rPr lang="en-GB" dirty="0" err="1"/>
              <a:t>ob</a:t>
            </a:r>
            <a:r>
              <a:rPr lang="en-GB" dirty="0"/>
              <a:t>) // find the index (position) of the Object </a:t>
            </a:r>
            <a:r>
              <a:rPr lang="en-GB" dirty="0" err="1"/>
              <a:t>ob</a:t>
            </a:r>
            <a:r>
              <a:rPr lang="en-GB" dirty="0"/>
              <a:t> </a:t>
            </a:r>
            <a:endParaRPr lang="en-GB" dirty="0"/>
          </a:p>
          <a:p>
            <a:r>
              <a:rPr lang="en-GB" dirty="0"/>
              <a:t>{ </a:t>
            </a:r>
            <a:r>
              <a:rPr lang="en-GB" dirty="0" err="1"/>
              <a:t>int</a:t>
            </a:r>
            <a:r>
              <a:rPr lang="en-GB" dirty="0"/>
              <a:t> p = head; </a:t>
            </a:r>
            <a:endParaRPr lang="en-GB" dirty="0"/>
          </a:p>
          <a:p>
            <a:r>
              <a:rPr lang="en-GB" dirty="0"/>
              <a:t>while( p != -1) </a:t>
            </a:r>
            <a:endParaRPr lang="en-GB" dirty="0"/>
          </a:p>
          <a:p>
            <a:r>
              <a:rPr lang="en-GB" dirty="0"/>
              <a:t>{ if( list[p].data == </a:t>
            </a:r>
            <a:r>
              <a:rPr lang="en-GB" dirty="0" err="1"/>
              <a:t>ob</a:t>
            </a:r>
            <a:r>
              <a:rPr lang="en-GB" dirty="0"/>
              <a:t> ) return p; </a:t>
            </a:r>
            <a:endParaRPr lang="en-GB" dirty="0"/>
          </a:p>
          <a:p>
            <a:r>
              <a:rPr lang="en-GB" dirty="0"/>
              <a:t>p = list[p].next; // advance to next node </a:t>
            </a:r>
            <a:endParaRPr lang="en-GB" dirty="0"/>
          </a:p>
          <a:p>
            <a:r>
              <a:rPr lang="en-GB" dirty="0"/>
              <a:t>} </a:t>
            </a:r>
            <a:endParaRPr lang="en-GB" dirty="0"/>
          </a:p>
          <a:p>
            <a:r>
              <a:rPr lang="en-GB" dirty="0"/>
              <a:t>return -1; </a:t>
            </a:r>
            <a:endParaRPr lang="en-GB" dirty="0"/>
          </a:p>
          <a:p>
            <a:r>
              <a:rPr lang="en-GB" dirty="0"/>
              <a:t>} </a:t>
            </a:r>
            <a:endParaRPr lang="en-GB" dirty="0"/>
          </a:p>
          <a:p>
            <a:endParaRPr lang="en-GB" dirty="0"/>
          </a:p>
        </p:txBody>
      </p:sp>
      <p:sp>
        <p:nvSpPr>
          <p:cNvPr id="5" name="Date Placeholder 4"/>
          <p:cNvSpPr>
            <a:spLocks noGrp="1"/>
          </p:cNvSpPr>
          <p:nvPr>
            <p:ph type="dt" sz="half" idx="10"/>
          </p:nvPr>
        </p:nvSpPr>
        <p:spPr/>
        <p:txBody>
          <a:bodyPr/>
          <a:lstStyle/>
          <a:p>
            <a:fld id="{5053B88B-749D-47AB-B310-54F71D789ABE}" type="datetime1">
              <a:rPr lang="en-US" smtClean="0"/>
            </a:fld>
            <a:endParaRPr lang="en-GB"/>
          </a:p>
        </p:txBody>
      </p:sp>
      <p:sp>
        <p:nvSpPr>
          <p:cNvPr id="7" name="Footer Placeholder 6"/>
          <p:cNvSpPr>
            <a:spLocks noGrp="1"/>
          </p:cNvSpPr>
          <p:nvPr>
            <p:ph type="ftr" sz="quarter" idx="11"/>
          </p:nvPr>
        </p:nvSpPr>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fontScale="92500" lnSpcReduction="20000"/>
          </a:bodyPr>
          <a:lstStyle/>
          <a:p>
            <a:r>
              <a:rPr lang="en-GB" dirty="0"/>
              <a:t>public Object </a:t>
            </a:r>
            <a:r>
              <a:rPr lang="en-GB" b="1" dirty="0" err="1"/>
              <a:t>deleteFirst</a:t>
            </a:r>
            <a:r>
              <a:rPr lang="en-GB" dirty="0"/>
              <a:t>() </a:t>
            </a:r>
            <a:endParaRPr lang="en-GB" dirty="0"/>
          </a:p>
          <a:p>
            <a:r>
              <a:rPr lang="en-GB" dirty="0"/>
              <a:t>{ if( </a:t>
            </a:r>
            <a:r>
              <a:rPr lang="en-GB" dirty="0" err="1"/>
              <a:t>isEmpty</a:t>
            </a:r>
            <a:r>
              <a:rPr lang="en-GB" dirty="0"/>
              <a:t>() ) </a:t>
            </a:r>
            <a:endParaRPr lang="en-GB" dirty="0"/>
          </a:p>
          <a:p>
            <a:r>
              <a:rPr lang="en-GB" dirty="0"/>
              <a:t>{ </a:t>
            </a:r>
            <a:r>
              <a:rPr lang="en-GB" dirty="0" err="1"/>
              <a:t>System.out.println</a:t>
            </a:r>
            <a:r>
              <a:rPr lang="en-GB" dirty="0"/>
              <a:t>("List is empty: no deletion"); </a:t>
            </a:r>
            <a:endParaRPr lang="en-GB" dirty="0"/>
          </a:p>
          <a:p>
            <a:r>
              <a:rPr lang="en-GB" dirty="0"/>
              <a:t>return null; </a:t>
            </a:r>
            <a:endParaRPr lang="en-GB" dirty="0"/>
          </a:p>
          <a:p>
            <a:r>
              <a:rPr lang="en-GB" dirty="0"/>
              <a:t>} </a:t>
            </a:r>
            <a:endParaRPr lang="en-GB" dirty="0"/>
          </a:p>
          <a:p>
            <a:r>
              <a:rPr lang="en-GB" dirty="0"/>
              <a:t>Object </a:t>
            </a:r>
            <a:r>
              <a:rPr lang="en-GB" dirty="0" err="1"/>
              <a:t>tmp</a:t>
            </a:r>
            <a:r>
              <a:rPr lang="en-GB" dirty="0"/>
              <a:t> = list[head].data; </a:t>
            </a:r>
            <a:endParaRPr lang="en-GB" dirty="0"/>
          </a:p>
        </p:txBody>
      </p:sp>
      <p:sp>
        <p:nvSpPr>
          <p:cNvPr id="4" name="Content Placeholder 3"/>
          <p:cNvSpPr>
            <a:spLocks noGrp="1"/>
          </p:cNvSpPr>
          <p:nvPr>
            <p:ph sz="half" idx="2"/>
          </p:nvPr>
        </p:nvSpPr>
        <p:spPr/>
        <p:txBody>
          <a:bodyPr>
            <a:normAutofit fontScale="92500" lnSpcReduction="20000"/>
          </a:bodyPr>
          <a:lstStyle/>
          <a:p>
            <a:r>
              <a:rPr lang="en-GB" dirty="0"/>
              <a:t>if( list[head].next == -1 ) // if the list contains one node, </a:t>
            </a:r>
            <a:endParaRPr lang="en-GB" dirty="0"/>
          </a:p>
          <a:p>
            <a:r>
              <a:rPr lang="en-GB" dirty="0"/>
              <a:t>head = -1; // make list empty. </a:t>
            </a:r>
            <a:endParaRPr lang="en-GB" dirty="0"/>
          </a:p>
          <a:p>
            <a:r>
              <a:rPr lang="en-GB" dirty="0"/>
              <a:t>else </a:t>
            </a:r>
            <a:endParaRPr lang="en-GB" dirty="0"/>
          </a:p>
          <a:p>
            <a:r>
              <a:rPr lang="en-GB" dirty="0"/>
              <a:t>head = list[head].next; </a:t>
            </a:r>
            <a:endParaRPr lang="en-GB" dirty="0"/>
          </a:p>
          <a:p>
            <a:r>
              <a:rPr lang="en-GB" dirty="0"/>
              <a:t>count--; // update count </a:t>
            </a:r>
            <a:endParaRPr lang="en-GB" dirty="0"/>
          </a:p>
          <a:p>
            <a:r>
              <a:rPr lang="en-GB" dirty="0"/>
              <a:t>return </a:t>
            </a:r>
            <a:r>
              <a:rPr lang="en-GB" dirty="0" err="1"/>
              <a:t>tmp</a:t>
            </a:r>
            <a:r>
              <a:rPr lang="en-GB" dirty="0"/>
              <a:t>; </a:t>
            </a:r>
            <a:endParaRPr lang="en-GB" dirty="0"/>
          </a:p>
          <a:p>
            <a:r>
              <a:rPr lang="en-GB" dirty="0"/>
              <a:t>} </a:t>
            </a:r>
            <a:endParaRPr lang="en-GB" dirty="0"/>
          </a:p>
          <a:p>
            <a:endParaRPr lang="en-GB" dirty="0"/>
          </a:p>
        </p:txBody>
      </p:sp>
      <p:sp>
        <p:nvSpPr>
          <p:cNvPr id="5" name="Date Placeholder 4"/>
          <p:cNvSpPr>
            <a:spLocks noGrp="1"/>
          </p:cNvSpPr>
          <p:nvPr>
            <p:ph type="dt" sz="half" idx="10"/>
          </p:nvPr>
        </p:nvSpPr>
        <p:spPr/>
        <p:txBody>
          <a:bodyPr/>
          <a:lstStyle/>
          <a:p>
            <a:fld id="{5053B88B-749D-47AB-B310-54F71D789ABE}" type="datetime1">
              <a:rPr lang="en-US" smtClean="0"/>
            </a:fld>
            <a:endParaRPr lang="en-GB"/>
          </a:p>
        </p:txBody>
      </p:sp>
      <p:sp>
        <p:nvSpPr>
          <p:cNvPr id="7" name="Footer Placeholder 6"/>
          <p:cNvSpPr>
            <a:spLocks noGrp="1"/>
          </p:cNvSpPr>
          <p:nvPr>
            <p:ph type="ftr" sz="quarter" idx="11"/>
          </p:nvPr>
        </p:nvSpPr>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lnSpcReduction="10000"/>
          </a:bodyPr>
          <a:lstStyle/>
          <a:p>
            <a:r>
              <a:rPr lang="en-GB" dirty="0"/>
              <a:t>public Object </a:t>
            </a:r>
            <a:r>
              <a:rPr lang="en-GB" b="1" dirty="0" err="1"/>
              <a:t>deleteAfter</a:t>
            </a:r>
            <a:r>
              <a:rPr lang="en-GB" dirty="0"/>
              <a:t>(Object x) </a:t>
            </a:r>
            <a:endParaRPr lang="en-GB" dirty="0"/>
          </a:p>
          <a:p>
            <a:r>
              <a:rPr lang="en-GB" dirty="0"/>
              <a:t>{ </a:t>
            </a:r>
            <a:r>
              <a:rPr lang="en-GB" dirty="0" err="1"/>
              <a:t>int</a:t>
            </a:r>
            <a:r>
              <a:rPr lang="en-GB" dirty="0"/>
              <a:t> p = find(x); </a:t>
            </a:r>
            <a:endParaRPr lang="en-GB" dirty="0"/>
          </a:p>
          <a:p>
            <a:r>
              <a:rPr lang="en-GB" dirty="0"/>
              <a:t>if( p == -1 || list[p].next == -1 ) </a:t>
            </a:r>
            <a:endParaRPr lang="en-GB" dirty="0"/>
          </a:p>
          <a:p>
            <a:r>
              <a:rPr lang="en-GB" dirty="0"/>
              <a:t>{ </a:t>
            </a:r>
            <a:r>
              <a:rPr lang="en-GB" dirty="0" err="1"/>
              <a:t>System.out.println</a:t>
            </a:r>
            <a:r>
              <a:rPr lang="en-GB" dirty="0"/>
              <a:t>("No deletion"); </a:t>
            </a:r>
            <a:endParaRPr lang="en-GB" dirty="0"/>
          </a:p>
          <a:p>
            <a:r>
              <a:rPr lang="en-GB" dirty="0"/>
              <a:t>return null; </a:t>
            </a:r>
            <a:endParaRPr lang="en-GB" dirty="0"/>
          </a:p>
          <a:p>
            <a:r>
              <a:rPr lang="en-GB" dirty="0"/>
              <a:t>} </a:t>
            </a:r>
            <a:endParaRPr lang="en-GB" dirty="0"/>
          </a:p>
          <a:p>
            <a:endParaRPr lang="en-GB" dirty="0"/>
          </a:p>
        </p:txBody>
      </p:sp>
      <p:sp>
        <p:nvSpPr>
          <p:cNvPr id="4" name="Content Placeholder 3"/>
          <p:cNvSpPr>
            <a:spLocks noGrp="1"/>
          </p:cNvSpPr>
          <p:nvPr>
            <p:ph sz="half" idx="2"/>
          </p:nvPr>
        </p:nvSpPr>
        <p:spPr/>
        <p:txBody>
          <a:bodyPr>
            <a:normAutofit lnSpcReduction="10000"/>
          </a:bodyPr>
          <a:lstStyle/>
          <a:p>
            <a:r>
              <a:rPr lang="en-GB" dirty="0" err="1"/>
              <a:t>int</a:t>
            </a:r>
            <a:r>
              <a:rPr lang="en-GB" dirty="0"/>
              <a:t> q = list[p].next; </a:t>
            </a:r>
            <a:endParaRPr lang="en-GB" dirty="0"/>
          </a:p>
          <a:p>
            <a:r>
              <a:rPr lang="en-GB" dirty="0"/>
              <a:t>Object </a:t>
            </a:r>
            <a:r>
              <a:rPr lang="en-GB" dirty="0" err="1"/>
              <a:t>tmp</a:t>
            </a:r>
            <a:r>
              <a:rPr lang="en-GB" dirty="0"/>
              <a:t> = list[q].data; </a:t>
            </a:r>
            <a:endParaRPr lang="en-GB" dirty="0"/>
          </a:p>
          <a:p>
            <a:r>
              <a:rPr lang="en-GB" dirty="0"/>
              <a:t>list[p].next = list[q].next; </a:t>
            </a:r>
            <a:endParaRPr lang="en-GB" dirty="0"/>
          </a:p>
          <a:p>
            <a:r>
              <a:rPr lang="en-GB" dirty="0"/>
              <a:t>count--; </a:t>
            </a:r>
            <a:endParaRPr lang="en-GB" dirty="0"/>
          </a:p>
          <a:p>
            <a:r>
              <a:rPr lang="en-GB" dirty="0"/>
              <a:t>return </a:t>
            </a:r>
            <a:r>
              <a:rPr lang="en-GB" dirty="0" err="1"/>
              <a:t>tmp</a:t>
            </a:r>
            <a:r>
              <a:rPr lang="en-GB" dirty="0"/>
              <a:t>; </a:t>
            </a:r>
            <a:endParaRPr lang="en-GB" dirty="0"/>
          </a:p>
          <a:p>
            <a:r>
              <a:rPr lang="en-GB" dirty="0"/>
              <a:t>} </a:t>
            </a:r>
            <a:endParaRPr lang="en-GB" dirty="0"/>
          </a:p>
          <a:p>
            <a:endParaRPr lang="en-GB" dirty="0"/>
          </a:p>
        </p:txBody>
      </p:sp>
      <p:sp>
        <p:nvSpPr>
          <p:cNvPr id="5" name="Date Placeholder 4"/>
          <p:cNvSpPr>
            <a:spLocks noGrp="1"/>
          </p:cNvSpPr>
          <p:nvPr>
            <p:ph type="dt" sz="half" idx="10"/>
          </p:nvPr>
        </p:nvSpPr>
        <p:spPr/>
        <p:txBody>
          <a:bodyPr/>
          <a:lstStyle/>
          <a:p>
            <a:fld id="{5053B88B-749D-47AB-B310-54F71D789ABE}" type="datetime1">
              <a:rPr lang="en-US" smtClean="0"/>
            </a:fld>
            <a:endParaRPr lang="en-GB"/>
          </a:p>
        </p:txBody>
      </p:sp>
      <p:sp>
        <p:nvSpPr>
          <p:cNvPr id="7" name="Footer Placeholder 6"/>
          <p:cNvSpPr>
            <a:spLocks noGrp="1"/>
          </p:cNvSpPr>
          <p:nvPr>
            <p:ph type="ftr" sz="quarter" idx="11"/>
          </p:nvPr>
        </p:nvSpPr>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fontScale="85000" lnSpcReduction="10000"/>
          </a:bodyPr>
          <a:lstStyle/>
          <a:p>
            <a:r>
              <a:rPr lang="en-GB" dirty="0"/>
              <a:t>public void </a:t>
            </a:r>
            <a:r>
              <a:rPr lang="en-GB" b="1" dirty="0"/>
              <a:t>display</a:t>
            </a:r>
            <a:r>
              <a:rPr lang="en-GB" dirty="0"/>
              <a:t>() </a:t>
            </a:r>
            <a:endParaRPr lang="en-GB" dirty="0"/>
          </a:p>
          <a:p>
            <a:r>
              <a:rPr lang="en-GB" dirty="0"/>
              <a:t>{ </a:t>
            </a:r>
            <a:r>
              <a:rPr lang="en-GB" dirty="0" err="1"/>
              <a:t>int</a:t>
            </a:r>
            <a:r>
              <a:rPr lang="en-GB" dirty="0"/>
              <a:t> p = head; </a:t>
            </a:r>
            <a:endParaRPr lang="en-GB" dirty="0"/>
          </a:p>
          <a:p>
            <a:r>
              <a:rPr lang="en-GB" dirty="0" err="1"/>
              <a:t>System.out.print</a:t>
            </a:r>
            <a:r>
              <a:rPr lang="en-GB" dirty="0"/>
              <a:t>("\</a:t>
            </a:r>
            <a:r>
              <a:rPr lang="en-GB" dirty="0" err="1"/>
              <a:t>nList</a:t>
            </a:r>
            <a:r>
              <a:rPr lang="en-GB" dirty="0"/>
              <a:t>: [ " ); </a:t>
            </a:r>
            <a:endParaRPr lang="en-GB" dirty="0"/>
          </a:p>
          <a:p>
            <a:r>
              <a:rPr lang="en-GB" dirty="0"/>
              <a:t>while( p != -1) </a:t>
            </a:r>
            <a:endParaRPr lang="en-GB" dirty="0"/>
          </a:p>
          <a:p>
            <a:r>
              <a:rPr lang="en-GB" dirty="0"/>
              <a:t>{ </a:t>
            </a:r>
            <a:r>
              <a:rPr lang="en-GB" dirty="0" err="1"/>
              <a:t>System.out.print</a:t>
            </a:r>
            <a:r>
              <a:rPr lang="en-GB" dirty="0"/>
              <a:t>(list[p].data + " "); // print data </a:t>
            </a:r>
            <a:endParaRPr lang="en-GB" dirty="0"/>
          </a:p>
          <a:p>
            <a:r>
              <a:rPr lang="en-GB" dirty="0"/>
              <a:t>p = list[p].next; // advance to next node </a:t>
            </a:r>
            <a:endParaRPr lang="en-GB" dirty="0"/>
          </a:p>
          <a:p>
            <a:r>
              <a:rPr lang="en-GB" dirty="0"/>
              <a:t>} </a:t>
            </a:r>
            <a:endParaRPr lang="en-GB" dirty="0"/>
          </a:p>
        </p:txBody>
      </p:sp>
      <p:sp>
        <p:nvSpPr>
          <p:cNvPr id="4" name="Content Placeholder 3"/>
          <p:cNvSpPr>
            <a:spLocks noGrp="1"/>
          </p:cNvSpPr>
          <p:nvPr>
            <p:ph sz="half" idx="2"/>
          </p:nvPr>
        </p:nvSpPr>
        <p:spPr/>
        <p:txBody>
          <a:bodyPr>
            <a:normAutofit fontScale="85000" lnSpcReduction="10000"/>
          </a:bodyPr>
          <a:lstStyle/>
          <a:p>
            <a:r>
              <a:rPr lang="en-GB" dirty="0" err="1"/>
              <a:t>System.out.println</a:t>
            </a:r>
            <a:r>
              <a:rPr lang="en-GB" dirty="0"/>
              <a:t>("]\n");// </a:t>
            </a:r>
            <a:endParaRPr lang="en-GB" dirty="0"/>
          </a:p>
          <a:p>
            <a:r>
              <a:rPr lang="en-GB" dirty="0"/>
              <a:t>} </a:t>
            </a:r>
            <a:endParaRPr lang="en-GB" dirty="0"/>
          </a:p>
          <a:p>
            <a:r>
              <a:rPr lang="en-GB" dirty="0"/>
              <a:t>public </a:t>
            </a:r>
            <a:r>
              <a:rPr lang="en-GB" dirty="0" err="1"/>
              <a:t>boolean</a:t>
            </a:r>
            <a:r>
              <a:rPr lang="en-GB" dirty="0"/>
              <a:t> </a:t>
            </a:r>
            <a:r>
              <a:rPr lang="en-GB" b="1" dirty="0" err="1"/>
              <a:t>isEmpty</a:t>
            </a:r>
            <a:r>
              <a:rPr lang="en-GB" dirty="0"/>
              <a:t>() </a:t>
            </a:r>
            <a:endParaRPr lang="en-GB" dirty="0"/>
          </a:p>
          <a:p>
            <a:r>
              <a:rPr lang="en-GB" dirty="0"/>
              <a:t>{ if(count == 0) return true; </a:t>
            </a:r>
            <a:endParaRPr lang="en-GB" dirty="0"/>
          </a:p>
          <a:p>
            <a:r>
              <a:rPr lang="en-GB" dirty="0"/>
              <a:t>else return false; </a:t>
            </a:r>
            <a:endParaRPr lang="en-GB" dirty="0"/>
          </a:p>
          <a:p>
            <a:r>
              <a:rPr lang="en-GB" dirty="0"/>
              <a:t>} </a:t>
            </a:r>
            <a:endParaRPr lang="en-GB" dirty="0" smtClean="0"/>
          </a:p>
          <a:p>
            <a:r>
              <a:rPr lang="en-GB" dirty="0"/>
              <a:t>public </a:t>
            </a:r>
            <a:r>
              <a:rPr lang="en-GB" dirty="0" err="1"/>
              <a:t>int</a:t>
            </a:r>
            <a:r>
              <a:rPr lang="en-GB" dirty="0"/>
              <a:t> </a:t>
            </a:r>
            <a:r>
              <a:rPr lang="en-GB" b="1" dirty="0"/>
              <a:t>size</a:t>
            </a:r>
            <a:r>
              <a:rPr lang="en-GB" dirty="0"/>
              <a:t>() </a:t>
            </a:r>
            <a:endParaRPr lang="en-GB" dirty="0"/>
          </a:p>
          <a:p>
            <a:r>
              <a:rPr lang="en-GB" dirty="0"/>
              <a:t>{ return count; } </a:t>
            </a:r>
            <a:endParaRPr lang="en-GB" dirty="0"/>
          </a:p>
          <a:p>
            <a:endParaRPr lang="en-GB" dirty="0"/>
          </a:p>
          <a:p>
            <a:endParaRPr lang="en-GB" dirty="0"/>
          </a:p>
        </p:txBody>
      </p:sp>
      <p:sp>
        <p:nvSpPr>
          <p:cNvPr id="5" name="Date Placeholder 4"/>
          <p:cNvSpPr>
            <a:spLocks noGrp="1"/>
          </p:cNvSpPr>
          <p:nvPr>
            <p:ph type="dt" sz="half" idx="10"/>
          </p:nvPr>
        </p:nvSpPr>
        <p:spPr/>
        <p:txBody>
          <a:bodyPr/>
          <a:lstStyle/>
          <a:p>
            <a:fld id="{5053B88B-749D-47AB-B310-54F71D789ABE}" type="datetime1">
              <a:rPr lang="en-US" smtClean="0"/>
            </a:fld>
            <a:endParaRPr lang="en-GB"/>
          </a:p>
        </p:txBody>
      </p:sp>
      <p:sp>
        <p:nvSpPr>
          <p:cNvPr id="7" name="Footer Placeholder 6"/>
          <p:cNvSpPr>
            <a:spLocks noGrp="1"/>
          </p:cNvSpPr>
          <p:nvPr>
            <p:ph type="ftr" sz="quarter" idx="11"/>
          </p:nvPr>
        </p:nvSpPr>
        <p:spPr/>
        <p:txBody>
          <a:bodyPr/>
          <a:lstStyle/>
          <a:p>
            <a:r>
              <a:rPr lang="en-GB" smtClean="0"/>
              <a:t>Data Sturctures &amp; Algorithms</a:t>
            </a:r>
            <a:endParaRPr lang="en-GB" dirty="0"/>
          </a:p>
        </p:txBody>
      </p:sp>
      <p:sp>
        <p:nvSpPr>
          <p:cNvPr id="6" name="Slide Number Placeholder 5"/>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pic>
        <p:nvPicPr>
          <p:cNvPr id="6" name="Picture 2" descr="C:\Users\gichuru\Pictures\happy0065.gif"/>
          <p:cNvPicPr>
            <a:picLocks noGrp="1" noChangeAspect="1" noChangeArrowheads="1" noCrop="1"/>
          </p:cNvPicPr>
          <p:nvPr>
            <p:ph idx="1"/>
          </p:nvPr>
        </p:nvPicPr>
        <p:blipFill>
          <a:blip r:embed="rId1" cstate="print"/>
          <a:srcRect/>
          <a:stretch>
            <a:fillRect/>
          </a:stretch>
        </p:blipFill>
        <p:spPr bwMode="auto">
          <a:xfrm>
            <a:off x="3071802" y="2928934"/>
            <a:ext cx="1641735" cy="1323980"/>
          </a:xfrm>
          <a:prstGeom prst="rect">
            <a:avLst/>
          </a:prstGeom>
          <a:noFill/>
        </p:spPr>
      </p:pic>
      <p:sp>
        <p:nvSpPr>
          <p:cNvPr id="3" name="Date Placeholder 2"/>
          <p:cNvSpPr>
            <a:spLocks noGrp="1"/>
          </p:cNvSpPr>
          <p:nvPr>
            <p:ph type="dt" sz="half" idx="10"/>
          </p:nvPr>
        </p:nvSpPr>
        <p:spPr/>
        <p:txBody>
          <a:bodyPr/>
          <a:lstStyle/>
          <a:p>
            <a:fld id="{80FF3542-3443-4AAF-8702-7A5E5394FC60}"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Overflow and Underflow</a:t>
            </a:r>
            <a:endParaRPr lang="en-US" dirty="0"/>
          </a:p>
        </p:txBody>
      </p:sp>
      <p:sp>
        <p:nvSpPr>
          <p:cNvPr id="6" name="Content Placeholder 5"/>
          <p:cNvSpPr>
            <a:spLocks noGrp="1"/>
          </p:cNvSpPr>
          <p:nvPr>
            <p:ph idx="1"/>
          </p:nvPr>
        </p:nvSpPr>
        <p:spPr/>
        <p:txBody>
          <a:bodyPr>
            <a:normAutofit/>
          </a:bodyPr>
          <a:lstStyle/>
          <a:p>
            <a:r>
              <a:rPr lang="en-US" dirty="0" smtClean="0"/>
              <a:t>Sometimes new data are to be inserted into a data structure but there is no available space, i.e., the free-storage list is empty. </a:t>
            </a:r>
            <a:endParaRPr lang="en-US" dirty="0" smtClean="0"/>
          </a:p>
          <a:p>
            <a:r>
              <a:rPr lang="en-US" dirty="0" smtClean="0"/>
              <a:t>This situation is usually called </a:t>
            </a:r>
            <a:r>
              <a:rPr lang="en-US" i="1" dirty="0" smtClean="0"/>
              <a:t>overflow. The programmer may handle </a:t>
            </a:r>
            <a:r>
              <a:rPr lang="en-US" dirty="0" smtClean="0"/>
              <a:t>overflow by printing the message OVERFLOW. In such a case, the programmer may then modify the program by adding space to the underlying arrays.</a:t>
            </a:r>
            <a:endParaRPr lang="en-US" dirty="0" smtClean="0"/>
          </a:p>
          <a:p>
            <a:r>
              <a:rPr lang="en-US" dirty="0" smtClean="0"/>
              <a:t> Observe that overflow will occur with our linked lists when AVAIL = NULL and there is an insertion.</a:t>
            </a:r>
            <a:endParaRPr lang="en-US" dirty="0" smtClean="0"/>
          </a:p>
          <a:p>
            <a:endParaRPr lang="en-US" dirty="0"/>
          </a:p>
        </p:txBody>
      </p:sp>
      <p:sp>
        <p:nvSpPr>
          <p:cNvPr id="3" name="Date Placeholder 2"/>
          <p:cNvSpPr>
            <a:spLocks noGrp="1"/>
          </p:cNvSpPr>
          <p:nvPr>
            <p:ph type="dt" sz="half" idx="10"/>
          </p:nvPr>
        </p:nvSpPr>
        <p:spPr/>
        <p:txBody>
          <a:bodyPr/>
          <a:lstStyle/>
          <a:p>
            <a:fld id="{44A331F1-F742-43EF-BFCA-A0700367A92D}"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Overflow and Underflow</a:t>
            </a:r>
            <a:endParaRPr lang="en-US" dirty="0"/>
          </a:p>
        </p:txBody>
      </p:sp>
      <p:sp>
        <p:nvSpPr>
          <p:cNvPr id="6" name="Content Placeholder 5"/>
          <p:cNvSpPr>
            <a:spLocks noGrp="1"/>
          </p:cNvSpPr>
          <p:nvPr>
            <p:ph idx="1"/>
          </p:nvPr>
        </p:nvSpPr>
        <p:spPr/>
        <p:txBody>
          <a:bodyPr/>
          <a:lstStyle/>
          <a:p>
            <a:r>
              <a:rPr lang="en-US" dirty="0" smtClean="0"/>
              <a:t>Analogously, the term </a:t>
            </a:r>
            <a:r>
              <a:rPr lang="en-US" i="1" dirty="0" smtClean="0"/>
              <a:t>underflow refers to the situation where one </a:t>
            </a:r>
            <a:r>
              <a:rPr lang="en-US" dirty="0" smtClean="0"/>
              <a:t>wants to delete data from a data structure that is empty. </a:t>
            </a:r>
            <a:endParaRPr lang="en-US" dirty="0" smtClean="0"/>
          </a:p>
          <a:p>
            <a:r>
              <a:rPr lang="en-US" dirty="0" smtClean="0"/>
              <a:t>The programmer may handle underflow by printing the message UNDERFLOW. </a:t>
            </a:r>
            <a:endParaRPr lang="en-US" dirty="0" smtClean="0"/>
          </a:p>
          <a:p>
            <a:r>
              <a:rPr lang="en-US" dirty="0" smtClean="0"/>
              <a:t>Observe that underflow will occur with our linked lists when START = NULL and there is a deletion.</a:t>
            </a:r>
            <a:endParaRPr lang="en-US" dirty="0"/>
          </a:p>
        </p:txBody>
      </p:sp>
      <p:sp>
        <p:nvSpPr>
          <p:cNvPr id="3" name="Date Placeholder 2"/>
          <p:cNvSpPr>
            <a:spLocks noGrp="1"/>
          </p:cNvSpPr>
          <p:nvPr>
            <p:ph type="dt" sz="half" idx="10"/>
          </p:nvPr>
        </p:nvSpPr>
        <p:spPr/>
        <p:txBody>
          <a:bodyPr/>
          <a:lstStyle/>
          <a:p>
            <a:fld id="{27CD7953-4331-433C-951C-F6F9D14FF2A6}"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into a Linked List</a:t>
            </a:r>
            <a:endParaRPr lang="en-US" dirty="0"/>
          </a:p>
        </p:txBody>
      </p:sp>
      <p:sp>
        <p:nvSpPr>
          <p:cNvPr id="6" name="Content Placeholder 5"/>
          <p:cNvSpPr>
            <a:spLocks noGrp="1"/>
          </p:cNvSpPr>
          <p:nvPr>
            <p:ph idx="1"/>
          </p:nvPr>
        </p:nvSpPr>
        <p:spPr/>
        <p:txBody>
          <a:bodyPr>
            <a:normAutofit/>
          </a:bodyPr>
          <a:lstStyle/>
          <a:p>
            <a:r>
              <a:rPr lang="en-US" dirty="0" smtClean="0"/>
              <a:t>Let LIST be a linked list with successive nodes A and B, as pictured in Fig. (a) </a:t>
            </a:r>
            <a:r>
              <a:rPr lang="en-US" i="1" dirty="0" smtClean="0"/>
              <a:t>below.</a:t>
            </a:r>
            <a:endParaRPr lang="en-US" i="1" dirty="0" smtClean="0"/>
          </a:p>
          <a:p>
            <a:r>
              <a:rPr lang="en-US" i="1" dirty="0" smtClean="0"/>
              <a:t>Suppose a node N is to be inserted into the list between </a:t>
            </a:r>
            <a:r>
              <a:rPr lang="en-US" dirty="0" smtClean="0"/>
              <a:t>nodes A and B. </a:t>
            </a:r>
            <a:endParaRPr lang="en-US" dirty="0" smtClean="0"/>
          </a:p>
          <a:p>
            <a:r>
              <a:rPr lang="en-US" dirty="0" smtClean="0"/>
              <a:t>The schematic diagram of such an insertion appears in Fig. </a:t>
            </a:r>
            <a:r>
              <a:rPr lang="en-US" i="1" dirty="0" smtClean="0"/>
              <a:t>(b). That is, node A now points to the </a:t>
            </a:r>
            <a:r>
              <a:rPr lang="en-US" dirty="0" smtClean="0"/>
              <a:t>new node N, and node N points to node B, to which A previously pointed.</a:t>
            </a:r>
            <a:endParaRPr lang="en-US" dirty="0" smtClean="0"/>
          </a:p>
          <a:p>
            <a:r>
              <a:rPr lang="en-US" dirty="0" smtClean="0"/>
              <a:t>Suppose our linked list is maintained in memory in the form LIST (INFO, LINK, START, AVAIL)</a:t>
            </a:r>
            <a:endParaRPr lang="en-US" dirty="0"/>
          </a:p>
        </p:txBody>
      </p:sp>
      <p:sp>
        <p:nvSpPr>
          <p:cNvPr id="3" name="Date Placeholder 2"/>
          <p:cNvSpPr>
            <a:spLocks noGrp="1"/>
          </p:cNvSpPr>
          <p:nvPr>
            <p:ph type="dt" sz="half" idx="10"/>
          </p:nvPr>
        </p:nvSpPr>
        <p:spPr/>
        <p:txBody>
          <a:bodyPr/>
          <a:lstStyle/>
          <a:p>
            <a:fld id="{F9A679B3-32A2-4D52-A847-90AB801DF5D8}"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a and fig b</a:t>
            </a:r>
            <a:endParaRPr lang="en-US" dirty="0"/>
          </a:p>
        </p:txBody>
      </p:sp>
      <p:pic>
        <p:nvPicPr>
          <p:cNvPr id="1026" name="Picture 2"/>
          <p:cNvPicPr>
            <a:picLocks noGrp="1" noChangeAspect="1" noChangeArrowheads="1"/>
          </p:cNvPicPr>
          <p:nvPr>
            <p:ph idx="1"/>
          </p:nvPr>
        </p:nvPicPr>
        <p:blipFill>
          <a:blip r:embed="rId1" cstate="print"/>
          <a:srcRect/>
          <a:stretch>
            <a:fillRect/>
          </a:stretch>
        </p:blipFill>
        <p:spPr bwMode="auto">
          <a:xfrm>
            <a:off x="428596" y="1571612"/>
            <a:ext cx="7500990" cy="2428892"/>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D0F768CC-2D94-4804-9667-DB951039DA50}" type="datetime1">
              <a:rPr lang="en-US" smtClean="0"/>
            </a:fld>
            <a:endParaRPr lang="en-GB"/>
          </a:p>
        </p:txBody>
      </p:sp>
      <p:sp>
        <p:nvSpPr>
          <p:cNvPr id="4" name="Footer Placeholder 3"/>
          <p:cNvSpPr>
            <a:spLocks noGrp="1"/>
          </p:cNvSpPr>
          <p:nvPr>
            <p:ph type="ftr" sz="quarter" idx="11"/>
          </p:nvPr>
        </p:nvSpPr>
        <p:spPr/>
        <p:txBody>
          <a:bodyPr/>
          <a:lstStyle/>
          <a:p>
            <a:r>
              <a:rPr lang="en-GB" smtClean="0"/>
              <a:t>Data Sturctures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fld>
            <a:endParaRPr lang="en-GB"/>
          </a:p>
        </p:txBody>
      </p:sp>
      <p:pic>
        <p:nvPicPr>
          <p:cNvPr id="1027" name="Picture 3"/>
          <p:cNvPicPr>
            <a:picLocks noChangeAspect="1" noChangeArrowheads="1"/>
          </p:cNvPicPr>
          <p:nvPr/>
        </p:nvPicPr>
        <p:blipFill>
          <a:blip r:embed="rId2" cstate="print"/>
          <a:srcRect/>
          <a:stretch>
            <a:fillRect/>
          </a:stretch>
        </p:blipFill>
        <p:spPr bwMode="auto">
          <a:xfrm>
            <a:off x="1285852" y="4429132"/>
            <a:ext cx="6429420" cy="157163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0</TotalTime>
  <Words>23083</Words>
  <Application>WPS Presentation</Application>
  <PresentationFormat>On-screen Show (4:3)</PresentationFormat>
  <Paragraphs>813</Paragraphs>
  <Slides>59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Arial</vt:lpstr>
      <vt:lpstr>SimSun</vt:lpstr>
      <vt:lpstr>Wingdings</vt:lpstr>
      <vt:lpstr>Corbel</vt:lpstr>
      <vt:lpstr>Century Schoolbook</vt:lpstr>
      <vt:lpstr>Calibri</vt:lpstr>
      <vt:lpstr>Microsoft YaHei</vt:lpstr>
      <vt:lpstr>Arial Unicode MS</vt:lpstr>
      <vt:lpstr>Feathered</vt:lpstr>
      <vt:lpstr>LINKED LISTS</vt:lpstr>
      <vt:lpstr>Memory Allocation</vt:lpstr>
      <vt:lpstr>Linked lists</vt:lpstr>
      <vt:lpstr>Garbage Collection</vt:lpstr>
      <vt:lpstr>Garbage Collection…</vt:lpstr>
      <vt:lpstr>Overflow and Underflow</vt:lpstr>
      <vt:lpstr>Overflow and Underflow</vt:lpstr>
      <vt:lpstr>Insertion into a Linked List</vt:lpstr>
      <vt:lpstr>Fig a and fig b</vt:lpstr>
      <vt:lpstr>PowerPoint 演示文稿</vt:lpstr>
      <vt:lpstr>Insertion Algorithms</vt:lpstr>
      <vt:lpstr>Insertion algorithms..</vt:lpstr>
      <vt:lpstr>Inserting at the Beginning of a List</vt:lpstr>
      <vt:lpstr>Algorithm:</vt:lpstr>
      <vt:lpstr>Fig: Insertion at the beginning of a list</vt:lpstr>
      <vt:lpstr> Inserting after a Given Node </vt:lpstr>
      <vt:lpstr>Algorithm:</vt:lpstr>
      <vt:lpstr>Inserting into a Sorted Linked List:</vt:lpstr>
      <vt:lpstr>Traversing </vt:lpstr>
      <vt:lpstr>Procedure:</vt:lpstr>
      <vt:lpstr>Insertion.. </vt:lpstr>
      <vt:lpstr>Algorithm:</vt:lpstr>
      <vt:lpstr>Deletion From A Linked List:</vt:lpstr>
      <vt:lpstr>Fig b</vt:lpstr>
      <vt:lpstr>PowerPoint 演示文稿</vt:lpstr>
      <vt:lpstr>Deletion Algorithms</vt:lpstr>
      <vt:lpstr>Fig </vt:lpstr>
      <vt:lpstr>Deletion… </vt:lpstr>
      <vt:lpstr>Fig: LINK[LOC]:= AVAIL and AVAIL:= LOC.</vt:lpstr>
      <vt:lpstr>Deleting  </vt:lpstr>
      <vt:lpstr>Deleting the Node Following a Given Node</vt:lpstr>
      <vt:lpstr>Algorithm:</vt:lpstr>
      <vt:lpstr>Example..</vt:lpstr>
      <vt:lpstr>Fig: START:= LINK[START].</vt:lpstr>
      <vt:lpstr>Assignment.. </vt:lpstr>
      <vt:lpstr>Fig: LINK [LOCP] : = LINK[LOC]</vt:lpstr>
      <vt:lpstr>Deleting the Node with a Given ITEM of Information:</vt:lpstr>
      <vt:lpstr>Deleting </vt:lpstr>
      <vt:lpstr>Procedure:</vt:lpstr>
      <vt:lpstr>Procedure..</vt:lpstr>
      <vt:lpstr>Algorithm:</vt:lpstr>
      <vt:lpstr>Header Linked Lists:</vt:lpstr>
      <vt:lpstr>Header… </vt:lpstr>
      <vt:lpstr>Grounded header list and Circular header list.</vt:lpstr>
      <vt:lpstr>Variations of linked lists:</vt:lpstr>
      <vt:lpstr>(b) Linked list with header and trailer nodes</vt:lpstr>
      <vt:lpstr>Implementation of list in Java</vt:lpstr>
      <vt:lpstr>PowerPoint 演示文稿</vt:lpstr>
      <vt:lpstr>Java interface</vt:lpstr>
      <vt:lpstr>Implemention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s17128</cp:lastModifiedBy>
  <cp:revision>102</cp:revision>
  <dcterms:created xsi:type="dcterms:W3CDTF">2009-09-09T17:37:00Z</dcterms:created>
  <dcterms:modified xsi:type="dcterms:W3CDTF">2022-02-20T12:17:09Z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45DAE004D2F340308001DAB9C5145135</vt:lpwstr>
  </property>
  <property fmtid="{D5CDD505-2E9C-101B-9397-08002B2CF9AE}" pid="3" name="KSOProductBuildVer">
    <vt:lpwstr>1033-11.2.0.10463</vt:lpwstr>
  </property>
</Properties>
</file>