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60" r:id="rId2"/>
    <p:sldId id="312" r:id="rId3"/>
    <p:sldId id="314" r:id="rId4"/>
    <p:sldId id="345" r:id="rId5"/>
    <p:sldId id="301" r:id="rId6"/>
    <p:sldId id="302" r:id="rId7"/>
    <p:sldId id="303" r:id="rId8"/>
    <p:sldId id="304" r:id="rId9"/>
    <p:sldId id="305" r:id="rId10"/>
    <p:sldId id="306" r:id="rId11"/>
    <p:sldId id="307" r:id="rId12"/>
    <p:sldId id="308" r:id="rId13"/>
    <p:sldId id="309" r:id="rId14"/>
    <p:sldId id="310" r:id="rId15"/>
    <p:sldId id="316" r:id="rId16"/>
    <p:sldId id="328" r:id="rId17"/>
    <p:sldId id="329" r:id="rId18"/>
    <p:sldId id="313" r:id="rId19"/>
    <p:sldId id="299" r:id="rId20"/>
    <p:sldId id="298" r:id="rId21"/>
    <p:sldId id="297" r:id="rId22"/>
    <p:sldId id="296" r:id="rId23"/>
    <p:sldId id="319" r:id="rId24"/>
    <p:sldId id="318" r:id="rId25"/>
    <p:sldId id="346" r:id="rId26"/>
    <p:sldId id="317" r:id="rId27"/>
    <p:sldId id="321" r:id="rId28"/>
    <p:sldId id="322" r:id="rId29"/>
    <p:sldId id="320" r:id="rId30"/>
    <p:sldId id="347" r:id="rId31"/>
    <p:sldId id="348" r:id="rId32"/>
    <p:sldId id="323" r:id="rId33"/>
    <p:sldId id="324" r:id="rId34"/>
    <p:sldId id="330" r:id="rId35"/>
    <p:sldId id="331" r:id="rId36"/>
    <p:sldId id="332" r:id="rId37"/>
    <p:sldId id="333" r:id="rId38"/>
    <p:sldId id="334" r:id="rId39"/>
    <p:sldId id="335" r:id="rId40"/>
    <p:sldId id="336" r:id="rId41"/>
    <p:sldId id="344" r:id="rId42"/>
    <p:sldId id="337" r:id="rId43"/>
    <p:sldId id="338" r:id="rId44"/>
    <p:sldId id="339" r:id="rId45"/>
    <p:sldId id="340" r:id="rId46"/>
    <p:sldId id="341" r:id="rId47"/>
    <p:sldId id="342" r:id="rId48"/>
    <p:sldId id="343" r:id="rId49"/>
    <p:sldId id="29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2" autoAdjust="0"/>
    <p:restoredTop sz="94660"/>
  </p:normalViewPr>
  <p:slideViewPr>
    <p:cSldViewPr>
      <p:cViewPr varScale="1">
        <p:scale>
          <a:sx n="70" d="100"/>
          <a:sy n="70" d="100"/>
        </p:scale>
        <p:origin x="150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5FACE-DE10-4C5A-BB02-376A21FBBC2B}" type="datetimeFigureOut">
              <a:rPr lang="en-US" smtClean="0"/>
              <a:pPr/>
              <a:t>3/24/2020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3672-3D93-41A5-BF91-57834E9F0C95}" type="slidenum">
              <a:rPr lang="en-GB" smtClean="0"/>
              <a:pPr/>
              <a:t>‹#›</a:t>
            </a:fld>
            <a:endParaRPr lang="en-GB"/>
          </a:p>
        </p:txBody>
      </p:sp>
    </p:spTree>
    <p:extLst>
      <p:ext uri="{BB962C8B-B14F-4D97-AF65-F5344CB8AC3E}">
        <p14:creationId xmlns:p14="http://schemas.microsoft.com/office/powerpoint/2010/main" val="670881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E6268-3D7C-44E7-AFE1-0CCFAF9A0FA5}" type="slidenum">
              <a:rPr lang="en-US"/>
              <a:pPr/>
              <a:t>5</a:t>
            </a:fld>
            <a:endParaRPr lang="en-US"/>
          </a:p>
        </p:txBody>
      </p:sp>
      <p:sp>
        <p:nvSpPr>
          <p:cNvPr id="203778" name="Rectangle 2"/>
          <p:cNvSpPr>
            <a:spLocks noGrp="1" noRot="1" noChangeAspect="1" noChangeArrowheads="1" noTextEdit="1"/>
          </p:cNvSpPr>
          <p:nvPr>
            <p:ph type="sldImg"/>
          </p:nvPr>
        </p:nvSpPr>
        <p:spPr>
          <a:xfrm>
            <a:off x="1152525" y="692150"/>
            <a:ext cx="4554538" cy="3416300"/>
          </a:xfrm>
          <a:ln/>
        </p:spPr>
      </p:sp>
      <p:sp>
        <p:nvSpPr>
          <p:cNvPr id="203779" name="Rectangle 3"/>
          <p:cNvSpPr>
            <a:spLocks noGrp="1" noChangeArrowheads="1"/>
          </p:cNvSpPr>
          <p:nvPr>
            <p:ph type="body" idx="1"/>
          </p:nvPr>
        </p:nvSpPr>
        <p:spPr>
          <a:xfrm>
            <a:off x="914838" y="4344096"/>
            <a:ext cx="5028326" cy="4113994"/>
          </a:xfrm>
        </p:spPr>
        <p:txBody>
          <a:bodyPr/>
          <a:lstStyle/>
          <a:p>
            <a:endParaRPr lang="en-US" altLang="en-US"/>
          </a:p>
        </p:txBody>
      </p:sp>
    </p:spTree>
    <p:extLst>
      <p:ext uri="{BB962C8B-B14F-4D97-AF65-F5344CB8AC3E}">
        <p14:creationId xmlns:p14="http://schemas.microsoft.com/office/powerpoint/2010/main" val="1041989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4D80E-7CD5-4C9F-8CA0-0C339D15AAA7}" type="slidenum">
              <a:rPr lang="en-US"/>
              <a:pPr/>
              <a:t>14</a:t>
            </a:fld>
            <a:endParaRPr lang="en-US"/>
          </a:p>
        </p:txBody>
      </p:sp>
      <p:sp>
        <p:nvSpPr>
          <p:cNvPr id="222210" name="Rectangle 2"/>
          <p:cNvSpPr>
            <a:spLocks noGrp="1" noRot="1" noChangeAspect="1" noChangeArrowheads="1" noTextEdit="1"/>
          </p:cNvSpPr>
          <p:nvPr>
            <p:ph type="sldImg"/>
          </p:nvPr>
        </p:nvSpPr>
        <p:spPr>
          <a:xfrm>
            <a:off x="1152525" y="692150"/>
            <a:ext cx="4554538" cy="3416300"/>
          </a:xfrm>
          <a:ln/>
        </p:spPr>
      </p:sp>
      <p:sp>
        <p:nvSpPr>
          <p:cNvPr id="222211" name="Rectangle 3"/>
          <p:cNvSpPr>
            <a:spLocks noGrp="1" noChangeArrowheads="1"/>
          </p:cNvSpPr>
          <p:nvPr>
            <p:ph type="body" idx="1"/>
          </p:nvPr>
        </p:nvSpPr>
        <p:spPr>
          <a:xfrm>
            <a:off x="914838" y="4344096"/>
            <a:ext cx="5028326" cy="4113994"/>
          </a:xfrm>
        </p:spPr>
        <p:txBody>
          <a:bodyPr/>
          <a:lstStyle/>
          <a:p>
            <a:endParaRPr lang="en-US" altLang="en-US"/>
          </a:p>
        </p:txBody>
      </p:sp>
    </p:spTree>
    <p:extLst>
      <p:ext uri="{BB962C8B-B14F-4D97-AF65-F5344CB8AC3E}">
        <p14:creationId xmlns:p14="http://schemas.microsoft.com/office/powerpoint/2010/main" val="933415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F6A8A2-E64D-47D7-BBC8-B4C1B2AF57E5}" type="slidenum">
              <a:rPr lang="en-US"/>
              <a:pPr/>
              <a:t>6</a:t>
            </a:fld>
            <a:endParaRPr lang="en-US"/>
          </a:p>
        </p:txBody>
      </p:sp>
      <p:sp>
        <p:nvSpPr>
          <p:cNvPr id="205826" name="Rectangle 2"/>
          <p:cNvSpPr>
            <a:spLocks noGrp="1" noRot="1" noChangeAspect="1" noChangeArrowheads="1" noTextEdit="1"/>
          </p:cNvSpPr>
          <p:nvPr>
            <p:ph type="sldImg"/>
          </p:nvPr>
        </p:nvSpPr>
        <p:spPr>
          <a:xfrm>
            <a:off x="1152525" y="692150"/>
            <a:ext cx="4554538" cy="3416300"/>
          </a:xfrm>
          <a:ln/>
        </p:spPr>
      </p:sp>
      <p:sp>
        <p:nvSpPr>
          <p:cNvPr id="205827" name="Rectangle 3"/>
          <p:cNvSpPr>
            <a:spLocks noGrp="1" noChangeArrowheads="1"/>
          </p:cNvSpPr>
          <p:nvPr>
            <p:ph type="body" idx="1"/>
          </p:nvPr>
        </p:nvSpPr>
        <p:spPr>
          <a:xfrm>
            <a:off x="914838" y="4344096"/>
            <a:ext cx="5028326" cy="4113994"/>
          </a:xfrm>
        </p:spPr>
        <p:txBody>
          <a:bodyPr/>
          <a:lstStyle/>
          <a:p>
            <a:endParaRPr lang="en-US" altLang="en-US"/>
          </a:p>
        </p:txBody>
      </p:sp>
    </p:spTree>
    <p:extLst>
      <p:ext uri="{BB962C8B-B14F-4D97-AF65-F5344CB8AC3E}">
        <p14:creationId xmlns:p14="http://schemas.microsoft.com/office/powerpoint/2010/main" val="1351388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D9EB05-7B78-4EEC-90E3-0AACD2E11753}" type="slidenum">
              <a:rPr lang="en-US"/>
              <a:pPr/>
              <a:t>7</a:t>
            </a:fld>
            <a:endParaRPr lang="en-US"/>
          </a:p>
        </p:txBody>
      </p:sp>
      <p:sp>
        <p:nvSpPr>
          <p:cNvPr id="207874" name="Rectangle 2"/>
          <p:cNvSpPr>
            <a:spLocks noGrp="1" noRot="1" noChangeAspect="1" noChangeArrowheads="1" noTextEdit="1"/>
          </p:cNvSpPr>
          <p:nvPr>
            <p:ph type="sldImg"/>
          </p:nvPr>
        </p:nvSpPr>
        <p:spPr>
          <a:xfrm>
            <a:off x="1152525" y="692150"/>
            <a:ext cx="4554538" cy="3416300"/>
          </a:xfrm>
          <a:ln/>
        </p:spPr>
      </p:sp>
      <p:sp>
        <p:nvSpPr>
          <p:cNvPr id="207875" name="Rectangle 3"/>
          <p:cNvSpPr>
            <a:spLocks noGrp="1" noChangeArrowheads="1"/>
          </p:cNvSpPr>
          <p:nvPr>
            <p:ph type="body" idx="1"/>
          </p:nvPr>
        </p:nvSpPr>
        <p:spPr>
          <a:xfrm>
            <a:off x="914838" y="4344096"/>
            <a:ext cx="5028326" cy="4113994"/>
          </a:xfrm>
        </p:spPr>
        <p:txBody>
          <a:bodyPr/>
          <a:lstStyle/>
          <a:p>
            <a:endParaRPr lang="en-US" altLang="en-US"/>
          </a:p>
        </p:txBody>
      </p:sp>
    </p:spTree>
    <p:extLst>
      <p:ext uri="{BB962C8B-B14F-4D97-AF65-F5344CB8AC3E}">
        <p14:creationId xmlns:p14="http://schemas.microsoft.com/office/powerpoint/2010/main" val="4150856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43E110-F538-475C-A452-767A6F1CBE79}" type="slidenum">
              <a:rPr lang="en-US"/>
              <a:pPr/>
              <a:t>8</a:t>
            </a:fld>
            <a:endParaRPr lang="en-US"/>
          </a:p>
        </p:txBody>
      </p:sp>
      <p:sp>
        <p:nvSpPr>
          <p:cNvPr id="209922" name="Rectangle 2"/>
          <p:cNvSpPr>
            <a:spLocks noGrp="1" noRot="1" noChangeAspect="1" noChangeArrowheads="1" noTextEdit="1"/>
          </p:cNvSpPr>
          <p:nvPr>
            <p:ph type="sldImg"/>
          </p:nvPr>
        </p:nvSpPr>
        <p:spPr>
          <a:xfrm>
            <a:off x="1152525" y="692150"/>
            <a:ext cx="4554538" cy="3416300"/>
          </a:xfrm>
          <a:ln/>
        </p:spPr>
      </p:sp>
      <p:sp>
        <p:nvSpPr>
          <p:cNvPr id="209923" name="Rectangle 3"/>
          <p:cNvSpPr>
            <a:spLocks noGrp="1" noChangeArrowheads="1"/>
          </p:cNvSpPr>
          <p:nvPr>
            <p:ph type="body" idx="1"/>
          </p:nvPr>
        </p:nvSpPr>
        <p:spPr>
          <a:xfrm>
            <a:off x="914838" y="4344096"/>
            <a:ext cx="5028326" cy="4113994"/>
          </a:xfrm>
        </p:spPr>
        <p:txBody>
          <a:bodyPr/>
          <a:lstStyle/>
          <a:p>
            <a:endParaRPr lang="en-US" altLang="en-US"/>
          </a:p>
        </p:txBody>
      </p:sp>
    </p:spTree>
    <p:extLst>
      <p:ext uri="{BB962C8B-B14F-4D97-AF65-F5344CB8AC3E}">
        <p14:creationId xmlns:p14="http://schemas.microsoft.com/office/powerpoint/2010/main" val="3291524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02196-A1E2-4A94-889A-AEA769E1D133}" type="slidenum">
              <a:rPr lang="en-US"/>
              <a:pPr/>
              <a:t>9</a:t>
            </a:fld>
            <a:endParaRPr lang="en-US"/>
          </a:p>
        </p:txBody>
      </p:sp>
      <p:sp>
        <p:nvSpPr>
          <p:cNvPr id="211970" name="Rectangle 2"/>
          <p:cNvSpPr>
            <a:spLocks noGrp="1" noRot="1" noChangeAspect="1" noChangeArrowheads="1" noTextEdit="1"/>
          </p:cNvSpPr>
          <p:nvPr>
            <p:ph type="sldImg"/>
          </p:nvPr>
        </p:nvSpPr>
        <p:spPr>
          <a:xfrm>
            <a:off x="1152525" y="692150"/>
            <a:ext cx="4554538" cy="3416300"/>
          </a:xfrm>
          <a:ln/>
        </p:spPr>
      </p:sp>
      <p:sp>
        <p:nvSpPr>
          <p:cNvPr id="211971" name="Rectangle 3"/>
          <p:cNvSpPr>
            <a:spLocks noGrp="1" noChangeArrowheads="1"/>
          </p:cNvSpPr>
          <p:nvPr>
            <p:ph type="body" idx="1"/>
          </p:nvPr>
        </p:nvSpPr>
        <p:spPr>
          <a:xfrm>
            <a:off x="914838" y="4344096"/>
            <a:ext cx="5028326" cy="4113994"/>
          </a:xfrm>
        </p:spPr>
        <p:txBody>
          <a:bodyPr/>
          <a:lstStyle/>
          <a:p>
            <a:endParaRPr lang="en-US" altLang="en-US"/>
          </a:p>
        </p:txBody>
      </p:sp>
    </p:spTree>
    <p:extLst>
      <p:ext uri="{BB962C8B-B14F-4D97-AF65-F5344CB8AC3E}">
        <p14:creationId xmlns:p14="http://schemas.microsoft.com/office/powerpoint/2010/main" val="845332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CE391A-1BBE-41F7-BA4C-5F2DA7859801}" type="slidenum">
              <a:rPr lang="en-US"/>
              <a:pPr/>
              <a:t>10</a:t>
            </a:fld>
            <a:endParaRPr lang="en-US"/>
          </a:p>
        </p:txBody>
      </p:sp>
      <p:sp>
        <p:nvSpPr>
          <p:cNvPr id="214018" name="Rectangle 2"/>
          <p:cNvSpPr>
            <a:spLocks noGrp="1" noRot="1" noChangeAspect="1" noChangeArrowheads="1" noTextEdit="1"/>
          </p:cNvSpPr>
          <p:nvPr>
            <p:ph type="sldImg"/>
          </p:nvPr>
        </p:nvSpPr>
        <p:spPr>
          <a:xfrm>
            <a:off x="1152525" y="692150"/>
            <a:ext cx="4554538" cy="3416300"/>
          </a:xfrm>
          <a:ln/>
        </p:spPr>
      </p:sp>
      <p:sp>
        <p:nvSpPr>
          <p:cNvPr id="214019" name="Rectangle 3"/>
          <p:cNvSpPr>
            <a:spLocks noGrp="1" noChangeArrowheads="1"/>
          </p:cNvSpPr>
          <p:nvPr>
            <p:ph type="body" idx="1"/>
          </p:nvPr>
        </p:nvSpPr>
        <p:spPr>
          <a:xfrm>
            <a:off x="914838" y="4344096"/>
            <a:ext cx="5028326" cy="4113994"/>
          </a:xfrm>
        </p:spPr>
        <p:txBody>
          <a:bodyPr/>
          <a:lstStyle/>
          <a:p>
            <a:endParaRPr lang="en-US" altLang="en-US"/>
          </a:p>
        </p:txBody>
      </p:sp>
    </p:spTree>
    <p:extLst>
      <p:ext uri="{BB962C8B-B14F-4D97-AF65-F5344CB8AC3E}">
        <p14:creationId xmlns:p14="http://schemas.microsoft.com/office/powerpoint/2010/main" val="2993455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8922B-9869-4794-9CEB-88500311DDAD}" type="slidenum">
              <a:rPr lang="en-US"/>
              <a:pPr/>
              <a:t>11</a:t>
            </a:fld>
            <a:endParaRPr lang="en-US"/>
          </a:p>
        </p:txBody>
      </p:sp>
      <p:sp>
        <p:nvSpPr>
          <p:cNvPr id="216066" name="Rectangle 2"/>
          <p:cNvSpPr>
            <a:spLocks noGrp="1" noRot="1" noChangeAspect="1" noChangeArrowheads="1" noTextEdit="1"/>
          </p:cNvSpPr>
          <p:nvPr>
            <p:ph type="sldImg"/>
          </p:nvPr>
        </p:nvSpPr>
        <p:spPr>
          <a:xfrm>
            <a:off x="1152525" y="692150"/>
            <a:ext cx="4554538" cy="3416300"/>
          </a:xfrm>
          <a:ln/>
        </p:spPr>
      </p:sp>
      <p:sp>
        <p:nvSpPr>
          <p:cNvPr id="216067" name="Rectangle 3"/>
          <p:cNvSpPr>
            <a:spLocks noGrp="1" noChangeArrowheads="1"/>
          </p:cNvSpPr>
          <p:nvPr>
            <p:ph type="body" idx="1"/>
          </p:nvPr>
        </p:nvSpPr>
        <p:spPr>
          <a:xfrm>
            <a:off x="914838" y="4344096"/>
            <a:ext cx="5028326" cy="4113994"/>
          </a:xfrm>
        </p:spPr>
        <p:txBody>
          <a:bodyPr/>
          <a:lstStyle/>
          <a:p>
            <a:endParaRPr lang="en-US" altLang="en-US"/>
          </a:p>
        </p:txBody>
      </p:sp>
    </p:spTree>
    <p:extLst>
      <p:ext uri="{BB962C8B-B14F-4D97-AF65-F5344CB8AC3E}">
        <p14:creationId xmlns:p14="http://schemas.microsoft.com/office/powerpoint/2010/main" val="263300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90317B-4D1A-4A7D-81FE-FE0501A013CC}" type="slidenum">
              <a:rPr lang="en-US"/>
              <a:pPr/>
              <a:t>12</a:t>
            </a:fld>
            <a:endParaRPr lang="en-US"/>
          </a:p>
        </p:txBody>
      </p:sp>
      <p:sp>
        <p:nvSpPr>
          <p:cNvPr id="218114" name="Rectangle 2"/>
          <p:cNvSpPr>
            <a:spLocks noGrp="1" noRot="1" noChangeAspect="1" noChangeArrowheads="1" noTextEdit="1"/>
          </p:cNvSpPr>
          <p:nvPr>
            <p:ph type="sldImg"/>
          </p:nvPr>
        </p:nvSpPr>
        <p:spPr>
          <a:xfrm>
            <a:off x="1152525" y="692150"/>
            <a:ext cx="4554538" cy="3416300"/>
          </a:xfrm>
          <a:ln/>
        </p:spPr>
      </p:sp>
      <p:sp>
        <p:nvSpPr>
          <p:cNvPr id="218115" name="Rectangle 3"/>
          <p:cNvSpPr>
            <a:spLocks noGrp="1" noChangeArrowheads="1"/>
          </p:cNvSpPr>
          <p:nvPr>
            <p:ph type="body" idx="1"/>
          </p:nvPr>
        </p:nvSpPr>
        <p:spPr>
          <a:xfrm>
            <a:off x="914838" y="4344096"/>
            <a:ext cx="5028326" cy="4113994"/>
          </a:xfrm>
        </p:spPr>
        <p:txBody>
          <a:bodyPr/>
          <a:lstStyle/>
          <a:p>
            <a:endParaRPr lang="en-US" altLang="en-US"/>
          </a:p>
        </p:txBody>
      </p:sp>
    </p:spTree>
    <p:extLst>
      <p:ext uri="{BB962C8B-B14F-4D97-AF65-F5344CB8AC3E}">
        <p14:creationId xmlns:p14="http://schemas.microsoft.com/office/powerpoint/2010/main" val="201178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74ED75-7438-4351-BDAD-3F0608BA16CA}" type="slidenum">
              <a:rPr lang="en-US"/>
              <a:pPr/>
              <a:t>13</a:t>
            </a:fld>
            <a:endParaRPr lang="en-US"/>
          </a:p>
        </p:txBody>
      </p:sp>
      <p:sp>
        <p:nvSpPr>
          <p:cNvPr id="220162" name="Rectangle 2"/>
          <p:cNvSpPr>
            <a:spLocks noGrp="1" noRot="1" noChangeAspect="1" noChangeArrowheads="1" noTextEdit="1"/>
          </p:cNvSpPr>
          <p:nvPr>
            <p:ph type="sldImg"/>
          </p:nvPr>
        </p:nvSpPr>
        <p:spPr>
          <a:xfrm>
            <a:off x="1152525" y="692150"/>
            <a:ext cx="4554538" cy="3416300"/>
          </a:xfrm>
          <a:ln/>
        </p:spPr>
      </p:sp>
      <p:sp>
        <p:nvSpPr>
          <p:cNvPr id="220163" name="Rectangle 3"/>
          <p:cNvSpPr>
            <a:spLocks noGrp="1" noChangeArrowheads="1"/>
          </p:cNvSpPr>
          <p:nvPr>
            <p:ph type="body" idx="1"/>
          </p:nvPr>
        </p:nvSpPr>
        <p:spPr>
          <a:xfrm>
            <a:off x="914838" y="4344096"/>
            <a:ext cx="5028326" cy="4113994"/>
          </a:xfrm>
        </p:spPr>
        <p:txBody>
          <a:bodyPr/>
          <a:lstStyle/>
          <a:p>
            <a:endParaRPr lang="en-US" altLang="en-US"/>
          </a:p>
        </p:txBody>
      </p:sp>
    </p:spTree>
    <p:extLst>
      <p:ext uri="{BB962C8B-B14F-4D97-AF65-F5344CB8AC3E}">
        <p14:creationId xmlns:p14="http://schemas.microsoft.com/office/powerpoint/2010/main" val="298470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B5EF5CD2-91AA-4BF3-AE78-65AF566220A2}" type="datetime1">
              <a:rPr lang="en-US" smtClean="0"/>
              <a:t>3/24/2020</a:t>
            </a:fld>
            <a:endParaRPr lang="en-GB"/>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r>
              <a:rPr lang="en-GB" smtClean="0"/>
              <a:t>Data Structures &amp; Algorithms</a:t>
            </a:r>
            <a:endParaRPr lang="en-GB" dirty="0"/>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2851580B-532C-46DD-8981-D1006AF55002}" type="slidenum">
              <a:rPr lang="en-GB" smtClean="0"/>
              <a:pPr/>
              <a:t>‹#›</a:t>
            </a:fld>
            <a:endParaRPr lang="en-GB"/>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756725150"/>
      </p:ext>
    </p:extLst>
  </p:cSld>
  <p:clrMapOvr>
    <a:masterClrMapping/>
  </p:clrMapOvr>
  <p:extLst mod="1">
    <p:ext uri="{DCECCB84-F9BA-43D5-87BE-67443E8EF086}">
      <p15:sldGuideLst xmlns:p15="http://schemas.microsoft.com/office/powerpoint/2012/main">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348B8A-D50C-4EEA-934B-49F5B73EC353}" type="datetime1">
              <a:rPr lang="en-US" smtClean="0"/>
              <a:t>3/24/2020</a:t>
            </a:fld>
            <a:endParaRPr lang="en-GB"/>
          </a:p>
        </p:txBody>
      </p:sp>
      <p:sp>
        <p:nvSpPr>
          <p:cNvPr id="5" name="Footer Placeholder 4"/>
          <p:cNvSpPr>
            <a:spLocks noGrp="1"/>
          </p:cNvSpPr>
          <p:nvPr>
            <p:ph type="ftr" sz="quarter" idx="11"/>
          </p:nvPr>
        </p:nvSpPr>
        <p:spPr/>
        <p:txBody>
          <a:bodyPr/>
          <a:lstStyle/>
          <a:p>
            <a:r>
              <a:rPr lang="en-GB" smtClean="0"/>
              <a:t>Data Structures &amp; Algorithms</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6910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C78F205F-C311-492B-A1CF-2FA077458EB8}" type="datetime1">
              <a:rPr lang="en-US" smtClean="0"/>
              <a:t>3/24/2020</a:t>
            </a:fld>
            <a:endParaRPr lang="en-GB"/>
          </a:p>
        </p:txBody>
      </p:sp>
      <p:sp>
        <p:nvSpPr>
          <p:cNvPr id="5" name="Footer Placeholder 4"/>
          <p:cNvSpPr>
            <a:spLocks noGrp="1"/>
          </p:cNvSpPr>
          <p:nvPr>
            <p:ph type="ftr" sz="quarter" idx="11"/>
          </p:nvPr>
        </p:nvSpPr>
        <p:spPr>
          <a:xfrm>
            <a:off x="2200275" y="6296616"/>
            <a:ext cx="4469683" cy="365125"/>
          </a:xfrm>
        </p:spPr>
        <p:txBody>
          <a:bodyPr/>
          <a:lstStyle/>
          <a:p>
            <a:r>
              <a:rPr lang="en-GB" smtClean="0"/>
              <a:t>Data Structures &amp; Algorithms</a:t>
            </a:r>
            <a:endParaRPr lang="en-GB" dirty="0"/>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2851580B-532C-46DD-8981-D1006AF55002}" type="slidenum">
              <a:rPr lang="en-GB" smtClean="0"/>
              <a:pPr/>
              <a:t>‹#›</a:t>
            </a:fld>
            <a:endParaRPr lang="en-GB"/>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65161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2F16D0-2CA2-4A64-AA09-70EBF6A62240}" type="datetime1">
              <a:rPr lang="en-US" smtClean="0"/>
              <a:t>3/24/2020</a:t>
            </a:fld>
            <a:endParaRPr lang="en-GB"/>
          </a:p>
        </p:txBody>
      </p:sp>
      <p:sp>
        <p:nvSpPr>
          <p:cNvPr id="5" name="Footer Placeholder 4"/>
          <p:cNvSpPr>
            <a:spLocks noGrp="1"/>
          </p:cNvSpPr>
          <p:nvPr>
            <p:ph type="ftr" sz="quarter" idx="11"/>
          </p:nvPr>
        </p:nvSpPr>
        <p:spPr/>
        <p:txBody>
          <a:bodyPr/>
          <a:lstStyle/>
          <a:p>
            <a:r>
              <a:rPr lang="en-GB" smtClean="0"/>
              <a:t>Data Structures &amp; Algorithms</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302040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8FA72280-5D5F-4E45-997A-B62FF3042770}" type="datetime1">
              <a:rPr lang="en-US" smtClean="0"/>
              <a:t>3/24/2020</a:t>
            </a:fld>
            <a:endParaRPr lang="en-GB"/>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r>
              <a:rPr lang="en-GB" smtClean="0"/>
              <a:t>Data Structures &amp; Algorithms</a:t>
            </a:r>
            <a:endParaRPr lang="en-GB" dirty="0"/>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2851580B-532C-46DD-8981-D1006AF55002}" type="slidenum">
              <a:rPr lang="en-GB" smtClean="0"/>
              <a:pPr/>
              <a:t>‹#›</a:t>
            </a:fld>
            <a:endParaRPr lang="en-GB"/>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379541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0134F3-08F8-412A-BD46-F546808534B6}"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7" name="Slide Number Placeholder 6"/>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18352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5BF056-7A68-4B23-8F48-A2EDA2424D10}" type="datetime1">
              <a:rPr lang="en-US" smtClean="0"/>
              <a:t>3/24/2020</a:t>
            </a:fld>
            <a:endParaRPr lang="en-GB"/>
          </a:p>
        </p:txBody>
      </p:sp>
      <p:sp>
        <p:nvSpPr>
          <p:cNvPr id="8" name="Footer Placeholder 7"/>
          <p:cNvSpPr>
            <a:spLocks noGrp="1"/>
          </p:cNvSpPr>
          <p:nvPr>
            <p:ph type="ftr" sz="quarter" idx="11"/>
          </p:nvPr>
        </p:nvSpPr>
        <p:spPr/>
        <p:txBody>
          <a:bodyPr/>
          <a:lstStyle/>
          <a:p>
            <a:r>
              <a:rPr lang="en-GB" smtClean="0"/>
              <a:t>Data Structures &amp; Algorithms</a:t>
            </a:r>
            <a:endParaRPr lang="en-GB" dirty="0"/>
          </a:p>
        </p:txBody>
      </p:sp>
      <p:sp>
        <p:nvSpPr>
          <p:cNvPr id="9" name="Slide Number Placeholder 8"/>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208756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671FE7-A797-4AF0-B301-188FD5218132}"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318629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349AECC-2C74-49AA-A626-CB5F3CFF7526}" type="datetime1">
              <a:rPr lang="en-US" smtClean="0"/>
              <a:t>3/24/2020</a:t>
            </a:fld>
            <a:endParaRPr lang="en-GB"/>
          </a:p>
        </p:txBody>
      </p:sp>
      <p:sp>
        <p:nvSpPr>
          <p:cNvPr id="3" name="Footer Placeholder 2"/>
          <p:cNvSpPr>
            <a:spLocks noGrp="1"/>
          </p:cNvSpPr>
          <p:nvPr>
            <p:ph type="ftr" sz="quarter" idx="11"/>
          </p:nvPr>
        </p:nvSpPr>
        <p:spPr/>
        <p:txBody>
          <a:bodyPr/>
          <a:lstStyle/>
          <a:p>
            <a:r>
              <a:rPr lang="en-GB" smtClean="0"/>
              <a:t>Data Structures &amp; Algorithms</a:t>
            </a:r>
            <a:endParaRPr lang="en-GB" dirty="0"/>
          </a:p>
        </p:txBody>
      </p:sp>
      <p:sp>
        <p:nvSpPr>
          <p:cNvPr id="4" name="Slide Number Placeholder 3"/>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2340654282"/>
      </p:ext>
    </p:extLst>
  </p:cSld>
  <p:clrMapOvr>
    <a:masterClrMapping/>
  </p:clrMapOvr>
  <p:extLst mod="1">
    <p:ext uri="{DCECCB84-F9BA-43D5-87BE-67443E8EF086}">
      <p15:sldGuideLst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8FA63650-2988-4C00-9527-9B11B50F1A8E}" type="datetime1">
              <a:rPr lang="en-US" smtClean="0"/>
              <a:t>3/24/2020</a:t>
            </a:fld>
            <a:endParaRPr lang="en-GB"/>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r>
              <a:rPr lang="en-GB" smtClean="0"/>
              <a:t>Data Structures &amp; Algorithms</a:t>
            </a:r>
            <a:endParaRPr lang="en-GB" dirty="0"/>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2851580B-532C-46DD-8981-D1006AF55002}" type="slidenum">
              <a:rPr lang="en-GB" smtClean="0"/>
              <a:pPr/>
              <a:t>‹#›</a:t>
            </a:fld>
            <a:endParaRPr lang="en-GB"/>
          </a:p>
        </p:txBody>
      </p:sp>
    </p:spTree>
    <p:extLst>
      <p:ext uri="{BB962C8B-B14F-4D97-AF65-F5344CB8AC3E}">
        <p14:creationId xmlns:p14="http://schemas.microsoft.com/office/powerpoint/2010/main" val="1703398077"/>
      </p:ext>
    </p:extLst>
  </p:cSld>
  <p:clrMapOvr>
    <a:masterClrMapping/>
  </p:clrMapOvr>
  <p:extLst mod="1">
    <p:ext uri="{DCECCB84-F9BA-43D5-87BE-67443E8EF086}">
      <p15:sldGuideLst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31F96354-0861-4232-9EA8-4059F9B2DB7F}" type="datetime1">
              <a:rPr lang="en-US" smtClean="0"/>
              <a:t>3/24/2020</a:t>
            </a:fld>
            <a:endParaRPr lang="en-GB"/>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r>
              <a:rPr lang="en-GB" smtClean="0"/>
              <a:t>Data Structures &amp; Algorithms</a:t>
            </a:r>
            <a:endParaRPr lang="en-GB" dirty="0"/>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2851580B-532C-46DD-8981-D1006AF55002}" type="slidenum">
              <a:rPr lang="en-GB" smtClean="0"/>
              <a:pPr/>
              <a:t>‹#›</a:t>
            </a:fld>
            <a:endParaRPr lang="en-GB"/>
          </a:p>
        </p:txBody>
      </p:sp>
    </p:spTree>
    <p:extLst>
      <p:ext uri="{BB962C8B-B14F-4D97-AF65-F5344CB8AC3E}">
        <p14:creationId xmlns:p14="http://schemas.microsoft.com/office/powerpoint/2010/main" val="111109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994A2494-30CE-4C2E-A7B6-21C90443331F}" type="datetime1">
              <a:rPr lang="en-US" smtClean="0"/>
              <a:t>3/24/2020</a:t>
            </a:fld>
            <a:endParaRPr lang="en-GB"/>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r>
              <a:rPr lang="en-GB" smtClean="0"/>
              <a:t>Data Structures &amp; Algorithms</a:t>
            </a:r>
            <a:endParaRPr lang="en-GB" dirty="0"/>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2851580B-532C-46DD-8981-D1006AF55002}" type="slidenum">
              <a:rPr lang="en-GB" smtClean="0"/>
              <a:pPr/>
              <a:t>‹#›</a:t>
            </a:fld>
            <a:endParaRPr lang="en-GB"/>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093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1848">
          <p15:clr>
            <a:srgbClr val="F26B43"/>
          </p15:clr>
        </p15:guide>
        <p15:guide id="4294967295" pos="4416">
          <p15:clr>
            <a:srgbClr val="F26B43"/>
          </p15:clr>
        </p15:guide>
        <p15:guide id="4294967295" pos="4800">
          <p15:clr>
            <a:srgbClr val="F26B43"/>
          </p15:clr>
        </p15:guide>
        <p15:guide id="4294967295" pos="7368">
          <p15:clr>
            <a:srgbClr val="F26B43"/>
          </p15:clr>
        </p15:guide>
        <p15:guide id="4294967295" pos="240">
          <p15:clr>
            <a:srgbClr val="F26B43"/>
          </p15:clr>
        </p15:guide>
        <p15:guide id="4294967295" pos="1386">
          <p15:clr>
            <a:srgbClr val="F26B43"/>
          </p15:clr>
        </p15:guide>
        <p15:guide id="4294967295" orient="horz" pos="3960">
          <p15:clr>
            <a:srgbClr val="F26B43"/>
          </p15:clr>
        </p15:guide>
        <p15:guide id="4294967295" orient="horz" pos="3840">
          <p15:clr>
            <a:srgbClr val="F26B43"/>
          </p15:clr>
        </p15:guide>
        <p15:guide id="4294967295" pos="3312">
          <p15:clr>
            <a:srgbClr val="F26B43"/>
          </p15:clr>
        </p15:guide>
        <p15:guide id="4294967295" pos="3600">
          <p15:clr>
            <a:srgbClr val="F26B43"/>
          </p15:clr>
        </p15:guide>
        <p15:guide id="4294967295" orient="horz" pos="360">
          <p15:clr>
            <a:srgbClr val="F26B43"/>
          </p15:clr>
        </p15:guide>
        <p15:guide id="4294967295" pos="5526">
          <p15:clr>
            <a:srgbClr val="F26B43"/>
          </p15:clr>
        </p15:guide>
        <p15:guide id="4294967295" pos="180">
          <p15:clr>
            <a:srgbClr val="F26B43"/>
          </p15:clr>
        </p15:guide>
        <p15:guide id="4294967295"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www.algolist.net/Algorithms/Sorting/Bubble_sort" TargetMode="External"/><Relationship Id="rId2" Type="http://schemas.openxmlformats.org/officeDocument/2006/relationships/hyperlink" Target="http://www.algolist.net/Algorithms/Sorting/Selection_sor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algolist.net/Algorithms/Sorting/Bubble_sor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algolist.net/Algorithms/Sorting/Quicksor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linux.wku.edu/~lamonml/algor/sort/insertion.html" TargetMode="External"/><Relationship Id="rId2" Type="http://schemas.openxmlformats.org/officeDocument/2006/relationships/hyperlink" Target="http://linux.wku.edu/~lamonml/algor/sort/bubble.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linux.wku.edu/~lamonml/algor/sort/heap.html" TargetMode="External"/><Relationship Id="rId2" Type="http://schemas.openxmlformats.org/officeDocument/2006/relationships/hyperlink" Target="http://linux.wku.edu/~lamonml/algor/sort/merge.html" TargetMode="External"/><Relationship Id="rId1" Type="http://schemas.openxmlformats.org/officeDocument/2006/relationships/slideLayout" Target="../slideLayouts/slideLayout2.xml"/><Relationship Id="rId4" Type="http://schemas.openxmlformats.org/officeDocument/2006/relationships/hyperlink" Target="http://linux.wku.edu/~lamonml/algor/sort/quick.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Sorting algorithms</a:t>
            </a:r>
            <a:endParaRPr lang="en-US" sz="4000" b="1" dirty="0"/>
          </a:p>
        </p:txBody>
      </p:sp>
      <p:sp>
        <p:nvSpPr>
          <p:cNvPr id="6" name="Content Placeholder 5"/>
          <p:cNvSpPr>
            <a:spLocks noGrp="1"/>
          </p:cNvSpPr>
          <p:nvPr>
            <p:ph idx="1"/>
          </p:nvPr>
        </p:nvSpPr>
        <p:spPr/>
        <p:txBody>
          <a:bodyPr/>
          <a:lstStyle/>
          <a:p>
            <a:r>
              <a:rPr lang="en-US" dirty="0" smtClean="0"/>
              <a:t>Sorting is arranging data in ascending or descending order.</a:t>
            </a:r>
          </a:p>
          <a:p>
            <a:r>
              <a:rPr lang="en-US" dirty="0" smtClean="0"/>
              <a:t>There are several type of sorting algorithms:</a:t>
            </a:r>
          </a:p>
          <a:p>
            <a:pPr lvl="2"/>
            <a:r>
              <a:rPr lang="en-US" dirty="0" smtClean="0"/>
              <a:t>Insertion sort</a:t>
            </a:r>
          </a:p>
          <a:p>
            <a:pPr lvl="2"/>
            <a:r>
              <a:rPr lang="en-US" dirty="0" smtClean="0"/>
              <a:t>Bubble sort</a:t>
            </a:r>
          </a:p>
          <a:p>
            <a:pPr lvl="2"/>
            <a:r>
              <a:rPr lang="en-US" dirty="0" smtClean="0"/>
              <a:t>Selection sort</a:t>
            </a:r>
          </a:p>
          <a:p>
            <a:pPr lvl="2"/>
            <a:r>
              <a:rPr lang="en-US" dirty="0" smtClean="0"/>
              <a:t>Shell sort</a:t>
            </a:r>
          </a:p>
          <a:p>
            <a:pPr lvl="2"/>
            <a:r>
              <a:rPr lang="en-US" dirty="0" smtClean="0"/>
              <a:t>Quick sort</a:t>
            </a:r>
            <a:endParaRPr lang="en-US" dirty="0"/>
          </a:p>
        </p:txBody>
      </p:sp>
      <p:sp>
        <p:nvSpPr>
          <p:cNvPr id="3" name="Date Placeholder 2"/>
          <p:cNvSpPr>
            <a:spLocks noGrp="1"/>
          </p:cNvSpPr>
          <p:nvPr>
            <p:ph type="dt" sz="half" idx="10"/>
          </p:nvPr>
        </p:nvSpPr>
        <p:spPr/>
        <p:txBody>
          <a:bodyPr/>
          <a:lstStyle/>
          <a:p>
            <a:fld id="{EA1C3D65-E3E0-4BB7-ABBE-16D9F0D5E47C}"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a:t>
            </a:fld>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1397000" y="146050"/>
            <a:ext cx="6653213" cy="1143000"/>
          </a:xfrm>
          <a:noFill/>
          <a:ln/>
        </p:spPr>
        <p:txBody>
          <a:bodyPr lIns="92075" tIns="46038" rIns="92075" bIns="46038" anchor="b"/>
          <a:lstStyle/>
          <a:p>
            <a:r>
              <a:rPr lang="en-US" altLang="en-US"/>
              <a:t>Insertion Sort: Pass One </a:t>
            </a:r>
          </a:p>
        </p:txBody>
      </p:sp>
      <p:sp>
        <p:nvSpPr>
          <p:cNvPr id="29" name="Date Placeholder 28"/>
          <p:cNvSpPr>
            <a:spLocks noGrp="1"/>
          </p:cNvSpPr>
          <p:nvPr>
            <p:ph type="dt" sz="half" idx="10"/>
          </p:nvPr>
        </p:nvSpPr>
        <p:spPr/>
        <p:txBody>
          <a:bodyPr/>
          <a:lstStyle/>
          <a:p>
            <a:fld id="{51564E1D-3BFA-4E5A-A47B-8811E30CE40D}" type="datetime1">
              <a:rPr lang="en-US" smtClean="0"/>
              <a:t>3/24/2020</a:t>
            </a:fld>
            <a:endParaRPr lang="en-GB"/>
          </a:p>
        </p:txBody>
      </p:sp>
      <p:sp>
        <p:nvSpPr>
          <p:cNvPr id="31" name="Footer Placeholder 30"/>
          <p:cNvSpPr>
            <a:spLocks noGrp="1"/>
          </p:cNvSpPr>
          <p:nvPr>
            <p:ph type="ftr" sz="quarter" idx="11"/>
          </p:nvPr>
        </p:nvSpPr>
        <p:spPr/>
        <p:txBody>
          <a:bodyPr/>
          <a:lstStyle/>
          <a:p>
            <a:r>
              <a:rPr lang="en-GB" smtClean="0"/>
              <a:t>Data Structures &amp; Algorithms</a:t>
            </a:r>
            <a:endParaRPr lang="en-GB" dirty="0"/>
          </a:p>
        </p:txBody>
      </p:sp>
      <p:sp>
        <p:nvSpPr>
          <p:cNvPr id="30" name="Slide Number Placeholder 29"/>
          <p:cNvSpPr>
            <a:spLocks noGrp="1"/>
          </p:cNvSpPr>
          <p:nvPr>
            <p:ph type="sldNum" sz="quarter" idx="12"/>
          </p:nvPr>
        </p:nvSpPr>
        <p:spPr/>
        <p:txBody>
          <a:bodyPr>
            <a:normAutofit fontScale="92500" lnSpcReduction="10000"/>
          </a:bodyPr>
          <a:lstStyle/>
          <a:p>
            <a:fld id="{2851580B-532C-46DD-8981-D1006AF55002}" type="slidenum">
              <a:rPr lang="en-GB" smtClean="0"/>
              <a:pPr/>
              <a:t>10</a:t>
            </a:fld>
            <a:endParaRPr lang="en-GB"/>
          </a:p>
        </p:txBody>
      </p:sp>
      <p:sp>
        <p:nvSpPr>
          <p:cNvPr id="212995" name="Rectangle 3"/>
          <p:cNvSpPr>
            <a:spLocks noChangeArrowheads="1"/>
          </p:cNvSpPr>
          <p:nvPr/>
        </p:nvSpPr>
        <p:spPr bwMode="auto">
          <a:xfrm>
            <a:off x="504825" y="1620838"/>
            <a:ext cx="2227263" cy="4205287"/>
          </a:xfrm>
          <a:prstGeom prst="rect">
            <a:avLst/>
          </a:prstGeom>
          <a:noFill/>
          <a:ln w="9525">
            <a:noFill/>
            <a:miter lim="800000"/>
            <a:headEnd/>
            <a:tailEnd/>
          </a:ln>
          <a:effectLst/>
        </p:spPr>
        <p:txBody>
          <a:bodyPr lIns="92075" tIns="46038" rIns="92075" bIns="46038">
            <a:spAutoFit/>
          </a:bodyPr>
          <a:lstStyle/>
          <a:p>
            <a:pPr eaLnBrk="0" hangingPunct="0"/>
            <a:endParaRPr lang="en-US" altLang="en-US" sz="2400" b="1">
              <a:latin typeface="Times New Roman" pitchFamily="18" charset="0"/>
            </a:endParaRP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values	 [ 0 ]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[ 1 ]</a:t>
            </a:r>
            <a:endParaRPr lang="en-US" altLang="en-US" sz="8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[ 2 ]</a:t>
            </a:r>
          </a:p>
          <a:p>
            <a:pPr eaLnBrk="0" hangingPunct="0"/>
            <a:r>
              <a:rPr lang="en-US" altLang="en-US" sz="800" b="1">
                <a:latin typeface="Times New Roman" pitchFamily="18" charset="0"/>
              </a:rPr>
              <a:t> </a:t>
            </a: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[ 3 ]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[ 4 ]</a:t>
            </a:r>
          </a:p>
        </p:txBody>
      </p:sp>
      <p:grpSp>
        <p:nvGrpSpPr>
          <p:cNvPr id="2" name="Group 4"/>
          <p:cNvGrpSpPr>
            <a:grpSpLocks/>
          </p:cNvGrpSpPr>
          <p:nvPr/>
        </p:nvGrpSpPr>
        <p:grpSpPr bwMode="auto">
          <a:xfrm>
            <a:off x="2414588" y="2208213"/>
            <a:ext cx="1416050" cy="3819525"/>
            <a:chOff x="1521" y="1391"/>
            <a:chExt cx="892" cy="2406"/>
          </a:xfrm>
        </p:grpSpPr>
        <p:sp>
          <p:nvSpPr>
            <p:cNvPr id="212997" name="Rectangle 5"/>
            <p:cNvSpPr>
              <a:spLocks noChangeArrowheads="1"/>
            </p:cNvSpPr>
            <p:nvPr/>
          </p:nvSpPr>
          <p:spPr bwMode="auto">
            <a:xfrm>
              <a:off x="1533" y="1391"/>
              <a:ext cx="876" cy="2406"/>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212998" name="Line 6"/>
            <p:cNvSpPr>
              <a:spLocks noChangeShapeType="1"/>
            </p:cNvSpPr>
            <p:nvPr/>
          </p:nvSpPr>
          <p:spPr bwMode="auto">
            <a:xfrm>
              <a:off x="1521" y="1871"/>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2999" name="Line 7"/>
            <p:cNvSpPr>
              <a:spLocks noChangeShapeType="1"/>
            </p:cNvSpPr>
            <p:nvPr/>
          </p:nvSpPr>
          <p:spPr bwMode="auto">
            <a:xfrm>
              <a:off x="1521" y="2353"/>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00" name="Line 8"/>
            <p:cNvSpPr>
              <a:spLocks noChangeShapeType="1"/>
            </p:cNvSpPr>
            <p:nvPr/>
          </p:nvSpPr>
          <p:spPr bwMode="auto">
            <a:xfrm>
              <a:off x="1521" y="2836"/>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01" name="Line 9"/>
            <p:cNvSpPr>
              <a:spLocks noChangeShapeType="1"/>
            </p:cNvSpPr>
            <p:nvPr/>
          </p:nvSpPr>
          <p:spPr bwMode="auto">
            <a:xfrm>
              <a:off x="1521" y="3319"/>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3002" name="Rectangle 10"/>
          <p:cNvSpPr>
            <a:spLocks noChangeArrowheads="1"/>
          </p:cNvSpPr>
          <p:nvPr/>
        </p:nvSpPr>
        <p:spPr bwMode="auto">
          <a:xfrm>
            <a:off x="2787650" y="2298700"/>
            <a:ext cx="635000" cy="37480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a:p>
            <a:pPr eaLnBrk="0" hangingPunct="0"/>
            <a:endParaRPr lang="en-US" altLang="en-US" sz="2000" b="1"/>
          </a:p>
          <a:p>
            <a:pPr eaLnBrk="0" hangingPunct="0"/>
            <a:r>
              <a:rPr lang="en-US" altLang="en-US" sz="3200" b="1"/>
              <a:t>24</a:t>
            </a:r>
          </a:p>
          <a:p>
            <a:pPr eaLnBrk="0" hangingPunct="0"/>
            <a:endParaRPr lang="en-US" altLang="en-US" sz="2000" b="1"/>
          </a:p>
          <a:p>
            <a:pPr eaLnBrk="0" hangingPunct="0"/>
            <a:r>
              <a:rPr lang="en-US" altLang="en-US" sz="3200" b="1"/>
              <a:t>10</a:t>
            </a:r>
          </a:p>
          <a:p>
            <a:pPr eaLnBrk="0" hangingPunct="0"/>
            <a:endParaRPr lang="en-US" altLang="en-US" sz="2000" b="1"/>
          </a:p>
          <a:p>
            <a:pPr eaLnBrk="0" hangingPunct="0"/>
            <a:r>
              <a:rPr lang="en-US" altLang="en-US" sz="3200" b="1"/>
              <a:t>  6</a:t>
            </a:r>
          </a:p>
          <a:p>
            <a:pPr eaLnBrk="0" hangingPunct="0"/>
            <a:endParaRPr lang="en-US" altLang="en-US" sz="2000" b="1"/>
          </a:p>
          <a:p>
            <a:pPr eaLnBrk="0" hangingPunct="0"/>
            <a:r>
              <a:rPr lang="en-US" altLang="en-US" sz="3200" b="1"/>
              <a:t>12</a:t>
            </a:r>
          </a:p>
        </p:txBody>
      </p:sp>
      <p:grpSp>
        <p:nvGrpSpPr>
          <p:cNvPr id="3" name="Group 11"/>
          <p:cNvGrpSpPr>
            <a:grpSpLocks/>
          </p:cNvGrpSpPr>
          <p:nvPr/>
        </p:nvGrpSpPr>
        <p:grpSpPr bwMode="auto">
          <a:xfrm>
            <a:off x="5256213" y="2941638"/>
            <a:ext cx="2265362" cy="3084512"/>
            <a:chOff x="3311" y="1853"/>
            <a:chExt cx="1427" cy="1943"/>
          </a:xfrm>
        </p:grpSpPr>
        <p:grpSp>
          <p:nvGrpSpPr>
            <p:cNvPr id="4" name="Group 12"/>
            <p:cNvGrpSpPr>
              <a:grpSpLocks/>
            </p:cNvGrpSpPr>
            <p:nvPr/>
          </p:nvGrpSpPr>
          <p:grpSpPr bwMode="auto">
            <a:xfrm>
              <a:off x="3311" y="1853"/>
              <a:ext cx="1427" cy="1943"/>
              <a:chOff x="3311" y="1853"/>
              <a:chExt cx="1427" cy="1943"/>
            </a:xfrm>
          </p:grpSpPr>
          <p:sp>
            <p:nvSpPr>
              <p:cNvPr id="213005" name="AutoShape 13"/>
              <p:cNvSpPr>
                <a:spLocks noChangeArrowheads="1"/>
              </p:cNvSpPr>
              <p:nvPr/>
            </p:nvSpPr>
            <p:spPr bwMode="auto">
              <a:xfrm rot="16200000">
                <a:off x="2645" y="2524"/>
                <a:ext cx="1938" cy="606"/>
              </a:xfrm>
              <a:prstGeom prst="triangle">
                <a:avLst>
                  <a:gd name="adj" fmla="val 49995"/>
                </a:avLst>
              </a:prstGeom>
              <a:solidFill>
                <a:srgbClr val="FFCC66"/>
              </a:solidFill>
              <a:ln w="12700">
                <a:solidFill>
                  <a:schemeClr val="tx1"/>
                </a:solidFill>
                <a:miter lim="800000"/>
                <a:headEnd/>
                <a:tailEnd/>
              </a:ln>
              <a:effectLst/>
            </p:spPr>
            <p:txBody>
              <a:bodyPr wrap="none" anchor="ctr"/>
              <a:lstStyle/>
              <a:p>
                <a:endParaRPr lang="en-US"/>
              </a:p>
            </p:txBody>
          </p:sp>
          <p:sp>
            <p:nvSpPr>
              <p:cNvPr id="213006" name="Rectangle 14"/>
              <p:cNvSpPr>
                <a:spLocks noChangeArrowheads="1"/>
              </p:cNvSpPr>
              <p:nvPr/>
            </p:nvSpPr>
            <p:spPr bwMode="auto">
              <a:xfrm>
                <a:off x="3921" y="1864"/>
                <a:ext cx="815" cy="1924"/>
              </a:xfrm>
              <a:prstGeom prst="rect">
                <a:avLst/>
              </a:prstGeom>
              <a:solidFill>
                <a:srgbClr val="FFCC66"/>
              </a:solidFill>
              <a:ln w="9525">
                <a:noFill/>
                <a:miter lim="800000"/>
                <a:headEnd/>
                <a:tailEnd/>
              </a:ln>
              <a:effectLst/>
            </p:spPr>
            <p:txBody>
              <a:bodyPr wrap="none" anchor="ctr"/>
              <a:lstStyle/>
              <a:p>
                <a:endParaRPr lang="en-US"/>
              </a:p>
            </p:txBody>
          </p:sp>
          <p:sp>
            <p:nvSpPr>
              <p:cNvPr id="213007" name="Line 15"/>
              <p:cNvSpPr>
                <a:spLocks noChangeShapeType="1"/>
              </p:cNvSpPr>
              <p:nvPr/>
            </p:nvSpPr>
            <p:spPr bwMode="auto">
              <a:xfrm>
                <a:off x="3921" y="1853"/>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08" name="Line 16"/>
              <p:cNvSpPr>
                <a:spLocks noChangeShapeType="1"/>
              </p:cNvSpPr>
              <p:nvPr/>
            </p:nvSpPr>
            <p:spPr bwMode="auto">
              <a:xfrm>
                <a:off x="3924" y="3796"/>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3009" name="Line 17"/>
            <p:cNvSpPr>
              <a:spLocks noChangeShapeType="1"/>
            </p:cNvSpPr>
            <p:nvPr/>
          </p:nvSpPr>
          <p:spPr bwMode="auto">
            <a:xfrm>
              <a:off x="4733" y="1853"/>
              <a:ext cx="0" cy="1933"/>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5" name="Group 18"/>
          <p:cNvGrpSpPr>
            <a:grpSpLocks/>
          </p:cNvGrpSpPr>
          <p:nvPr/>
        </p:nvGrpSpPr>
        <p:grpSpPr bwMode="auto">
          <a:xfrm>
            <a:off x="5181600" y="2209800"/>
            <a:ext cx="2312988" cy="685800"/>
            <a:chOff x="3264" y="1392"/>
            <a:chExt cx="1456" cy="432"/>
          </a:xfrm>
        </p:grpSpPr>
        <p:grpSp>
          <p:nvGrpSpPr>
            <p:cNvPr id="6" name="Group 19"/>
            <p:cNvGrpSpPr>
              <a:grpSpLocks/>
            </p:cNvGrpSpPr>
            <p:nvPr/>
          </p:nvGrpSpPr>
          <p:grpSpPr bwMode="auto">
            <a:xfrm>
              <a:off x="3264" y="1392"/>
              <a:ext cx="1456" cy="432"/>
              <a:chOff x="3264" y="1392"/>
              <a:chExt cx="1456" cy="432"/>
            </a:xfrm>
          </p:grpSpPr>
          <p:sp>
            <p:nvSpPr>
              <p:cNvPr id="213012" name="AutoShape 20"/>
              <p:cNvSpPr>
                <a:spLocks noChangeArrowheads="1"/>
              </p:cNvSpPr>
              <p:nvPr/>
            </p:nvSpPr>
            <p:spPr bwMode="auto">
              <a:xfrm rot="16200000">
                <a:off x="3414" y="1304"/>
                <a:ext cx="394" cy="600"/>
              </a:xfrm>
              <a:prstGeom prst="triangle">
                <a:avLst>
                  <a:gd name="adj" fmla="val 49995"/>
                </a:avLst>
              </a:prstGeom>
              <a:solidFill>
                <a:schemeClr val="accent1"/>
              </a:solidFill>
              <a:ln w="12700">
                <a:noFill/>
                <a:miter lim="800000"/>
                <a:headEnd/>
                <a:tailEnd/>
              </a:ln>
              <a:effectLst/>
            </p:spPr>
            <p:txBody>
              <a:bodyPr wrap="none" anchor="ctr"/>
              <a:lstStyle/>
              <a:p>
                <a:endParaRPr lang="en-US"/>
              </a:p>
            </p:txBody>
          </p:sp>
          <p:sp>
            <p:nvSpPr>
              <p:cNvPr id="213013" name="Rectangle 21"/>
              <p:cNvSpPr>
                <a:spLocks noChangeArrowheads="1"/>
              </p:cNvSpPr>
              <p:nvPr/>
            </p:nvSpPr>
            <p:spPr bwMode="auto">
              <a:xfrm>
                <a:off x="3916" y="1405"/>
                <a:ext cx="804" cy="399"/>
              </a:xfrm>
              <a:prstGeom prst="rect">
                <a:avLst/>
              </a:prstGeom>
              <a:solidFill>
                <a:schemeClr val="accent1"/>
              </a:solidFill>
              <a:ln w="9525">
                <a:noFill/>
                <a:miter lim="800000"/>
                <a:headEnd/>
                <a:tailEnd/>
              </a:ln>
              <a:effectLst/>
            </p:spPr>
            <p:txBody>
              <a:bodyPr wrap="none" anchor="ctr"/>
              <a:lstStyle/>
              <a:p>
                <a:endParaRPr lang="en-US"/>
              </a:p>
            </p:txBody>
          </p:sp>
          <p:grpSp>
            <p:nvGrpSpPr>
              <p:cNvPr id="7" name="Group 22"/>
              <p:cNvGrpSpPr>
                <a:grpSpLocks/>
              </p:cNvGrpSpPr>
              <p:nvPr/>
            </p:nvGrpSpPr>
            <p:grpSpPr bwMode="auto">
              <a:xfrm>
                <a:off x="3264" y="1392"/>
                <a:ext cx="1456" cy="432"/>
                <a:chOff x="3264" y="1392"/>
                <a:chExt cx="1456" cy="432"/>
              </a:xfrm>
            </p:grpSpPr>
            <p:sp>
              <p:nvSpPr>
                <p:cNvPr id="213015" name="Line 23"/>
                <p:cNvSpPr>
                  <a:spLocks noChangeShapeType="1"/>
                </p:cNvSpPr>
                <p:nvPr/>
              </p:nvSpPr>
              <p:spPr bwMode="auto">
                <a:xfrm>
                  <a:off x="3916" y="1403"/>
                  <a:ext cx="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16" name="Line 24"/>
                <p:cNvSpPr>
                  <a:spLocks noChangeShapeType="1"/>
                </p:cNvSpPr>
                <p:nvPr/>
              </p:nvSpPr>
              <p:spPr bwMode="auto">
                <a:xfrm>
                  <a:off x="3916" y="1805"/>
                  <a:ext cx="80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17" name="Line 25"/>
                <p:cNvSpPr>
                  <a:spLocks noChangeShapeType="1"/>
                </p:cNvSpPr>
                <p:nvPr/>
              </p:nvSpPr>
              <p:spPr bwMode="auto">
                <a:xfrm flipV="1">
                  <a:off x="3264" y="1392"/>
                  <a:ext cx="672" cy="19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3018" name="Line 26"/>
                <p:cNvSpPr>
                  <a:spLocks noChangeShapeType="1"/>
                </p:cNvSpPr>
                <p:nvPr/>
              </p:nvSpPr>
              <p:spPr bwMode="auto">
                <a:xfrm>
                  <a:off x="3264" y="1584"/>
                  <a:ext cx="672"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sp>
          <p:nvSpPr>
            <p:cNvPr id="213019" name="Rectangle 27"/>
            <p:cNvSpPr>
              <a:spLocks noChangeArrowheads="1"/>
            </p:cNvSpPr>
            <p:nvPr/>
          </p:nvSpPr>
          <p:spPr bwMode="auto">
            <a:xfrm>
              <a:off x="3726" y="1465"/>
              <a:ext cx="916"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SORTED</a:t>
              </a:r>
            </a:p>
          </p:txBody>
        </p:sp>
      </p:grpSp>
      <p:sp>
        <p:nvSpPr>
          <p:cNvPr id="213020" name="Rectangle 28"/>
          <p:cNvSpPr>
            <a:spLocks noChangeArrowheads="1"/>
          </p:cNvSpPr>
          <p:nvPr/>
        </p:nvSpPr>
        <p:spPr bwMode="auto">
          <a:xfrm>
            <a:off x="7772400" y="3048000"/>
            <a:ext cx="420688" cy="301307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U</a:t>
            </a:r>
          </a:p>
          <a:p>
            <a:pPr eaLnBrk="0" hangingPunct="0"/>
            <a:r>
              <a:rPr lang="en-US" altLang="en-US" sz="2400" b="1"/>
              <a:t>N</a:t>
            </a:r>
          </a:p>
          <a:p>
            <a:pPr eaLnBrk="0" hangingPunct="0"/>
            <a:r>
              <a:rPr lang="en-US" altLang="en-US" sz="2400" b="1"/>
              <a:t>S</a:t>
            </a:r>
          </a:p>
          <a:p>
            <a:pPr eaLnBrk="0" hangingPunct="0"/>
            <a:r>
              <a:rPr lang="en-US" altLang="en-US" sz="2400" b="1"/>
              <a:t>O</a:t>
            </a:r>
          </a:p>
          <a:p>
            <a:pPr eaLnBrk="0" hangingPunct="0"/>
            <a:r>
              <a:rPr lang="en-US" altLang="en-US" sz="2400" b="1"/>
              <a:t>R</a:t>
            </a:r>
          </a:p>
          <a:p>
            <a:pPr eaLnBrk="0" hangingPunct="0"/>
            <a:r>
              <a:rPr lang="en-US" altLang="en-US" sz="2400" b="1"/>
              <a:t>T</a:t>
            </a:r>
          </a:p>
          <a:p>
            <a:pPr eaLnBrk="0" hangingPunct="0"/>
            <a:r>
              <a:rPr lang="en-US" altLang="en-US" sz="2400" b="1"/>
              <a:t>E</a:t>
            </a:r>
          </a:p>
          <a:p>
            <a:pPr eaLnBrk="0" hangingPunct="0"/>
            <a:r>
              <a:rPr lang="en-US" altLang="en-US" sz="2400" b="1"/>
              <a:t>D</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397000" y="146050"/>
            <a:ext cx="6653213" cy="1143000"/>
          </a:xfrm>
          <a:noFill/>
          <a:ln/>
        </p:spPr>
        <p:txBody>
          <a:bodyPr lIns="92075" tIns="46038" rIns="92075" bIns="46038" anchor="b"/>
          <a:lstStyle/>
          <a:p>
            <a:r>
              <a:rPr lang="en-US" altLang="en-US"/>
              <a:t>Insertion Sort: Pass Two </a:t>
            </a:r>
          </a:p>
        </p:txBody>
      </p:sp>
      <p:sp>
        <p:nvSpPr>
          <p:cNvPr id="28" name="Date Placeholder 27"/>
          <p:cNvSpPr>
            <a:spLocks noGrp="1"/>
          </p:cNvSpPr>
          <p:nvPr>
            <p:ph type="dt" sz="half" idx="10"/>
          </p:nvPr>
        </p:nvSpPr>
        <p:spPr/>
        <p:txBody>
          <a:bodyPr/>
          <a:lstStyle/>
          <a:p>
            <a:fld id="{47647DAD-A8A9-4110-BA5B-D22403C9CFEF}" type="datetime1">
              <a:rPr lang="en-US" smtClean="0"/>
              <a:t>3/24/2020</a:t>
            </a:fld>
            <a:endParaRPr lang="en-GB"/>
          </a:p>
        </p:txBody>
      </p:sp>
      <p:sp>
        <p:nvSpPr>
          <p:cNvPr id="30" name="Footer Placeholder 29"/>
          <p:cNvSpPr>
            <a:spLocks noGrp="1"/>
          </p:cNvSpPr>
          <p:nvPr>
            <p:ph type="ftr" sz="quarter" idx="11"/>
          </p:nvPr>
        </p:nvSpPr>
        <p:spPr/>
        <p:txBody>
          <a:bodyPr/>
          <a:lstStyle/>
          <a:p>
            <a:r>
              <a:rPr lang="en-GB" smtClean="0"/>
              <a:t>Data Structures &amp; Algorithms</a:t>
            </a:r>
            <a:endParaRPr lang="en-GB" dirty="0"/>
          </a:p>
        </p:txBody>
      </p:sp>
      <p:sp>
        <p:nvSpPr>
          <p:cNvPr id="29" name="Slide Number Placeholder 28"/>
          <p:cNvSpPr>
            <a:spLocks noGrp="1"/>
          </p:cNvSpPr>
          <p:nvPr>
            <p:ph type="sldNum" sz="quarter" idx="12"/>
          </p:nvPr>
        </p:nvSpPr>
        <p:spPr/>
        <p:txBody>
          <a:bodyPr>
            <a:normAutofit fontScale="92500" lnSpcReduction="10000"/>
          </a:bodyPr>
          <a:lstStyle/>
          <a:p>
            <a:fld id="{2851580B-532C-46DD-8981-D1006AF55002}" type="slidenum">
              <a:rPr lang="en-GB" smtClean="0"/>
              <a:pPr/>
              <a:t>11</a:t>
            </a:fld>
            <a:endParaRPr lang="en-GB"/>
          </a:p>
        </p:txBody>
      </p:sp>
      <p:sp>
        <p:nvSpPr>
          <p:cNvPr id="215043" name="Rectangle 3"/>
          <p:cNvSpPr>
            <a:spLocks noChangeArrowheads="1"/>
          </p:cNvSpPr>
          <p:nvPr/>
        </p:nvSpPr>
        <p:spPr bwMode="auto">
          <a:xfrm>
            <a:off x="504825" y="1620838"/>
            <a:ext cx="2227263" cy="4205287"/>
          </a:xfrm>
          <a:prstGeom prst="rect">
            <a:avLst/>
          </a:prstGeom>
          <a:noFill/>
          <a:ln w="9525">
            <a:noFill/>
            <a:miter lim="800000"/>
            <a:headEnd/>
            <a:tailEnd/>
          </a:ln>
          <a:effectLst/>
        </p:spPr>
        <p:txBody>
          <a:bodyPr lIns="92075" tIns="46038" rIns="92075" bIns="46038">
            <a:spAutoFit/>
          </a:bodyPr>
          <a:lstStyle/>
          <a:p>
            <a:pPr eaLnBrk="0" hangingPunct="0"/>
            <a:endParaRPr lang="en-US" altLang="en-US" sz="2400" b="1">
              <a:latin typeface="Times New Roman" pitchFamily="18" charset="0"/>
            </a:endParaRP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values	 [ 0 ]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[ 1 ]</a:t>
            </a:r>
            <a:endParaRPr lang="en-US" altLang="en-US" sz="8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[ 2 ]</a:t>
            </a:r>
          </a:p>
          <a:p>
            <a:pPr eaLnBrk="0" hangingPunct="0"/>
            <a:r>
              <a:rPr lang="en-US" altLang="en-US" sz="800" b="1">
                <a:latin typeface="Times New Roman" pitchFamily="18" charset="0"/>
              </a:rPr>
              <a:t> </a:t>
            </a: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[ 3 ]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[ 4 ]</a:t>
            </a:r>
          </a:p>
        </p:txBody>
      </p:sp>
      <p:grpSp>
        <p:nvGrpSpPr>
          <p:cNvPr id="2" name="Group 4"/>
          <p:cNvGrpSpPr>
            <a:grpSpLocks/>
          </p:cNvGrpSpPr>
          <p:nvPr/>
        </p:nvGrpSpPr>
        <p:grpSpPr bwMode="auto">
          <a:xfrm>
            <a:off x="2414588" y="2208213"/>
            <a:ext cx="1416050" cy="3819525"/>
            <a:chOff x="1521" y="1391"/>
            <a:chExt cx="892" cy="2406"/>
          </a:xfrm>
        </p:grpSpPr>
        <p:sp>
          <p:nvSpPr>
            <p:cNvPr id="215045" name="Rectangle 5"/>
            <p:cNvSpPr>
              <a:spLocks noChangeArrowheads="1"/>
            </p:cNvSpPr>
            <p:nvPr/>
          </p:nvSpPr>
          <p:spPr bwMode="auto">
            <a:xfrm>
              <a:off x="1533" y="1391"/>
              <a:ext cx="876" cy="2406"/>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215046" name="Line 6"/>
            <p:cNvSpPr>
              <a:spLocks noChangeShapeType="1"/>
            </p:cNvSpPr>
            <p:nvPr/>
          </p:nvSpPr>
          <p:spPr bwMode="auto">
            <a:xfrm>
              <a:off x="1521" y="1871"/>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47" name="Line 7"/>
            <p:cNvSpPr>
              <a:spLocks noChangeShapeType="1"/>
            </p:cNvSpPr>
            <p:nvPr/>
          </p:nvSpPr>
          <p:spPr bwMode="auto">
            <a:xfrm>
              <a:off x="1521" y="2353"/>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48" name="Line 8"/>
            <p:cNvSpPr>
              <a:spLocks noChangeShapeType="1"/>
            </p:cNvSpPr>
            <p:nvPr/>
          </p:nvSpPr>
          <p:spPr bwMode="auto">
            <a:xfrm>
              <a:off x="1521" y="2836"/>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49" name="Line 9"/>
            <p:cNvSpPr>
              <a:spLocks noChangeShapeType="1"/>
            </p:cNvSpPr>
            <p:nvPr/>
          </p:nvSpPr>
          <p:spPr bwMode="auto">
            <a:xfrm>
              <a:off x="1521" y="3319"/>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5050" name="Rectangle 10"/>
          <p:cNvSpPr>
            <a:spLocks noChangeArrowheads="1"/>
          </p:cNvSpPr>
          <p:nvPr/>
        </p:nvSpPr>
        <p:spPr bwMode="auto">
          <a:xfrm>
            <a:off x="2787650" y="2298700"/>
            <a:ext cx="633413" cy="37480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a:p>
            <a:pPr eaLnBrk="0" hangingPunct="0"/>
            <a:endParaRPr lang="en-US" altLang="en-US" sz="2000" b="1"/>
          </a:p>
          <a:p>
            <a:pPr eaLnBrk="0" hangingPunct="0"/>
            <a:r>
              <a:rPr lang="en-US" altLang="en-US" sz="3200" b="1"/>
              <a:t>36</a:t>
            </a:r>
          </a:p>
          <a:p>
            <a:pPr eaLnBrk="0" hangingPunct="0"/>
            <a:endParaRPr lang="en-US" altLang="en-US" sz="2000" b="1"/>
          </a:p>
          <a:p>
            <a:pPr eaLnBrk="0" hangingPunct="0"/>
            <a:r>
              <a:rPr lang="en-US" altLang="en-US" sz="3200" b="1"/>
              <a:t>10</a:t>
            </a:r>
          </a:p>
          <a:p>
            <a:pPr eaLnBrk="0" hangingPunct="0"/>
            <a:endParaRPr lang="en-US" altLang="en-US" sz="2000" b="1"/>
          </a:p>
          <a:p>
            <a:pPr eaLnBrk="0" hangingPunct="0"/>
            <a:r>
              <a:rPr lang="en-US" altLang="en-US" sz="3200" b="1"/>
              <a:t>  6</a:t>
            </a:r>
          </a:p>
          <a:p>
            <a:pPr eaLnBrk="0" hangingPunct="0"/>
            <a:endParaRPr lang="en-US" altLang="en-US" sz="2000" b="1"/>
          </a:p>
          <a:p>
            <a:pPr eaLnBrk="0" hangingPunct="0"/>
            <a:r>
              <a:rPr lang="en-US" altLang="en-US" sz="3200" b="1"/>
              <a:t>12</a:t>
            </a:r>
          </a:p>
        </p:txBody>
      </p:sp>
      <p:sp>
        <p:nvSpPr>
          <p:cNvPr id="215051" name="Rectangle 11"/>
          <p:cNvSpPr>
            <a:spLocks noChangeArrowheads="1"/>
          </p:cNvSpPr>
          <p:nvPr/>
        </p:nvSpPr>
        <p:spPr bwMode="auto">
          <a:xfrm>
            <a:off x="7696200" y="3429000"/>
            <a:ext cx="420688" cy="301307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U</a:t>
            </a:r>
          </a:p>
          <a:p>
            <a:pPr eaLnBrk="0" hangingPunct="0"/>
            <a:r>
              <a:rPr lang="en-US" altLang="en-US" sz="2400" b="1"/>
              <a:t>N</a:t>
            </a:r>
          </a:p>
          <a:p>
            <a:pPr eaLnBrk="0" hangingPunct="0"/>
            <a:r>
              <a:rPr lang="en-US" altLang="en-US" sz="2400" b="1"/>
              <a:t>S</a:t>
            </a:r>
          </a:p>
          <a:p>
            <a:pPr eaLnBrk="0" hangingPunct="0"/>
            <a:r>
              <a:rPr lang="en-US" altLang="en-US" sz="2400" b="1"/>
              <a:t>O</a:t>
            </a:r>
          </a:p>
          <a:p>
            <a:pPr eaLnBrk="0" hangingPunct="0"/>
            <a:r>
              <a:rPr lang="en-US" altLang="en-US" sz="2400" b="1"/>
              <a:t>R</a:t>
            </a:r>
          </a:p>
          <a:p>
            <a:pPr eaLnBrk="0" hangingPunct="0"/>
            <a:r>
              <a:rPr lang="en-US" altLang="en-US" sz="2400" b="1"/>
              <a:t>T</a:t>
            </a:r>
          </a:p>
          <a:p>
            <a:pPr eaLnBrk="0" hangingPunct="0"/>
            <a:r>
              <a:rPr lang="en-US" altLang="en-US" sz="2400" b="1"/>
              <a:t>E</a:t>
            </a:r>
          </a:p>
          <a:p>
            <a:pPr eaLnBrk="0" hangingPunct="0"/>
            <a:r>
              <a:rPr lang="en-US" altLang="en-US" sz="2400" b="1"/>
              <a:t>D</a:t>
            </a:r>
          </a:p>
        </p:txBody>
      </p:sp>
      <p:grpSp>
        <p:nvGrpSpPr>
          <p:cNvPr id="3" name="Group 12"/>
          <p:cNvGrpSpPr>
            <a:grpSpLocks/>
          </p:cNvGrpSpPr>
          <p:nvPr/>
        </p:nvGrpSpPr>
        <p:grpSpPr bwMode="auto">
          <a:xfrm>
            <a:off x="5256213" y="3789363"/>
            <a:ext cx="2265362" cy="2259012"/>
            <a:chOff x="3311" y="2387"/>
            <a:chExt cx="1427" cy="1423"/>
          </a:xfrm>
        </p:grpSpPr>
        <p:grpSp>
          <p:nvGrpSpPr>
            <p:cNvPr id="4" name="Group 13"/>
            <p:cNvGrpSpPr>
              <a:grpSpLocks/>
            </p:cNvGrpSpPr>
            <p:nvPr/>
          </p:nvGrpSpPr>
          <p:grpSpPr bwMode="auto">
            <a:xfrm>
              <a:off x="3311" y="2387"/>
              <a:ext cx="1427" cy="1423"/>
              <a:chOff x="3311" y="2387"/>
              <a:chExt cx="1427" cy="1423"/>
            </a:xfrm>
          </p:grpSpPr>
          <p:sp>
            <p:nvSpPr>
              <p:cNvPr id="215054" name="AutoShape 14"/>
              <p:cNvSpPr>
                <a:spLocks noChangeArrowheads="1"/>
              </p:cNvSpPr>
              <p:nvPr/>
            </p:nvSpPr>
            <p:spPr bwMode="auto">
              <a:xfrm rot="16200000">
                <a:off x="2906" y="2797"/>
                <a:ext cx="1416" cy="606"/>
              </a:xfrm>
              <a:prstGeom prst="triangle">
                <a:avLst>
                  <a:gd name="adj" fmla="val 49995"/>
                </a:avLst>
              </a:prstGeom>
              <a:solidFill>
                <a:srgbClr val="FFCC66"/>
              </a:solidFill>
              <a:ln w="12700">
                <a:solidFill>
                  <a:schemeClr val="tx1"/>
                </a:solidFill>
                <a:miter lim="800000"/>
                <a:headEnd/>
                <a:tailEnd/>
              </a:ln>
              <a:effectLst/>
            </p:spPr>
            <p:txBody>
              <a:bodyPr wrap="none" anchor="ctr"/>
              <a:lstStyle/>
              <a:p>
                <a:endParaRPr lang="en-US"/>
              </a:p>
            </p:txBody>
          </p:sp>
          <p:sp>
            <p:nvSpPr>
              <p:cNvPr id="215055" name="Rectangle 15"/>
              <p:cNvSpPr>
                <a:spLocks noChangeArrowheads="1"/>
              </p:cNvSpPr>
              <p:nvPr/>
            </p:nvSpPr>
            <p:spPr bwMode="auto">
              <a:xfrm>
                <a:off x="3921" y="2395"/>
                <a:ext cx="815" cy="1409"/>
              </a:xfrm>
              <a:prstGeom prst="rect">
                <a:avLst/>
              </a:prstGeom>
              <a:solidFill>
                <a:srgbClr val="FFCC66"/>
              </a:solidFill>
              <a:ln w="9525">
                <a:noFill/>
                <a:miter lim="800000"/>
                <a:headEnd/>
                <a:tailEnd/>
              </a:ln>
              <a:effectLst/>
            </p:spPr>
            <p:txBody>
              <a:bodyPr wrap="none" anchor="ctr"/>
              <a:lstStyle/>
              <a:p>
                <a:endParaRPr lang="en-US"/>
              </a:p>
            </p:txBody>
          </p:sp>
          <p:sp>
            <p:nvSpPr>
              <p:cNvPr id="215056" name="Line 16"/>
              <p:cNvSpPr>
                <a:spLocks noChangeShapeType="1"/>
              </p:cNvSpPr>
              <p:nvPr/>
            </p:nvSpPr>
            <p:spPr bwMode="auto">
              <a:xfrm>
                <a:off x="3921" y="2387"/>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57" name="Line 17"/>
              <p:cNvSpPr>
                <a:spLocks noChangeShapeType="1"/>
              </p:cNvSpPr>
              <p:nvPr/>
            </p:nvSpPr>
            <p:spPr bwMode="auto">
              <a:xfrm>
                <a:off x="3924" y="3810"/>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5058" name="Line 18"/>
            <p:cNvSpPr>
              <a:spLocks noChangeShapeType="1"/>
            </p:cNvSpPr>
            <p:nvPr/>
          </p:nvSpPr>
          <p:spPr bwMode="auto">
            <a:xfrm>
              <a:off x="4733" y="2387"/>
              <a:ext cx="0" cy="1415"/>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5" name="Group 19"/>
          <p:cNvGrpSpPr>
            <a:grpSpLocks/>
          </p:cNvGrpSpPr>
          <p:nvPr/>
        </p:nvGrpSpPr>
        <p:grpSpPr bwMode="auto">
          <a:xfrm>
            <a:off x="5257800" y="2209800"/>
            <a:ext cx="2236788" cy="1524000"/>
            <a:chOff x="3312" y="1392"/>
            <a:chExt cx="1408" cy="960"/>
          </a:xfrm>
        </p:grpSpPr>
        <p:sp>
          <p:nvSpPr>
            <p:cNvPr id="215060" name="AutoShape 20"/>
            <p:cNvSpPr>
              <a:spLocks noChangeArrowheads="1"/>
            </p:cNvSpPr>
            <p:nvPr/>
          </p:nvSpPr>
          <p:spPr bwMode="auto">
            <a:xfrm rot="16200000">
              <a:off x="3182" y="1561"/>
              <a:ext cx="908" cy="600"/>
            </a:xfrm>
            <a:prstGeom prst="triangle">
              <a:avLst>
                <a:gd name="adj" fmla="val 49995"/>
              </a:avLst>
            </a:prstGeom>
            <a:solidFill>
              <a:schemeClr val="accent1"/>
            </a:solidFill>
            <a:ln w="12700">
              <a:noFill/>
              <a:miter lim="800000"/>
              <a:headEnd/>
              <a:tailEnd/>
            </a:ln>
            <a:effectLst/>
          </p:spPr>
          <p:txBody>
            <a:bodyPr wrap="none" anchor="ctr"/>
            <a:lstStyle/>
            <a:p>
              <a:endParaRPr lang="en-US"/>
            </a:p>
          </p:txBody>
        </p:sp>
        <p:sp>
          <p:nvSpPr>
            <p:cNvPr id="215061" name="Rectangle 21"/>
            <p:cNvSpPr>
              <a:spLocks noChangeArrowheads="1"/>
            </p:cNvSpPr>
            <p:nvPr/>
          </p:nvSpPr>
          <p:spPr bwMode="auto">
            <a:xfrm>
              <a:off x="3916" y="1408"/>
              <a:ext cx="804" cy="907"/>
            </a:xfrm>
            <a:prstGeom prst="rect">
              <a:avLst/>
            </a:prstGeom>
            <a:solidFill>
              <a:schemeClr val="accent1"/>
            </a:solidFill>
            <a:ln w="9525">
              <a:noFill/>
              <a:miter lim="800000"/>
              <a:headEnd/>
              <a:tailEnd/>
            </a:ln>
            <a:effectLst/>
          </p:spPr>
          <p:txBody>
            <a:bodyPr wrap="none" anchor="ctr"/>
            <a:lstStyle/>
            <a:p>
              <a:endParaRPr lang="en-US"/>
            </a:p>
          </p:txBody>
        </p:sp>
        <p:sp>
          <p:nvSpPr>
            <p:cNvPr id="215062" name="Line 22"/>
            <p:cNvSpPr>
              <a:spLocks noChangeShapeType="1"/>
            </p:cNvSpPr>
            <p:nvPr/>
          </p:nvSpPr>
          <p:spPr bwMode="auto">
            <a:xfrm>
              <a:off x="3916" y="1403"/>
              <a:ext cx="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63" name="Line 23"/>
            <p:cNvSpPr>
              <a:spLocks noChangeShapeType="1"/>
            </p:cNvSpPr>
            <p:nvPr/>
          </p:nvSpPr>
          <p:spPr bwMode="auto">
            <a:xfrm>
              <a:off x="3916" y="2318"/>
              <a:ext cx="80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64" name="Line 24"/>
            <p:cNvSpPr>
              <a:spLocks noChangeShapeType="1"/>
            </p:cNvSpPr>
            <p:nvPr/>
          </p:nvSpPr>
          <p:spPr bwMode="auto">
            <a:xfrm>
              <a:off x="4716" y="1403"/>
              <a:ext cx="0" cy="91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65" name="Rectangle 25"/>
            <p:cNvSpPr>
              <a:spLocks noChangeArrowheads="1"/>
            </p:cNvSpPr>
            <p:nvPr/>
          </p:nvSpPr>
          <p:spPr bwMode="auto">
            <a:xfrm>
              <a:off x="3726" y="1673"/>
              <a:ext cx="916"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SORTED</a:t>
              </a:r>
            </a:p>
          </p:txBody>
        </p:sp>
        <p:sp>
          <p:nvSpPr>
            <p:cNvPr id="215066" name="Line 26"/>
            <p:cNvSpPr>
              <a:spLocks noChangeShapeType="1"/>
            </p:cNvSpPr>
            <p:nvPr/>
          </p:nvSpPr>
          <p:spPr bwMode="auto">
            <a:xfrm flipV="1">
              <a:off x="3312" y="1392"/>
              <a:ext cx="624" cy="48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5067" name="Line 27"/>
            <p:cNvSpPr>
              <a:spLocks noChangeShapeType="1"/>
            </p:cNvSpPr>
            <p:nvPr/>
          </p:nvSpPr>
          <p:spPr bwMode="auto">
            <a:xfrm>
              <a:off x="3312" y="1872"/>
              <a:ext cx="672" cy="48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397000" y="146050"/>
            <a:ext cx="6653213" cy="1143000"/>
          </a:xfrm>
          <a:noFill/>
          <a:ln/>
        </p:spPr>
        <p:txBody>
          <a:bodyPr lIns="92075" tIns="46038" rIns="92075" bIns="46038" anchor="b"/>
          <a:lstStyle/>
          <a:p>
            <a:r>
              <a:rPr lang="en-US" altLang="en-US"/>
              <a:t>Insertion Sort: Pass Three </a:t>
            </a:r>
          </a:p>
        </p:txBody>
      </p:sp>
      <p:sp>
        <p:nvSpPr>
          <p:cNvPr id="29" name="Date Placeholder 28"/>
          <p:cNvSpPr>
            <a:spLocks noGrp="1"/>
          </p:cNvSpPr>
          <p:nvPr>
            <p:ph type="dt" sz="half" idx="10"/>
          </p:nvPr>
        </p:nvSpPr>
        <p:spPr/>
        <p:txBody>
          <a:bodyPr/>
          <a:lstStyle/>
          <a:p>
            <a:fld id="{F13F23CF-1793-478A-B822-C100D5EEED17}" type="datetime1">
              <a:rPr lang="en-US" smtClean="0"/>
              <a:t>3/24/2020</a:t>
            </a:fld>
            <a:endParaRPr lang="en-GB"/>
          </a:p>
        </p:txBody>
      </p:sp>
      <p:sp>
        <p:nvSpPr>
          <p:cNvPr id="31" name="Footer Placeholder 30"/>
          <p:cNvSpPr>
            <a:spLocks noGrp="1"/>
          </p:cNvSpPr>
          <p:nvPr>
            <p:ph type="ftr" sz="quarter" idx="11"/>
          </p:nvPr>
        </p:nvSpPr>
        <p:spPr/>
        <p:txBody>
          <a:bodyPr/>
          <a:lstStyle/>
          <a:p>
            <a:r>
              <a:rPr lang="en-GB" smtClean="0"/>
              <a:t>Data Structures &amp; Algorithms</a:t>
            </a:r>
            <a:endParaRPr lang="en-GB" dirty="0"/>
          </a:p>
        </p:txBody>
      </p:sp>
      <p:sp>
        <p:nvSpPr>
          <p:cNvPr id="30" name="Slide Number Placeholder 29"/>
          <p:cNvSpPr>
            <a:spLocks noGrp="1"/>
          </p:cNvSpPr>
          <p:nvPr>
            <p:ph type="sldNum" sz="quarter" idx="12"/>
          </p:nvPr>
        </p:nvSpPr>
        <p:spPr/>
        <p:txBody>
          <a:bodyPr>
            <a:normAutofit fontScale="92500" lnSpcReduction="10000"/>
          </a:bodyPr>
          <a:lstStyle/>
          <a:p>
            <a:fld id="{2851580B-532C-46DD-8981-D1006AF55002}" type="slidenum">
              <a:rPr lang="en-GB" smtClean="0"/>
              <a:pPr/>
              <a:t>12</a:t>
            </a:fld>
            <a:endParaRPr lang="en-GB"/>
          </a:p>
        </p:txBody>
      </p:sp>
      <p:sp>
        <p:nvSpPr>
          <p:cNvPr id="217091" name="Rectangle 3"/>
          <p:cNvSpPr>
            <a:spLocks noChangeArrowheads="1"/>
          </p:cNvSpPr>
          <p:nvPr/>
        </p:nvSpPr>
        <p:spPr bwMode="auto">
          <a:xfrm>
            <a:off x="504825" y="1620838"/>
            <a:ext cx="2227263" cy="4205287"/>
          </a:xfrm>
          <a:prstGeom prst="rect">
            <a:avLst/>
          </a:prstGeom>
          <a:noFill/>
          <a:ln w="9525">
            <a:noFill/>
            <a:miter lim="800000"/>
            <a:headEnd/>
            <a:tailEnd/>
          </a:ln>
          <a:effectLst/>
        </p:spPr>
        <p:txBody>
          <a:bodyPr lIns="92075" tIns="46038" rIns="92075" bIns="46038">
            <a:spAutoFit/>
          </a:bodyPr>
          <a:lstStyle/>
          <a:p>
            <a:pPr eaLnBrk="0" hangingPunct="0"/>
            <a:endParaRPr lang="en-US" altLang="en-US" sz="2400" b="1">
              <a:latin typeface="Times New Roman" pitchFamily="18" charset="0"/>
            </a:endParaRP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values	 [ 0 ]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[ 1 ]</a:t>
            </a:r>
            <a:endParaRPr lang="en-US" altLang="en-US" sz="8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[ 2 ]</a:t>
            </a:r>
          </a:p>
          <a:p>
            <a:pPr eaLnBrk="0" hangingPunct="0"/>
            <a:r>
              <a:rPr lang="en-US" altLang="en-US" sz="800" b="1">
                <a:latin typeface="Times New Roman" pitchFamily="18" charset="0"/>
              </a:rPr>
              <a:t> </a:t>
            </a: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[ 3 ]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[ 4 ]</a:t>
            </a:r>
          </a:p>
        </p:txBody>
      </p:sp>
      <p:grpSp>
        <p:nvGrpSpPr>
          <p:cNvPr id="2" name="Group 4"/>
          <p:cNvGrpSpPr>
            <a:grpSpLocks/>
          </p:cNvGrpSpPr>
          <p:nvPr/>
        </p:nvGrpSpPr>
        <p:grpSpPr bwMode="auto">
          <a:xfrm>
            <a:off x="2414588" y="2208213"/>
            <a:ext cx="1416050" cy="3819525"/>
            <a:chOff x="1521" y="1391"/>
            <a:chExt cx="892" cy="2406"/>
          </a:xfrm>
        </p:grpSpPr>
        <p:sp>
          <p:nvSpPr>
            <p:cNvPr id="217093" name="Rectangle 5"/>
            <p:cNvSpPr>
              <a:spLocks noChangeArrowheads="1"/>
            </p:cNvSpPr>
            <p:nvPr/>
          </p:nvSpPr>
          <p:spPr bwMode="auto">
            <a:xfrm>
              <a:off x="1533" y="1391"/>
              <a:ext cx="876" cy="2406"/>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217094" name="Line 6"/>
            <p:cNvSpPr>
              <a:spLocks noChangeShapeType="1"/>
            </p:cNvSpPr>
            <p:nvPr/>
          </p:nvSpPr>
          <p:spPr bwMode="auto">
            <a:xfrm>
              <a:off x="1521" y="1871"/>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095" name="Line 7"/>
            <p:cNvSpPr>
              <a:spLocks noChangeShapeType="1"/>
            </p:cNvSpPr>
            <p:nvPr/>
          </p:nvSpPr>
          <p:spPr bwMode="auto">
            <a:xfrm>
              <a:off x="1521" y="2353"/>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096" name="Line 8"/>
            <p:cNvSpPr>
              <a:spLocks noChangeShapeType="1"/>
            </p:cNvSpPr>
            <p:nvPr/>
          </p:nvSpPr>
          <p:spPr bwMode="auto">
            <a:xfrm>
              <a:off x="1521" y="2836"/>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097" name="Line 9"/>
            <p:cNvSpPr>
              <a:spLocks noChangeShapeType="1"/>
            </p:cNvSpPr>
            <p:nvPr/>
          </p:nvSpPr>
          <p:spPr bwMode="auto">
            <a:xfrm>
              <a:off x="1521" y="3319"/>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7098" name="Rectangle 10"/>
          <p:cNvSpPr>
            <a:spLocks noChangeArrowheads="1"/>
          </p:cNvSpPr>
          <p:nvPr/>
        </p:nvSpPr>
        <p:spPr bwMode="auto">
          <a:xfrm>
            <a:off x="2787650" y="2298700"/>
            <a:ext cx="633413" cy="37480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a:p>
            <a:pPr eaLnBrk="0" hangingPunct="0"/>
            <a:endParaRPr lang="en-US" altLang="en-US" sz="2000" b="1"/>
          </a:p>
          <a:p>
            <a:pPr eaLnBrk="0" hangingPunct="0"/>
            <a:r>
              <a:rPr lang="en-US" altLang="en-US" sz="3200" b="1"/>
              <a:t>24</a:t>
            </a:r>
          </a:p>
          <a:p>
            <a:pPr eaLnBrk="0" hangingPunct="0"/>
            <a:endParaRPr lang="en-US" altLang="en-US" sz="2000" b="1"/>
          </a:p>
          <a:p>
            <a:pPr eaLnBrk="0" hangingPunct="0"/>
            <a:r>
              <a:rPr lang="en-US" altLang="en-US" sz="3200" b="1"/>
              <a:t>36</a:t>
            </a:r>
          </a:p>
          <a:p>
            <a:pPr eaLnBrk="0" hangingPunct="0"/>
            <a:endParaRPr lang="en-US" altLang="en-US" sz="2000" b="1"/>
          </a:p>
          <a:p>
            <a:pPr eaLnBrk="0" hangingPunct="0"/>
            <a:r>
              <a:rPr lang="en-US" altLang="en-US" sz="3200" b="1"/>
              <a:t>  6</a:t>
            </a:r>
          </a:p>
          <a:p>
            <a:pPr eaLnBrk="0" hangingPunct="0"/>
            <a:endParaRPr lang="en-US" altLang="en-US" sz="2000" b="1"/>
          </a:p>
          <a:p>
            <a:pPr eaLnBrk="0" hangingPunct="0"/>
            <a:r>
              <a:rPr lang="en-US" altLang="en-US" sz="3200" b="1"/>
              <a:t>12</a:t>
            </a:r>
          </a:p>
        </p:txBody>
      </p:sp>
      <p:grpSp>
        <p:nvGrpSpPr>
          <p:cNvPr id="3" name="Group 11"/>
          <p:cNvGrpSpPr>
            <a:grpSpLocks/>
          </p:cNvGrpSpPr>
          <p:nvPr/>
        </p:nvGrpSpPr>
        <p:grpSpPr bwMode="auto">
          <a:xfrm>
            <a:off x="5257800" y="4648200"/>
            <a:ext cx="2243138" cy="1524000"/>
            <a:chOff x="3312" y="2928"/>
            <a:chExt cx="1413" cy="960"/>
          </a:xfrm>
        </p:grpSpPr>
        <p:grpSp>
          <p:nvGrpSpPr>
            <p:cNvPr id="4" name="Group 12"/>
            <p:cNvGrpSpPr>
              <a:grpSpLocks/>
            </p:cNvGrpSpPr>
            <p:nvPr/>
          </p:nvGrpSpPr>
          <p:grpSpPr bwMode="auto">
            <a:xfrm>
              <a:off x="3312" y="2928"/>
              <a:ext cx="1408" cy="960"/>
              <a:chOff x="3920" y="3120"/>
              <a:chExt cx="1408" cy="960"/>
            </a:xfrm>
          </p:grpSpPr>
          <p:sp>
            <p:nvSpPr>
              <p:cNvPr id="217101" name="AutoShape 13"/>
              <p:cNvSpPr>
                <a:spLocks noChangeArrowheads="1"/>
              </p:cNvSpPr>
              <p:nvPr/>
            </p:nvSpPr>
            <p:spPr bwMode="auto">
              <a:xfrm rot="16200000">
                <a:off x="3790" y="3289"/>
                <a:ext cx="908" cy="600"/>
              </a:xfrm>
              <a:prstGeom prst="triangle">
                <a:avLst>
                  <a:gd name="adj" fmla="val 49995"/>
                </a:avLst>
              </a:prstGeom>
              <a:solidFill>
                <a:srgbClr val="FFCC66"/>
              </a:solidFill>
              <a:ln w="12700">
                <a:noFill/>
                <a:miter lim="800000"/>
                <a:headEnd/>
                <a:tailEnd/>
              </a:ln>
              <a:effectLst/>
            </p:spPr>
            <p:txBody>
              <a:bodyPr wrap="none" anchor="ctr"/>
              <a:lstStyle/>
              <a:p>
                <a:endParaRPr lang="en-US"/>
              </a:p>
            </p:txBody>
          </p:sp>
          <p:sp>
            <p:nvSpPr>
              <p:cNvPr id="217102" name="Rectangle 14"/>
              <p:cNvSpPr>
                <a:spLocks noChangeArrowheads="1"/>
              </p:cNvSpPr>
              <p:nvPr/>
            </p:nvSpPr>
            <p:spPr bwMode="auto">
              <a:xfrm>
                <a:off x="4524" y="3136"/>
                <a:ext cx="804" cy="907"/>
              </a:xfrm>
              <a:prstGeom prst="rect">
                <a:avLst/>
              </a:prstGeom>
              <a:solidFill>
                <a:srgbClr val="FFCC66"/>
              </a:solidFill>
              <a:ln w="9525">
                <a:noFill/>
                <a:miter lim="800000"/>
                <a:headEnd/>
                <a:tailEnd/>
              </a:ln>
              <a:effectLst/>
            </p:spPr>
            <p:txBody>
              <a:bodyPr wrap="none" anchor="ctr"/>
              <a:lstStyle/>
              <a:p>
                <a:endParaRPr lang="en-US"/>
              </a:p>
            </p:txBody>
          </p:sp>
          <p:sp>
            <p:nvSpPr>
              <p:cNvPr id="217103" name="Line 15"/>
              <p:cNvSpPr>
                <a:spLocks noChangeShapeType="1"/>
              </p:cNvSpPr>
              <p:nvPr/>
            </p:nvSpPr>
            <p:spPr bwMode="auto">
              <a:xfrm>
                <a:off x="4524" y="3131"/>
                <a:ext cx="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104" name="Line 16"/>
              <p:cNvSpPr>
                <a:spLocks noChangeShapeType="1"/>
              </p:cNvSpPr>
              <p:nvPr/>
            </p:nvSpPr>
            <p:spPr bwMode="auto">
              <a:xfrm>
                <a:off x="4524" y="4046"/>
                <a:ext cx="80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105" name="Line 17"/>
              <p:cNvSpPr>
                <a:spLocks noChangeShapeType="1"/>
              </p:cNvSpPr>
              <p:nvPr/>
            </p:nvSpPr>
            <p:spPr bwMode="auto">
              <a:xfrm>
                <a:off x="5324" y="3131"/>
                <a:ext cx="0" cy="91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106" name="Line 18"/>
              <p:cNvSpPr>
                <a:spLocks noChangeShapeType="1"/>
              </p:cNvSpPr>
              <p:nvPr/>
            </p:nvSpPr>
            <p:spPr bwMode="auto">
              <a:xfrm flipV="1">
                <a:off x="3920" y="3120"/>
                <a:ext cx="624" cy="48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107" name="Line 19"/>
              <p:cNvSpPr>
                <a:spLocks noChangeShapeType="1"/>
              </p:cNvSpPr>
              <p:nvPr/>
            </p:nvSpPr>
            <p:spPr bwMode="auto">
              <a:xfrm>
                <a:off x="3920" y="3600"/>
                <a:ext cx="672" cy="48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7108" name="Rectangle 20"/>
            <p:cNvSpPr>
              <a:spLocks noChangeArrowheads="1"/>
            </p:cNvSpPr>
            <p:nvPr/>
          </p:nvSpPr>
          <p:spPr bwMode="auto">
            <a:xfrm>
              <a:off x="3531" y="3246"/>
              <a:ext cx="1194"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UNSORTED</a:t>
              </a:r>
            </a:p>
          </p:txBody>
        </p:sp>
      </p:grpSp>
      <p:grpSp>
        <p:nvGrpSpPr>
          <p:cNvPr id="5" name="Group 21"/>
          <p:cNvGrpSpPr>
            <a:grpSpLocks/>
          </p:cNvGrpSpPr>
          <p:nvPr/>
        </p:nvGrpSpPr>
        <p:grpSpPr bwMode="auto">
          <a:xfrm>
            <a:off x="5256213" y="2230438"/>
            <a:ext cx="2265362" cy="2346325"/>
            <a:chOff x="3311" y="1405"/>
            <a:chExt cx="1427" cy="1478"/>
          </a:xfrm>
        </p:grpSpPr>
        <p:grpSp>
          <p:nvGrpSpPr>
            <p:cNvPr id="6" name="Group 22"/>
            <p:cNvGrpSpPr>
              <a:grpSpLocks/>
            </p:cNvGrpSpPr>
            <p:nvPr/>
          </p:nvGrpSpPr>
          <p:grpSpPr bwMode="auto">
            <a:xfrm>
              <a:off x="3311" y="1405"/>
              <a:ext cx="1427" cy="1478"/>
              <a:chOff x="3311" y="1405"/>
              <a:chExt cx="1427" cy="1478"/>
            </a:xfrm>
          </p:grpSpPr>
          <p:sp>
            <p:nvSpPr>
              <p:cNvPr id="217111" name="AutoShape 23"/>
              <p:cNvSpPr>
                <a:spLocks noChangeArrowheads="1"/>
              </p:cNvSpPr>
              <p:nvPr/>
            </p:nvSpPr>
            <p:spPr bwMode="auto">
              <a:xfrm rot="16200000" flipH="1">
                <a:off x="2878" y="1839"/>
                <a:ext cx="1472" cy="606"/>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sp>
            <p:nvSpPr>
              <p:cNvPr id="217112" name="Rectangle 24"/>
              <p:cNvSpPr>
                <a:spLocks noChangeArrowheads="1"/>
              </p:cNvSpPr>
              <p:nvPr/>
            </p:nvSpPr>
            <p:spPr bwMode="auto">
              <a:xfrm>
                <a:off x="3921" y="1411"/>
                <a:ext cx="815" cy="1464"/>
              </a:xfrm>
              <a:prstGeom prst="rect">
                <a:avLst/>
              </a:prstGeom>
              <a:solidFill>
                <a:schemeClr val="accent1"/>
              </a:solidFill>
              <a:ln w="9525">
                <a:noFill/>
                <a:miter lim="800000"/>
                <a:headEnd/>
                <a:tailEnd/>
              </a:ln>
              <a:effectLst/>
            </p:spPr>
            <p:txBody>
              <a:bodyPr wrap="none" anchor="ctr"/>
              <a:lstStyle/>
              <a:p>
                <a:endParaRPr lang="en-US"/>
              </a:p>
            </p:txBody>
          </p:sp>
          <p:sp>
            <p:nvSpPr>
              <p:cNvPr id="217113" name="Line 25"/>
              <p:cNvSpPr>
                <a:spLocks noChangeShapeType="1"/>
              </p:cNvSpPr>
              <p:nvPr/>
            </p:nvSpPr>
            <p:spPr bwMode="auto">
              <a:xfrm>
                <a:off x="3921" y="2883"/>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7114" name="Line 26"/>
              <p:cNvSpPr>
                <a:spLocks noChangeShapeType="1"/>
              </p:cNvSpPr>
              <p:nvPr/>
            </p:nvSpPr>
            <p:spPr bwMode="auto">
              <a:xfrm>
                <a:off x="3924" y="1405"/>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7115" name="Line 27"/>
            <p:cNvSpPr>
              <a:spLocks noChangeShapeType="1"/>
            </p:cNvSpPr>
            <p:nvPr/>
          </p:nvSpPr>
          <p:spPr bwMode="auto">
            <a:xfrm flipV="1">
              <a:off x="4733" y="1413"/>
              <a:ext cx="0" cy="147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7116" name="Rectangle 28"/>
          <p:cNvSpPr>
            <a:spLocks noChangeArrowheads="1"/>
          </p:cNvSpPr>
          <p:nvPr/>
        </p:nvSpPr>
        <p:spPr bwMode="auto">
          <a:xfrm>
            <a:off x="7718425" y="2279650"/>
            <a:ext cx="420688" cy="228282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S</a:t>
            </a:r>
          </a:p>
          <a:p>
            <a:pPr eaLnBrk="0" hangingPunct="0"/>
            <a:r>
              <a:rPr lang="en-US" altLang="en-US" sz="2400" b="1"/>
              <a:t>O</a:t>
            </a:r>
          </a:p>
          <a:p>
            <a:pPr eaLnBrk="0" hangingPunct="0"/>
            <a:r>
              <a:rPr lang="en-US" altLang="en-US" sz="2400" b="1"/>
              <a:t>R</a:t>
            </a:r>
          </a:p>
          <a:p>
            <a:pPr eaLnBrk="0" hangingPunct="0"/>
            <a:r>
              <a:rPr lang="en-US" altLang="en-US" sz="2400" b="1"/>
              <a:t>T</a:t>
            </a:r>
          </a:p>
          <a:p>
            <a:pPr eaLnBrk="0" hangingPunct="0"/>
            <a:r>
              <a:rPr lang="en-US" altLang="en-US" sz="2400" b="1"/>
              <a:t>E</a:t>
            </a:r>
          </a:p>
          <a:p>
            <a:pPr eaLnBrk="0" hangingPunct="0"/>
            <a:r>
              <a:rPr lang="en-US" altLang="en-US" sz="2400" b="1"/>
              <a:t>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1397000" y="146050"/>
            <a:ext cx="6653213" cy="1143000"/>
          </a:xfrm>
          <a:noFill/>
          <a:ln/>
        </p:spPr>
        <p:txBody>
          <a:bodyPr lIns="92075" tIns="46038" rIns="92075" bIns="46038" anchor="b"/>
          <a:lstStyle/>
          <a:p>
            <a:r>
              <a:rPr lang="en-US" altLang="en-US"/>
              <a:t>Insertion Sort: Pass Four</a:t>
            </a:r>
          </a:p>
        </p:txBody>
      </p:sp>
      <p:sp>
        <p:nvSpPr>
          <p:cNvPr id="29" name="Date Placeholder 28"/>
          <p:cNvSpPr>
            <a:spLocks noGrp="1"/>
          </p:cNvSpPr>
          <p:nvPr>
            <p:ph type="dt" sz="half" idx="10"/>
          </p:nvPr>
        </p:nvSpPr>
        <p:spPr/>
        <p:txBody>
          <a:bodyPr/>
          <a:lstStyle/>
          <a:p>
            <a:fld id="{DAD7C9DB-49E9-4C43-B6BC-72EB9DAAC32A}" type="datetime1">
              <a:rPr lang="en-US" smtClean="0"/>
              <a:t>3/24/2020</a:t>
            </a:fld>
            <a:endParaRPr lang="en-GB"/>
          </a:p>
        </p:txBody>
      </p:sp>
      <p:sp>
        <p:nvSpPr>
          <p:cNvPr id="31" name="Footer Placeholder 30"/>
          <p:cNvSpPr>
            <a:spLocks noGrp="1"/>
          </p:cNvSpPr>
          <p:nvPr>
            <p:ph type="ftr" sz="quarter" idx="11"/>
          </p:nvPr>
        </p:nvSpPr>
        <p:spPr/>
        <p:txBody>
          <a:bodyPr/>
          <a:lstStyle/>
          <a:p>
            <a:r>
              <a:rPr lang="en-GB" smtClean="0"/>
              <a:t>Data Structures &amp; Algorithms</a:t>
            </a:r>
            <a:endParaRPr lang="en-GB" dirty="0"/>
          </a:p>
        </p:txBody>
      </p:sp>
      <p:sp>
        <p:nvSpPr>
          <p:cNvPr id="30" name="Slide Number Placeholder 29"/>
          <p:cNvSpPr>
            <a:spLocks noGrp="1"/>
          </p:cNvSpPr>
          <p:nvPr>
            <p:ph type="sldNum" sz="quarter" idx="12"/>
          </p:nvPr>
        </p:nvSpPr>
        <p:spPr/>
        <p:txBody>
          <a:bodyPr>
            <a:normAutofit fontScale="92500" lnSpcReduction="10000"/>
          </a:bodyPr>
          <a:lstStyle/>
          <a:p>
            <a:fld id="{2851580B-532C-46DD-8981-D1006AF55002}" type="slidenum">
              <a:rPr lang="en-GB" smtClean="0"/>
              <a:pPr/>
              <a:t>13</a:t>
            </a:fld>
            <a:endParaRPr lang="en-GB"/>
          </a:p>
        </p:txBody>
      </p:sp>
      <p:sp>
        <p:nvSpPr>
          <p:cNvPr id="219139" name="Rectangle 3"/>
          <p:cNvSpPr>
            <a:spLocks noChangeArrowheads="1"/>
          </p:cNvSpPr>
          <p:nvPr/>
        </p:nvSpPr>
        <p:spPr bwMode="auto">
          <a:xfrm>
            <a:off x="504825" y="1620838"/>
            <a:ext cx="2227263" cy="4205287"/>
          </a:xfrm>
          <a:prstGeom prst="rect">
            <a:avLst/>
          </a:prstGeom>
          <a:noFill/>
          <a:ln w="9525">
            <a:noFill/>
            <a:miter lim="800000"/>
            <a:headEnd/>
            <a:tailEnd/>
          </a:ln>
          <a:effectLst/>
        </p:spPr>
        <p:txBody>
          <a:bodyPr lIns="92075" tIns="46038" rIns="92075" bIns="46038">
            <a:spAutoFit/>
          </a:bodyPr>
          <a:lstStyle/>
          <a:p>
            <a:pPr eaLnBrk="0" hangingPunct="0"/>
            <a:endParaRPr lang="en-US" altLang="en-US" sz="2400" b="1">
              <a:latin typeface="Times New Roman" pitchFamily="18" charset="0"/>
            </a:endParaRP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values	 [ 0 ]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[ 1 ]</a:t>
            </a:r>
            <a:endParaRPr lang="en-US" altLang="en-US" sz="8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[ 2 ]</a:t>
            </a:r>
          </a:p>
          <a:p>
            <a:pPr eaLnBrk="0" hangingPunct="0"/>
            <a:r>
              <a:rPr lang="en-US" altLang="en-US" sz="800" b="1">
                <a:latin typeface="Times New Roman" pitchFamily="18" charset="0"/>
              </a:rPr>
              <a:t> </a:t>
            </a: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[ 3 ]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[ 4 ]</a:t>
            </a:r>
          </a:p>
        </p:txBody>
      </p:sp>
      <p:grpSp>
        <p:nvGrpSpPr>
          <p:cNvPr id="2" name="Group 4"/>
          <p:cNvGrpSpPr>
            <a:grpSpLocks/>
          </p:cNvGrpSpPr>
          <p:nvPr/>
        </p:nvGrpSpPr>
        <p:grpSpPr bwMode="auto">
          <a:xfrm>
            <a:off x="2414588" y="2208213"/>
            <a:ext cx="1416050" cy="3819525"/>
            <a:chOff x="1521" y="1391"/>
            <a:chExt cx="892" cy="2406"/>
          </a:xfrm>
        </p:grpSpPr>
        <p:sp>
          <p:nvSpPr>
            <p:cNvPr id="219141" name="Rectangle 5"/>
            <p:cNvSpPr>
              <a:spLocks noChangeArrowheads="1"/>
            </p:cNvSpPr>
            <p:nvPr/>
          </p:nvSpPr>
          <p:spPr bwMode="auto">
            <a:xfrm>
              <a:off x="1533" y="1391"/>
              <a:ext cx="876" cy="2406"/>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219142" name="Line 6"/>
            <p:cNvSpPr>
              <a:spLocks noChangeShapeType="1"/>
            </p:cNvSpPr>
            <p:nvPr/>
          </p:nvSpPr>
          <p:spPr bwMode="auto">
            <a:xfrm>
              <a:off x="1521" y="1871"/>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43" name="Line 7"/>
            <p:cNvSpPr>
              <a:spLocks noChangeShapeType="1"/>
            </p:cNvSpPr>
            <p:nvPr/>
          </p:nvSpPr>
          <p:spPr bwMode="auto">
            <a:xfrm>
              <a:off x="1521" y="2353"/>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44" name="Line 8"/>
            <p:cNvSpPr>
              <a:spLocks noChangeShapeType="1"/>
            </p:cNvSpPr>
            <p:nvPr/>
          </p:nvSpPr>
          <p:spPr bwMode="auto">
            <a:xfrm>
              <a:off x="1521" y="2836"/>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45" name="Line 9"/>
            <p:cNvSpPr>
              <a:spLocks noChangeShapeType="1"/>
            </p:cNvSpPr>
            <p:nvPr/>
          </p:nvSpPr>
          <p:spPr bwMode="auto">
            <a:xfrm>
              <a:off x="1521" y="3319"/>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9146" name="Rectangle 10"/>
          <p:cNvSpPr>
            <a:spLocks noChangeArrowheads="1"/>
          </p:cNvSpPr>
          <p:nvPr/>
        </p:nvSpPr>
        <p:spPr bwMode="auto">
          <a:xfrm>
            <a:off x="2787650" y="2298700"/>
            <a:ext cx="633413" cy="37480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 6</a:t>
            </a:r>
          </a:p>
          <a:p>
            <a:pPr eaLnBrk="0" hangingPunct="0"/>
            <a:endParaRPr lang="en-US" altLang="en-US" sz="2000" b="1"/>
          </a:p>
          <a:p>
            <a:pPr eaLnBrk="0" hangingPunct="0"/>
            <a:r>
              <a:rPr lang="en-US" altLang="en-US" sz="3200" b="1"/>
              <a:t>10</a:t>
            </a:r>
          </a:p>
          <a:p>
            <a:pPr eaLnBrk="0" hangingPunct="0"/>
            <a:endParaRPr lang="en-US" altLang="en-US" sz="2000" b="1"/>
          </a:p>
          <a:p>
            <a:pPr eaLnBrk="0" hangingPunct="0"/>
            <a:r>
              <a:rPr lang="en-US" altLang="en-US" sz="3200" b="1"/>
              <a:t>24</a:t>
            </a:r>
          </a:p>
          <a:p>
            <a:pPr eaLnBrk="0" hangingPunct="0"/>
            <a:endParaRPr lang="en-US" altLang="en-US" sz="2000" b="1"/>
          </a:p>
          <a:p>
            <a:pPr eaLnBrk="0" hangingPunct="0"/>
            <a:r>
              <a:rPr lang="en-US" altLang="en-US" sz="3200" b="1"/>
              <a:t>36</a:t>
            </a:r>
          </a:p>
          <a:p>
            <a:pPr eaLnBrk="0" hangingPunct="0"/>
            <a:endParaRPr lang="en-US" altLang="en-US" sz="2000" b="1"/>
          </a:p>
          <a:p>
            <a:pPr eaLnBrk="0" hangingPunct="0"/>
            <a:r>
              <a:rPr lang="en-US" altLang="en-US" sz="3200" b="1"/>
              <a:t>12</a:t>
            </a:r>
          </a:p>
        </p:txBody>
      </p:sp>
      <p:grpSp>
        <p:nvGrpSpPr>
          <p:cNvPr id="3" name="Group 11"/>
          <p:cNvGrpSpPr>
            <a:grpSpLocks/>
          </p:cNvGrpSpPr>
          <p:nvPr/>
        </p:nvGrpSpPr>
        <p:grpSpPr bwMode="auto">
          <a:xfrm>
            <a:off x="5257800" y="2209800"/>
            <a:ext cx="2265363" cy="2895600"/>
            <a:chOff x="3311" y="1405"/>
            <a:chExt cx="1427" cy="1478"/>
          </a:xfrm>
        </p:grpSpPr>
        <p:grpSp>
          <p:nvGrpSpPr>
            <p:cNvPr id="4" name="Group 12"/>
            <p:cNvGrpSpPr>
              <a:grpSpLocks/>
            </p:cNvGrpSpPr>
            <p:nvPr/>
          </p:nvGrpSpPr>
          <p:grpSpPr bwMode="auto">
            <a:xfrm>
              <a:off x="3311" y="1405"/>
              <a:ext cx="1427" cy="1478"/>
              <a:chOff x="3311" y="1405"/>
              <a:chExt cx="1427" cy="1478"/>
            </a:xfrm>
          </p:grpSpPr>
          <p:sp>
            <p:nvSpPr>
              <p:cNvPr id="219149" name="AutoShape 13"/>
              <p:cNvSpPr>
                <a:spLocks noChangeArrowheads="1"/>
              </p:cNvSpPr>
              <p:nvPr/>
            </p:nvSpPr>
            <p:spPr bwMode="auto">
              <a:xfrm rot="16200000" flipH="1">
                <a:off x="2878" y="1839"/>
                <a:ext cx="1472" cy="606"/>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sp>
            <p:nvSpPr>
              <p:cNvPr id="219150" name="Rectangle 14"/>
              <p:cNvSpPr>
                <a:spLocks noChangeArrowheads="1"/>
              </p:cNvSpPr>
              <p:nvPr/>
            </p:nvSpPr>
            <p:spPr bwMode="auto">
              <a:xfrm>
                <a:off x="3921" y="1411"/>
                <a:ext cx="815" cy="1464"/>
              </a:xfrm>
              <a:prstGeom prst="rect">
                <a:avLst/>
              </a:prstGeom>
              <a:solidFill>
                <a:schemeClr val="accent1"/>
              </a:solidFill>
              <a:ln w="9525">
                <a:noFill/>
                <a:miter lim="800000"/>
                <a:headEnd/>
                <a:tailEnd/>
              </a:ln>
              <a:effectLst/>
            </p:spPr>
            <p:txBody>
              <a:bodyPr wrap="none" anchor="ctr"/>
              <a:lstStyle/>
              <a:p>
                <a:endParaRPr lang="en-US"/>
              </a:p>
            </p:txBody>
          </p:sp>
          <p:sp>
            <p:nvSpPr>
              <p:cNvPr id="219151" name="Line 15"/>
              <p:cNvSpPr>
                <a:spLocks noChangeShapeType="1"/>
              </p:cNvSpPr>
              <p:nvPr/>
            </p:nvSpPr>
            <p:spPr bwMode="auto">
              <a:xfrm>
                <a:off x="3921" y="2883"/>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52" name="Line 16"/>
              <p:cNvSpPr>
                <a:spLocks noChangeShapeType="1"/>
              </p:cNvSpPr>
              <p:nvPr/>
            </p:nvSpPr>
            <p:spPr bwMode="auto">
              <a:xfrm>
                <a:off x="3924" y="1405"/>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9153" name="Line 17"/>
            <p:cNvSpPr>
              <a:spLocks noChangeShapeType="1"/>
            </p:cNvSpPr>
            <p:nvPr/>
          </p:nvSpPr>
          <p:spPr bwMode="auto">
            <a:xfrm flipV="1">
              <a:off x="4733" y="1413"/>
              <a:ext cx="0" cy="147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9154" name="Rectangle 18"/>
          <p:cNvSpPr>
            <a:spLocks noChangeArrowheads="1"/>
          </p:cNvSpPr>
          <p:nvPr/>
        </p:nvSpPr>
        <p:spPr bwMode="auto">
          <a:xfrm>
            <a:off x="7696200" y="2514600"/>
            <a:ext cx="420688" cy="228282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S</a:t>
            </a:r>
          </a:p>
          <a:p>
            <a:pPr eaLnBrk="0" hangingPunct="0"/>
            <a:r>
              <a:rPr lang="en-US" altLang="en-US" sz="2400" b="1"/>
              <a:t>O</a:t>
            </a:r>
          </a:p>
          <a:p>
            <a:pPr eaLnBrk="0" hangingPunct="0"/>
            <a:r>
              <a:rPr lang="en-US" altLang="en-US" sz="2400" b="1"/>
              <a:t>R</a:t>
            </a:r>
          </a:p>
          <a:p>
            <a:pPr eaLnBrk="0" hangingPunct="0"/>
            <a:r>
              <a:rPr lang="en-US" altLang="en-US" sz="2400" b="1"/>
              <a:t>T</a:t>
            </a:r>
          </a:p>
          <a:p>
            <a:pPr eaLnBrk="0" hangingPunct="0"/>
            <a:r>
              <a:rPr lang="en-US" altLang="en-US" sz="2400" b="1"/>
              <a:t>E</a:t>
            </a:r>
          </a:p>
          <a:p>
            <a:pPr eaLnBrk="0" hangingPunct="0"/>
            <a:r>
              <a:rPr lang="en-US" altLang="en-US" sz="2400" b="1"/>
              <a:t>D</a:t>
            </a:r>
          </a:p>
        </p:txBody>
      </p:sp>
      <p:grpSp>
        <p:nvGrpSpPr>
          <p:cNvPr id="5" name="Group 19"/>
          <p:cNvGrpSpPr>
            <a:grpSpLocks/>
          </p:cNvGrpSpPr>
          <p:nvPr/>
        </p:nvGrpSpPr>
        <p:grpSpPr bwMode="auto">
          <a:xfrm>
            <a:off x="5257800" y="5181600"/>
            <a:ext cx="2243138" cy="990600"/>
            <a:chOff x="3312" y="2928"/>
            <a:chExt cx="1413" cy="960"/>
          </a:xfrm>
        </p:grpSpPr>
        <p:grpSp>
          <p:nvGrpSpPr>
            <p:cNvPr id="6" name="Group 20"/>
            <p:cNvGrpSpPr>
              <a:grpSpLocks/>
            </p:cNvGrpSpPr>
            <p:nvPr/>
          </p:nvGrpSpPr>
          <p:grpSpPr bwMode="auto">
            <a:xfrm>
              <a:off x="3312" y="2928"/>
              <a:ext cx="1408" cy="960"/>
              <a:chOff x="3920" y="3120"/>
              <a:chExt cx="1408" cy="960"/>
            </a:xfrm>
          </p:grpSpPr>
          <p:sp>
            <p:nvSpPr>
              <p:cNvPr id="219157" name="AutoShape 21"/>
              <p:cNvSpPr>
                <a:spLocks noChangeArrowheads="1"/>
              </p:cNvSpPr>
              <p:nvPr/>
            </p:nvSpPr>
            <p:spPr bwMode="auto">
              <a:xfrm rot="16200000">
                <a:off x="3790" y="3289"/>
                <a:ext cx="908" cy="600"/>
              </a:xfrm>
              <a:prstGeom prst="triangle">
                <a:avLst>
                  <a:gd name="adj" fmla="val 49995"/>
                </a:avLst>
              </a:prstGeom>
              <a:solidFill>
                <a:srgbClr val="FFCC66"/>
              </a:solidFill>
              <a:ln w="12700">
                <a:noFill/>
                <a:miter lim="800000"/>
                <a:headEnd/>
                <a:tailEnd/>
              </a:ln>
              <a:effectLst/>
            </p:spPr>
            <p:txBody>
              <a:bodyPr wrap="none" anchor="ctr"/>
              <a:lstStyle/>
              <a:p>
                <a:endParaRPr lang="en-US"/>
              </a:p>
            </p:txBody>
          </p:sp>
          <p:sp>
            <p:nvSpPr>
              <p:cNvPr id="219158" name="Rectangle 22"/>
              <p:cNvSpPr>
                <a:spLocks noChangeArrowheads="1"/>
              </p:cNvSpPr>
              <p:nvPr/>
            </p:nvSpPr>
            <p:spPr bwMode="auto">
              <a:xfrm>
                <a:off x="4524" y="3136"/>
                <a:ext cx="804" cy="907"/>
              </a:xfrm>
              <a:prstGeom prst="rect">
                <a:avLst/>
              </a:prstGeom>
              <a:solidFill>
                <a:srgbClr val="FFCC66"/>
              </a:solidFill>
              <a:ln w="9525">
                <a:noFill/>
                <a:miter lim="800000"/>
                <a:headEnd/>
                <a:tailEnd/>
              </a:ln>
              <a:effectLst/>
            </p:spPr>
            <p:txBody>
              <a:bodyPr wrap="none" anchor="ctr"/>
              <a:lstStyle/>
              <a:p>
                <a:endParaRPr lang="en-US"/>
              </a:p>
            </p:txBody>
          </p:sp>
          <p:sp>
            <p:nvSpPr>
              <p:cNvPr id="219159" name="Line 23"/>
              <p:cNvSpPr>
                <a:spLocks noChangeShapeType="1"/>
              </p:cNvSpPr>
              <p:nvPr/>
            </p:nvSpPr>
            <p:spPr bwMode="auto">
              <a:xfrm>
                <a:off x="4524" y="3131"/>
                <a:ext cx="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60" name="Line 24"/>
              <p:cNvSpPr>
                <a:spLocks noChangeShapeType="1"/>
              </p:cNvSpPr>
              <p:nvPr/>
            </p:nvSpPr>
            <p:spPr bwMode="auto">
              <a:xfrm>
                <a:off x="4524" y="4046"/>
                <a:ext cx="80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61" name="Line 25"/>
              <p:cNvSpPr>
                <a:spLocks noChangeShapeType="1"/>
              </p:cNvSpPr>
              <p:nvPr/>
            </p:nvSpPr>
            <p:spPr bwMode="auto">
              <a:xfrm>
                <a:off x="5324" y="3131"/>
                <a:ext cx="0" cy="91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62" name="Line 26"/>
              <p:cNvSpPr>
                <a:spLocks noChangeShapeType="1"/>
              </p:cNvSpPr>
              <p:nvPr/>
            </p:nvSpPr>
            <p:spPr bwMode="auto">
              <a:xfrm flipV="1">
                <a:off x="3920" y="3120"/>
                <a:ext cx="624" cy="48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9163" name="Line 27"/>
              <p:cNvSpPr>
                <a:spLocks noChangeShapeType="1"/>
              </p:cNvSpPr>
              <p:nvPr/>
            </p:nvSpPr>
            <p:spPr bwMode="auto">
              <a:xfrm>
                <a:off x="3920" y="3600"/>
                <a:ext cx="672" cy="48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19164" name="Rectangle 28"/>
            <p:cNvSpPr>
              <a:spLocks noChangeArrowheads="1"/>
            </p:cNvSpPr>
            <p:nvPr/>
          </p:nvSpPr>
          <p:spPr bwMode="auto">
            <a:xfrm>
              <a:off x="3531" y="3246"/>
              <a:ext cx="1194" cy="444"/>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2400" b="1"/>
                <a:t>UNSORTED</a:t>
              </a: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397000" y="146050"/>
            <a:ext cx="6653213" cy="1143000"/>
          </a:xfrm>
          <a:noFill/>
          <a:ln/>
        </p:spPr>
        <p:txBody>
          <a:bodyPr lIns="92075" tIns="46038" rIns="92075" bIns="46038" anchor="b"/>
          <a:lstStyle/>
          <a:p>
            <a:r>
              <a:rPr lang="en-US" altLang="en-US"/>
              <a:t>Insertion Sort: Pass Five</a:t>
            </a:r>
          </a:p>
        </p:txBody>
      </p:sp>
      <p:sp>
        <p:nvSpPr>
          <p:cNvPr id="19" name="Date Placeholder 18"/>
          <p:cNvSpPr>
            <a:spLocks noGrp="1"/>
          </p:cNvSpPr>
          <p:nvPr>
            <p:ph type="dt" sz="half" idx="10"/>
          </p:nvPr>
        </p:nvSpPr>
        <p:spPr/>
        <p:txBody>
          <a:bodyPr/>
          <a:lstStyle/>
          <a:p>
            <a:fld id="{C34992B3-15F9-4E85-9480-133E7A7B375C}" type="datetime1">
              <a:rPr lang="en-US" smtClean="0"/>
              <a:t>3/24/2020</a:t>
            </a:fld>
            <a:endParaRPr lang="en-GB"/>
          </a:p>
        </p:txBody>
      </p:sp>
      <p:sp>
        <p:nvSpPr>
          <p:cNvPr id="21" name="Footer Placeholder 20"/>
          <p:cNvSpPr>
            <a:spLocks noGrp="1"/>
          </p:cNvSpPr>
          <p:nvPr>
            <p:ph type="ftr" sz="quarter" idx="11"/>
          </p:nvPr>
        </p:nvSpPr>
        <p:spPr/>
        <p:txBody>
          <a:bodyPr/>
          <a:lstStyle/>
          <a:p>
            <a:r>
              <a:rPr lang="en-GB" smtClean="0"/>
              <a:t>Data Structures &amp; Algorithms</a:t>
            </a:r>
            <a:endParaRPr lang="en-GB" dirty="0"/>
          </a:p>
        </p:txBody>
      </p:sp>
      <p:sp>
        <p:nvSpPr>
          <p:cNvPr id="20" name="Slide Number Placeholder 19"/>
          <p:cNvSpPr>
            <a:spLocks noGrp="1"/>
          </p:cNvSpPr>
          <p:nvPr>
            <p:ph type="sldNum" sz="quarter" idx="12"/>
          </p:nvPr>
        </p:nvSpPr>
        <p:spPr/>
        <p:txBody>
          <a:bodyPr>
            <a:normAutofit fontScale="92500" lnSpcReduction="10000"/>
          </a:bodyPr>
          <a:lstStyle/>
          <a:p>
            <a:fld id="{2851580B-532C-46DD-8981-D1006AF55002}" type="slidenum">
              <a:rPr lang="en-GB" smtClean="0"/>
              <a:pPr/>
              <a:t>14</a:t>
            </a:fld>
            <a:endParaRPr lang="en-GB"/>
          </a:p>
        </p:txBody>
      </p:sp>
      <p:sp>
        <p:nvSpPr>
          <p:cNvPr id="221187" name="Rectangle 3"/>
          <p:cNvSpPr>
            <a:spLocks noChangeArrowheads="1"/>
          </p:cNvSpPr>
          <p:nvPr/>
        </p:nvSpPr>
        <p:spPr bwMode="auto">
          <a:xfrm>
            <a:off x="504825" y="1620838"/>
            <a:ext cx="2227263" cy="4205287"/>
          </a:xfrm>
          <a:prstGeom prst="rect">
            <a:avLst/>
          </a:prstGeom>
          <a:noFill/>
          <a:ln w="9525">
            <a:noFill/>
            <a:miter lim="800000"/>
            <a:headEnd/>
            <a:tailEnd/>
          </a:ln>
          <a:effectLst/>
        </p:spPr>
        <p:txBody>
          <a:bodyPr lIns="92075" tIns="46038" rIns="92075" bIns="46038">
            <a:spAutoFit/>
          </a:bodyPr>
          <a:lstStyle/>
          <a:p>
            <a:pPr eaLnBrk="0" hangingPunct="0"/>
            <a:endParaRPr lang="en-US" altLang="en-US" sz="2400" b="1">
              <a:latin typeface="Times New Roman" pitchFamily="18" charset="0"/>
            </a:endParaRP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values	 [ 0 ]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[ 1 ]</a:t>
            </a:r>
            <a:endParaRPr lang="en-US" altLang="en-US" sz="8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[ 2 ]</a:t>
            </a:r>
          </a:p>
          <a:p>
            <a:pPr eaLnBrk="0" hangingPunct="0"/>
            <a:r>
              <a:rPr lang="en-US" altLang="en-US" sz="800" b="1">
                <a:latin typeface="Times New Roman" pitchFamily="18" charset="0"/>
              </a:rPr>
              <a:t> </a:t>
            </a:r>
          </a:p>
          <a:p>
            <a:pPr eaLnBrk="0" hangingPunct="0"/>
            <a:r>
              <a:rPr lang="en-US" altLang="en-US" sz="800" b="1">
                <a:latin typeface="Times New Roman" pitchFamily="18" charset="0"/>
              </a:rPr>
              <a:t> </a:t>
            </a:r>
            <a:endParaRPr lang="en-US" altLang="en-US" sz="1000" b="1">
              <a:latin typeface="Times New Roman" pitchFamily="18" charset="0"/>
            </a:endParaRPr>
          </a:p>
          <a:p>
            <a:pPr eaLnBrk="0" hangingPunct="0"/>
            <a:endParaRPr lang="en-US" altLang="en-US" sz="1000" b="1">
              <a:latin typeface="Times New Roman" pitchFamily="18" charset="0"/>
            </a:endParaRPr>
          </a:p>
          <a:p>
            <a:pPr eaLnBrk="0" hangingPunct="0"/>
            <a:r>
              <a:rPr lang="en-US" altLang="en-US" sz="2400" b="1">
                <a:latin typeface="Times New Roman" pitchFamily="18" charset="0"/>
              </a:rPr>
              <a:t>             [ 3 ]</a:t>
            </a:r>
            <a:endParaRPr lang="en-US" altLang="en-US" sz="16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endParaRPr lang="en-US" altLang="en-US" sz="800" b="1">
              <a:latin typeface="Times New Roman" pitchFamily="18" charset="0"/>
            </a:endParaRPr>
          </a:p>
          <a:p>
            <a:pPr eaLnBrk="0" hangingPunct="0"/>
            <a:r>
              <a:rPr lang="en-US" altLang="en-US" sz="2400" b="1">
                <a:latin typeface="Times New Roman" pitchFamily="18" charset="0"/>
              </a:rPr>
              <a:t> 	 [ 4 ]</a:t>
            </a:r>
          </a:p>
        </p:txBody>
      </p:sp>
      <p:grpSp>
        <p:nvGrpSpPr>
          <p:cNvPr id="2" name="Group 4"/>
          <p:cNvGrpSpPr>
            <a:grpSpLocks/>
          </p:cNvGrpSpPr>
          <p:nvPr/>
        </p:nvGrpSpPr>
        <p:grpSpPr bwMode="auto">
          <a:xfrm>
            <a:off x="2414588" y="2208213"/>
            <a:ext cx="1416050" cy="3819525"/>
            <a:chOff x="1521" y="1391"/>
            <a:chExt cx="892" cy="2406"/>
          </a:xfrm>
        </p:grpSpPr>
        <p:sp>
          <p:nvSpPr>
            <p:cNvPr id="221189" name="Rectangle 5"/>
            <p:cNvSpPr>
              <a:spLocks noChangeArrowheads="1"/>
            </p:cNvSpPr>
            <p:nvPr/>
          </p:nvSpPr>
          <p:spPr bwMode="auto">
            <a:xfrm>
              <a:off x="1533" y="1391"/>
              <a:ext cx="876" cy="2406"/>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221190" name="Line 6"/>
            <p:cNvSpPr>
              <a:spLocks noChangeShapeType="1"/>
            </p:cNvSpPr>
            <p:nvPr/>
          </p:nvSpPr>
          <p:spPr bwMode="auto">
            <a:xfrm>
              <a:off x="1521" y="1871"/>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21191" name="Line 7"/>
            <p:cNvSpPr>
              <a:spLocks noChangeShapeType="1"/>
            </p:cNvSpPr>
            <p:nvPr/>
          </p:nvSpPr>
          <p:spPr bwMode="auto">
            <a:xfrm>
              <a:off x="1521" y="2353"/>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21192" name="Line 8"/>
            <p:cNvSpPr>
              <a:spLocks noChangeShapeType="1"/>
            </p:cNvSpPr>
            <p:nvPr/>
          </p:nvSpPr>
          <p:spPr bwMode="auto">
            <a:xfrm>
              <a:off x="1521" y="2836"/>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21193" name="Line 9"/>
            <p:cNvSpPr>
              <a:spLocks noChangeShapeType="1"/>
            </p:cNvSpPr>
            <p:nvPr/>
          </p:nvSpPr>
          <p:spPr bwMode="auto">
            <a:xfrm>
              <a:off x="1521" y="3319"/>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21194" name="Rectangle 10"/>
          <p:cNvSpPr>
            <a:spLocks noChangeArrowheads="1"/>
          </p:cNvSpPr>
          <p:nvPr/>
        </p:nvSpPr>
        <p:spPr bwMode="auto">
          <a:xfrm>
            <a:off x="2787650" y="2298700"/>
            <a:ext cx="633413" cy="37480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dirty="0"/>
              <a:t> 6</a:t>
            </a:r>
          </a:p>
          <a:p>
            <a:pPr eaLnBrk="0" hangingPunct="0"/>
            <a:endParaRPr lang="en-US" altLang="en-US" sz="2000" b="1" dirty="0"/>
          </a:p>
          <a:p>
            <a:pPr eaLnBrk="0" hangingPunct="0"/>
            <a:r>
              <a:rPr lang="en-US" altLang="en-US" sz="3200" b="1" dirty="0"/>
              <a:t>10</a:t>
            </a:r>
          </a:p>
          <a:p>
            <a:pPr eaLnBrk="0" hangingPunct="0"/>
            <a:endParaRPr lang="en-US" altLang="en-US" sz="2000" b="1" dirty="0"/>
          </a:p>
          <a:p>
            <a:pPr eaLnBrk="0" hangingPunct="0"/>
            <a:r>
              <a:rPr lang="en-US" altLang="en-US" sz="3200" b="1" dirty="0"/>
              <a:t>12</a:t>
            </a:r>
          </a:p>
          <a:p>
            <a:pPr eaLnBrk="0" hangingPunct="0"/>
            <a:endParaRPr lang="en-US" altLang="en-US" sz="2000" b="1" dirty="0"/>
          </a:p>
          <a:p>
            <a:pPr eaLnBrk="0" hangingPunct="0"/>
            <a:r>
              <a:rPr lang="en-US" altLang="en-US" sz="3200" b="1" dirty="0"/>
              <a:t>24</a:t>
            </a:r>
          </a:p>
          <a:p>
            <a:pPr eaLnBrk="0" hangingPunct="0"/>
            <a:endParaRPr lang="en-US" altLang="en-US" sz="2000" b="1" dirty="0"/>
          </a:p>
          <a:p>
            <a:pPr eaLnBrk="0" hangingPunct="0"/>
            <a:r>
              <a:rPr lang="en-US" altLang="en-US" sz="3200" b="1" dirty="0"/>
              <a:t>36</a:t>
            </a:r>
          </a:p>
        </p:txBody>
      </p:sp>
      <p:grpSp>
        <p:nvGrpSpPr>
          <p:cNvPr id="3" name="Group 11"/>
          <p:cNvGrpSpPr>
            <a:grpSpLocks/>
          </p:cNvGrpSpPr>
          <p:nvPr/>
        </p:nvGrpSpPr>
        <p:grpSpPr bwMode="auto">
          <a:xfrm>
            <a:off x="5257800" y="2209800"/>
            <a:ext cx="2265363" cy="3581400"/>
            <a:chOff x="3311" y="1405"/>
            <a:chExt cx="1427" cy="1478"/>
          </a:xfrm>
        </p:grpSpPr>
        <p:grpSp>
          <p:nvGrpSpPr>
            <p:cNvPr id="4" name="Group 12"/>
            <p:cNvGrpSpPr>
              <a:grpSpLocks/>
            </p:cNvGrpSpPr>
            <p:nvPr/>
          </p:nvGrpSpPr>
          <p:grpSpPr bwMode="auto">
            <a:xfrm>
              <a:off x="3311" y="1405"/>
              <a:ext cx="1427" cy="1478"/>
              <a:chOff x="3311" y="1405"/>
              <a:chExt cx="1427" cy="1478"/>
            </a:xfrm>
          </p:grpSpPr>
          <p:sp>
            <p:nvSpPr>
              <p:cNvPr id="221197" name="AutoShape 13"/>
              <p:cNvSpPr>
                <a:spLocks noChangeArrowheads="1"/>
              </p:cNvSpPr>
              <p:nvPr/>
            </p:nvSpPr>
            <p:spPr bwMode="auto">
              <a:xfrm rot="16200000" flipH="1">
                <a:off x="2878" y="1839"/>
                <a:ext cx="1472" cy="606"/>
              </a:xfrm>
              <a:prstGeom prst="triangle">
                <a:avLst>
                  <a:gd name="adj" fmla="val 49995"/>
                </a:avLst>
              </a:prstGeom>
              <a:solidFill>
                <a:schemeClr val="accent1"/>
              </a:solidFill>
              <a:ln w="12700">
                <a:solidFill>
                  <a:schemeClr val="tx1"/>
                </a:solidFill>
                <a:miter lim="800000"/>
                <a:headEnd/>
                <a:tailEnd/>
              </a:ln>
              <a:effectLst/>
            </p:spPr>
            <p:txBody>
              <a:bodyPr wrap="none" anchor="ctr"/>
              <a:lstStyle/>
              <a:p>
                <a:endParaRPr lang="en-US"/>
              </a:p>
            </p:txBody>
          </p:sp>
          <p:sp>
            <p:nvSpPr>
              <p:cNvPr id="221198" name="Rectangle 14"/>
              <p:cNvSpPr>
                <a:spLocks noChangeArrowheads="1"/>
              </p:cNvSpPr>
              <p:nvPr/>
            </p:nvSpPr>
            <p:spPr bwMode="auto">
              <a:xfrm>
                <a:off x="3921" y="1411"/>
                <a:ext cx="815" cy="1464"/>
              </a:xfrm>
              <a:prstGeom prst="rect">
                <a:avLst/>
              </a:prstGeom>
              <a:solidFill>
                <a:schemeClr val="accent1"/>
              </a:solidFill>
              <a:ln w="9525">
                <a:noFill/>
                <a:miter lim="800000"/>
                <a:headEnd/>
                <a:tailEnd/>
              </a:ln>
              <a:effectLst/>
            </p:spPr>
            <p:txBody>
              <a:bodyPr wrap="none" anchor="ctr"/>
              <a:lstStyle/>
              <a:p>
                <a:endParaRPr lang="en-US"/>
              </a:p>
            </p:txBody>
          </p:sp>
          <p:sp>
            <p:nvSpPr>
              <p:cNvPr id="221199" name="Line 15"/>
              <p:cNvSpPr>
                <a:spLocks noChangeShapeType="1"/>
              </p:cNvSpPr>
              <p:nvPr/>
            </p:nvSpPr>
            <p:spPr bwMode="auto">
              <a:xfrm>
                <a:off x="3921" y="2883"/>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21200" name="Line 16"/>
              <p:cNvSpPr>
                <a:spLocks noChangeShapeType="1"/>
              </p:cNvSpPr>
              <p:nvPr/>
            </p:nvSpPr>
            <p:spPr bwMode="auto">
              <a:xfrm>
                <a:off x="3924" y="1405"/>
                <a:ext cx="81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21201" name="Line 17"/>
            <p:cNvSpPr>
              <a:spLocks noChangeShapeType="1"/>
            </p:cNvSpPr>
            <p:nvPr/>
          </p:nvSpPr>
          <p:spPr bwMode="auto">
            <a:xfrm flipV="1">
              <a:off x="4733" y="1413"/>
              <a:ext cx="0" cy="147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21202" name="Rectangle 18"/>
          <p:cNvSpPr>
            <a:spLocks noChangeArrowheads="1"/>
          </p:cNvSpPr>
          <p:nvPr/>
        </p:nvSpPr>
        <p:spPr bwMode="auto">
          <a:xfrm>
            <a:off x="7620000" y="3048000"/>
            <a:ext cx="420688" cy="2282825"/>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t>S</a:t>
            </a:r>
          </a:p>
          <a:p>
            <a:pPr eaLnBrk="0" hangingPunct="0"/>
            <a:r>
              <a:rPr lang="en-US" altLang="en-US" sz="2400" b="1"/>
              <a:t>O</a:t>
            </a:r>
          </a:p>
          <a:p>
            <a:pPr eaLnBrk="0" hangingPunct="0"/>
            <a:r>
              <a:rPr lang="en-US" altLang="en-US" sz="2400" b="1"/>
              <a:t>R</a:t>
            </a:r>
          </a:p>
          <a:p>
            <a:pPr eaLnBrk="0" hangingPunct="0"/>
            <a:r>
              <a:rPr lang="en-US" altLang="en-US" sz="2400" b="1"/>
              <a:t>T</a:t>
            </a:r>
          </a:p>
          <a:p>
            <a:pPr eaLnBrk="0" hangingPunct="0"/>
            <a:r>
              <a:rPr lang="en-US" altLang="en-US" sz="2400" b="1"/>
              <a:t>E</a:t>
            </a:r>
          </a:p>
          <a:p>
            <a:pPr eaLnBrk="0" hangingPunct="0"/>
            <a:r>
              <a:rPr lang="en-US" altLang="en-US" sz="2400" b="1"/>
              <a:t>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6" name="Content Placeholder 5"/>
          <p:cNvSpPr>
            <a:spLocks noGrp="1"/>
          </p:cNvSpPr>
          <p:nvPr>
            <p:ph idx="1"/>
          </p:nvPr>
        </p:nvSpPr>
        <p:spPr/>
        <p:txBody>
          <a:bodyPr>
            <a:normAutofit fontScale="77500" lnSpcReduction="20000"/>
          </a:bodyPr>
          <a:lstStyle/>
          <a:p>
            <a:r>
              <a:rPr lang="en-US" dirty="0" smtClean="0"/>
              <a:t>Insertion sort's overall complexity is O(n</a:t>
            </a:r>
            <a:r>
              <a:rPr lang="en-US" baseline="30000" dirty="0" smtClean="0"/>
              <a:t>2</a:t>
            </a:r>
            <a:r>
              <a:rPr lang="en-US" dirty="0" smtClean="0"/>
              <a:t>) on average, regardless of the method of insertion. On the almost sorted arrays insertion sort shows better performance, up to O(n) in case of applying insertion sort to a sorted array. </a:t>
            </a:r>
          </a:p>
          <a:p>
            <a:r>
              <a:rPr lang="en-US" dirty="0" smtClean="0"/>
              <a:t>Number of writes is O(n</a:t>
            </a:r>
            <a:r>
              <a:rPr lang="en-US" baseline="30000" dirty="0" smtClean="0"/>
              <a:t>2</a:t>
            </a:r>
            <a:r>
              <a:rPr lang="en-US" dirty="0" smtClean="0"/>
              <a:t>) on average, but number of comparisons may vary depending on the insertion algorithm. It is O(n</a:t>
            </a:r>
            <a:r>
              <a:rPr lang="en-US" baseline="30000" dirty="0" smtClean="0"/>
              <a:t>2</a:t>
            </a:r>
            <a:r>
              <a:rPr lang="en-US" dirty="0" smtClean="0"/>
              <a:t>) when shifting or swapping methods are used and O(n log n) for binary insertion sort.</a:t>
            </a:r>
          </a:p>
          <a:p>
            <a:r>
              <a:rPr lang="en-US" dirty="0" smtClean="0"/>
              <a:t>From the point of view of practical application, an average complexity of the insertion sort is not so important. As it was mentioned above, insertion sort is applied to quite small data sets (from 8 to 12 elements). </a:t>
            </a:r>
          </a:p>
          <a:p>
            <a:r>
              <a:rPr lang="en-US" dirty="0" smtClean="0"/>
              <a:t>Therefore, first of all, a "practical performance" should be considered. In practice insertion sort outperforms most of the quadratic sorting algorithms, like </a:t>
            </a:r>
            <a:r>
              <a:rPr lang="en-US" dirty="0" smtClean="0">
                <a:hlinkClick r:id="rId2"/>
              </a:rPr>
              <a:t>selection sort</a:t>
            </a:r>
            <a:r>
              <a:rPr lang="en-US" dirty="0" smtClean="0"/>
              <a:t> or </a:t>
            </a:r>
            <a:r>
              <a:rPr lang="en-US" dirty="0" smtClean="0">
                <a:hlinkClick r:id="rId3"/>
              </a:rPr>
              <a:t>bubble sort</a:t>
            </a:r>
            <a:r>
              <a:rPr lang="en-US" dirty="0" smtClean="0"/>
              <a:t>.</a:t>
            </a:r>
          </a:p>
          <a:p>
            <a:endParaRPr lang="en-US" dirty="0"/>
          </a:p>
        </p:txBody>
      </p:sp>
      <p:sp>
        <p:nvSpPr>
          <p:cNvPr id="3" name="Date Placeholder 2"/>
          <p:cNvSpPr>
            <a:spLocks noGrp="1"/>
          </p:cNvSpPr>
          <p:nvPr>
            <p:ph type="dt" sz="half" idx="10"/>
          </p:nvPr>
        </p:nvSpPr>
        <p:spPr/>
        <p:txBody>
          <a:bodyPr/>
          <a:lstStyle/>
          <a:p>
            <a:fld id="{7FFE2F7F-DBFF-404C-AF0B-CBC75E74980A}"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algn="ctr"/>
            <a:r>
              <a:rPr lang="en-US" b="0">
                <a:effectLst/>
                <a:latin typeface="Arial" charset="0"/>
              </a:rPr>
              <a:t>Insertion Sort runtimes</a:t>
            </a:r>
          </a:p>
        </p:txBody>
      </p:sp>
      <p:sp>
        <p:nvSpPr>
          <p:cNvPr id="44035" name="Rectangle 3"/>
          <p:cNvSpPr>
            <a:spLocks noGrp="1" noRot="1" noChangeArrowheads="1"/>
          </p:cNvSpPr>
          <p:nvPr>
            <p:ph idx="1"/>
          </p:nvPr>
        </p:nvSpPr>
        <p:spPr/>
        <p:txBody>
          <a:bodyPr/>
          <a:lstStyle/>
          <a:p>
            <a:r>
              <a:rPr lang="en-US" dirty="0">
                <a:solidFill>
                  <a:schemeClr val="accent2"/>
                </a:solidFill>
                <a:effectLst/>
              </a:rPr>
              <a:t>Best case: O(n)</a:t>
            </a:r>
            <a:r>
              <a:rPr lang="en-US" dirty="0">
                <a:solidFill>
                  <a:schemeClr val="accent2"/>
                </a:solidFill>
              </a:rPr>
              <a:t>. </a:t>
            </a:r>
            <a:r>
              <a:rPr lang="en-US" dirty="0">
                <a:effectLst/>
              </a:rPr>
              <a:t>It occurs when the data is in sorted order. After making one pass through the data and making no insertions, insertion sort exits.</a:t>
            </a:r>
            <a:r>
              <a:rPr lang="en-US" dirty="0"/>
              <a:t> </a:t>
            </a:r>
          </a:p>
          <a:p>
            <a:r>
              <a:rPr lang="en-US" dirty="0">
                <a:solidFill>
                  <a:schemeClr val="accent2"/>
                </a:solidFill>
                <a:effectLst/>
              </a:rPr>
              <a:t>Average case: </a:t>
            </a:r>
            <a:r>
              <a:rPr lang="el-GR" dirty="0">
                <a:solidFill>
                  <a:schemeClr val="accent2"/>
                </a:solidFill>
                <a:effectLst/>
                <a:cs typeface="Arial" charset="0"/>
              </a:rPr>
              <a:t>θ</a:t>
            </a:r>
            <a:r>
              <a:rPr lang="en-US" dirty="0">
                <a:solidFill>
                  <a:schemeClr val="accent2"/>
                </a:solidFill>
                <a:effectLst/>
                <a:cs typeface="Arial" charset="0"/>
              </a:rPr>
              <a:t>(n^2) </a:t>
            </a:r>
            <a:r>
              <a:rPr lang="en-US" dirty="0">
                <a:effectLst/>
                <a:cs typeface="Arial" charset="0"/>
              </a:rPr>
              <a:t>since there is a wide variation with the running time.</a:t>
            </a:r>
          </a:p>
          <a:p>
            <a:r>
              <a:rPr lang="en-US" dirty="0">
                <a:solidFill>
                  <a:schemeClr val="accent2"/>
                </a:solidFill>
                <a:effectLst/>
                <a:cs typeface="Arial" charset="0"/>
              </a:rPr>
              <a:t>Worst case: O(n^2) </a:t>
            </a:r>
            <a:r>
              <a:rPr lang="en-US" dirty="0">
                <a:effectLst/>
                <a:cs typeface="Arial" charset="0"/>
              </a:rPr>
              <a:t>if the numbers were sorted in reverse order.</a:t>
            </a:r>
            <a:endParaRPr lang="el-GR" dirty="0">
              <a:effectLst/>
              <a:cs typeface="Arial" charset="0"/>
            </a:endParaRPr>
          </a:p>
        </p:txBody>
      </p:sp>
      <p:sp>
        <p:nvSpPr>
          <p:cNvPr id="4" name="Date Placeholder 3"/>
          <p:cNvSpPr>
            <a:spLocks noGrp="1"/>
          </p:cNvSpPr>
          <p:nvPr>
            <p:ph type="dt" sz="half" idx="10"/>
          </p:nvPr>
        </p:nvSpPr>
        <p:spPr/>
        <p:txBody>
          <a:bodyPr/>
          <a:lstStyle/>
          <a:p>
            <a:fld id="{81E187E6-4DAB-400E-A691-FE35A7311611}"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16</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5">
                                            <p:txEl>
                                              <p:pRg st="2" end="2"/>
                                            </p:txEl>
                                          </p:spTgt>
                                        </p:tgtEl>
                                        <p:attrNameLst>
                                          <p:attrName>style.visibility</p:attrName>
                                        </p:attrNameLst>
                                      </p:cBhvr>
                                      <p:to>
                                        <p:strVal val="visible"/>
                                      </p:to>
                                    </p:set>
                                    <p:anim calcmode="lin" valueType="num">
                                      <p:cBhvr additive="base">
                                        <p:cTn id="19"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457200" y="244475"/>
            <a:ext cx="8385175" cy="1127125"/>
          </a:xfrm>
        </p:spPr>
        <p:txBody>
          <a:bodyPr/>
          <a:lstStyle/>
          <a:p>
            <a:pPr algn="ctr"/>
            <a:r>
              <a:rPr lang="en-US" sz="4000" b="0">
                <a:effectLst/>
                <a:latin typeface="Arial" charset="0"/>
              </a:rPr>
              <a:t>Empirical Analysis of Insertion Sort</a:t>
            </a:r>
          </a:p>
        </p:txBody>
      </p:sp>
      <p:pic>
        <p:nvPicPr>
          <p:cNvPr id="49156" name="Picture 4" descr="insertionsort-EmpiricalAnalysis"/>
          <p:cNvPicPr>
            <a:picLocks noGrp="1" noChangeAspect="1" noChangeArrowheads="1"/>
          </p:cNvPicPr>
          <p:nvPr>
            <p:ph idx="1"/>
          </p:nvPr>
        </p:nvPicPr>
        <p:blipFill>
          <a:blip r:embed="rId2" cstate="print"/>
          <a:srcRect/>
          <a:stretch>
            <a:fillRect/>
          </a:stretch>
        </p:blipFill>
        <p:spPr>
          <a:xfrm>
            <a:off x="1066800" y="1143000"/>
            <a:ext cx="7162800" cy="4510088"/>
          </a:xfrm>
          <a:noFill/>
          <a:ln/>
        </p:spPr>
      </p:pic>
      <p:sp>
        <p:nvSpPr>
          <p:cNvPr id="6" name="Date Placeholder 5"/>
          <p:cNvSpPr>
            <a:spLocks noGrp="1"/>
          </p:cNvSpPr>
          <p:nvPr>
            <p:ph type="dt" sz="half" idx="10"/>
          </p:nvPr>
        </p:nvSpPr>
        <p:spPr/>
        <p:txBody>
          <a:bodyPr/>
          <a:lstStyle/>
          <a:p>
            <a:fld id="{8428A1F3-8FFB-48F8-A571-CF417129E74E}" type="datetime1">
              <a:rPr lang="en-US" smtClean="0"/>
              <a:t>3/24/2020</a:t>
            </a:fld>
            <a:endParaRPr lang="en-GB"/>
          </a:p>
        </p:txBody>
      </p:sp>
      <p:sp>
        <p:nvSpPr>
          <p:cNvPr id="8" name="Footer Placeholder 7"/>
          <p:cNvSpPr>
            <a:spLocks noGrp="1"/>
          </p:cNvSpPr>
          <p:nvPr>
            <p:ph type="ftr" sz="quarter" idx="11"/>
          </p:nvPr>
        </p:nvSpPr>
        <p:spPr/>
        <p:txBody>
          <a:bodyPr/>
          <a:lstStyle/>
          <a:p>
            <a:r>
              <a:rPr lang="en-GB" smtClean="0"/>
              <a:t>Data Structures &amp; Algorithms</a:t>
            </a:r>
            <a:endParaRPr lang="en-GB" dirty="0"/>
          </a:p>
        </p:txBody>
      </p:sp>
      <p:sp>
        <p:nvSpPr>
          <p:cNvPr id="7" name="Slide Number Placeholder 6"/>
          <p:cNvSpPr>
            <a:spLocks noGrp="1"/>
          </p:cNvSpPr>
          <p:nvPr>
            <p:ph type="sldNum" sz="quarter" idx="12"/>
          </p:nvPr>
        </p:nvSpPr>
        <p:spPr/>
        <p:txBody>
          <a:bodyPr>
            <a:normAutofit fontScale="92500" lnSpcReduction="10000"/>
          </a:bodyPr>
          <a:lstStyle/>
          <a:p>
            <a:fld id="{2851580B-532C-46DD-8981-D1006AF55002}" type="slidenum">
              <a:rPr lang="en-GB" smtClean="0"/>
              <a:pPr/>
              <a:t>17</a:t>
            </a:fld>
            <a:endParaRPr lang="en-GB"/>
          </a:p>
        </p:txBody>
      </p:sp>
      <p:sp>
        <p:nvSpPr>
          <p:cNvPr id="49159" name="Rectangle 7"/>
          <p:cNvSpPr>
            <a:spLocks noChangeArrowheads="1"/>
          </p:cNvSpPr>
          <p:nvPr/>
        </p:nvSpPr>
        <p:spPr bwMode="auto">
          <a:xfrm>
            <a:off x="838200" y="6324600"/>
            <a:ext cx="6489700" cy="366713"/>
          </a:xfrm>
          <a:prstGeom prst="rect">
            <a:avLst/>
          </a:prstGeom>
          <a:noFill/>
          <a:ln w="9525">
            <a:noFill/>
            <a:miter lim="800000"/>
            <a:headEnd/>
            <a:tailEnd/>
          </a:ln>
          <a:effectLst/>
        </p:spPr>
        <p:txBody>
          <a:bodyPr wrap="none">
            <a:spAutoFit/>
          </a:bodyPr>
          <a:lstStyle/>
          <a:p>
            <a:r>
              <a:rPr lang="en-US" dirty="0"/>
              <a:t>Source: http://linux.wku.edu/~lamonml/algor/sort/insertion.html</a:t>
            </a:r>
          </a:p>
        </p:txBody>
      </p:sp>
      <p:sp>
        <p:nvSpPr>
          <p:cNvPr id="49163" name="Rectangle 11"/>
          <p:cNvSpPr>
            <a:spLocks noChangeArrowheads="1"/>
          </p:cNvSpPr>
          <p:nvPr/>
        </p:nvSpPr>
        <p:spPr bwMode="auto">
          <a:xfrm>
            <a:off x="1165225" y="5791200"/>
            <a:ext cx="6756400" cy="366713"/>
          </a:xfrm>
          <a:prstGeom prst="rect">
            <a:avLst/>
          </a:prstGeom>
          <a:noFill/>
          <a:ln w="9525">
            <a:noFill/>
            <a:miter lim="800000"/>
            <a:headEnd/>
            <a:tailEnd/>
          </a:ln>
          <a:effectLst/>
        </p:spPr>
        <p:txBody>
          <a:bodyPr wrap="none" anchor="ctr">
            <a:spAutoFit/>
          </a:bodyPr>
          <a:lstStyle/>
          <a:p>
            <a:pPr eaLnBrk="1" hangingPunct="1"/>
            <a:r>
              <a:rPr lang="en-US"/>
              <a:t>The graph demonstrates the </a:t>
            </a:r>
            <a:r>
              <a:rPr lang="en-US" i="1"/>
              <a:t>n^</a:t>
            </a:r>
            <a:r>
              <a:rPr lang="en-US"/>
              <a:t>2 complexity of the insertion sort.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lgn="ctr"/>
            <a:r>
              <a:rPr lang="en-US" dirty="0" smtClean="0"/>
              <a:t>Bubble </a:t>
            </a:r>
            <a:r>
              <a:rPr lang="en-US" dirty="0"/>
              <a:t>sort</a:t>
            </a:r>
          </a:p>
        </p:txBody>
      </p:sp>
      <p:sp>
        <p:nvSpPr>
          <p:cNvPr id="167939" name="Rectangle 3"/>
          <p:cNvSpPr>
            <a:spLocks noGrp="1" noChangeArrowheads="1"/>
          </p:cNvSpPr>
          <p:nvPr>
            <p:ph idx="1"/>
          </p:nvPr>
        </p:nvSpPr>
        <p:spPr>
          <a:xfrm>
            <a:off x="685800" y="1447800"/>
            <a:ext cx="7924800" cy="4419600"/>
          </a:xfrm>
        </p:spPr>
        <p:txBody>
          <a:bodyPr/>
          <a:lstStyle/>
          <a:p>
            <a:pPr marL="609600" indent="-609600">
              <a:lnSpc>
                <a:spcPct val="90000"/>
              </a:lnSpc>
            </a:pPr>
            <a:r>
              <a:rPr lang="en-US" sz="2500" b="1" dirty="0"/>
              <a:t>inputs:</a:t>
            </a:r>
            <a:r>
              <a:rPr lang="en-US" sz="2500" dirty="0"/>
              <a:t> array A of integers, of length n</a:t>
            </a:r>
          </a:p>
          <a:p>
            <a:pPr marL="609600" indent="-609600">
              <a:lnSpc>
                <a:spcPct val="90000"/>
              </a:lnSpc>
            </a:pPr>
            <a:r>
              <a:rPr lang="en-US" sz="2500" b="1" dirty="0"/>
              <a:t>outputs:</a:t>
            </a:r>
            <a:r>
              <a:rPr lang="en-US" sz="2500" dirty="0"/>
              <a:t> ordered array A, with same elements as A0</a:t>
            </a:r>
          </a:p>
          <a:p>
            <a:pPr marL="990600" lvl="1" indent="-646113">
              <a:lnSpc>
                <a:spcPct val="90000"/>
              </a:lnSpc>
              <a:buFont typeface="Wingdings" pitchFamily="2" charset="2"/>
              <a:buAutoNum type="arabicPeriod"/>
            </a:pPr>
            <a:r>
              <a:rPr lang="en-US" sz="2400" dirty="0"/>
              <a:t>for </a:t>
            </a:r>
            <a:r>
              <a:rPr lang="en-US" sz="2400" dirty="0" err="1"/>
              <a:t>i</a:t>
            </a:r>
            <a:r>
              <a:rPr lang="en-US" sz="2400" dirty="0"/>
              <a:t> ← 1 to n</a:t>
            </a:r>
          </a:p>
          <a:p>
            <a:pPr marL="990600" lvl="1" indent="-646113">
              <a:lnSpc>
                <a:spcPct val="90000"/>
              </a:lnSpc>
              <a:buFont typeface="Wingdings" pitchFamily="2" charset="2"/>
              <a:buAutoNum type="arabicPeriod"/>
            </a:pPr>
            <a:r>
              <a:rPr lang="en-US" sz="2400" dirty="0"/>
              <a:t>       for j ← n down to </a:t>
            </a:r>
            <a:r>
              <a:rPr lang="en-US" sz="2400" dirty="0" err="1"/>
              <a:t>i</a:t>
            </a:r>
            <a:r>
              <a:rPr lang="en-US" sz="2400" dirty="0"/>
              <a:t> + 1</a:t>
            </a:r>
          </a:p>
          <a:p>
            <a:pPr marL="990600" lvl="1" indent="-646113">
              <a:lnSpc>
                <a:spcPct val="90000"/>
              </a:lnSpc>
              <a:buFont typeface="Wingdings" pitchFamily="2" charset="2"/>
              <a:buAutoNum type="arabicPeriod"/>
            </a:pPr>
            <a:r>
              <a:rPr lang="en-US" sz="2400" dirty="0"/>
              <a:t>            if A[j ] &lt; A[j − 1] then</a:t>
            </a:r>
          </a:p>
          <a:p>
            <a:pPr marL="990600" lvl="1" indent="-646113">
              <a:lnSpc>
                <a:spcPct val="90000"/>
              </a:lnSpc>
              <a:buFont typeface="Wingdings" pitchFamily="2" charset="2"/>
              <a:buAutoNum type="arabicPeriod"/>
            </a:pPr>
            <a:r>
              <a:rPr lang="en-US" sz="2400" dirty="0"/>
              <a:t>                swap A[j ] and A[j − 1]</a:t>
            </a:r>
          </a:p>
          <a:p>
            <a:pPr marL="609600" indent="-609600">
              <a:lnSpc>
                <a:spcPct val="90000"/>
              </a:lnSpc>
            </a:pPr>
            <a:r>
              <a:rPr lang="en-US" sz="2500" dirty="0"/>
              <a:t>We can assume the inputs satisfy the specification, i.e. that A is an array of integers and n is its length. Our array indexes count from 1, so the values are A[1], . . . ,A[n</a:t>
            </a:r>
            <a:r>
              <a:rPr lang="en-US" sz="2500" dirty="0" smtClean="0"/>
              <a:t>].</a:t>
            </a:r>
          </a:p>
          <a:p>
            <a:pPr marL="609600" indent="-609600">
              <a:lnSpc>
                <a:spcPct val="90000"/>
              </a:lnSpc>
            </a:pPr>
            <a:endParaRPr lang="en-US" sz="2500" dirty="0"/>
          </a:p>
        </p:txBody>
      </p:sp>
      <p:sp>
        <p:nvSpPr>
          <p:cNvPr id="4" name="Date Placeholder 3"/>
          <p:cNvSpPr>
            <a:spLocks noGrp="1"/>
          </p:cNvSpPr>
          <p:nvPr>
            <p:ph type="dt" sz="half" idx="10"/>
          </p:nvPr>
        </p:nvSpPr>
        <p:spPr/>
        <p:txBody>
          <a:bodyPr/>
          <a:lstStyle/>
          <a:p>
            <a:fld id="{F60FF2F7-1EEB-4DC5-9A2F-770B9BB9781B}"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18</a:t>
            </a:fld>
            <a:endParaRPr lang="en-GB"/>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6" name="Content Placeholder 5"/>
          <p:cNvSpPr>
            <a:spLocks noGrp="1"/>
          </p:cNvSpPr>
          <p:nvPr>
            <p:ph idx="1"/>
          </p:nvPr>
        </p:nvSpPr>
        <p:spPr/>
        <p:txBody>
          <a:bodyPr/>
          <a:lstStyle/>
          <a:p>
            <a:r>
              <a:rPr lang="en-US" dirty="0" smtClean="0"/>
              <a:t>Bubble sort is a simple and well-known sorting algorithm. It is used in practice once in a blue moon and its main application is to make an introduction to the sorting algorithms. </a:t>
            </a:r>
          </a:p>
          <a:p>
            <a:r>
              <a:rPr lang="en-US" dirty="0" smtClean="0"/>
              <a:t>Bubble sort belongs to O(n</a:t>
            </a:r>
            <a:r>
              <a:rPr lang="en-US" baseline="30000" dirty="0" smtClean="0"/>
              <a:t>2</a:t>
            </a:r>
            <a:r>
              <a:rPr lang="en-US" dirty="0" smtClean="0"/>
              <a:t>) sorting algorithms, which makes it quite inefficient for sorting large data volumes. </a:t>
            </a:r>
          </a:p>
          <a:p>
            <a:r>
              <a:rPr lang="en-US" dirty="0" smtClean="0"/>
              <a:t>Bubble sort is </a:t>
            </a:r>
            <a:r>
              <a:rPr lang="en-US" b="1" dirty="0" smtClean="0"/>
              <a:t>stable</a:t>
            </a:r>
            <a:r>
              <a:rPr lang="en-US" dirty="0" smtClean="0"/>
              <a:t> and </a:t>
            </a:r>
            <a:r>
              <a:rPr lang="en-US" b="1" dirty="0" smtClean="0"/>
              <a:t>adaptive</a:t>
            </a:r>
            <a:r>
              <a:rPr lang="en-US" dirty="0" smtClean="0"/>
              <a:t>.</a:t>
            </a:r>
            <a:endParaRPr lang="en-US" dirty="0"/>
          </a:p>
        </p:txBody>
      </p:sp>
      <p:sp>
        <p:nvSpPr>
          <p:cNvPr id="3" name="Date Placeholder 2"/>
          <p:cNvSpPr>
            <a:spLocks noGrp="1"/>
          </p:cNvSpPr>
          <p:nvPr>
            <p:ph type="dt" sz="half" idx="10"/>
          </p:nvPr>
        </p:nvSpPr>
        <p:spPr/>
        <p:txBody>
          <a:bodyPr/>
          <a:lstStyle/>
          <a:p>
            <a:fld id="{08BEF47E-1CF2-4499-A855-32B7CA368CC9}"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838200" y="0"/>
            <a:ext cx="7378700" cy="1143000"/>
          </a:xfrm>
        </p:spPr>
        <p:txBody>
          <a:bodyPr/>
          <a:lstStyle/>
          <a:p>
            <a:pPr algn="ctr"/>
            <a:r>
              <a:rPr lang="en-US" dirty="0"/>
              <a:t>Correctness</a:t>
            </a:r>
            <a:endParaRPr lang="en-GB" dirty="0"/>
          </a:p>
        </p:txBody>
      </p:sp>
      <p:sp>
        <p:nvSpPr>
          <p:cNvPr id="143363" name="Rectangle 3"/>
          <p:cNvSpPr>
            <a:spLocks noGrp="1" noChangeArrowheads="1"/>
          </p:cNvSpPr>
          <p:nvPr>
            <p:ph idx="1"/>
          </p:nvPr>
        </p:nvSpPr>
        <p:spPr>
          <a:xfrm>
            <a:off x="533400" y="1371600"/>
            <a:ext cx="7958138" cy="4843482"/>
          </a:xfrm>
        </p:spPr>
        <p:txBody>
          <a:bodyPr>
            <a:normAutofit/>
          </a:bodyPr>
          <a:lstStyle/>
          <a:p>
            <a:pPr lvl="1">
              <a:lnSpc>
                <a:spcPct val="80000"/>
              </a:lnSpc>
            </a:pPr>
            <a:endParaRPr lang="en-US" dirty="0" smtClean="0"/>
          </a:p>
          <a:p>
            <a:pPr lvl="1">
              <a:lnSpc>
                <a:spcPct val="80000"/>
              </a:lnSpc>
            </a:pPr>
            <a:r>
              <a:rPr lang="en-US" dirty="0" smtClean="0"/>
              <a:t>An </a:t>
            </a:r>
            <a:r>
              <a:rPr lang="en-US" dirty="0"/>
              <a:t>algorithm is correct with respect to a problem if </a:t>
            </a:r>
          </a:p>
          <a:p>
            <a:pPr lvl="2">
              <a:lnSpc>
                <a:spcPct val="80000"/>
              </a:lnSpc>
            </a:pPr>
            <a:r>
              <a:rPr lang="en-US" dirty="0"/>
              <a:t>for every instance of the inputs (that is, the specified properties of the inputs are satisfied)</a:t>
            </a:r>
          </a:p>
          <a:p>
            <a:pPr lvl="3">
              <a:lnSpc>
                <a:spcPct val="80000"/>
              </a:lnSpc>
            </a:pPr>
            <a:r>
              <a:rPr lang="en-US" dirty="0"/>
              <a:t> the algorithm halts, and</a:t>
            </a:r>
          </a:p>
          <a:p>
            <a:pPr lvl="3">
              <a:lnSpc>
                <a:spcPct val="80000"/>
              </a:lnSpc>
            </a:pPr>
            <a:r>
              <a:rPr lang="en-US" dirty="0"/>
              <a:t>the outputs produced satisfy the specified input/output relation.</a:t>
            </a:r>
          </a:p>
          <a:p>
            <a:pPr lvl="1">
              <a:lnSpc>
                <a:spcPct val="80000"/>
              </a:lnSpc>
            </a:pPr>
            <a:r>
              <a:rPr lang="en-US" dirty="0"/>
              <a:t>Correctness must be proven.</a:t>
            </a:r>
          </a:p>
          <a:p>
            <a:pPr lvl="1">
              <a:lnSpc>
                <a:spcPct val="80000"/>
              </a:lnSpc>
            </a:pPr>
            <a:r>
              <a:rPr lang="en-US" dirty="0"/>
              <a:t>One counter-example is enough to disprove correctness, but (in general), no amount of testing can prove correctness.</a:t>
            </a:r>
          </a:p>
          <a:p>
            <a:pPr lvl="1">
              <a:lnSpc>
                <a:spcPct val="80000"/>
              </a:lnSpc>
            </a:pPr>
            <a:r>
              <a:rPr lang="en-US" dirty="0"/>
              <a:t>Note that correctness of an algorithm doesn’t necessarily guarantee </a:t>
            </a:r>
            <a:r>
              <a:rPr lang="en-US" altLang="ja-JP" dirty="0">
                <a:ea typeface="ＭＳ Ｐゴシック" charset="-128"/>
              </a:rPr>
              <a:t>correctness of a program that claims to implement the algorithm. </a:t>
            </a:r>
            <a:endParaRPr lang="en-US" dirty="0"/>
          </a:p>
        </p:txBody>
      </p:sp>
      <p:sp>
        <p:nvSpPr>
          <p:cNvPr id="4" name="Date Placeholder 3"/>
          <p:cNvSpPr>
            <a:spLocks noGrp="1"/>
          </p:cNvSpPr>
          <p:nvPr>
            <p:ph type="dt" sz="half" idx="10"/>
          </p:nvPr>
        </p:nvSpPr>
        <p:spPr/>
        <p:txBody>
          <a:bodyPr/>
          <a:lstStyle/>
          <a:p>
            <a:fld id="{AB3EC603-481F-4E36-BA0E-D0FC464F01C0}"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a:t>
            </a:fld>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anim calcmode="lin" valueType="num">
                                      <p:cBhvr additive="base">
                                        <p:cTn id="7" dur="500" fill="hold"/>
                                        <p:tgtEl>
                                          <p:spTgt spid="14336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anim calcmode="lin" valueType="num">
                                      <p:cBhvr additive="base">
                                        <p:cTn id="11" dur="500" fill="hold"/>
                                        <p:tgtEl>
                                          <p:spTgt spid="14336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336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3363">
                                            <p:txEl>
                                              <p:pRg st="3" end="3"/>
                                            </p:txEl>
                                          </p:spTgt>
                                        </p:tgtEl>
                                        <p:attrNameLst>
                                          <p:attrName>style.visibility</p:attrName>
                                        </p:attrNameLst>
                                      </p:cBhvr>
                                      <p:to>
                                        <p:strVal val="visible"/>
                                      </p:to>
                                    </p:set>
                                    <p:anim calcmode="lin" valueType="num">
                                      <p:cBhvr additive="base">
                                        <p:cTn id="15" dur="500" fill="hold"/>
                                        <p:tgtEl>
                                          <p:spTgt spid="143363">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3363">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3363">
                                            <p:txEl>
                                              <p:pRg st="4" end="4"/>
                                            </p:txEl>
                                          </p:spTgt>
                                        </p:tgtEl>
                                        <p:attrNameLst>
                                          <p:attrName>style.visibility</p:attrName>
                                        </p:attrNameLst>
                                      </p:cBhvr>
                                      <p:to>
                                        <p:strVal val="visible"/>
                                      </p:to>
                                    </p:set>
                                    <p:anim calcmode="lin" valueType="num">
                                      <p:cBhvr additive="base">
                                        <p:cTn id="19" dur="500" fill="hold"/>
                                        <p:tgtEl>
                                          <p:spTgt spid="14336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63">
                                            <p:txEl>
                                              <p:pRg st="5" end="5"/>
                                            </p:txEl>
                                          </p:spTgt>
                                        </p:tgtEl>
                                        <p:attrNameLst>
                                          <p:attrName>style.visibility</p:attrName>
                                        </p:attrNameLst>
                                      </p:cBhvr>
                                      <p:to>
                                        <p:strVal val="visible"/>
                                      </p:to>
                                    </p:set>
                                    <p:anim calcmode="lin" valueType="num">
                                      <p:cBhvr additive="base">
                                        <p:cTn id="25" dur="500" fill="hold"/>
                                        <p:tgtEl>
                                          <p:spTgt spid="14336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363">
                                            <p:txEl>
                                              <p:pRg st="6" end="6"/>
                                            </p:txEl>
                                          </p:spTgt>
                                        </p:tgtEl>
                                        <p:attrNameLst>
                                          <p:attrName>style.visibility</p:attrName>
                                        </p:attrNameLst>
                                      </p:cBhvr>
                                      <p:to>
                                        <p:strVal val="visible"/>
                                      </p:to>
                                    </p:set>
                                    <p:anim calcmode="lin" valueType="num">
                                      <p:cBhvr additive="base">
                                        <p:cTn id="31" dur="500" fill="hold"/>
                                        <p:tgtEl>
                                          <p:spTgt spid="14336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336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3363">
                                            <p:txEl>
                                              <p:pRg st="7" end="7"/>
                                            </p:txEl>
                                          </p:spTgt>
                                        </p:tgtEl>
                                        <p:attrNameLst>
                                          <p:attrName>style.visibility</p:attrName>
                                        </p:attrNameLst>
                                      </p:cBhvr>
                                      <p:to>
                                        <p:strVal val="visible"/>
                                      </p:to>
                                    </p:set>
                                    <p:anim calcmode="lin" valueType="num">
                                      <p:cBhvr additive="base">
                                        <p:cTn id="35" dur="500" fill="hold"/>
                                        <p:tgtEl>
                                          <p:spTgt spid="14336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336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Algorithm</a:t>
            </a:r>
            <a:br>
              <a:rPr lang="en-US" b="1" dirty="0" smtClean="0"/>
            </a:br>
            <a:endParaRPr lang="en-US" dirty="0"/>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t>Compare each pair of adjacent elements from the beginning of an array and, if they are in reversed order, swap them.</a:t>
            </a:r>
          </a:p>
          <a:p>
            <a:pPr marL="514350" indent="-514350">
              <a:buFont typeface="+mj-lt"/>
              <a:buAutoNum type="arabicPeriod"/>
            </a:pPr>
            <a:r>
              <a:rPr lang="en-US" dirty="0" smtClean="0"/>
              <a:t>If at least one swap has been done, repeat step 1.</a:t>
            </a:r>
          </a:p>
          <a:p>
            <a:endParaRPr lang="en-US" dirty="0"/>
          </a:p>
        </p:txBody>
      </p:sp>
      <p:sp>
        <p:nvSpPr>
          <p:cNvPr id="3" name="Date Placeholder 2"/>
          <p:cNvSpPr>
            <a:spLocks noGrp="1"/>
          </p:cNvSpPr>
          <p:nvPr>
            <p:ph type="dt" sz="half" idx="10"/>
          </p:nvPr>
        </p:nvSpPr>
        <p:spPr/>
        <p:txBody>
          <a:bodyPr/>
          <a:lstStyle/>
          <a:p>
            <a:fld id="{D6868D4A-00E3-4C42-B6B3-97D303888E4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
            </a:r>
            <a:br>
              <a:rPr lang="en-US" i="1" dirty="0" smtClean="0"/>
            </a:br>
            <a:r>
              <a:rPr lang="en-US" i="1" dirty="0" smtClean="0"/>
              <a:t>Example. </a:t>
            </a:r>
            <a:r>
              <a:rPr lang="en-US" dirty="0" smtClean="0"/>
              <a:t>Sort {5, 1, 12, -5, 16} using bubble sort.</a:t>
            </a:r>
            <a:br>
              <a:rPr lang="en-US" dirty="0" smtClean="0"/>
            </a:b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42910" y="1857364"/>
            <a:ext cx="7929617" cy="4238636"/>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E53AFA91-5E3B-4937-99AC-50D3DA7D2C5D}"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6" name="Content Placeholder 5"/>
          <p:cNvSpPr>
            <a:spLocks noGrp="1"/>
          </p:cNvSpPr>
          <p:nvPr>
            <p:ph idx="1"/>
          </p:nvPr>
        </p:nvSpPr>
        <p:spPr/>
        <p:txBody>
          <a:bodyPr/>
          <a:lstStyle/>
          <a:p>
            <a:r>
              <a:rPr lang="en-US" dirty="0" smtClean="0"/>
              <a:t>Average and worst case complexity of bubble sort is O(n</a:t>
            </a:r>
            <a:r>
              <a:rPr lang="en-US" baseline="30000" dirty="0" smtClean="0"/>
              <a:t>2</a:t>
            </a:r>
            <a:r>
              <a:rPr lang="en-US" dirty="0" smtClean="0"/>
              <a:t>). Also, it makes O(n</a:t>
            </a:r>
            <a:r>
              <a:rPr lang="en-US" baseline="30000" dirty="0" smtClean="0"/>
              <a:t>2</a:t>
            </a:r>
            <a:r>
              <a:rPr lang="en-US" dirty="0" smtClean="0"/>
              <a:t>) swaps in the worst case. Bubble sort is adaptive. </a:t>
            </a:r>
          </a:p>
          <a:p>
            <a:r>
              <a:rPr lang="en-US" dirty="0" smtClean="0"/>
              <a:t>It means that for almost sorted array it gives O(n) estimation. Avoid implementations, which don't check if the array is already sorted on every step (any swaps made). </a:t>
            </a:r>
          </a:p>
          <a:p>
            <a:r>
              <a:rPr lang="en-US" dirty="0" smtClean="0"/>
              <a:t>This check is necessary, in order to preserve adaptive property.</a:t>
            </a:r>
            <a:endParaRPr lang="en-US" dirty="0"/>
          </a:p>
        </p:txBody>
      </p:sp>
      <p:sp>
        <p:nvSpPr>
          <p:cNvPr id="3" name="Date Placeholder 2"/>
          <p:cNvSpPr>
            <a:spLocks noGrp="1"/>
          </p:cNvSpPr>
          <p:nvPr>
            <p:ph type="dt" sz="half" idx="10"/>
          </p:nvPr>
        </p:nvSpPr>
        <p:spPr/>
        <p:txBody>
          <a:bodyPr/>
          <a:lstStyle/>
          <a:p>
            <a:fld id="{0AC0A5FF-C307-466D-A459-0ADFDE4A4608}"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22</a:t>
            </a:fld>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6" name="Content Placeholder 5"/>
          <p:cNvSpPr>
            <a:spLocks noGrp="1"/>
          </p:cNvSpPr>
          <p:nvPr>
            <p:ph idx="1"/>
          </p:nvPr>
        </p:nvSpPr>
        <p:spPr/>
        <p:txBody>
          <a:bodyPr/>
          <a:lstStyle/>
          <a:p>
            <a:r>
              <a:rPr lang="en-US" dirty="0" smtClean="0"/>
              <a:t>Selection sort is one of the O(n</a:t>
            </a:r>
            <a:r>
              <a:rPr lang="en-US" baseline="30000" dirty="0" smtClean="0"/>
              <a:t>2</a:t>
            </a:r>
            <a:r>
              <a:rPr lang="en-US" dirty="0" smtClean="0"/>
              <a:t>) sorting algorithms, which makes it quite inefficient for sorting large data volumes. </a:t>
            </a:r>
          </a:p>
          <a:p>
            <a:r>
              <a:rPr lang="en-US" dirty="0" smtClean="0"/>
              <a:t>Selection sort is notable for its programming simplicity and it can over perform other sorts in certain situations (see complexity analysis for more details).</a:t>
            </a:r>
            <a:endParaRPr lang="en-US" dirty="0"/>
          </a:p>
        </p:txBody>
      </p:sp>
      <p:sp>
        <p:nvSpPr>
          <p:cNvPr id="3" name="Date Placeholder 2"/>
          <p:cNvSpPr>
            <a:spLocks noGrp="1"/>
          </p:cNvSpPr>
          <p:nvPr>
            <p:ph type="dt" sz="half" idx="10"/>
          </p:nvPr>
        </p:nvSpPr>
        <p:spPr/>
        <p:txBody>
          <a:bodyPr/>
          <a:lstStyle/>
          <a:p>
            <a:fld id="{9B2890D1-AB94-4522-8D57-8146BC5C3150}"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6" name="Content Placeholder 5"/>
          <p:cNvSpPr>
            <a:spLocks noGrp="1"/>
          </p:cNvSpPr>
          <p:nvPr>
            <p:ph idx="1"/>
          </p:nvPr>
        </p:nvSpPr>
        <p:spPr/>
        <p:txBody>
          <a:bodyPr>
            <a:normAutofit fontScale="85000" lnSpcReduction="10000"/>
          </a:bodyPr>
          <a:lstStyle/>
          <a:p>
            <a:r>
              <a:rPr lang="en-US" dirty="0" smtClean="0"/>
              <a:t>The idea of algorithm is quite simple. Array is imaginary divided into two parts - sorted one and unsorted one.  </a:t>
            </a:r>
          </a:p>
          <a:p>
            <a:r>
              <a:rPr lang="en-US" dirty="0" smtClean="0"/>
              <a:t>At the beginning, sorted part is </a:t>
            </a:r>
            <a:r>
              <a:rPr lang="en-US" b="1" dirty="0" smtClean="0"/>
              <a:t>empty</a:t>
            </a:r>
            <a:r>
              <a:rPr lang="en-US" dirty="0" smtClean="0"/>
              <a:t>, while unsorted one contains </a:t>
            </a:r>
            <a:r>
              <a:rPr lang="en-US" b="1" dirty="0" smtClean="0"/>
              <a:t>whole array</a:t>
            </a:r>
            <a:r>
              <a:rPr lang="en-US" dirty="0" smtClean="0"/>
              <a:t>. </a:t>
            </a:r>
            <a:r>
              <a:rPr lang="en-US" i="1" dirty="0" smtClean="0"/>
              <a:t>At every step,</a:t>
            </a:r>
            <a:r>
              <a:rPr lang="en-US" dirty="0" smtClean="0"/>
              <a:t> algorithm finds </a:t>
            </a:r>
            <a:r>
              <a:rPr lang="en-US" b="1" dirty="0" smtClean="0"/>
              <a:t>minimal element</a:t>
            </a:r>
            <a:r>
              <a:rPr lang="en-US" dirty="0" smtClean="0"/>
              <a:t> in the unsorted part and adds it to the end of the sorted one. When unsorted part becomes </a:t>
            </a:r>
            <a:r>
              <a:rPr lang="en-US" b="1" dirty="0" smtClean="0"/>
              <a:t>empty</a:t>
            </a:r>
            <a:r>
              <a:rPr lang="en-US" dirty="0" smtClean="0"/>
              <a:t>, algorithm </a:t>
            </a:r>
            <a:r>
              <a:rPr lang="en-US" i="1" dirty="0" smtClean="0"/>
              <a:t>stops</a:t>
            </a:r>
            <a:r>
              <a:rPr lang="en-US" dirty="0" smtClean="0"/>
              <a:t>.</a:t>
            </a:r>
          </a:p>
          <a:p>
            <a:r>
              <a:rPr lang="en-US" dirty="0" smtClean="0"/>
              <a:t>When algorithm sorts an array, it swaps first element of unsorted part with minimal element and then it is included to the sorted part. </a:t>
            </a:r>
          </a:p>
          <a:p>
            <a:r>
              <a:rPr lang="en-US" dirty="0" smtClean="0"/>
              <a:t>This implementation of selection sort in </a:t>
            </a:r>
            <a:r>
              <a:rPr lang="en-US" b="1" dirty="0" smtClean="0"/>
              <a:t>not stable</a:t>
            </a:r>
            <a:r>
              <a:rPr lang="en-US" dirty="0" smtClean="0"/>
              <a:t>. In case of linked list is sorted, and, instead of swaps, minimal element is linked to the unsorted part, selection sort is </a:t>
            </a:r>
            <a:r>
              <a:rPr lang="en-US" b="1" dirty="0" smtClean="0"/>
              <a:t>stable</a:t>
            </a:r>
            <a:r>
              <a:rPr lang="en-US" dirty="0" smtClean="0"/>
              <a:t>.</a:t>
            </a:r>
          </a:p>
          <a:p>
            <a:endParaRPr lang="en-US" dirty="0"/>
          </a:p>
        </p:txBody>
      </p:sp>
      <p:sp>
        <p:nvSpPr>
          <p:cNvPr id="3" name="Date Placeholder 2"/>
          <p:cNvSpPr>
            <a:spLocks noGrp="1"/>
          </p:cNvSpPr>
          <p:nvPr>
            <p:ph type="dt" sz="half" idx="10"/>
          </p:nvPr>
        </p:nvSpPr>
        <p:spPr/>
        <p:txBody>
          <a:bodyPr/>
          <a:lstStyle/>
          <a:p>
            <a:fld id="{6E06911E-D0AA-4604-B360-E616FFFD4641}"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Selection sort </a:t>
            </a:r>
            <a:r>
              <a:rPr lang="en-GB" dirty="0" err="1" smtClean="0"/>
              <a:t>pseudocode</a:t>
            </a:r>
            <a:endParaRPr lang="en-GB" dirty="0"/>
          </a:p>
        </p:txBody>
      </p:sp>
      <p:sp>
        <p:nvSpPr>
          <p:cNvPr id="8" name="Content Placeholder 7"/>
          <p:cNvSpPr>
            <a:spLocks noGrp="1"/>
          </p:cNvSpPr>
          <p:nvPr>
            <p:ph idx="1"/>
          </p:nvPr>
        </p:nvSpPr>
        <p:spPr/>
        <p:txBody>
          <a:bodyPr/>
          <a:lstStyle/>
          <a:p>
            <a:r>
              <a:rPr lang="en-GB" dirty="0"/>
              <a:t>SELECTION-SORT(A)</a:t>
            </a:r>
            <a:br>
              <a:rPr lang="en-GB" dirty="0"/>
            </a:br>
            <a:r>
              <a:rPr lang="en-GB" dirty="0"/>
              <a:t>1.     for j ← 1 to n-1</a:t>
            </a:r>
            <a:br>
              <a:rPr lang="en-GB" dirty="0"/>
            </a:br>
            <a:r>
              <a:rPr lang="en-GB" dirty="0"/>
              <a:t>2.          smallest ← j</a:t>
            </a:r>
            <a:br>
              <a:rPr lang="en-GB" dirty="0"/>
            </a:br>
            <a:r>
              <a:rPr lang="en-GB" dirty="0"/>
              <a:t>3.           for </a:t>
            </a:r>
            <a:r>
              <a:rPr lang="en-GB" dirty="0" err="1"/>
              <a:t>i</a:t>
            </a:r>
            <a:r>
              <a:rPr lang="en-GB" dirty="0"/>
              <a:t> ← j + 1 to n</a:t>
            </a:r>
            <a:br>
              <a:rPr lang="en-GB" dirty="0"/>
            </a:br>
            <a:r>
              <a:rPr lang="en-GB" dirty="0"/>
              <a:t>4.                   if A[ </a:t>
            </a:r>
            <a:r>
              <a:rPr lang="en-GB" dirty="0" err="1"/>
              <a:t>i</a:t>
            </a:r>
            <a:r>
              <a:rPr lang="en-GB" dirty="0"/>
              <a:t> ] &lt; A[ smallest ]</a:t>
            </a:r>
            <a:br>
              <a:rPr lang="en-GB" dirty="0"/>
            </a:br>
            <a:r>
              <a:rPr lang="en-GB" dirty="0"/>
              <a:t>5.                          smallest ← </a:t>
            </a:r>
            <a:r>
              <a:rPr lang="en-GB" dirty="0" err="1"/>
              <a:t>i</a:t>
            </a:r>
            <a:r>
              <a:rPr lang="en-GB" dirty="0"/>
              <a:t/>
            </a:r>
            <a:br>
              <a:rPr lang="en-GB" dirty="0"/>
            </a:br>
            <a:r>
              <a:rPr lang="en-GB" dirty="0"/>
              <a:t>6.            Exchange A[ j ] ↔ A[ smallest ]</a:t>
            </a:r>
          </a:p>
        </p:txBody>
      </p:sp>
      <p:sp>
        <p:nvSpPr>
          <p:cNvPr id="3" name="Date Placeholder 2"/>
          <p:cNvSpPr>
            <a:spLocks noGrp="1"/>
          </p:cNvSpPr>
          <p:nvPr>
            <p:ph type="dt" sz="half" idx="10"/>
          </p:nvPr>
        </p:nvSpPr>
        <p:spPr/>
        <p:txBody>
          <a:bodyPr/>
          <a:lstStyle/>
          <a:p>
            <a:fld id="{422F16D0-2CA2-4A64-AA09-70EBF6A62240}"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25</a:t>
            </a:fld>
            <a:endParaRPr lang="en-GB"/>
          </a:p>
        </p:txBody>
      </p:sp>
    </p:spTree>
    <p:extLst>
      <p:ext uri="{BB962C8B-B14F-4D97-AF65-F5344CB8AC3E}">
        <p14:creationId xmlns:p14="http://schemas.microsoft.com/office/powerpoint/2010/main" val="2817885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Example. </a:t>
            </a:r>
            <a:r>
              <a:rPr lang="en-US" dirty="0" smtClean="0"/>
              <a:t>Sort {5, 1, 12, -5, 16, 2, 12, 14} using selection sort.</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500034" y="1600200"/>
            <a:ext cx="7715303" cy="449580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921ACCBE-5F85-4540-B801-C2D5BEC514B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Complexity analysis</a:t>
            </a:r>
            <a:br>
              <a:rPr lang="en-US" b="1" dirty="0" smtClean="0"/>
            </a:br>
            <a:endParaRPr lang="en-US" dirty="0"/>
          </a:p>
        </p:txBody>
      </p:sp>
      <p:sp>
        <p:nvSpPr>
          <p:cNvPr id="6" name="Content Placeholder 5"/>
          <p:cNvSpPr>
            <a:spLocks noGrp="1"/>
          </p:cNvSpPr>
          <p:nvPr>
            <p:ph idx="1"/>
          </p:nvPr>
        </p:nvSpPr>
        <p:spPr/>
        <p:txBody>
          <a:bodyPr>
            <a:normAutofit fontScale="85000" lnSpcReduction="10000"/>
          </a:bodyPr>
          <a:lstStyle/>
          <a:p>
            <a:r>
              <a:rPr lang="en-US" dirty="0" smtClean="0"/>
              <a:t>Selection sort stops, when unsorted part becomes empty. As we know, on every step number of unsorted elements decreased by one.</a:t>
            </a:r>
          </a:p>
          <a:p>
            <a:r>
              <a:rPr lang="en-US" dirty="0" smtClean="0"/>
              <a:t> Therefore, selection sort makes n steps (n is number of elements in array) of outer loop, before stop. Every step of outer loop requires finding minimum in unsorted part. Summing up, n + (n - 1) + (n - 2) + ... + 1, results in O(n</a:t>
            </a:r>
            <a:r>
              <a:rPr lang="en-US" baseline="30000" dirty="0" smtClean="0"/>
              <a:t>2</a:t>
            </a:r>
            <a:r>
              <a:rPr lang="en-US" dirty="0" smtClean="0"/>
              <a:t>) number of comparisons.</a:t>
            </a:r>
          </a:p>
          <a:p>
            <a:r>
              <a:rPr lang="en-US" dirty="0" smtClean="0"/>
              <a:t> Number of swaps may vary from zero (in case of sorted array) to n - 1 (in case array was sorted in reversed order), which results in O(n) number of swaps. Overall algorithm complexity is O(n</a:t>
            </a:r>
            <a:r>
              <a:rPr lang="en-US" baseline="30000" dirty="0" smtClean="0"/>
              <a:t>2</a:t>
            </a:r>
            <a:r>
              <a:rPr lang="en-US" dirty="0" smtClean="0"/>
              <a:t>).</a:t>
            </a:r>
          </a:p>
          <a:p>
            <a:r>
              <a:rPr lang="en-US" dirty="0" smtClean="0"/>
              <a:t>Fact, that selection sort requires n - 1 number of swaps at most, makes it very efficient in situations, when write operation is significantly more expensive, than read operation.</a:t>
            </a:r>
          </a:p>
          <a:p>
            <a:endParaRPr lang="en-US" dirty="0"/>
          </a:p>
        </p:txBody>
      </p:sp>
      <p:sp>
        <p:nvSpPr>
          <p:cNvPr id="3" name="Date Placeholder 2"/>
          <p:cNvSpPr>
            <a:spLocks noGrp="1"/>
          </p:cNvSpPr>
          <p:nvPr>
            <p:ph type="dt" sz="half" idx="10"/>
          </p:nvPr>
        </p:nvSpPr>
        <p:spPr/>
        <p:txBody>
          <a:bodyPr/>
          <a:lstStyle/>
          <a:p>
            <a:fld id="{4EA73C51-78FE-449C-ADF0-C25F3642788C}"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27</a:t>
            </a:fld>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Quicksort</a:t>
            </a:r>
            <a:r>
              <a:rPr lang="en-US" dirty="0" smtClean="0"/>
              <a:t> </a:t>
            </a:r>
            <a:endParaRPr lang="en-US" dirty="0"/>
          </a:p>
        </p:txBody>
      </p:sp>
      <p:sp>
        <p:nvSpPr>
          <p:cNvPr id="6" name="Content Placeholder 5"/>
          <p:cNvSpPr>
            <a:spLocks noGrp="1"/>
          </p:cNvSpPr>
          <p:nvPr>
            <p:ph idx="1"/>
          </p:nvPr>
        </p:nvSpPr>
        <p:spPr/>
        <p:txBody>
          <a:bodyPr/>
          <a:lstStyle/>
          <a:p>
            <a:r>
              <a:rPr lang="en-US" dirty="0" err="1" smtClean="0"/>
              <a:t>Quicksort</a:t>
            </a:r>
            <a:r>
              <a:rPr lang="en-US" dirty="0" smtClean="0"/>
              <a:t> is a fast sorting algorithm, which is used not only for educational purposes, but widely applied in practice. </a:t>
            </a:r>
          </a:p>
          <a:p>
            <a:r>
              <a:rPr lang="en-US" dirty="0" smtClean="0"/>
              <a:t>On the average, it has O(n log n) complexity, making </a:t>
            </a:r>
            <a:r>
              <a:rPr lang="en-US" dirty="0" err="1" smtClean="0"/>
              <a:t>quicksort</a:t>
            </a:r>
            <a:r>
              <a:rPr lang="en-US" dirty="0" smtClean="0"/>
              <a:t> suitable for sorting big data volumes. </a:t>
            </a:r>
          </a:p>
          <a:p>
            <a:r>
              <a:rPr lang="en-US" dirty="0" smtClean="0"/>
              <a:t>The idea of the algorithm is quite simple and once you realize it, you can write </a:t>
            </a:r>
            <a:r>
              <a:rPr lang="en-US" dirty="0" err="1" smtClean="0"/>
              <a:t>quicksort</a:t>
            </a:r>
            <a:r>
              <a:rPr lang="en-US" dirty="0" smtClean="0"/>
              <a:t> as fast as </a:t>
            </a:r>
            <a:r>
              <a:rPr lang="en-US" dirty="0" smtClean="0">
                <a:hlinkClick r:id="rId2"/>
              </a:rPr>
              <a:t>bubble sort</a:t>
            </a:r>
            <a:r>
              <a:rPr lang="en-US" dirty="0" smtClean="0"/>
              <a:t>.</a:t>
            </a:r>
            <a:endParaRPr lang="en-US" dirty="0"/>
          </a:p>
        </p:txBody>
      </p:sp>
      <p:sp>
        <p:nvSpPr>
          <p:cNvPr id="3" name="Date Placeholder 2"/>
          <p:cNvSpPr>
            <a:spLocks noGrp="1"/>
          </p:cNvSpPr>
          <p:nvPr>
            <p:ph type="dt" sz="half" idx="10"/>
          </p:nvPr>
        </p:nvSpPr>
        <p:spPr/>
        <p:txBody>
          <a:bodyPr/>
          <a:lstStyle/>
          <a:p>
            <a:fld id="{9B3E175B-8157-420E-8EFB-4AD93F9F086C}"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28</a:t>
            </a:fld>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br>
              <a:rPr lang="en-US" b="1" dirty="0" smtClean="0"/>
            </a:br>
            <a:r>
              <a:rPr lang="en-US" b="1" dirty="0" smtClean="0"/>
              <a:t>Algorithm</a:t>
            </a:r>
            <a:br>
              <a:rPr lang="en-US" b="1" dirty="0" smtClean="0"/>
            </a:b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The divide-and-conquer strategy is used in </a:t>
            </a:r>
            <a:r>
              <a:rPr lang="en-US" dirty="0" err="1" smtClean="0"/>
              <a:t>quicksort</a:t>
            </a:r>
            <a:r>
              <a:rPr lang="en-US" dirty="0" smtClean="0"/>
              <a:t>. Below the recursion step is described: </a:t>
            </a:r>
          </a:p>
          <a:p>
            <a:r>
              <a:rPr lang="en-US" b="1" dirty="0" smtClean="0"/>
              <a:t>Choose a pivot value. </a:t>
            </a:r>
            <a:r>
              <a:rPr lang="en-US" dirty="0" smtClean="0"/>
              <a:t>We take the value of the middle element as pivot value, but it can be any value, which is in range of sorted values, even if it doesn't present in the array.</a:t>
            </a:r>
          </a:p>
          <a:p>
            <a:r>
              <a:rPr lang="en-US" b="1" dirty="0" smtClean="0"/>
              <a:t>Partition. </a:t>
            </a:r>
            <a:r>
              <a:rPr lang="en-US" dirty="0" smtClean="0"/>
              <a:t>Rearrange elements in such a way, that all elements which are lesser than the pivot go to the left part of the array and all elements greater than the pivot, go to the right part of the array. Values equal to the pivot can stay in any part of the array. Notice, that array may be divided in non-equal parts.</a:t>
            </a:r>
          </a:p>
          <a:p>
            <a:r>
              <a:rPr lang="en-US" b="1" dirty="0" smtClean="0"/>
              <a:t>Sort both parts. </a:t>
            </a:r>
            <a:r>
              <a:rPr lang="en-US" dirty="0" smtClean="0"/>
              <a:t>Apply </a:t>
            </a:r>
            <a:r>
              <a:rPr lang="en-US" dirty="0" err="1" smtClean="0"/>
              <a:t>quicksort</a:t>
            </a:r>
            <a:r>
              <a:rPr lang="en-US" dirty="0" smtClean="0"/>
              <a:t> algorithm recursively to the left and the right parts.</a:t>
            </a:r>
          </a:p>
          <a:p>
            <a:endParaRPr lang="en-US" dirty="0"/>
          </a:p>
        </p:txBody>
      </p:sp>
      <p:sp>
        <p:nvSpPr>
          <p:cNvPr id="3" name="Date Placeholder 2"/>
          <p:cNvSpPr>
            <a:spLocks noGrp="1"/>
          </p:cNvSpPr>
          <p:nvPr>
            <p:ph type="dt" sz="half" idx="10"/>
          </p:nvPr>
        </p:nvSpPr>
        <p:spPr/>
        <p:txBody>
          <a:bodyPr/>
          <a:lstStyle/>
          <a:p>
            <a:fld id="{AD7CB4E6-04AB-46FA-9903-98E12F3B2F1E}"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29</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6" name="Content Placeholder 5"/>
          <p:cNvSpPr>
            <a:spLocks noGrp="1"/>
          </p:cNvSpPr>
          <p:nvPr>
            <p:ph idx="1"/>
          </p:nvPr>
        </p:nvSpPr>
        <p:spPr/>
        <p:txBody>
          <a:bodyPr/>
          <a:lstStyle/>
          <a:p>
            <a:r>
              <a:rPr lang="en-US" dirty="0" smtClean="0"/>
              <a:t>Insertion sort belongs to the O(n</a:t>
            </a:r>
            <a:r>
              <a:rPr lang="en-US" baseline="30000" dirty="0" smtClean="0"/>
              <a:t>2</a:t>
            </a:r>
            <a:r>
              <a:rPr lang="en-US" dirty="0" smtClean="0"/>
              <a:t>) sorting algorithms. Unlike many sorting algorithms with quadratic complexity, it is actually applied in practice for sorting small arrays of data.</a:t>
            </a:r>
          </a:p>
          <a:p>
            <a:r>
              <a:rPr lang="en-US" dirty="0" smtClean="0"/>
              <a:t> For instance, it is used to improve quick sort routine Some sources notice, that people use same algorithm ordering items, for example, hand of cards.</a:t>
            </a:r>
            <a:endParaRPr lang="en-US" dirty="0"/>
          </a:p>
        </p:txBody>
      </p:sp>
      <p:sp>
        <p:nvSpPr>
          <p:cNvPr id="3" name="Date Placeholder 2"/>
          <p:cNvSpPr>
            <a:spLocks noGrp="1"/>
          </p:cNvSpPr>
          <p:nvPr>
            <p:ph type="dt" sz="half" idx="10"/>
          </p:nvPr>
        </p:nvSpPr>
        <p:spPr/>
        <p:txBody>
          <a:bodyPr/>
          <a:lstStyle/>
          <a:p>
            <a:fld id="{85C3A118-8E0E-46CD-8A33-E9A724DB2A8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Quick sort </a:t>
            </a:r>
            <a:r>
              <a:rPr lang="en-GB" dirty="0" err="1" smtClean="0"/>
              <a:t>pseudocode</a:t>
            </a:r>
            <a:endParaRPr lang="en-GB" dirty="0"/>
          </a:p>
        </p:txBody>
      </p:sp>
      <p:sp>
        <p:nvSpPr>
          <p:cNvPr id="6" name="Content Placeholder 5"/>
          <p:cNvSpPr>
            <a:spLocks noGrp="1"/>
          </p:cNvSpPr>
          <p:nvPr>
            <p:ph idx="1"/>
          </p:nvPr>
        </p:nvSpPr>
        <p:spPr/>
        <p:txBody>
          <a:bodyPr/>
          <a:lstStyle/>
          <a:p>
            <a:r>
              <a:rPr lang="en-GB" dirty="0"/>
              <a:t>Quicksort(</a:t>
            </a:r>
            <a:r>
              <a:rPr lang="en-GB" dirty="0" err="1"/>
              <a:t>A,p,r</a:t>
            </a:r>
            <a:r>
              <a:rPr lang="en-GB" dirty="0"/>
              <a:t>) {</a:t>
            </a:r>
            <a:endParaRPr lang="en-GB" dirty="0" smtClean="0"/>
          </a:p>
          <a:p>
            <a:r>
              <a:rPr lang="en-GB" dirty="0" smtClean="0"/>
              <a:t>if </a:t>
            </a:r>
            <a:r>
              <a:rPr lang="en-GB" dirty="0"/>
              <a:t>(p &lt; r) </a:t>
            </a:r>
            <a:endParaRPr lang="en-GB" dirty="0" smtClean="0"/>
          </a:p>
          <a:p>
            <a:r>
              <a:rPr lang="en-GB" dirty="0" smtClean="0"/>
              <a:t>{ </a:t>
            </a:r>
          </a:p>
          <a:p>
            <a:r>
              <a:rPr lang="en-GB" dirty="0" smtClean="0"/>
              <a:t>q </a:t>
            </a:r>
            <a:r>
              <a:rPr lang="en-GB" dirty="0"/>
              <a:t>&lt;- Partition(</a:t>
            </a:r>
            <a:r>
              <a:rPr lang="en-GB" dirty="0" err="1"/>
              <a:t>A,p,r</a:t>
            </a:r>
            <a:r>
              <a:rPr lang="en-GB" dirty="0"/>
              <a:t>) </a:t>
            </a:r>
            <a:endParaRPr lang="en-GB" dirty="0" smtClean="0"/>
          </a:p>
          <a:p>
            <a:r>
              <a:rPr lang="en-GB" dirty="0" smtClean="0"/>
              <a:t>Quicksort(</a:t>
            </a:r>
            <a:r>
              <a:rPr lang="en-GB" dirty="0" err="1" smtClean="0"/>
              <a:t>A,p,q</a:t>
            </a:r>
            <a:r>
              <a:rPr lang="en-GB" dirty="0"/>
              <a:t>) </a:t>
            </a:r>
            <a:endParaRPr lang="en-GB" dirty="0" smtClean="0"/>
          </a:p>
          <a:p>
            <a:r>
              <a:rPr lang="en-GB" dirty="0" smtClean="0"/>
              <a:t>Quicksort(A,q+1,r</a:t>
            </a:r>
            <a:r>
              <a:rPr lang="en-GB" dirty="0"/>
              <a:t>) </a:t>
            </a:r>
            <a:endParaRPr lang="en-GB" dirty="0" smtClean="0"/>
          </a:p>
          <a:p>
            <a:r>
              <a:rPr lang="en-GB" dirty="0" smtClean="0"/>
              <a:t>} </a:t>
            </a:r>
          </a:p>
          <a:p>
            <a:r>
              <a:rPr lang="en-GB" dirty="0" smtClean="0"/>
              <a:t>} </a:t>
            </a:r>
          </a:p>
        </p:txBody>
      </p:sp>
      <p:sp>
        <p:nvSpPr>
          <p:cNvPr id="3" name="Date Placeholder 2"/>
          <p:cNvSpPr>
            <a:spLocks noGrp="1"/>
          </p:cNvSpPr>
          <p:nvPr>
            <p:ph type="dt" sz="half" idx="10"/>
          </p:nvPr>
        </p:nvSpPr>
        <p:spPr/>
        <p:txBody>
          <a:bodyPr/>
          <a:lstStyle/>
          <a:p>
            <a:fld id="{422F16D0-2CA2-4A64-AA09-70EBF6A62240}"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30</a:t>
            </a:fld>
            <a:endParaRPr lang="en-GB"/>
          </a:p>
        </p:txBody>
      </p:sp>
    </p:spTree>
    <p:extLst>
      <p:ext uri="{BB962C8B-B14F-4D97-AF65-F5344CB8AC3E}">
        <p14:creationId xmlns:p14="http://schemas.microsoft.com/office/powerpoint/2010/main" val="2950318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 </a:t>
            </a:r>
            <a:endParaRPr lang="en-GB" dirty="0"/>
          </a:p>
        </p:txBody>
      </p:sp>
      <p:sp>
        <p:nvSpPr>
          <p:cNvPr id="6" name="Content Placeholder 5"/>
          <p:cNvSpPr>
            <a:spLocks noGrp="1"/>
          </p:cNvSpPr>
          <p:nvPr>
            <p:ph idx="1"/>
          </p:nvPr>
        </p:nvSpPr>
        <p:spPr/>
        <p:txBody>
          <a:bodyPr>
            <a:normAutofit/>
          </a:bodyPr>
          <a:lstStyle/>
          <a:p>
            <a:r>
              <a:rPr lang="en-GB" dirty="0"/>
              <a:t>Partition(</a:t>
            </a:r>
            <a:r>
              <a:rPr lang="en-GB" dirty="0" err="1"/>
              <a:t>A,p,r</a:t>
            </a:r>
            <a:r>
              <a:rPr lang="en-GB" dirty="0"/>
              <a:t>) </a:t>
            </a:r>
          </a:p>
          <a:p>
            <a:r>
              <a:rPr lang="en-GB" dirty="0"/>
              <a:t>x &lt;- A[p] </a:t>
            </a:r>
            <a:endParaRPr lang="en-GB" dirty="0" smtClean="0"/>
          </a:p>
          <a:p>
            <a:r>
              <a:rPr lang="en-GB" dirty="0" err="1" smtClean="0"/>
              <a:t>i</a:t>
            </a:r>
            <a:r>
              <a:rPr lang="en-GB" dirty="0" smtClean="0"/>
              <a:t> </a:t>
            </a:r>
            <a:r>
              <a:rPr lang="en-GB" dirty="0"/>
              <a:t>&lt;- p-1 </a:t>
            </a:r>
            <a:endParaRPr lang="en-GB" dirty="0" smtClean="0"/>
          </a:p>
          <a:p>
            <a:r>
              <a:rPr lang="en-GB" dirty="0" smtClean="0"/>
              <a:t>j </a:t>
            </a:r>
            <a:r>
              <a:rPr lang="en-GB" dirty="0"/>
              <a:t>&lt;- r+1 </a:t>
            </a:r>
            <a:endParaRPr lang="en-GB" dirty="0" smtClean="0"/>
          </a:p>
          <a:p>
            <a:r>
              <a:rPr lang="en-GB" dirty="0" smtClean="0"/>
              <a:t>while </a:t>
            </a:r>
            <a:r>
              <a:rPr lang="en-GB" dirty="0"/>
              <a:t>(True) </a:t>
            </a:r>
            <a:endParaRPr lang="en-GB" dirty="0" smtClean="0"/>
          </a:p>
          <a:p>
            <a:r>
              <a:rPr lang="en-GB" dirty="0" smtClean="0"/>
              <a:t>{ </a:t>
            </a:r>
            <a:r>
              <a:rPr lang="en-GB" dirty="0"/>
              <a:t>repeat j &lt;- j-1 until (A[j] &lt;= x) </a:t>
            </a:r>
            <a:endParaRPr lang="en-GB" dirty="0" smtClean="0"/>
          </a:p>
          <a:p>
            <a:r>
              <a:rPr lang="en-GB" dirty="0" smtClean="0"/>
              <a:t>repeat </a:t>
            </a:r>
            <a:r>
              <a:rPr lang="en-GB" dirty="0" err="1"/>
              <a:t>i</a:t>
            </a:r>
            <a:r>
              <a:rPr lang="en-GB" dirty="0"/>
              <a:t> &lt;- i+1 until (A[</a:t>
            </a:r>
            <a:r>
              <a:rPr lang="en-GB" dirty="0" err="1"/>
              <a:t>i</a:t>
            </a:r>
            <a:r>
              <a:rPr lang="en-GB" dirty="0"/>
              <a:t>] &gt;= x) </a:t>
            </a:r>
            <a:endParaRPr lang="en-GB" dirty="0" smtClean="0"/>
          </a:p>
          <a:p>
            <a:r>
              <a:rPr lang="en-GB" dirty="0" smtClean="0"/>
              <a:t>if </a:t>
            </a:r>
            <a:r>
              <a:rPr lang="en-GB" dirty="0"/>
              <a:t>(</a:t>
            </a:r>
            <a:r>
              <a:rPr lang="en-GB" dirty="0" err="1"/>
              <a:t>i</a:t>
            </a:r>
            <a:r>
              <a:rPr lang="en-GB" dirty="0"/>
              <a:t>&lt;-="" a[</a:t>
            </a:r>
            <a:r>
              <a:rPr lang="en-GB" dirty="0" err="1"/>
              <a:t>i</a:t>
            </a:r>
            <a:r>
              <a:rPr lang="en-GB" dirty="0"/>
              <a:t>]="" exchange=""&gt; A[j] else return(j) } } </a:t>
            </a:r>
          </a:p>
          <a:p>
            <a:endParaRPr lang="en-GB" dirty="0"/>
          </a:p>
        </p:txBody>
      </p:sp>
      <p:sp>
        <p:nvSpPr>
          <p:cNvPr id="3" name="Date Placeholder 2"/>
          <p:cNvSpPr>
            <a:spLocks noGrp="1"/>
          </p:cNvSpPr>
          <p:nvPr>
            <p:ph type="dt" sz="half" idx="10"/>
          </p:nvPr>
        </p:nvSpPr>
        <p:spPr/>
        <p:txBody>
          <a:bodyPr/>
          <a:lstStyle/>
          <a:p>
            <a:fld id="{422F16D0-2CA2-4A64-AA09-70EBF6A62240}"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31</a:t>
            </a:fld>
            <a:endParaRPr lang="en-GB"/>
          </a:p>
        </p:txBody>
      </p:sp>
    </p:spTree>
    <p:extLst>
      <p:ext uri="{BB962C8B-B14F-4D97-AF65-F5344CB8AC3E}">
        <p14:creationId xmlns:p14="http://schemas.microsoft.com/office/powerpoint/2010/main" val="4168934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Example. </a:t>
            </a:r>
            <a:r>
              <a:rPr lang="en-US" dirty="0" smtClean="0"/>
              <a:t>Sort {1, 12, 5, 26, 7, 14, 3, 7, 2} using </a:t>
            </a:r>
            <a:r>
              <a:rPr lang="en-US" dirty="0" err="1" smtClean="0"/>
              <a:t>quicksort</a:t>
            </a:r>
            <a:r>
              <a:rPr lang="en-US" dirty="0" smtClean="0"/>
              <a:t>.</a:t>
            </a:r>
            <a:endParaRPr lang="en-US" dirty="0"/>
          </a:p>
        </p:txBody>
      </p:sp>
      <p:pic>
        <p:nvPicPr>
          <p:cNvPr id="4098" name="Picture 2"/>
          <p:cNvPicPr>
            <a:picLocks noGrp="1" noChangeAspect="1" noChangeArrowheads="1"/>
          </p:cNvPicPr>
          <p:nvPr>
            <p:ph idx="1"/>
          </p:nvPr>
        </p:nvPicPr>
        <p:blipFill>
          <a:blip r:embed="rId2" cstate="print"/>
          <a:stretch>
            <a:fillRect/>
          </a:stretch>
        </p:blipFill>
        <p:spPr bwMode="auto">
          <a:xfrm>
            <a:off x="4064323" y="2438400"/>
            <a:ext cx="2850503" cy="365125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8942D677-5564-480A-91C4-3CCD33DFF9B1}"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32</a:t>
            </a:fld>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Complexity analysis</a:t>
            </a:r>
            <a:br>
              <a:rPr lang="en-US" b="1" dirty="0" smtClean="0"/>
            </a:br>
            <a:endParaRPr lang="en-US" dirty="0"/>
          </a:p>
        </p:txBody>
      </p:sp>
      <p:sp>
        <p:nvSpPr>
          <p:cNvPr id="6" name="Content Placeholder 5"/>
          <p:cNvSpPr>
            <a:spLocks noGrp="1"/>
          </p:cNvSpPr>
          <p:nvPr>
            <p:ph idx="1"/>
          </p:nvPr>
        </p:nvSpPr>
        <p:spPr/>
        <p:txBody>
          <a:bodyPr/>
          <a:lstStyle/>
          <a:p>
            <a:r>
              <a:rPr lang="en-US" dirty="0" smtClean="0"/>
              <a:t>On the average </a:t>
            </a:r>
            <a:r>
              <a:rPr lang="en-US" dirty="0" err="1" smtClean="0"/>
              <a:t>quicksort</a:t>
            </a:r>
            <a:r>
              <a:rPr lang="en-US" dirty="0" smtClean="0"/>
              <a:t> has O(n log n) complexity, but strong proof of this fact is not trivial and not presented here. </a:t>
            </a:r>
          </a:p>
          <a:p>
            <a:r>
              <a:rPr lang="en-US" dirty="0" smtClean="0"/>
              <a:t>Still, you can find the proof in </a:t>
            </a:r>
            <a:r>
              <a:rPr lang="en-US" dirty="0" smtClean="0">
                <a:hlinkClick r:id="rId2"/>
              </a:rPr>
              <a:t>[1]</a:t>
            </a:r>
            <a:r>
              <a:rPr lang="en-US" dirty="0" smtClean="0"/>
              <a:t>. In worst case, </a:t>
            </a:r>
            <a:r>
              <a:rPr lang="en-US" dirty="0" err="1" smtClean="0"/>
              <a:t>quicksort</a:t>
            </a:r>
            <a:r>
              <a:rPr lang="en-US" dirty="0" smtClean="0"/>
              <a:t> runs O(n</a:t>
            </a:r>
            <a:r>
              <a:rPr lang="en-US" baseline="30000" dirty="0" smtClean="0"/>
              <a:t>2</a:t>
            </a:r>
            <a:r>
              <a:rPr lang="en-US" dirty="0" smtClean="0"/>
              <a:t>) time, but on the most "practical" data it works just fine and outperforms other O(n log n) sorting algorithms.</a:t>
            </a:r>
            <a:endParaRPr lang="en-US" dirty="0"/>
          </a:p>
        </p:txBody>
      </p:sp>
      <p:sp>
        <p:nvSpPr>
          <p:cNvPr id="3" name="Date Placeholder 2"/>
          <p:cNvSpPr>
            <a:spLocks noGrp="1"/>
          </p:cNvSpPr>
          <p:nvPr>
            <p:ph type="dt" sz="half" idx="10"/>
          </p:nvPr>
        </p:nvSpPr>
        <p:spPr/>
        <p:txBody>
          <a:bodyPr/>
          <a:lstStyle/>
          <a:p>
            <a:fld id="{B920B7FF-64C0-48FF-953D-BDF4B65F686B}"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33</a:t>
            </a:fld>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algn="ctr"/>
            <a:r>
              <a:rPr lang="en-US">
                <a:effectLst/>
                <a:latin typeface="Arial" charset="0"/>
              </a:rPr>
              <a:t>Shellsort</a:t>
            </a:r>
          </a:p>
        </p:txBody>
      </p:sp>
      <p:sp>
        <p:nvSpPr>
          <p:cNvPr id="19459" name="Rectangle 3"/>
          <p:cNvSpPr>
            <a:spLocks noGrp="1" noRot="1" noChangeArrowheads="1"/>
          </p:cNvSpPr>
          <p:nvPr>
            <p:ph idx="1"/>
          </p:nvPr>
        </p:nvSpPr>
        <p:spPr/>
        <p:txBody>
          <a:bodyPr>
            <a:normAutofit fontScale="92500" lnSpcReduction="20000"/>
          </a:bodyPr>
          <a:lstStyle/>
          <a:p>
            <a:r>
              <a:rPr lang="en-US" sz="2800" dirty="0">
                <a:effectLst/>
              </a:rPr>
              <a:t>Founded by Donald Shell and named the sorting algorithm after himself in 1959.</a:t>
            </a:r>
          </a:p>
          <a:p>
            <a:r>
              <a:rPr lang="en-US" sz="2800" dirty="0">
                <a:effectLst/>
              </a:rPr>
              <a:t>1</a:t>
            </a:r>
            <a:r>
              <a:rPr lang="en-US" sz="2800" baseline="30000" dirty="0">
                <a:effectLst/>
              </a:rPr>
              <a:t>st</a:t>
            </a:r>
            <a:r>
              <a:rPr lang="en-US" sz="2800" dirty="0">
                <a:effectLst/>
              </a:rPr>
              <a:t> algorithm to break the quadratic time barrier but few years later, a sub quadratic time bound was proven</a:t>
            </a:r>
          </a:p>
          <a:p>
            <a:r>
              <a:rPr lang="en-US" sz="2800" dirty="0" err="1">
                <a:effectLst/>
              </a:rPr>
              <a:t>Shellsort</a:t>
            </a:r>
            <a:r>
              <a:rPr lang="en-US" sz="2800" dirty="0">
                <a:effectLst/>
              </a:rPr>
              <a:t> works by comparing elements that are </a:t>
            </a:r>
            <a:r>
              <a:rPr lang="en-US" sz="2800" dirty="0">
                <a:solidFill>
                  <a:schemeClr val="accent2"/>
                </a:solidFill>
                <a:effectLst/>
              </a:rPr>
              <a:t>distant </a:t>
            </a:r>
            <a:r>
              <a:rPr lang="en-US" sz="2800" dirty="0">
                <a:effectLst/>
              </a:rPr>
              <a:t>rather than adjacent elements in an array or list where adjacent elements are compared.</a:t>
            </a:r>
          </a:p>
        </p:txBody>
      </p:sp>
      <p:sp>
        <p:nvSpPr>
          <p:cNvPr id="4" name="Date Placeholder 3"/>
          <p:cNvSpPr>
            <a:spLocks noGrp="1"/>
          </p:cNvSpPr>
          <p:nvPr>
            <p:ph type="dt" sz="half" idx="10"/>
          </p:nvPr>
        </p:nvSpPr>
        <p:spPr/>
        <p:txBody>
          <a:bodyPr/>
          <a:lstStyle/>
          <a:p>
            <a:fld id="{3B9D5EFB-1F74-49A9-9371-E3C4F4EA7799}"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34</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algn="ctr"/>
            <a:r>
              <a:rPr lang="en-US" b="0">
                <a:effectLst/>
                <a:latin typeface="Arial" charset="0"/>
              </a:rPr>
              <a:t>Shellsort</a:t>
            </a:r>
          </a:p>
        </p:txBody>
      </p:sp>
      <p:sp>
        <p:nvSpPr>
          <p:cNvPr id="20483" name="Rectangle 3"/>
          <p:cNvSpPr>
            <a:spLocks noGrp="1" noRot="1" noChangeArrowheads="1"/>
          </p:cNvSpPr>
          <p:nvPr>
            <p:ph idx="1"/>
          </p:nvPr>
        </p:nvSpPr>
        <p:spPr/>
        <p:txBody>
          <a:bodyPr/>
          <a:lstStyle/>
          <a:p>
            <a:r>
              <a:rPr lang="en-US" dirty="0" err="1">
                <a:effectLst/>
              </a:rPr>
              <a:t>Shellsort</a:t>
            </a:r>
            <a:r>
              <a:rPr lang="en-US" dirty="0">
                <a:effectLst/>
              </a:rPr>
              <a:t> uses a sequence h</a:t>
            </a:r>
            <a:r>
              <a:rPr lang="en-US" baseline="-25000" dirty="0">
                <a:effectLst/>
              </a:rPr>
              <a:t>1</a:t>
            </a:r>
            <a:r>
              <a:rPr lang="en-US" dirty="0">
                <a:effectLst/>
              </a:rPr>
              <a:t>, h</a:t>
            </a:r>
            <a:r>
              <a:rPr lang="en-US" baseline="-25000" dirty="0">
                <a:effectLst/>
              </a:rPr>
              <a:t>2</a:t>
            </a:r>
            <a:r>
              <a:rPr lang="en-US" dirty="0">
                <a:effectLst/>
              </a:rPr>
              <a:t>, …, h</a:t>
            </a:r>
            <a:r>
              <a:rPr lang="en-US" baseline="-25000" dirty="0">
                <a:effectLst/>
              </a:rPr>
              <a:t>t</a:t>
            </a:r>
            <a:r>
              <a:rPr lang="en-US" dirty="0">
                <a:effectLst/>
              </a:rPr>
              <a:t> called the </a:t>
            </a:r>
            <a:r>
              <a:rPr lang="en-US" b="1" i="1" dirty="0">
                <a:solidFill>
                  <a:schemeClr val="accent2"/>
                </a:solidFill>
                <a:effectLst/>
              </a:rPr>
              <a:t>increment sequence</a:t>
            </a:r>
            <a:r>
              <a:rPr lang="en-US" dirty="0">
                <a:solidFill>
                  <a:schemeClr val="accent2"/>
                </a:solidFill>
                <a:effectLst/>
              </a:rPr>
              <a:t>. </a:t>
            </a:r>
            <a:r>
              <a:rPr lang="en-US" dirty="0">
                <a:effectLst/>
              </a:rPr>
              <a:t>Any increment sequence is fine as long as   h</a:t>
            </a:r>
            <a:r>
              <a:rPr lang="en-US" baseline="-25000" dirty="0">
                <a:effectLst/>
              </a:rPr>
              <a:t>1</a:t>
            </a:r>
            <a:r>
              <a:rPr lang="en-US" dirty="0">
                <a:effectLst/>
              </a:rPr>
              <a:t> = 1 and some other choices are better than others.</a:t>
            </a:r>
          </a:p>
        </p:txBody>
      </p:sp>
      <p:sp>
        <p:nvSpPr>
          <p:cNvPr id="4" name="Date Placeholder 3"/>
          <p:cNvSpPr>
            <a:spLocks noGrp="1"/>
          </p:cNvSpPr>
          <p:nvPr>
            <p:ph type="dt" sz="half" idx="10"/>
          </p:nvPr>
        </p:nvSpPr>
        <p:spPr/>
        <p:txBody>
          <a:bodyPr/>
          <a:lstStyle/>
          <a:p>
            <a:fld id="{3995685E-5868-4B05-B185-8CF1A726F167}"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35</a:t>
            </a:fld>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algn="ctr"/>
            <a:r>
              <a:rPr lang="en-US" b="0">
                <a:effectLst/>
                <a:latin typeface="Arial" charset="0"/>
              </a:rPr>
              <a:t>Shellsort</a:t>
            </a:r>
          </a:p>
        </p:txBody>
      </p:sp>
      <p:sp>
        <p:nvSpPr>
          <p:cNvPr id="57347" name="Rectangle 3"/>
          <p:cNvSpPr>
            <a:spLocks noGrp="1" noRot="1" noChangeArrowheads="1"/>
          </p:cNvSpPr>
          <p:nvPr>
            <p:ph idx="1"/>
          </p:nvPr>
        </p:nvSpPr>
        <p:spPr/>
        <p:txBody>
          <a:bodyPr/>
          <a:lstStyle/>
          <a:p>
            <a:r>
              <a:rPr lang="en-US">
                <a:effectLst/>
              </a:rPr>
              <a:t>Shellsort makes multiple passes through a list and sorts a number of equally sized sets using the insertion sort.</a:t>
            </a:r>
          </a:p>
          <a:p>
            <a:endParaRPr lang="en-US"/>
          </a:p>
        </p:txBody>
      </p:sp>
      <p:sp>
        <p:nvSpPr>
          <p:cNvPr id="4" name="Date Placeholder 3"/>
          <p:cNvSpPr>
            <a:spLocks noGrp="1"/>
          </p:cNvSpPr>
          <p:nvPr>
            <p:ph type="dt" sz="half" idx="10"/>
          </p:nvPr>
        </p:nvSpPr>
        <p:spPr/>
        <p:txBody>
          <a:bodyPr/>
          <a:lstStyle/>
          <a:p>
            <a:fld id="{17D0DAD0-D910-44EC-A473-2941F5791B64}"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36</a:t>
            </a:fld>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pPr algn="ctr"/>
            <a:r>
              <a:rPr lang="en-US">
                <a:effectLst/>
                <a:latin typeface="Arial" charset="0"/>
              </a:rPr>
              <a:t>Shellsort</a:t>
            </a:r>
          </a:p>
        </p:txBody>
      </p:sp>
      <p:sp>
        <p:nvSpPr>
          <p:cNvPr id="58371" name="Rectangle 3"/>
          <p:cNvSpPr>
            <a:spLocks noGrp="1" noRot="1" noChangeArrowheads="1"/>
          </p:cNvSpPr>
          <p:nvPr>
            <p:ph idx="1"/>
          </p:nvPr>
        </p:nvSpPr>
        <p:spPr/>
        <p:txBody>
          <a:bodyPr/>
          <a:lstStyle/>
          <a:p>
            <a:r>
              <a:rPr lang="en-US" dirty="0" err="1">
                <a:effectLst/>
              </a:rPr>
              <a:t>Shellsort</a:t>
            </a:r>
            <a:r>
              <a:rPr lang="en-US" dirty="0">
                <a:effectLst/>
              </a:rPr>
              <a:t> improves on the efficiency of insertion sort by </a:t>
            </a:r>
            <a:r>
              <a:rPr lang="en-US" i="1" dirty="0">
                <a:solidFill>
                  <a:schemeClr val="accent2"/>
                </a:solidFill>
                <a:effectLst/>
              </a:rPr>
              <a:t>quickly</a:t>
            </a:r>
            <a:r>
              <a:rPr lang="en-US" dirty="0">
                <a:solidFill>
                  <a:schemeClr val="accent2"/>
                </a:solidFill>
                <a:effectLst/>
              </a:rPr>
              <a:t> </a:t>
            </a:r>
            <a:r>
              <a:rPr lang="en-US" dirty="0">
                <a:effectLst/>
              </a:rPr>
              <a:t>shifting values to their destination.</a:t>
            </a:r>
          </a:p>
          <a:p>
            <a:pPr>
              <a:buFont typeface="Wingdings" pitchFamily="2" charset="2"/>
              <a:buNone/>
            </a:pPr>
            <a:endParaRPr lang="en-US" dirty="0"/>
          </a:p>
        </p:txBody>
      </p:sp>
      <p:sp>
        <p:nvSpPr>
          <p:cNvPr id="4" name="Date Placeholder 3"/>
          <p:cNvSpPr>
            <a:spLocks noGrp="1"/>
          </p:cNvSpPr>
          <p:nvPr>
            <p:ph type="dt" sz="half" idx="10"/>
          </p:nvPr>
        </p:nvSpPr>
        <p:spPr/>
        <p:txBody>
          <a:bodyPr/>
          <a:lstStyle/>
          <a:p>
            <a:fld id="{877C893F-9838-406F-BAAC-E7E5CAF6226B}"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37</a:t>
            </a:fld>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algn="ctr"/>
            <a:r>
              <a:rPr lang="en-US" b="0">
                <a:effectLst/>
                <a:latin typeface="Arial" charset="0"/>
              </a:rPr>
              <a:t>Shellsort</a:t>
            </a:r>
          </a:p>
        </p:txBody>
      </p:sp>
      <p:sp>
        <p:nvSpPr>
          <p:cNvPr id="21507" name="Rectangle 3"/>
          <p:cNvSpPr>
            <a:spLocks noGrp="1" noRot="1" noChangeArrowheads="1"/>
          </p:cNvSpPr>
          <p:nvPr>
            <p:ph idx="1"/>
          </p:nvPr>
        </p:nvSpPr>
        <p:spPr/>
        <p:txBody>
          <a:bodyPr/>
          <a:lstStyle/>
          <a:p>
            <a:r>
              <a:rPr lang="en-US" dirty="0" err="1">
                <a:effectLst/>
              </a:rPr>
              <a:t>Shellsort</a:t>
            </a:r>
            <a:r>
              <a:rPr lang="en-US" dirty="0">
                <a:effectLst/>
              </a:rPr>
              <a:t> is also known as</a:t>
            </a:r>
            <a:r>
              <a:rPr lang="en-US" dirty="0"/>
              <a:t> </a:t>
            </a:r>
            <a:r>
              <a:rPr lang="en-US" b="1" i="1" dirty="0">
                <a:solidFill>
                  <a:schemeClr val="accent2"/>
                </a:solidFill>
                <a:effectLst/>
              </a:rPr>
              <a:t>diminishing increment sort</a:t>
            </a:r>
            <a:r>
              <a:rPr lang="en-US" dirty="0">
                <a:solidFill>
                  <a:schemeClr val="accent2"/>
                </a:solidFill>
              </a:rPr>
              <a:t>.</a:t>
            </a:r>
          </a:p>
          <a:p>
            <a:r>
              <a:rPr lang="en-US" dirty="0">
                <a:effectLst/>
              </a:rPr>
              <a:t>The distance between comparisons decreases as the sorting algorithm runs until the last phase in which adjacent elements are compared</a:t>
            </a:r>
          </a:p>
        </p:txBody>
      </p:sp>
      <p:sp>
        <p:nvSpPr>
          <p:cNvPr id="4" name="Date Placeholder 3"/>
          <p:cNvSpPr>
            <a:spLocks noGrp="1"/>
          </p:cNvSpPr>
          <p:nvPr>
            <p:ph type="dt" sz="half" idx="10"/>
          </p:nvPr>
        </p:nvSpPr>
        <p:spPr/>
        <p:txBody>
          <a:bodyPr/>
          <a:lstStyle/>
          <a:p>
            <a:fld id="{C61702A9-F1CC-4157-9ACC-9652EC8DA667}"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38</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algn="ctr"/>
            <a:r>
              <a:rPr lang="en-US" b="0">
                <a:effectLst/>
                <a:latin typeface="Arial" charset="0"/>
              </a:rPr>
              <a:t>Shellsort</a:t>
            </a:r>
          </a:p>
        </p:txBody>
      </p:sp>
      <p:sp>
        <p:nvSpPr>
          <p:cNvPr id="22531" name="Rectangle 3"/>
          <p:cNvSpPr>
            <a:spLocks noGrp="1" noRot="1" noChangeArrowheads="1"/>
          </p:cNvSpPr>
          <p:nvPr>
            <p:ph idx="1"/>
          </p:nvPr>
        </p:nvSpPr>
        <p:spPr/>
        <p:txBody>
          <a:bodyPr/>
          <a:lstStyle/>
          <a:p>
            <a:r>
              <a:rPr lang="en-US">
                <a:effectLst/>
              </a:rPr>
              <a:t>After each phase and some increment   h</a:t>
            </a:r>
            <a:r>
              <a:rPr lang="en-US" baseline="-25000">
                <a:effectLst/>
              </a:rPr>
              <a:t>k</a:t>
            </a:r>
            <a:r>
              <a:rPr lang="en-US">
                <a:effectLst/>
              </a:rPr>
              <a:t>, for every </a:t>
            </a:r>
            <a:r>
              <a:rPr lang="en-US" b="1" i="1">
                <a:solidFill>
                  <a:srgbClr val="FFFF00"/>
                </a:solidFill>
                <a:effectLst/>
              </a:rPr>
              <a:t>i</a:t>
            </a:r>
            <a:r>
              <a:rPr lang="en-US">
                <a:effectLst/>
              </a:rPr>
              <a:t>, we have a[ </a:t>
            </a:r>
            <a:r>
              <a:rPr lang="en-US" b="1" i="1">
                <a:solidFill>
                  <a:srgbClr val="FFFF00"/>
                </a:solidFill>
                <a:effectLst/>
              </a:rPr>
              <a:t>i</a:t>
            </a:r>
            <a:r>
              <a:rPr lang="en-US">
                <a:effectLst/>
              </a:rPr>
              <a:t> ] </a:t>
            </a:r>
            <a:r>
              <a:rPr lang="en-US">
                <a:effectLst/>
                <a:cs typeface="Arial" charset="0"/>
              </a:rPr>
              <a:t>≤ a [ </a:t>
            </a:r>
            <a:r>
              <a:rPr lang="en-US" b="1" i="1">
                <a:solidFill>
                  <a:srgbClr val="FFFF00"/>
                </a:solidFill>
                <a:effectLst/>
                <a:cs typeface="Arial" charset="0"/>
              </a:rPr>
              <a:t>i</a:t>
            </a:r>
            <a:r>
              <a:rPr lang="en-US">
                <a:effectLst/>
                <a:cs typeface="Arial" charset="0"/>
              </a:rPr>
              <a:t> + h</a:t>
            </a:r>
            <a:r>
              <a:rPr lang="en-US" baseline="-25000">
                <a:effectLst/>
                <a:cs typeface="Arial" charset="0"/>
              </a:rPr>
              <a:t>k</a:t>
            </a:r>
            <a:r>
              <a:rPr lang="en-US">
                <a:effectLst/>
                <a:cs typeface="Arial" charset="0"/>
              </a:rPr>
              <a:t> ] all elements spaced h</a:t>
            </a:r>
            <a:r>
              <a:rPr lang="en-US" baseline="-25000">
                <a:effectLst/>
                <a:cs typeface="Arial" charset="0"/>
              </a:rPr>
              <a:t>k</a:t>
            </a:r>
            <a:r>
              <a:rPr lang="en-US">
                <a:effectLst/>
                <a:cs typeface="Arial" charset="0"/>
              </a:rPr>
              <a:t> apart are sorted. </a:t>
            </a:r>
          </a:p>
          <a:p>
            <a:r>
              <a:rPr lang="en-US">
                <a:effectLst/>
                <a:cs typeface="Arial" charset="0"/>
              </a:rPr>
              <a:t>The file is said to be h</a:t>
            </a:r>
            <a:r>
              <a:rPr lang="en-US" baseline="-25000">
                <a:effectLst/>
                <a:cs typeface="Arial" charset="0"/>
              </a:rPr>
              <a:t>k</a:t>
            </a:r>
            <a:r>
              <a:rPr lang="en-US">
                <a:effectLst/>
                <a:cs typeface="Arial" charset="0"/>
              </a:rPr>
              <a:t> – sorted.</a:t>
            </a:r>
            <a:endParaRPr lang="en-US">
              <a:effectLst/>
            </a:endParaRPr>
          </a:p>
        </p:txBody>
      </p:sp>
      <p:sp>
        <p:nvSpPr>
          <p:cNvPr id="4" name="Date Placeholder 3"/>
          <p:cNvSpPr>
            <a:spLocks noGrp="1"/>
          </p:cNvSpPr>
          <p:nvPr>
            <p:ph type="dt" sz="half" idx="10"/>
          </p:nvPr>
        </p:nvSpPr>
        <p:spPr/>
        <p:txBody>
          <a:bodyPr/>
          <a:lstStyle/>
          <a:p>
            <a:fld id="{73349E07-30BB-48A0-ACE2-E2E2F65FFB98}"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39</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Insertion sort algorithm</a:t>
            </a:r>
            <a:endParaRPr lang="en-GB"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1471773"/>
            <a:ext cx="6264696" cy="4738340"/>
          </a:xfrm>
        </p:spPr>
      </p:pic>
      <p:sp>
        <p:nvSpPr>
          <p:cNvPr id="3" name="Date Placeholder 2"/>
          <p:cNvSpPr>
            <a:spLocks noGrp="1"/>
          </p:cNvSpPr>
          <p:nvPr>
            <p:ph type="dt" sz="half" idx="10"/>
          </p:nvPr>
        </p:nvSpPr>
        <p:spPr/>
        <p:txBody>
          <a:bodyPr/>
          <a:lstStyle/>
          <a:p>
            <a:fld id="{422F16D0-2CA2-4A64-AA09-70EBF6A62240}"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4</a:t>
            </a:fld>
            <a:endParaRPr lang="en-GB"/>
          </a:p>
        </p:txBody>
      </p:sp>
    </p:spTree>
    <p:extLst>
      <p:ext uri="{BB962C8B-B14F-4D97-AF65-F5344CB8AC3E}">
        <p14:creationId xmlns:p14="http://schemas.microsoft.com/office/powerpoint/2010/main" val="323889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algn="ctr"/>
            <a:r>
              <a:rPr lang="en-US" b="0">
                <a:effectLst/>
                <a:latin typeface="Arial" charset="0"/>
              </a:rPr>
              <a:t>Empirical Analysis of Shellsort</a:t>
            </a:r>
          </a:p>
        </p:txBody>
      </p:sp>
      <p:pic>
        <p:nvPicPr>
          <p:cNvPr id="23556" name="Picture 4" descr="shellsort-EmpiricalAnalysis"/>
          <p:cNvPicPr>
            <a:picLocks noGrp="1" noChangeAspect="1" noChangeArrowheads="1"/>
          </p:cNvPicPr>
          <p:nvPr>
            <p:ph idx="1"/>
          </p:nvPr>
        </p:nvPicPr>
        <p:blipFill>
          <a:blip r:embed="rId2" cstate="print"/>
          <a:srcRect/>
          <a:stretch>
            <a:fillRect/>
          </a:stretch>
        </p:blipFill>
        <p:spPr>
          <a:xfrm>
            <a:off x="914400" y="1382713"/>
            <a:ext cx="7070725" cy="4713287"/>
          </a:xfrm>
          <a:noFill/>
          <a:ln/>
        </p:spPr>
      </p:pic>
      <p:sp>
        <p:nvSpPr>
          <p:cNvPr id="5" name="Date Placeholder 4"/>
          <p:cNvSpPr>
            <a:spLocks noGrp="1"/>
          </p:cNvSpPr>
          <p:nvPr>
            <p:ph type="dt" sz="half" idx="10"/>
          </p:nvPr>
        </p:nvSpPr>
        <p:spPr/>
        <p:txBody>
          <a:bodyPr/>
          <a:lstStyle/>
          <a:p>
            <a:fld id="{A52A1E3A-4A66-46DE-A1C4-3288533E143B}" type="datetime1">
              <a:rPr lang="en-US" smtClean="0"/>
              <a:t>3/24/2020</a:t>
            </a:fld>
            <a:endParaRPr lang="en-GB"/>
          </a:p>
        </p:txBody>
      </p:sp>
      <p:sp>
        <p:nvSpPr>
          <p:cNvPr id="7" name="Footer Placeholder 6"/>
          <p:cNvSpPr>
            <a:spLocks noGrp="1"/>
          </p:cNvSpPr>
          <p:nvPr>
            <p:ph type="ftr" sz="quarter" idx="11"/>
          </p:nvPr>
        </p:nvSpPr>
        <p:spPr/>
        <p:txBody>
          <a:bodyPr/>
          <a:lstStyle/>
          <a:p>
            <a:r>
              <a:rPr lang="en-GB" smtClean="0"/>
              <a:t>Data Structures &amp; Algorithms</a:t>
            </a:r>
            <a:endParaRPr lang="en-GB" dirty="0"/>
          </a:p>
        </p:txBody>
      </p:sp>
      <p:sp>
        <p:nvSpPr>
          <p:cNvPr id="6" name="Slide Number Placeholder 5"/>
          <p:cNvSpPr>
            <a:spLocks noGrp="1"/>
          </p:cNvSpPr>
          <p:nvPr>
            <p:ph type="sldNum" sz="quarter" idx="12"/>
          </p:nvPr>
        </p:nvSpPr>
        <p:spPr/>
        <p:txBody>
          <a:bodyPr>
            <a:normAutofit fontScale="92500" lnSpcReduction="10000"/>
          </a:bodyPr>
          <a:lstStyle/>
          <a:p>
            <a:fld id="{2851580B-532C-46DD-8981-D1006AF55002}" type="slidenum">
              <a:rPr lang="en-GB" smtClean="0"/>
              <a:pPr/>
              <a:t>40</a:t>
            </a:fld>
            <a:endParaRPr lang="en-GB"/>
          </a:p>
        </p:txBody>
      </p:sp>
      <p:sp>
        <p:nvSpPr>
          <p:cNvPr id="23558" name="Text Box 6"/>
          <p:cNvSpPr txBox="1">
            <a:spLocks noChangeArrowheads="1"/>
          </p:cNvSpPr>
          <p:nvPr/>
        </p:nvSpPr>
        <p:spPr bwMode="auto">
          <a:xfrm>
            <a:off x="1050925" y="6208713"/>
            <a:ext cx="6096000" cy="366712"/>
          </a:xfrm>
          <a:prstGeom prst="rect">
            <a:avLst/>
          </a:prstGeom>
          <a:noFill/>
          <a:ln w="9525">
            <a:noFill/>
            <a:miter lim="800000"/>
            <a:headEnd/>
            <a:tailEnd/>
          </a:ln>
          <a:effectLst/>
        </p:spPr>
        <p:txBody>
          <a:bodyPr wrap="none">
            <a:spAutoFit/>
          </a:bodyPr>
          <a:lstStyle/>
          <a:p>
            <a:pPr algn="l"/>
            <a:r>
              <a:rPr lang="en-US"/>
              <a:t>Source: http://linux.wku.edu/~lamonml/algor/sort/shell.html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Shell sort algorithm</a:t>
            </a:r>
            <a:endParaRPr lang="en-GB" dirty="0"/>
          </a:p>
        </p:txBody>
      </p:sp>
      <p:sp>
        <p:nvSpPr>
          <p:cNvPr id="7" name="Rectangle 2"/>
          <p:cNvSpPr>
            <a:spLocks noGrp="1" noChangeArrowheads="1"/>
          </p:cNvSpPr>
          <p:nvPr>
            <p:ph idx="1"/>
          </p:nvPr>
        </p:nvSpPr>
        <p:spPr bwMode="auto">
          <a:xfrm>
            <a:off x="612648" y="1355110"/>
            <a:ext cx="7487744"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000000"/>
                </a:solidFill>
                <a:effectLst/>
                <a:latin typeface="Monaco"/>
              </a:rPr>
              <a:t>SHELL-SORT(</a:t>
            </a:r>
            <a:r>
              <a:rPr kumimoji="0" lang="en-US" sz="1800" b="0" i="0" u="none" strike="noStrike" cap="none" normalizeH="0" baseline="0" dirty="0" err="1" smtClean="0">
                <a:ln>
                  <a:noFill/>
                </a:ln>
                <a:solidFill>
                  <a:srgbClr val="000000"/>
                </a:solidFill>
                <a:effectLst/>
                <a:latin typeface="Monaco"/>
              </a:rPr>
              <a:t>A,n</a:t>
            </a:r>
            <a:r>
              <a:rPr kumimoji="0" lang="en-US" sz="1800" b="0" i="0" u="none" strike="noStrike" cap="none" normalizeH="0" baseline="0" dirty="0" smtClean="0">
                <a:ln>
                  <a:noFill/>
                </a:ln>
                <a:solidFill>
                  <a:srgbClr val="000000"/>
                </a:solidFill>
                <a:effectLst/>
                <a:latin typeface="Monaco"/>
              </a:rPr>
              <a:t>)</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008200"/>
                </a:solidFill>
                <a:effectLst/>
                <a:latin typeface="Monaco"/>
              </a:rPr>
              <a:t>// we take gap sequence in order of |N/2|, |N/4|, |N/8|...1</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r>
              <a:rPr kumimoji="0" lang="en-US" sz="1800" b="1" i="0" u="none" strike="noStrike" cap="none" normalizeH="0" baseline="0" dirty="0" smtClean="0">
                <a:ln>
                  <a:noFill/>
                </a:ln>
                <a:solidFill>
                  <a:srgbClr val="006699"/>
                </a:solidFill>
                <a:effectLst/>
                <a:latin typeface="Monaco"/>
              </a:rPr>
              <a:t>for</a:t>
            </a:r>
            <a:r>
              <a:rPr kumimoji="0" lang="en-US" sz="1800" b="0" i="0" u="none" strike="noStrike" cap="none" normalizeH="0" baseline="0" dirty="0" smtClean="0">
                <a:ln>
                  <a:noFill/>
                </a:ln>
                <a:solidFill>
                  <a:srgbClr val="555555"/>
                </a:solidFill>
                <a:effectLst/>
                <a:latin typeface="Monaco"/>
              </a:rPr>
              <a:t> </a:t>
            </a:r>
            <a:r>
              <a:rPr kumimoji="0" lang="en-US" sz="1800" b="0" i="0" u="none" strike="noStrike" cap="none" normalizeH="0" baseline="0" dirty="0" smtClean="0">
                <a:ln>
                  <a:noFill/>
                </a:ln>
                <a:solidFill>
                  <a:srgbClr val="000000"/>
                </a:solidFill>
                <a:effectLst/>
                <a:latin typeface="Monaco"/>
              </a:rPr>
              <a:t>gap=n/2; gap=0; gap/=2 </a:t>
            </a:r>
            <a:r>
              <a:rPr kumimoji="0" lang="en-US" sz="1800" b="1" i="0" u="none" strike="noStrike" cap="none" normalizeH="0" baseline="0" dirty="0" smtClean="0">
                <a:ln>
                  <a:noFill/>
                </a:ln>
                <a:solidFill>
                  <a:srgbClr val="006699"/>
                </a:solidFill>
                <a:effectLst/>
                <a:latin typeface="Monaco"/>
              </a:rPr>
              <a:t>do</a:t>
            </a:r>
            <a:r>
              <a:rPr kumimoji="0" lang="en-US" sz="1800" b="0" i="0" u="none" strike="noStrike" cap="none" normalizeH="0" baseline="0" dirty="0" smtClean="0">
                <a:ln>
                  <a:noFill/>
                </a:ln>
                <a:solidFill>
                  <a:srgbClr val="000000"/>
                </a:solidFill>
                <a:effectLst/>
                <a:latin typeface="Monaco"/>
              </a:rPr>
              <a:t>:</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r>
              <a:rPr kumimoji="0" lang="en-US" sz="1800" b="0" i="0" u="none" strike="noStrike" cap="none" normalizeH="0" baseline="0" dirty="0" smtClean="0">
                <a:ln>
                  <a:noFill/>
                </a:ln>
                <a:solidFill>
                  <a:srgbClr val="008200"/>
                </a:solidFill>
                <a:effectLst/>
                <a:latin typeface="Monaco"/>
              </a:rPr>
              <a:t>//Perform gapped insertion sort for this gap size.</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r>
              <a:rPr kumimoji="0" lang="en-US" sz="1800" b="1" i="0" u="none" strike="noStrike" cap="none" normalizeH="0" baseline="0" dirty="0" smtClean="0">
                <a:ln>
                  <a:noFill/>
                </a:ln>
                <a:solidFill>
                  <a:srgbClr val="006699"/>
                </a:solidFill>
                <a:effectLst/>
                <a:latin typeface="Monaco"/>
              </a:rPr>
              <a:t>for</a:t>
            </a:r>
            <a:r>
              <a:rPr kumimoji="0" lang="en-US" sz="1800" b="0" i="0" u="none" strike="noStrike" cap="none" normalizeH="0" baseline="0" dirty="0" smtClean="0">
                <a:ln>
                  <a:noFill/>
                </a:ln>
                <a:solidFill>
                  <a:srgbClr val="555555"/>
                </a:solidFill>
                <a:effectLst/>
                <a:latin typeface="Monaco"/>
              </a:rPr>
              <a:t> </a:t>
            </a:r>
            <a:r>
              <a:rPr kumimoji="0" lang="en-US" sz="1800" b="0" i="0" u="none" strike="noStrike" cap="none" normalizeH="0" baseline="0" dirty="0" err="1" smtClean="0">
                <a:ln>
                  <a:noFill/>
                </a:ln>
                <a:solidFill>
                  <a:srgbClr val="000000"/>
                </a:solidFill>
                <a:effectLst/>
                <a:latin typeface="Monaco"/>
              </a:rPr>
              <a:t>i</a:t>
            </a:r>
            <a:r>
              <a:rPr kumimoji="0" lang="en-US" sz="1800" b="0" i="0" u="none" strike="noStrike" cap="none" normalizeH="0" baseline="0" dirty="0" smtClean="0">
                <a:ln>
                  <a:noFill/>
                </a:ln>
                <a:solidFill>
                  <a:srgbClr val="000000"/>
                </a:solidFill>
                <a:effectLst/>
                <a:latin typeface="Monaco"/>
              </a:rPr>
              <a:t>=gap; </a:t>
            </a:r>
            <a:r>
              <a:rPr kumimoji="0" lang="en-US" sz="1800" b="0" i="0" u="none" strike="noStrike" cap="none" normalizeH="0" baseline="0" dirty="0" err="1" smtClean="0">
                <a:ln>
                  <a:noFill/>
                </a:ln>
                <a:solidFill>
                  <a:srgbClr val="000000"/>
                </a:solidFill>
                <a:effectLst/>
                <a:latin typeface="Monaco"/>
              </a:rPr>
              <a:t>i</a:t>
            </a:r>
            <a:r>
              <a:rPr kumimoji="0" lang="en-US" sz="1800" b="0" i="0" u="none" strike="noStrike" cap="none" normalizeH="0" baseline="0" dirty="0" smtClean="0">
                <a:ln>
                  <a:noFill/>
                </a:ln>
                <a:solidFill>
                  <a:srgbClr val="000000"/>
                </a:solidFill>
                <a:effectLst/>
                <a:latin typeface="Monaco"/>
              </a:rPr>
              <a:t>&lt;n; </a:t>
            </a:r>
            <a:r>
              <a:rPr kumimoji="0" lang="en-US" sz="1800" b="0" i="0" u="none" strike="noStrike" cap="none" normalizeH="0" baseline="0" dirty="0" err="1" smtClean="0">
                <a:ln>
                  <a:noFill/>
                </a:ln>
                <a:solidFill>
                  <a:srgbClr val="000000"/>
                </a:solidFill>
                <a:effectLst/>
                <a:latin typeface="Monaco"/>
              </a:rPr>
              <a:t>i</a:t>
            </a:r>
            <a:r>
              <a:rPr kumimoji="0" lang="en-US" sz="1800" b="0" i="0" u="none" strike="noStrike" cap="none" normalizeH="0" baseline="0" dirty="0" smtClean="0">
                <a:ln>
                  <a:noFill/>
                </a:ln>
                <a:solidFill>
                  <a:srgbClr val="000000"/>
                </a:solidFill>
                <a:effectLst/>
                <a:latin typeface="Monaco"/>
              </a:rPr>
              <a:t>+=1 </a:t>
            </a:r>
            <a:r>
              <a:rPr kumimoji="0" lang="en-US" sz="1800" b="1" i="0" u="none" strike="noStrike" cap="none" normalizeH="0" baseline="0" dirty="0" smtClean="0">
                <a:ln>
                  <a:noFill/>
                </a:ln>
                <a:solidFill>
                  <a:srgbClr val="006699"/>
                </a:solidFill>
                <a:effectLst/>
                <a:latin typeface="Monaco"/>
              </a:rPr>
              <a:t>do</a:t>
            </a:r>
            <a:r>
              <a:rPr kumimoji="0" lang="en-US" sz="1800" b="0" i="0" u="none" strike="noStrike" cap="none" normalizeH="0" baseline="0" dirty="0" smtClean="0">
                <a:ln>
                  <a:noFill/>
                </a:ln>
                <a:solidFill>
                  <a:srgbClr val="000000"/>
                </a:solidFill>
                <a:effectLst/>
                <a:latin typeface="Monaco"/>
              </a:rPr>
              <a:t>: temp=A[</a:t>
            </a:r>
            <a:r>
              <a:rPr kumimoji="0" lang="en-US" sz="1800" b="0" i="0" u="none" strike="noStrike" cap="none" normalizeH="0" baseline="0" dirty="0" err="1" smtClean="0">
                <a:ln>
                  <a:noFill/>
                </a:ln>
                <a:solidFill>
                  <a:srgbClr val="000000"/>
                </a:solidFill>
                <a:effectLst/>
                <a:latin typeface="Monaco"/>
              </a:rPr>
              <a:t>i</a:t>
            </a:r>
            <a:r>
              <a:rPr kumimoji="0" lang="en-US" sz="1800" b="0" i="0" u="none" strike="noStrike" cap="none" normalizeH="0" baseline="0" dirty="0" smtClean="0">
                <a:ln>
                  <a:noFill/>
                </a:ln>
                <a:solidFill>
                  <a:srgbClr val="000000"/>
                </a:solidFill>
                <a:effectLst/>
                <a:latin typeface="Monaco"/>
              </a:rPr>
              <a:t>] </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r>
              <a:rPr kumimoji="0" lang="en-US" sz="1800" b="0" i="0" u="none" strike="noStrike" cap="none" normalizeH="0" baseline="0" dirty="0" smtClean="0">
                <a:ln>
                  <a:noFill/>
                </a:ln>
                <a:solidFill>
                  <a:srgbClr val="008200"/>
                </a:solidFill>
                <a:effectLst/>
                <a:latin typeface="Monaco"/>
              </a:rPr>
              <a:t>// shift earlier gap-sorted elements up until </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r>
              <a:rPr kumimoji="0" lang="en-US" sz="1800" b="0" i="0" u="none" strike="noStrike" cap="none" normalizeH="0" baseline="0" dirty="0" smtClean="0">
                <a:ln>
                  <a:noFill/>
                </a:ln>
                <a:solidFill>
                  <a:srgbClr val="008200"/>
                </a:solidFill>
                <a:effectLst/>
                <a:latin typeface="Monaco"/>
              </a:rPr>
              <a:t>// the correct location for a[</a:t>
            </a:r>
            <a:r>
              <a:rPr kumimoji="0" lang="en-US" sz="1800" b="0" i="0" u="none" strike="noStrike" cap="none" normalizeH="0" baseline="0" dirty="0" err="1" smtClean="0">
                <a:ln>
                  <a:noFill/>
                </a:ln>
                <a:solidFill>
                  <a:srgbClr val="008200"/>
                </a:solidFill>
                <a:effectLst/>
                <a:latin typeface="Monaco"/>
              </a:rPr>
              <a:t>i</a:t>
            </a:r>
            <a:r>
              <a:rPr kumimoji="0" lang="en-US" sz="1800" b="0" i="0" u="none" strike="noStrike" cap="none" normalizeH="0" baseline="0" dirty="0" smtClean="0">
                <a:ln>
                  <a:noFill/>
                </a:ln>
                <a:solidFill>
                  <a:srgbClr val="008200"/>
                </a:solidFill>
                <a:effectLst/>
                <a:latin typeface="Monaco"/>
              </a:rPr>
              <a:t>] is found </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r>
              <a:rPr kumimoji="0" lang="en-US" sz="1800" b="1" i="0" u="none" strike="noStrike" cap="none" normalizeH="0" baseline="0" dirty="0" smtClean="0">
                <a:ln>
                  <a:noFill/>
                </a:ln>
                <a:solidFill>
                  <a:srgbClr val="006699"/>
                </a:solidFill>
                <a:effectLst/>
                <a:latin typeface="Monaco"/>
              </a:rPr>
              <a:t>for</a:t>
            </a:r>
            <a:r>
              <a:rPr kumimoji="0" lang="en-US" sz="1800" b="0" i="0" u="none" strike="noStrike" cap="none" normalizeH="0" baseline="0" dirty="0" smtClean="0">
                <a:ln>
                  <a:noFill/>
                </a:ln>
                <a:solidFill>
                  <a:srgbClr val="555555"/>
                </a:solidFill>
                <a:effectLst/>
                <a:latin typeface="Monaco"/>
              </a:rPr>
              <a:t> </a:t>
            </a:r>
            <a:r>
              <a:rPr kumimoji="0" lang="en-US" sz="1800" b="0" i="0" u="none" strike="noStrike" cap="none" normalizeH="0" baseline="0" dirty="0" smtClean="0">
                <a:ln>
                  <a:noFill/>
                </a:ln>
                <a:solidFill>
                  <a:srgbClr val="000000"/>
                </a:solidFill>
                <a:effectLst/>
                <a:latin typeface="Monaco"/>
              </a:rPr>
              <a:t>j=</a:t>
            </a:r>
            <a:r>
              <a:rPr kumimoji="0" lang="en-US" sz="1800" b="0" i="0" u="none" strike="noStrike" cap="none" normalizeH="0" baseline="0" dirty="0" err="1" smtClean="0">
                <a:ln>
                  <a:noFill/>
                </a:ln>
                <a:solidFill>
                  <a:srgbClr val="000000"/>
                </a:solidFill>
                <a:effectLst/>
                <a:latin typeface="Monaco"/>
              </a:rPr>
              <a:t>i</a:t>
            </a:r>
            <a:r>
              <a:rPr kumimoji="0" lang="en-US" sz="1800" b="0" i="0" u="none" strike="noStrike" cap="none" normalizeH="0" baseline="0" dirty="0" smtClean="0">
                <a:ln>
                  <a:noFill/>
                </a:ln>
                <a:solidFill>
                  <a:srgbClr val="000000"/>
                </a:solidFill>
                <a:effectLst/>
                <a:latin typeface="Monaco"/>
              </a:rPr>
              <a:t>; j&gt;=gap &amp;&amp; A[j-gap]&gt;</a:t>
            </a:r>
            <a:r>
              <a:rPr kumimoji="0" lang="en-US" sz="1800" b="0" i="0" u="none" strike="noStrike" cap="none" normalizeH="0" baseline="0" dirty="0" err="1" smtClean="0">
                <a:ln>
                  <a:noFill/>
                </a:ln>
                <a:solidFill>
                  <a:srgbClr val="000000"/>
                </a:solidFill>
                <a:effectLst/>
                <a:latin typeface="Monaco"/>
              </a:rPr>
              <a:t>temp;j</a:t>
            </a:r>
            <a:r>
              <a:rPr kumimoji="0" lang="en-US" sz="1800" b="0" i="0" u="none" strike="noStrike" cap="none" normalizeH="0" baseline="0" dirty="0" smtClean="0">
                <a:ln>
                  <a:noFill/>
                </a:ln>
                <a:solidFill>
                  <a:srgbClr val="000000"/>
                </a:solidFill>
                <a:effectLst/>
                <a:latin typeface="Monaco"/>
              </a:rPr>
              <a:t>-=gap </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r>
              <a:rPr kumimoji="0" lang="en-US" sz="1800" b="1" i="0" u="none" strike="noStrike" cap="none" normalizeH="0" baseline="0" dirty="0" smtClean="0">
                <a:ln>
                  <a:noFill/>
                </a:ln>
                <a:solidFill>
                  <a:srgbClr val="006699"/>
                </a:solidFill>
                <a:effectLst/>
                <a:latin typeface="Monaco"/>
              </a:rPr>
              <a:t>do</a:t>
            </a:r>
            <a:r>
              <a:rPr kumimoji="0" lang="en-US" sz="1800" b="0" i="0" u="none" strike="noStrike" cap="none" normalizeH="0" baseline="0" dirty="0" smtClean="0">
                <a:ln>
                  <a:noFill/>
                </a:ln>
                <a:solidFill>
                  <a:srgbClr val="000000"/>
                </a:solidFill>
                <a:effectLst/>
                <a:latin typeface="Monaco"/>
              </a:rPr>
              <a:t>:</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r>
              <a:rPr kumimoji="0" lang="en-US" sz="1800" b="0" i="0" u="none" strike="noStrike" cap="none" normalizeH="0" baseline="0" dirty="0" smtClean="0">
                <a:ln>
                  <a:noFill/>
                </a:ln>
                <a:solidFill>
                  <a:srgbClr val="000000"/>
                </a:solidFill>
                <a:effectLst/>
                <a:latin typeface="Monaco"/>
              </a:rPr>
              <a:t>A[j]= A[j-gap]</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r>
              <a:rPr kumimoji="0" lang="en-US" sz="1800" b="0" i="0" u="none" strike="noStrike" cap="none" normalizeH="0" baseline="0" dirty="0" smtClean="0">
                <a:ln>
                  <a:noFill/>
                </a:ln>
                <a:solidFill>
                  <a:srgbClr val="000000"/>
                </a:solidFill>
                <a:effectLst/>
                <a:latin typeface="Monaco"/>
              </a:rPr>
              <a:t>end </a:t>
            </a:r>
            <a:r>
              <a:rPr kumimoji="0" lang="en-US" sz="1800" b="1" i="0" u="none" strike="noStrike" cap="none" normalizeH="0" baseline="0" dirty="0" smtClean="0">
                <a:ln>
                  <a:noFill/>
                </a:ln>
                <a:solidFill>
                  <a:srgbClr val="006699"/>
                </a:solidFill>
                <a:effectLst/>
                <a:latin typeface="Monaco"/>
              </a:rPr>
              <a:t>for</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r>
              <a:rPr kumimoji="0" lang="en-US" sz="1800" b="0" i="0" u="none" strike="noStrike" cap="none" normalizeH="0" baseline="0" dirty="0" smtClean="0">
                <a:ln>
                  <a:noFill/>
                </a:ln>
                <a:solidFill>
                  <a:srgbClr val="008200"/>
                </a:solidFill>
                <a:effectLst/>
                <a:latin typeface="Monaco"/>
              </a:rPr>
              <a:t>// put temp in its correct location</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r>
              <a:rPr kumimoji="0" lang="en-US" sz="1800" b="0" i="0" u="none" strike="noStrike" cap="none" normalizeH="0" baseline="0" dirty="0" smtClean="0">
                <a:ln>
                  <a:noFill/>
                </a:ln>
                <a:solidFill>
                  <a:srgbClr val="000000"/>
                </a:solidFill>
                <a:effectLst/>
                <a:latin typeface="Monaco"/>
              </a:rPr>
              <a:t>A[j]= temp;</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r>
              <a:rPr kumimoji="0" lang="en-US" sz="1800" b="0" i="0" u="none" strike="noStrike" cap="none" normalizeH="0" baseline="0" dirty="0" smtClean="0">
                <a:ln>
                  <a:noFill/>
                </a:ln>
                <a:solidFill>
                  <a:srgbClr val="000000"/>
                </a:solidFill>
                <a:effectLst/>
                <a:latin typeface="Monaco"/>
              </a:rPr>
              <a:t>end </a:t>
            </a:r>
            <a:r>
              <a:rPr kumimoji="0" lang="en-US" sz="1800" b="1" i="0" u="none" strike="noStrike" cap="none" normalizeH="0" baseline="0" dirty="0" smtClean="0">
                <a:ln>
                  <a:noFill/>
                </a:ln>
                <a:solidFill>
                  <a:srgbClr val="006699"/>
                </a:solidFill>
                <a:effectLst/>
                <a:latin typeface="Monaco"/>
              </a:rPr>
              <a:t>for</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555555"/>
                </a:solidFill>
                <a:effectLst/>
                <a:latin typeface="Monaco"/>
              </a:rPr>
              <a:t>    </a:t>
            </a:r>
            <a:r>
              <a:rPr kumimoji="0" lang="en-US" sz="1800" b="0" i="0" u="none" strike="noStrike" cap="none" normalizeH="0" baseline="0" dirty="0" smtClean="0">
                <a:ln>
                  <a:noFill/>
                </a:ln>
                <a:solidFill>
                  <a:srgbClr val="000000"/>
                </a:solidFill>
                <a:effectLst/>
                <a:latin typeface="Monaco"/>
              </a:rPr>
              <a:t>end </a:t>
            </a:r>
            <a:r>
              <a:rPr kumimoji="0" lang="en-US" sz="1800" b="1" i="0" u="none" strike="noStrike" cap="none" normalizeH="0" baseline="0" dirty="0" smtClean="0">
                <a:ln>
                  <a:noFill/>
                </a:ln>
                <a:solidFill>
                  <a:srgbClr val="006699"/>
                </a:solidFill>
                <a:effectLst/>
                <a:latin typeface="Monaco"/>
              </a:rPr>
              <a:t>for</a:t>
            </a:r>
            <a:endParaRPr kumimoji="0" lang="en-US" sz="18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000000"/>
                </a:solidFill>
                <a:effectLst/>
                <a:latin typeface="Monaco"/>
              </a:rPr>
              <a:t>end </a:t>
            </a:r>
            <a:r>
              <a:rPr kumimoji="0" lang="en-US" sz="1800" b="0" i="0" u="none" strike="noStrike" cap="none" normalizeH="0" baseline="0" dirty="0" err="1" smtClean="0">
                <a:ln>
                  <a:noFill/>
                </a:ln>
                <a:solidFill>
                  <a:srgbClr val="000000"/>
                </a:solidFill>
                <a:effectLst/>
                <a:latin typeface="Monaco"/>
              </a:rPr>
              <a:t>func</a:t>
            </a:r>
            <a:endParaRPr kumimoji="0" lang="en-US" sz="1800" b="0" i="0" u="none" strike="noStrike" cap="none" normalizeH="0" baseline="0" dirty="0" smtClean="0">
              <a:ln>
                <a:noFill/>
              </a:ln>
              <a:solidFill>
                <a:schemeClr val="tx1"/>
              </a:solidFill>
              <a:effectLst/>
            </a:endParaRPr>
          </a:p>
        </p:txBody>
      </p:sp>
      <p:sp>
        <p:nvSpPr>
          <p:cNvPr id="3" name="Date Placeholder 2"/>
          <p:cNvSpPr>
            <a:spLocks noGrp="1"/>
          </p:cNvSpPr>
          <p:nvPr>
            <p:ph type="dt" sz="half" idx="10"/>
          </p:nvPr>
        </p:nvSpPr>
        <p:spPr/>
        <p:txBody>
          <a:bodyPr/>
          <a:lstStyle/>
          <a:p>
            <a:fld id="{422F16D0-2CA2-4A64-AA09-70EBF6A62240}"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41</a:t>
            </a:fld>
            <a:endParaRPr lang="en-GB"/>
          </a:p>
        </p:txBody>
      </p:sp>
    </p:spTree>
    <p:extLst>
      <p:ext uri="{BB962C8B-B14F-4D97-AF65-F5344CB8AC3E}">
        <p14:creationId xmlns:p14="http://schemas.microsoft.com/office/powerpoint/2010/main" val="3570638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normAutofit/>
          </a:bodyPr>
          <a:lstStyle/>
          <a:p>
            <a:pPr algn="ctr"/>
            <a:r>
              <a:rPr lang="en-US" b="0">
                <a:effectLst/>
                <a:latin typeface="Arial" charset="0"/>
              </a:rPr>
              <a:t>Empirical Analysis of Shellsort (Advantage)</a:t>
            </a:r>
          </a:p>
        </p:txBody>
      </p:sp>
      <p:sp>
        <p:nvSpPr>
          <p:cNvPr id="25603" name="Rectangle 3"/>
          <p:cNvSpPr>
            <a:spLocks noGrp="1" noRot="1" noChangeArrowheads="1"/>
          </p:cNvSpPr>
          <p:nvPr>
            <p:ph idx="1"/>
          </p:nvPr>
        </p:nvSpPr>
        <p:spPr/>
        <p:txBody>
          <a:bodyPr/>
          <a:lstStyle/>
          <a:p>
            <a:r>
              <a:rPr lang="en-US">
                <a:effectLst/>
              </a:rPr>
              <a:t>Advantage of Shellsort is that its only efficient for medium size lists. For bigger lists, the algorithm is not the best choice. Fastest of all O(N^2) sorting algorithms.</a:t>
            </a:r>
          </a:p>
          <a:p>
            <a:r>
              <a:rPr lang="en-US">
                <a:effectLst/>
              </a:rPr>
              <a:t>5 times faster than the </a:t>
            </a:r>
            <a:r>
              <a:rPr lang="en-US">
                <a:effectLst/>
                <a:hlinkClick r:id="rId2"/>
              </a:rPr>
              <a:t>bubble</a:t>
            </a:r>
            <a:r>
              <a:rPr lang="en-US">
                <a:effectLst/>
              </a:rPr>
              <a:t> sort and a little over twice as fast as the </a:t>
            </a:r>
            <a:r>
              <a:rPr lang="en-US">
                <a:effectLst/>
                <a:hlinkClick r:id="rId3"/>
              </a:rPr>
              <a:t>insertion</a:t>
            </a:r>
            <a:r>
              <a:rPr lang="en-US">
                <a:effectLst/>
              </a:rPr>
              <a:t> sort, its closest competitor.</a:t>
            </a:r>
            <a:r>
              <a:rPr lang="en-US"/>
              <a:t> </a:t>
            </a:r>
            <a:r>
              <a:rPr lang="en-US">
                <a:effectLst/>
              </a:rPr>
              <a:t> </a:t>
            </a:r>
          </a:p>
        </p:txBody>
      </p:sp>
      <p:sp>
        <p:nvSpPr>
          <p:cNvPr id="4" name="Date Placeholder 3"/>
          <p:cNvSpPr>
            <a:spLocks noGrp="1"/>
          </p:cNvSpPr>
          <p:nvPr>
            <p:ph type="dt" sz="half" idx="10"/>
          </p:nvPr>
        </p:nvSpPr>
        <p:spPr/>
        <p:txBody>
          <a:bodyPr/>
          <a:lstStyle/>
          <a:p>
            <a:fld id="{C92B6DC9-C5FE-4C4E-8C89-C7C7BAF1D29D}"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42</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normAutofit/>
          </a:bodyPr>
          <a:lstStyle/>
          <a:p>
            <a:pPr algn="ctr"/>
            <a:r>
              <a:rPr lang="en-US" b="0">
                <a:effectLst/>
                <a:latin typeface="Arial" charset="0"/>
              </a:rPr>
              <a:t>Empirical Analysis of Shellsort (Disadvantage)</a:t>
            </a:r>
          </a:p>
        </p:txBody>
      </p:sp>
      <p:sp>
        <p:nvSpPr>
          <p:cNvPr id="26627" name="Rectangle 3"/>
          <p:cNvSpPr>
            <a:spLocks noGrp="1" noRot="1" noChangeArrowheads="1"/>
          </p:cNvSpPr>
          <p:nvPr>
            <p:ph idx="1"/>
          </p:nvPr>
        </p:nvSpPr>
        <p:spPr/>
        <p:txBody>
          <a:bodyPr>
            <a:normAutofit fontScale="92500" lnSpcReduction="20000"/>
          </a:bodyPr>
          <a:lstStyle/>
          <a:p>
            <a:r>
              <a:rPr lang="en-US" sz="2800">
                <a:effectLst/>
              </a:rPr>
              <a:t>Disadvantage of Shellsort is that it is a complex algorithm and its not nearly as efficient as the</a:t>
            </a:r>
            <a:r>
              <a:rPr lang="en-US" sz="2800"/>
              <a:t> </a:t>
            </a:r>
            <a:r>
              <a:rPr lang="en-US" sz="2800">
                <a:effectLst/>
                <a:hlinkClick r:id="rId2"/>
              </a:rPr>
              <a:t>merge</a:t>
            </a:r>
            <a:r>
              <a:rPr lang="en-US" sz="2800"/>
              <a:t>, </a:t>
            </a:r>
            <a:r>
              <a:rPr lang="en-US" sz="2800">
                <a:effectLst/>
                <a:hlinkClick r:id="rId3"/>
              </a:rPr>
              <a:t>heap</a:t>
            </a:r>
            <a:r>
              <a:rPr lang="en-US" sz="2800"/>
              <a:t>, </a:t>
            </a:r>
            <a:r>
              <a:rPr lang="en-US" sz="2800">
                <a:effectLst/>
              </a:rPr>
              <a:t>and </a:t>
            </a:r>
            <a:r>
              <a:rPr lang="en-US" sz="2800">
                <a:effectLst/>
                <a:hlinkClick r:id="rId4"/>
              </a:rPr>
              <a:t>quick</a:t>
            </a:r>
            <a:r>
              <a:rPr lang="en-US" sz="2800">
                <a:effectLst/>
              </a:rPr>
              <a:t> sorts.</a:t>
            </a:r>
            <a:r>
              <a:rPr lang="en-US" sz="2800"/>
              <a:t> </a:t>
            </a:r>
          </a:p>
          <a:p>
            <a:r>
              <a:rPr lang="en-US" sz="2800">
                <a:effectLst/>
              </a:rPr>
              <a:t>The shell sort is still significantly slower than the </a:t>
            </a:r>
            <a:r>
              <a:rPr lang="en-US" sz="2800">
                <a:effectLst/>
                <a:hlinkClick r:id="rId2"/>
              </a:rPr>
              <a:t>merge</a:t>
            </a:r>
            <a:r>
              <a:rPr lang="en-US" sz="2800">
                <a:effectLst/>
              </a:rPr>
              <a:t>, </a:t>
            </a:r>
            <a:r>
              <a:rPr lang="en-US" sz="2800">
                <a:effectLst/>
                <a:hlinkClick r:id="rId3"/>
              </a:rPr>
              <a:t>heap</a:t>
            </a:r>
            <a:r>
              <a:rPr lang="en-US" sz="2800">
                <a:effectLst/>
              </a:rPr>
              <a:t>, and </a:t>
            </a:r>
            <a:r>
              <a:rPr lang="en-US" sz="2800">
                <a:effectLst/>
                <a:hlinkClick r:id="rId4"/>
              </a:rPr>
              <a:t>quick</a:t>
            </a:r>
            <a:r>
              <a:rPr lang="en-US" sz="2800">
                <a:effectLst/>
              </a:rPr>
              <a:t> sorts, but its relatively simple algorithm makes it a good choice for sorting lists of less than 5000 items unless speed important. It's also an excellent choice for repetitive sorting of smaller lists.</a:t>
            </a:r>
            <a:r>
              <a:rPr lang="en-US" sz="2800"/>
              <a:t> </a:t>
            </a:r>
            <a:endParaRPr lang="en-US" sz="2800">
              <a:effectLst/>
            </a:endParaRPr>
          </a:p>
          <a:p>
            <a:pPr>
              <a:buFont typeface="Wingdings" pitchFamily="2" charset="2"/>
              <a:buNone/>
            </a:pPr>
            <a:endParaRPr lang="en-US" sz="2800">
              <a:effectLst/>
            </a:endParaRPr>
          </a:p>
        </p:txBody>
      </p:sp>
      <p:sp>
        <p:nvSpPr>
          <p:cNvPr id="4" name="Date Placeholder 3"/>
          <p:cNvSpPr>
            <a:spLocks noGrp="1"/>
          </p:cNvSpPr>
          <p:nvPr>
            <p:ph type="dt" sz="half" idx="10"/>
          </p:nvPr>
        </p:nvSpPr>
        <p:spPr/>
        <p:txBody>
          <a:bodyPr/>
          <a:lstStyle/>
          <a:p>
            <a:fld id="{9ED14975-58A4-45DF-B59C-33B75DCBCF93}"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43</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algn="ctr"/>
            <a:r>
              <a:rPr lang="en-US" b="0">
                <a:effectLst/>
                <a:latin typeface="Arial" charset="0"/>
              </a:rPr>
              <a:t>Shellsort Best Case</a:t>
            </a:r>
          </a:p>
        </p:txBody>
      </p:sp>
      <p:sp>
        <p:nvSpPr>
          <p:cNvPr id="27651" name="Rectangle 3"/>
          <p:cNvSpPr>
            <a:spLocks noGrp="1" noRot="1" noChangeArrowheads="1"/>
          </p:cNvSpPr>
          <p:nvPr>
            <p:ph idx="1"/>
          </p:nvPr>
        </p:nvSpPr>
        <p:spPr/>
        <p:txBody>
          <a:bodyPr/>
          <a:lstStyle/>
          <a:p>
            <a:r>
              <a:rPr lang="en-US">
                <a:effectLst/>
              </a:rPr>
              <a:t>Best Case: The best case in the shell sort is when the array is already sorted in the right order. The number of comparisons is less.</a:t>
            </a:r>
          </a:p>
        </p:txBody>
      </p:sp>
      <p:sp>
        <p:nvSpPr>
          <p:cNvPr id="4" name="Date Placeholder 3"/>
          <p:cNvSpPr>
            <a:spLocks noGrp="1"/>
          </p:cNvSpPr>
          <p:nvPr>
            <p:ph type="dt" sz="half" idx="10"/>
          </p:nvPr>
        </p:nvSpPr>
        <p:spPr/>
        <p:txBody>
          <a:bodyPr/>
          <a:lstStyle/>
          <a:p>
            <a:fld id="{50B45ED3-E7EF-4E2A-BE5A-C515C09D3E1E}"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44</a:t>
            </a:fld>
            <a:endParaRPr lang="en-GB"/>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algn="ctr"/>
            <a:r>
              <a:rPr lang="en-US" b="0">
                <a:effectLst/>
                <a:latin typeface="Arial" charset="0"/>
              </a:rPr>
              <a:t>Shellsort Worst Case</a:t>
            </a:r>
          </a:p>
        </p:txBody>
      </p:sp>
      <p:sp>
        <p:nvSpPr>
          <p:cNvPr id="29699" name="Rectangle 3"/>
          <p:cNvSpPr>
            <a:spLocks noGrp="1" noRot="1" noChangeArrowheads="1"/>
          </p:cNvSpPr>
          <p:nvPr>
            <p:ph idx="1"/>
          </p:nvPr>
        </p:nvSpPr>
        <p:spPr/>
        <p:txBody>
          <a:bodyPr/>
          <a:lstStyle/>
          <a:p>
            <a:r>
              <a:rPr lang="en-US">
                <a:effectLst/>
              </a:rPr>
              <a:t>The running time of Shellsort depends on the choice of increment sequence. </a:t>
            </a:r>
          </a:p>
          <a:p>
            <a:r>
              <a:rPr lang="en-US">
                <a:effectLst/>
              </a:rPr>
              <a:t>The problem with Shell’s increments is that pairs of increments are not necessarily relatively prime and smaller increments can have little effect.</a:t>
            </a:r>
          </a:p>
        </p:txBody>
      </p:sp>
      <p:sp>
        <p:nvSpPr>
          <p:cNvPr id="4" name="Date Placeholder 3"/>
          <p:cNvSpPr>
            <a:spLocks noGrp="1"/>
          </p:cNvSpPr>
          <p:nvPr>
            <p:ph type="dt" sz="half" idx="10"/>
          </p:nvPr>
        </p:nvSpPr>
        <p:spPr/>
        <p:txBody>
          <a:bodyPr/>
          <a:lstStyle/>
          <a:p>
            <a:fld id="{8D893F5C-EF00-4F0D-A6B9-5F4C6A848AEC}"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45</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algn="ctr"/>
            <a:r>
              <a:rPr lang="en-US" b="0">
                <a:effectLst/>
                <a:latin typeface="Arial" charset="0"/>
              </a:rPr>
              <a:t>Shellsort Examples</a:t>
            </a:r>
          </a:p>
        </p:txBody>
      </p:sp>
      <p:sp>
        <p:nvSpPr>
          <p:cNvPr id="38915" name="Rectangle 3"/>
          <p:cNvSpPr>
            <a:spLocks noGrp="1" noRot="1" noChangeArrowheads="1"/>
          </p:cNvSpPr>
          <p:nvPr>
            <p:ph idx="1"/>
          </p:nvPr>
        </p:nvSpPr>
        <p:spPr>
          <a:xfrm>
            <a:off x="838200" y="1371600"/>
            <a:ext cx="8007350" cy="4191000"/>
          </a:xfrm>
        </p:spPr>
        <p:txBody>
          <a:bodyPr/>
          <a:lstStyle/>
          <a:p>
            <a:r>
              <a:rPr lang="en-US">
                <a:effectLst/>
              </a:rPr>
              <a:t>Sort: 18   32   12   5   38   33   16   2</a:t>
            </a:r>
          </a:p>
        </p:txBody>
      </p:sp>
      <p:sp>
        <p:nvSpPr>
          <p:cNvPr id="15" name="Date Placeholder 14"/>
          <p:cNvSpPr>
            <a:spLocks noGrp="1"/>
          </p:cNvSpPr>
          <p:nvPr>
            <p:ph type="dt" sz="half" idx="10"/>
          </p:nvPr>
        </p:nvSpPr>
        <p:spPr/>
        <p:txBody>
          <a:bodyPr/>
          <a:lstStyle/>
          <a:p>
            <a:fld id="{297C311C-2BA2-4548-8A8C-93A850B145F6}" type="datetime1">
              <a:rPr lang="en-US" smtClean="0"/>
              <a:t>3/24/2020</a:t>
            </a:fld>
            <a:endParaRPr lang="en-GB"/>
          </a:p>
        </p:txBody>
      </p:sp>
      <p:sp>
        <p:nvSpPr>
          <p:cNvPr id="17" name="Footer Placeholder 16"/>
          <p:cNvSpPr>
            <a:spLocks noGrp="1"/>
          </p:cNvSpPr>
          <p:nvPr>
            <p:ph type="ftr" sz="quarter" idx="11"/>
          </p:nvPr>
        </p:nvSpPr>
        <p:spPr/>
        <p:txBody>
          <a:bodyPr/>
          <a:lstStyle/>
          <a:p>
            <a:r>
              <a:rPr lang="en-GB" smtClean="0"/>
              <a:t>Data Structures &amp; Algorithms</a:t>
            </a:r>
            <a:endParaRPr lang="en-GB" dirty="0"/>
          </a:p>
        </p:txBody>
      </p:sp>
      <p:sp>
        <p:nvSpPr>
          <p:cNvPr id="16" name="Slide Number Placeholder 15"/>
          <p:cNvSpPr>
            <a:spLocks noGrp="1"/>
          </p:cNvSpPr>
          <p:nvPr>
            <p:ph type="sldNum" sz="quarter" idx="12"/>
          </p:nvPr>
        </p:nvSpPr>
        <p:spPr/>
        <p:txBody>
          <a:bodyPr>
            <a:normAutofit fontScale="92500" lnSpcReduction="10000"/>
          </a:bodyPr>
          <a:lstStyle/>
          <a:p>
            <a:fld id="{2851580B-532C-46DD-8981-D1006AF55002}" type="slidenum">
              <a:rPr lang="en-GB" smtClean="0"/>
              <a:pPr/>
              <a:t>46</a:t>
            </a:fld>
            <a:endParaRPr lang="en-GB"/>
          </a:p>
        </p:txBody>
      </p:sp>
      <p:sp>
        <p:nvSpPr>
          <p:cNvPr id="38916" name="Rectangle 4"/>
          <p:cNvSpPr>
            <a:spLocks noChangeArrowheads="1"/>
          </p:cNvSpPr>
          <p:nvPr/>
        </p:nvSpPr>
        <p:spPr bwMode="auto">
          <a:xfrm>
            <a:off x="1143000" y="2133600"/>
            <a:ext cx="6178550" cy="366713"/>
          </a:xfrm>
          <a:prstGeom prst="rect">
            <a:avLst/>
          </a:prstGeom>
          <a:noFill/>
          <a:ln w="9525">
            <a:noFill/>
            <a:miter lim="800000"/>
            <a:headEnd/>
            <a:tailEnd/>
          </a:ln>
          <a:effectLst/>
        </p:spPr>
        <p:txBody>
          <a:bodyPr wrap="none" anchor="ctr">
            <a:spAutoFit/>
          </a:bodyPr>
          <a:lstStyle/>
          <a:p>
            <a:pPr algn="l" eaLnBrk="1" hangingPunct="1"/>
            <a:r>
              <a:rPr lang="en-US"/>
              <a:t>8 Numbers to be sorted, Shell’s increment will be floor(n/2) </a:t>
            </a:r>
          </a:p>
        </p:txBody>
      </p:sp>
      <p:sp>
        <p:nvSpPr>
          <p:cNvPr id="38917" name="Rectangle 5"/>
          <p:cNvSpPr>
            <a:spLocks noChangeArrowheads="1"/>
          </p:cNvSpPr>
          <p:nvPr/>
        </p:nvSpPr>
        <p:spPr bwMode="auto">
          <a:xfrm>
            <a:off x="1219200" y="2514600"/>
            <a:ext cx="2860675" cy="366713"/>
          </a:xfrm>
          <a:prstGeom prst="rect">
            <a:avLst/>
          </a:prstGeom>
          <a:noFill/>
          <a:ln w="9525">
            <a:noFill/>
            <a:miter lim="800000"/>
            <a:headEnd/>
            <a:tailEnd/>
          </a:ln>
          <a:effectLst/>
        </p:spPr>
        <p:txBody>
          <a:bodyPr wrap="none" anchor="ctr">
            <a:spAutoFit/>
          </a:bodyPr>
          <a:lstStyle/>
          <a:p>
            <a:pPr algn="l" eaLnBrk="1" hangingPunct="1"/>
            <a:r>
              <a:rPr lang="en-US" b="1">
                <a:solidFill>
                  <a:schemeClr val="hlink"/>
                </a:solidFill>
              </a:rPr>
              <a:t>* floor(8/2) </a:t>
            </a:r>
            <a:r>
              <a:rPr lang="en-US" b="1">
                <a:solidFill>
                  <a:schemeClr val="hlink"/>
                </a:solidFill>
                <a:sym typeface="Wingdings" pitchFamily="2" charset="2"/>
              </a:rPr>
              <a:t></a:t>
            </a:r>
            <a:r>
              <a:rPr lang="en-US" b="1">
                <a:solidFill>
                  <a:schemeClr val="hlink"/>
                </a:solidFill>
              </a:rPr>
              <a:t> floor(4) = 4</a:t>
            </a:r>
          </a:p>
        </p:txBody>
      </p:sp>
      <p:sp>
        <p:nvSpPr>
          <p:cNvPr id="38918" name="Rectangle 6"/>
          <p:cNvSpPr>
            <a:spLocks noChangeArrowheads="1"/>
          </p:cNvSpPr>
          <p:nvPr/>
        </p:nvSpPr>
        <p:spPr bwMode="auto">
          <a:xfrm>
            <a:off x="1219200" y="2971800"/>
            <a:ext cx="1441450" cy="366713"/>
          </a:xfrm>
          <a:prstGeom prst="rect">
            <a:avLst/>
          </a:prstGeom>
          <a:noFill/>
          <a:ln w="9525">
            <a:noFill/>
            <a:miter lim="800000"/>
            <a:headEnd/>
            <a:tailEnd/>
          </a:ln>
          <a:effectLst/>
        </p:spPr>
        <p:txBody>
          <a:bodyPr wrap="none" anchor="ctr">
            <a:spAutoFit/>
          </a:bodyPr>
          <a:lstStyle/>
          <a:p>
            <a:pPr algn="l" eaLnBrk="1" hangingPunct="1"/>
            <a:r>
              <a:rPr lang="en-US"/>
              <a:t>increment 4:</a:t>
            </a:r>
          </a:p>
        </p:txBody>
      </p:sp>
      <p:sp>
        <p:nvSpPr>
          <p:cNvPr id="38919" name="Rectangle 7"/>
          <p:cNvSpPr>
            <a:spLocks noChangeArrowheads="1"/>
          </p:cNvSpPr>
          <p:nvPr/>
        </p:nvSpPr>
        <p:spPr bwMode="auto">
          <a:xfrm>
            <a:off x="2819400" y="3276600"/>
            <a:ext cx="247650" cy="366713"/>
          </a:xfrm>
          <a:prstGeom prst="rect">
            <a:avLst/>
          </a:prstGeom>
          <a:noFill/>
          <a:ln w="9525">
            <a:noFill/>
            <a:miter lim="800000"/>
            <a:headEnd/>
            <a:tailEnd/>
          </a:ln>
          <a:effectLst/>
        </p:spPr>
        <p:txBody>
          <a:bodyPr wrap="none" anchor="ctr">
            <a:spAutoFit/>
          </a:bodyPr>
          <a:lstStyle/>
          <a:p>
            <a:pPr algn="l" eaLnBrk="1" hangingPunct="1"/>
            <a:r>
              <a:rPr lang="en-US"/>
              <a:t> </a:t>
            </a:r>
          </a:p>
        </p:txBody>
      </p:sp>
      <p:sp>
        <p:nvSpPr>
          <p:cNvPr id="38921" name="Rectangle 9"/>
          <p:cNvSpPr>
            <a:spLocks noChangeArrowheads="1"/>
          </p:cNvSpPr>
          <p:nvPr/>
        </p:nvSpPr>
        <p:spPr bwMode="auto">
          <a:xfrm>
            <a:off x="2590800" y="2971800"/>
            <a:ext cx="3054350" cy="366713"/>
          </a:xfrm>
          <a:prstGeom prst="rect">
            <a:avLst/>
          </a:prstGeom>
          <a:noFill/>
          <a:ln w="9525">
            <a:noFill/>
            <a:miter lim="800000"/>
            <a:headEnd/>
            <a:tailEnd/>
          </a:ln>
          <a:effectLst/>
        </p:spPr>
        <p:txBody>
          <a:bodyPr wrap="none" anchor="ctr">
            <a:spAutoFit/>
          </a:bodyPr>
          <a:lstStyle/>
          <a:p>
            <a:pPr algn="l" eaLnBrk="1" hangingPunct="1"/>
            <a:r>
              <a:rPr lang="en-US" b="1">
                <a:solidFill>
                  <a:srgbClr val="FFFF00"/>
                </a:solidFill>
              </a:rPr>
              <a:t>1</a:t>
            </a:r>
            <a:r>
              <a:rPr lang="en-US"/>
              <a:t>	</a:t>
            </a:r>
            <a:r>
              <a:rPr lang="en-US" b="1">
                <a:solidFill>
                  <a:srgbClr val="00FF00"/>
                </a:solidFill>
              </a:rPr>
              <a:t>2</a:t>
            </a:r>
            <a:r>
              <a:rPr lang="en-US"/>
              <a:t>	</a:t>
            </a:r>
            <a:r>
              <a:rPr lang="en-US" b="1">
                <a:solidFill>
                  <a:srgbClr val="0099CC"/>
                </a:solidFill>
              </a:rPr>
              <a:t>3</a:t>
            </a:r>
            <a:r>
              <a:rPr lang="en-US"/>
              <a:t>	</a:t>
            </a:r>
            <a:r>
              <a:rPr lang="en-US" b="1">
                <a:solidFill>
                  <a:srgbClr val="FF0000"/>
                </a:solidFill>
              </a:rPr>
              <a:t>4</a:t>
            </a:r>
          </a:p>
        </p:txBody>
      </p:sp>
      <p:sp>
        <p:nvSpPr>
          <p:cNvPr id="38922" name="Rectangle 10"/>
          <p:cNvSpPr>
            <a:spLocks noChangeArrowheads="1"/>
          </p:cNvSpPr>
          <p:nvPr/>
        </p:nvSpPr>
        <p:spPr bwMode="auto">
          <a:xfrm>
            <a:off x="2895600" y="3505200"/>
            <a:ext cx="3359150" cy="366713"/>
          </a:xfrm>
          <a:prstGeom prst="rect">
            <a:avLst/>
          </a:prstGeom>
          <a:noFill/>
          <a:ln w="9525">
            <a:noFill/>
            <a:miter lim="800000"/>
            <a:headEnd/>
            <a:tailEnd/>
          </a:ln>
          <a:effectLst/>
        </p:spPr>
        <p:txBody>
          <a:bodyPr wrap="none">
            <a:spAutoFit/>
          </a:bodyPr>
          <a:lstStyle/>
          <a:p>
            <a:r>
              <a:rPr lang="en-US" b="1">
                <a:solidFill>
                  <a:srgbClr val="FFFF00"/>
                </a:solidFill>
              </a:rPr>
              <a:t>18</a:t>
            </a:r>
            <a:r>
              <a:rPr lang="en-US" b="1"/>
              <a:t>   </a:t>
            </a:r>
            <a:r>
              <a:rPr lang="en-US" b="1">
                <a:solidFill>
                  <a:srgbClr val="00FF00"/>
                </a:solidFill>
              </a:rPr>
              <a:t>32</a:t>
            </a:r>
            <a:r>
              <a:rPr lang="en-US" b="1"/>
              <a:t>   </a:t>
            </a:r>
            <a:r>
              <a:rPr lang="en-US" b="1">
                <a:solidFill>
                  <a:srgbClr val="0099CC"/>
                </a:solidFill>
              </a:rPr>
              <a:t>12</a:t>
            </a:r>
            <a:r>
              <a:rPr lang="en-US" b="1"/>
              <a:t>   </a:t>
            </a:r>
            <a:r>
              <a:rPr lang="en-US" b="1">
                <a:solidFill>
                  <a:srgbClr val="FF0000"/>
                </a:solidFill>
              </a:rPr>
              <a:t>5</a:t>
            </a:r>
            <a:r>
              <a:rPr lang="en-US" b="1"/>
              <a:t>   </a:t>
            </a:r>
            <a:r>
              <a:rPr lang="en-US" b="1">
                <a:solidFill>
                  <a:srgbClr val="FFFF00"/>
                </a:solidFill>
              </a:rPr>
              <a:t>38</a:t>
            </a:r>
            <a:r>
              <a:rPr lang="en-US" b="1"/>
              <a:t>   </a:t>
            </a:r>
            <a:r>
              <a:rPr lang="en-US" b="1">
                <a:solidFill>
                  <a:srgbClr val="00FF00"/>
                </a:solidFill>
              </a:rPr>
              <a:t>33</a:t>
            </a:r>
            <a:r>
              <a:rPr lang="en-US" b="1"/>
              <a:t>   </a:t>
            </a:r>
            <a:r>
              <a:rPr lang="en-US" b="1">
                <a:solidFill>
                  <a:srgbClr val="0099CC"/>
                </a:solidFill>
              </a:rPr>
              <a:t>16</a:t>
            </a:r>
            <a:r>
              <a:rPr lang="en-US" b="1"/>
              <a:t>  </a:t>
            </a:r>
            <a:r>
              <a:rPr lang="en-US" b="1">
                <a:solidFill>
                  <a:srgbClr val="FF0000"/>
                </a:solidFill>
              </a:rPr>
              <a:t>  2</a:t>
            </a:r>
          </a:p>
        </p:txBody>
      </p:sp>
      <p:sp>
        <p:nvSpPr>
          <p:cNvPr id="38923" name="Text Box 11"/>
          <p:cNvSpPr txBox="1">
            <a:spLocks noChangeArrowheads="1"/>
          </p:cNvSpPr>
          <p:nvPr/>
        </p:nvSpPr>
        <p:spPr bwMode="auto">
          <a:xfrm>
            <a:off x="6019800" y="2971800"/>
            <a:ext cx="2393950" cy="366713"/>
          </a:xfrm>
          <a:prstGeom prst="rect">
            <a:avLst/>
          </a:prstGeom>
          <a:noFill/>
          <a:ln w="9525">
            <a:noFill/>
            <a:miter lim="800000"/>
            <a:headEnd/>
            <a:tailEnd/>
          </a:ln>
          <a:effectLst/>
        </p:spPr>
        <p:txBody>
          <a:bodyPr wrap="none">
            <a:spAutoFit/>
          </a:bodyPr>
          <a:lstStyle/>
          <a:p>
            <a:r>
              <a:rPr lang="en-US"/>
              <a:t>(visualize underlining)</a:t>
            </a:r>
          </a:p>
        </p:txBody>
      </p:sp>
      <p:sp>
        <p:nvSpPr>
          <p:cNvPr id="38925" name="Rectangle 13"/>
          <p:cNvSpPr>
            <a:spLocks noChangeArrowheads="1"/>
          </p:cNvSpPr>
          <p:nvPr/>
        </p:nvSpPr>
        <p:spPr bwMode="auto">
          <a:xfrm>
            <a:off x="304800" y="4038600"/>
            <a:ext cx="6686550" cy="641350"/>
          </a:xfrm>
          <a:prstGeom prst="rect">
            <a:avLst/>
          </a:prstGeom>
          <a:noFill/>
          <a:ln w="9525">
            <a:noFill/>
            <a:miter lim="800000"/>
            <a:headEnd/>
            <a:tailEnd/>
          </a:ln>
          <a:effectLst/>
        </p:spPr>
        <p:txBody>
          <a:bodyPr wrap="none" anchor="ctr">
            <a:spAutoFit/>
          </a:bodyPr>
          <a:lstStyle/>
          <a:p>
            <a:pPr algn="l" eaLnBrk="1" hangingPunct="1"/>
            <a:r>
              <a:rPr lang="en-US"/>
              <a:t>Step </a:t>
            </a:r>
            <a:r>
              <a:rPr lang="en-US" b="1">
                <a:solidFill>
                  <a:srgbClr val="FFFF00"/>
                </a:solidFill>
              </a:rPr>
              <a:t>1</a:t>
            </a:r>
            <a:r>
              <a:rPr lang="en-US"/>
              <a:t>) Only look at </a:t>
            </a:r>
            <a:r>
              <a:rPr lang="en-US" b="1">
                <a:solidFill>
                  <a:srgbClr val="FFFF00"/>
                </a:solidFill>
              </a:rPr>
              <a:t>18</a:t>
            </a:r>
            <a:r>
              <a:rPr lang="en-US"/>
              <a:t> and </a:t>
            </a:r>
            <a:r>
              <a:rPr lang="en-US" b="1">
                <a:solidFill>
                  <a:srgbClr val="FFFF00"/>
                </a:solidFill>
              </a:rPr>
              <a:t>38</a:t>
            </a:r>
            <a:r>
              <a:rPr lang="en-US"/>
              <a:t> and sort in order ; </a:t>
            </a:r>
          </a:p>
          <a:p>
            <a:pPr algn="l" eaLnBrk="1" hangingPunct="1"/>
            <a:r>
              <a:rPr lang="en-US" b="1">
                <a:solidFill>
                  <a:srgbClr val="FFFF00"/>
                </a:solidFill>
              </a:rPr>
              <a:t>18</a:t>
            </a:r>
            <a:r>
              <a:rPr lang="en-US"/>
              <a:t> and </a:t>
            </a:r>
            <a:r>
              <a:rPr lang="en-US" b="1">
                <a:solidFill>
                  <a:srgbClr val="FFFF00"/>
                </a:solidFill>
              </a:rPr>
              <a:t>38</a:t>
            </a:r>
            <a:r>
              <a:rPr lang="en-US"/>
              <a:t> stays at its current position because they are in order.</a:t>
            </a:r>
          </a:p>
        </p:txBody>
      </p:sp>
      <p:sp>
        <p:nvSpPr>
          <p:cNvPr id="38926" name="Rectangle 14"/>
          <p:cNvSpPr>
            <a:spLocks noChangeArrowheads="1"/>
          </p:cNvSpPr>
          <p:nvPr/>
        </p:nvSpPr>
        <p:spPr bwMode="auto">
          <a:xfrm>
            <a:off x="304800" y="4724400"/>
            <a:ext cx="6686550" cy="641350"/>
          </a:xfrm>
          <a:prstGeom prst="rect">
            <a:avLst/>
          </a:prstGeom>
          <a:noFill/>
          <a:ln w="9525">
            <a:noFill/>
            <a:miter lim="800000"/>
            <a:headEnd/>
            <a:tailEnd/>
          </a:ln>
          <a:effectLst/>
        </p:spPr>
        <p:txBody>
          <a:bodyPr wrap="none" anchor="ctr">
            <a:spAutoFit/>
          </a:bodyPr>
          <a:lstStyle/>
          <a:p>
            <a:pPr algn="l" eaLnBrk="1" hangingPunct="1"/>
            <a:r>
              <a:rPr lang="en-US"/>
              <a:t>Step </a:t>
            </a:r>
            <a:r>
              <a:rPr lang="en-US" b="1">
                <a:solidFill>
                  <a:srgbClr val="00FF00"/>
                </a:solidFill>
              </a:rPr>
              <a:t>2</a:t>
            </a:r>
            <a:r>
              <a:rPr lang="en-US"/>
              <a:t>) Only look at </a:t>
            </a:r>
            <a:r>
              <a:rPr lang="en-US" b="1">
                <a:solidFill>
                  <a:srgbClr val="00FF00"/>
                </a:solidFill>
              </a:rPr>
              <a:t>32</a:t>
            </a:r>
            <a:r>
              <a:rPr lang="en-US"/>
              <a:t> and </a:t>
            </a:r>
            <a:r>
              <a:rPr lang="en-US" b="1">
                <a:solidFill>
                  <a:srgbClr val="00FF00"/>
                </a:solidFill>
              </a:rPr>
              <a:t>33</a:t>
            </a:r>
            <a:r>
              <a:rPr lang="en-US"/>
              <a:t> and sort in order ; </a:t>
            </a:r>
          </a:p>
          <a:p>
            <a:pPr algn="l" eaLnBrk="1" hangingPunct="1"/>
            <a:r>
              <a:rPr lang="en-US" b="1">
                <a:solidFill>
                  <a:srgbClr val="00FF00"/>
                </a:solidFill>
              </a:rPr>
              <a:t>32</a:t>
            </a:r>
            <a:r>
              <a:rPr lang="en-US"/>
              <a:t> and </a:t>
            </a:r>
            <a:r>
              <a:rPr lang="en-US" b="1">
                <a:solidFill>
                  <a:srgbClr val="00FF00"/>
                </a:solidFill>
              </a:rPr>
              <a:t>33</a:t>
            </a:r>
            <a:r>
              <a:rPr lang="en-US"/>
              <a:t> stays at its current position because they are in order.</a:t>
            </a:r>
          </a:p>
        </p:txBody>
      </p:sp>
      <p:sp>
        <p:nvSpPr>
          <p:cNvPr id="38927" name="Rectangle 15"/>
          <p:cNvSpPr>
            <a:spLocks noChangeArrowheads="1"/>
          </p:cNvSpPr>
          <p:nvPr/>
        </p:nvSpPr>
        <p:spPr bwMode="auto">
          <a:xfrm>
            <a:off x="304800" y="5410200"/>
            <a:ext cx="6750050" cy="641350"/>
          </a:xfrm>
          <a:prstGeom prst="rect">
            <a:avLst/>
          </a:prstGeom>
          <a:noFill/>
          <a:ln w="9525">
            <a:noFill/>
            <a:miter lim="800000"/>
            <a:headEnd/>
            <a:tailEnd/>
          </a:ln>
          <a:effectLst/>
        </p:spPr>
        <p:txBody>
          <a:bodyPr wrap="none" anchor="ctr">
            <a:spAutoFit/>
          </a:bodyPr>
          <a:lstStyle/>
          <a:p>
            <a:pPr algn="l" eaLnBrk="1" hangingPunct="1"/>
            <a:r>
              <a:rPr lang="en-US"/>
              <a:t>Step </a:t>
            </a:r>
            <a:r>
              <a:rPr lang="en-US" b="1">
                <a:solidFill>
                  <a:srgbClr val="0099CC"/>
                </a:solidFill>
              </a:rPr>
              <a:t>3</a:t>
            </a:r>
            <a:r>
              <a:rPr lang="en-US"/>
              <a:t>) Only look at </a:t>
            </a:r>
            <a:r>
              <a:rPr lang="en-US" b="1">
                <a:solidFill>
                  <a:srgbClr val="0099CC"/>
                </a:solidFill>
              </a:rPr>
              <a:t>12</a:t>
            </a:r>
            <a:r>
              <a:rPr lang="en-US"/>
              <a:t> and </a:t>
            </a:r>
            <a:r>
              <a:rPr lang="en-US" b="1">
                <a:solidFill>
                  <a:srgbClr val="0099CC"/>
                </a:solidFill>
              </a:rPr>
              <a:t>16</a:t>
            </a:r>
            <a:r>
              <a:rPr lang="en-US"/>
              <a:t> and sort in order ; </a:t>
            </a:r>
          </a:p>
          <a:p>
            <a:pPr algn="l" eaLnBrk="1" hangingPunct="1"/>
            <a:r>
              <a:rPr lang="en-US" b="1">
                <a:solidFill>
                  <a:srgbClr val="0099CC"/>
                </a:solidFill>
              </a:rPr>
              <a:t>12</a:t>
            </a:r>
            <a:r>
              <a:rPr lang="en-US"/>
              <a:t>  and </a:t>
            </a:r>
            <a:r>
              <a:rPr lang="en-US" b="1">
                <a:solidFill>
                  <a:srgbClr val="0099CC"/>
                </a:solidFill>
              </a:rPr>
              <a:t>16</a:t>
            </a:r>
            <a:r>
              <a:rPr lang="en-US"/>
              <a:t> stays at its current position because they are in order.</a:t>
            </a:r>
          </a:p>
        </p:txBody>
      </p:sp>
      <p:sp>
        <p:nvSpPr>
          <p:cNvPr id="38928" name="Rectangle 16"/>
          <p:cNvSpPr>
            <a:spLocks noChangeArrowheads="1"/>
          </p:cNvSpPr>
          <p:nvPr/>
        </p:nvSpPr>
        <p:spPr bwMode="auto">
          <a:xfrm>
            <a:off x="304800" y="6019800"/>
            <a:ext cx="4933950" cy="641350"/>
          </a:xfrm>
          <a:prstGeom prst="rect">
            <a:avLst/>
          </a:prstGeom>
          <a:noFill/>
          <a:ln w="9525">
            <a:noFill/>
            <a:miter lim="800000"/>
            <a:headEnd/>
            <a:tailEnd/>
          </a:ln>
          <a:effectLst/>
        </p:spPr>
        <p:txBody>
          <a:bodyPr wrap="none" anchor="ctr">
            <a:spAutoFit/>
          </a:bodyPr>
          <a:lstStyle/>
          <a:p>
            <a:pPr algn="l" eaLnBrk="1" hangingPunct="1"/>
            <a:r>
              <a:rPr lang="en-US"/>
              <a:t>Step </a:t>
            </a:r>
            <a:r>
              <a:rPr lang="en-US" b="1">
                <a:solidFill>
                  <a:srgbClr val="FF0000"/>
                </a:solidFill>
              </a:rPr>
              <a:t>4</a:t>
            </a:r>
            <a:r>
              <a:rPr lang="en-US"/>
              <a:t>) Only look at </a:t>
            </a:r>
            <a:r>
              <a:rPr lang="en-US" b="1">
                <a:solidFill>
                  <a:srgbClr val="FF0000"/>
                </a:solidFill>
              </a:rPr>
              <a:t>5</a:t>
            </a:r>
            <a:r>
              <a:rPr lang="en-US"/>
              <a:t> and </a:t>
            </a:r>
            <a:r>
              <a:rPr lang="en-US" b="1">
                <a:solidFill>
                  <a:srgbClr val="FF0000"/>
                </a:solidFill>
              </a:rPr>
              <a:t>2</a:t>
            </a:r>
            <a:r>
              <a:rPr lang="en-US"/>
              <a:t> and sort in order ; </a:t>
            </a:r>
          </a:p>
          <a:p>
            <a:pPr algn="l" eaLnBrk="1" hangingPunct="1"/>
            <a:r>
              <a:rPr lang="en-US" b="1">
                <a:solidFill>
                  <a:srgbClr val="FF0000"/>
                </a:solidFill>
              </a:rPr>
              <a:t>2</a:t>
            </a:r>
            <a:r>
              <a:rPr lang="en-US"/>
              <a:t> and </a:t>
            </a:r>
            <a:r>
              <a:rPr lang="en-US" b="1">
                <a:solidFill>
                  <a:srgbClr val="FF0000"/>
                </a:solidFill>
              </a:rPr>
              <a:t>5</a:t>
            </a:r>
            <a:r>
              <a:rPr lang="en-US"/>
              <a:t> need to be switched to be in 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ppt_x"/>
                                          </p:val>
                                        </p:tav>
                                        <p:tav tm="100000">
                                          <p:val>
                                            <p:strVal val="#ppt_x"/>
                                          </p:val>
                                        </p:tav>
                                      </p:tavLst>
                                    </p:anim>
                                    <p:anim calcmode="lin" valueType="num">
                                      <p:cBhvr additive="base">
                                        <p:cTn id="8"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7"/>
                                        </p:tgtEl>
                                        <p:attrNameLst>
                                          <p:attrName>style.visibility</p:attrName>
                                        </p:attrNameLst>
                                      </p:cBhvr>
                                      <p:to>
                                        <p:strVal val="visible"/>
                                      </p:to>
                                    </p:set>
                                    <p:anim calcmode="lin" valueType="num">
                                      <p:cBhvr additive="base">
                                        <p:cTn id="13" dur="500" fill="hold"/>
                                        <p:tgtEl>
                                          <p:spTgt spid="38917"/>
                                        </p:tgtEl>
                                        <p:attrNameLst>
                                          <p:attrName>ppt_x</p:attrName>
                                        </p:attrNameLst>
                                      </p:cBhvr>
                                      <p:tavLst>
                                        <p:tav tm="0">
                                          <p:val>
                                            <p:strVal val="#ppt_x"/>
                                          </p:val>
                                        </p:tav>
                                        <p:tav tm="100000">
                                          <p:val>
                                            <p:strVal val="#ppt_x"/>
                                          </p:val>
                                        </p:tav>
                                      </p:tavLst>
                                    </p:anim>
                                    <p:anim calcmode="lin" valueType="num">
                                      <p:cBhvr additive="base">
                                        <p:cTn id="14"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8"/>
                                        </p:tgtEl>
                                        <p:attrNameLst>
                                          <p:attrName>style.visibility</p:attrName>
                                        </p:attrNameLst>
                                      </p:cBhvr>
                                      <p:to>
                                        <p:strVal val="visible"/>
                                      </p:to>
                                    </p:set>
                                    <p:anim calcmode="lin" valueType="num">
                                      <p:cBhvr additive="base">
                                        <p:cTn id="19" dur="500" fill="hold"/>
                                        <p:tgtEl>
                                          <p:spTgt spid="38918"/>
                                        </p:tgtEl>
                                        <p:attrNameLst>
                                          <p:attrName>ppt_x</p:attrName>
                                        </p:attrNameLst>
                                      </p:cBhvr>
                                      <p:tavLst>
                                        <p:tav tm="0">
                                          <p:val>
                                            <p:strVal val="#ppt_x"/>
                                          </p:val>
                                        </p:tav>
                                        <p:tav tm="100000">
                                          <p:val>
                                            <p:strVal val="#ppt_x"/>
                                          </p:val>
                                        </p:tav>
                                      </p:tavLst>
                                    </p:anim>
                                    <p:anim calcmode="lin" valueType="num">
                                      <p:cBhvr additive="base">
                                        <p:cTn id="20" dur="500" fill="hold"/>
                                        <p:tgtEl>
                                          <p:spTgt spid="389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921"/>
                                        </p:tgtEl>
                                        <p:attrNameLst>
                                          <p:attrName>style.visibility</p:attrName>
                                        </p:attrNameLst>
                                      </p:cBhvr>
                                      <p:to>
                                        <p:strVal val="visible"/>
                                      </p:to>
                                    </p:set>
                                    <p:anim calcmode="lin" valueType="num">
                                      <p:cBhvr additive="base">
                                        <p:cTn id="23" dur="500" fill="hold"/>
                                        <p:tgtEl>
                                          <p:spTgt spid="38921"/>
                                        </p:tgtEl>
                                        <p:attrNameLst>
                                          <p:attrName>ppt_x</p:attrName>
                                        </p:attrNameLst>
                                      </p:cBhvr>
                                      <p:tavLst>
                                        <p:tav tm="0">
                                          <p:val>
                                            <p:strVal val="#ppt_x"/>
                                          </p:val>
                                        </p:tav>
                                        <p:tav tm="100000">
                                          <p:val>
                                            <p:strVal val="#ppt_x"/>
                                          </p:val>
                                        </p:tav>
                                      </p:tavLst>
                                    </p:anim>
                                    <p:anim calcmode="lin" valueType="num">
                                      <p:cBhvr additive="base">
                                        <p:cTn id="24" dur="500" fill="hold"/>
                                        <p:tgtEl>
                                          <p:spTgt spid="389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8923"/>
                                        </p:tgtEl>
                                        <p:attrNameLst>
                                          <p:attrName>style.visibility</p:attrName>
                                        </p:attrNameLst>
                                      </p:cBhvr>
                                      <p:to>
                                        <p:strVal val="visible"/>
                                      </p:to>
                                    </p:set>
                                    <p:anim calcmode="lin" valueType="num">
                                      <p:cBhvr additive="base">
                                        <p:cTn id="27" dur="500" fill="hold"/>
                                        <p:tgtEl>
                                          <p:spTgt spid="38923"/>
                                        </p:tgtEl>
                                        <p:attrNameLst>
                                          <p:attrName>ppt_x</p:attrName>
                                        </p:attrNameLst>
                                      </p:cBhvr>
                                      <p:tavLst>
                                        <p:tav tm="0">
                                          <p:val>
                                            <p:strVal val="#ppt_x"/>
                                          </p:val>
                                        </p:tav>
                                        <p:tav tm="100000">
                                          <p:val>
                                            <p:strVal val="#ppt_x"/>
                                          </p:val>
                                        </p:tav>
                                      </p:tavLst>
                                    </p:anim>
                                    <p:anim calcmode="lin" valueType="num">
                                      <p:cBhvr additive="base">
                                        <p:cTn id="28" dur="500" fill="hold"/>
                                        <p:tgtEl>
                                          <p:spTgt spid="389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8922"/>
                                        </p:tgtEl>
                                        <p:attrNameLst>
                                          <p:attrName>style.visibility</p:attrName>
                                        </p:attrNameLst>
                                      </p:cBhvr>
                                      <p:to>
                                        <p:strVal val="visible"/>
                                      </p:to>
                                    </p:set>
                                    <p:anim calcmode="lin" valueType="num">
                                      <p:cBhvr additive="base">
                                        <p:cTn id="31" dur="500" fill="hold"/>
                                        <p:tgtEl>
                                          <p:spTgt spid="38922"/>
                                        </p:tgtEl>
                                        <p:attrNameLst>
                                          <p:attrName>ppt_x</p:attrName>
                                        </p:attrNameLst>
                                      </p:cBhvr>
                                      <p:tavLst>
                                        <p:tav tm="0">
                                          <p:val>
                                            <p:strVal val="#ppt_x"/>
                                          </p:val>
                                        </p:tav>
                                        <p:tav tm="100000">
                                          <p:val>
                                            <p:strVal val="#ppt_x"/>
                                          </p:val>
                                        </p:tav>
                                      </p:tavLst>
                                    </p:anim>
                                    <p:anim calcmode="lin" valueType="num">
                                      <p:cBhvr additive="base">
                                        <p:cTn id="32" dur="500" fill="hold"/>
                                        <p:tgtEl>
                                          <p:spTgt spid="389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925"/>
                                        </p:tgtEl>
                                        <p:attrNameLst>
                                          <p:attrName>style.visibility</p:attrName>
                                        </p:attrNameLst>
                                      </p:cBhvr>
                                      <p:to>
                                        <p:strVal val="visible"/>
                                      </p:to>
                                    </p:set>
                                    <p:anim calcmode="lin" valueType="num">
                                      <p:cBhvr additive="base">
                                        <p:cTn id="37" dur="500" fill="hold"/>
                                        <p:tgtEl>
                                          <p:spTgt spid="38925"/>
                                        </p:tgtEl>
                                        <p:attrNameLst>
                                          <p:attrName>ppt_x</p:attrName>
                                        </p:attrNameLst>
                                      </p:cBhvr>
                                      <p:tavLst>
                                        <p:tav tm="0">
                                          <p:val>
                                            <p:strVal val="#ppt_x"/>
                                          </p:val>
                                        </p:tav>
                                        <p:tav tm="100000">
                                          <p:val>
                                            <p:strVal val="#ppt_x"/>
                                          </p:val>
                                        </p:tav>
                                      </p:tavLst>
                                    </p:anim>
                                    <p:anim calcmode="lin" valueType="num">
                                      <p:cBhvr additive="base">
                                        <p:cTn id="38" dur="500" fill="hold"/>
                                        <p:tgtEl>
                                          <p:spTgt spid="3892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8926"/>
                                        </p:tgtEl>
                                        <p:attrNameLst>
                                          <p:attrName>style.visibility</p:attrName>
                                        </p:attrNameLst>
                                      </p:cBhvr>
                                      <p:to>
                                        <p:strVal val="visible"/>
                                      </p:to>
                                    </p:set>
                                    <p:anim calcmode="lin" valueType="num">
                                      <p:cBhvr additive="base">
                                        <p:cTn id="43" dur="500" fill="hold"/>
                                        <p:tgtEl>
                                          <p:spTgt spid="38926"/>
                                        </p:tgtEl>
                                        <p:attrNameLst>
                                          <p:attrName>ppt_x</p:attrName>
                                        </p:attrNameLst>
                                      </p:cBhvr>
                                      <p:tavLst>
                                        <p:tav tm="0">
                                          <p:val>
                                            <p:strVal val="#ppt_x"/>
                                          </p:val>
                                        </p:tav>
                                        <p:tav tm="100000">
                                          <p:val>
                                            <p:strVal val="#ppt_x"/>
                                          </p:val>
                                        </p:tav>
                                      </p:tavLst>
                                    </p:anim>
                                    <p:anim calcmode="lin" valueType="num">
                                      <p:cBhvr additive="base">
                                        <p:cTn id="44" dur="500" fill="hold"/>
                                        <p:tgtEl>
                                          <p:spTgt spid="389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8927"/>
                                        </p:tgtEl>
                                        <p:attrNameLst>
                                          <p:attrName>style.visibility</p:attrName>
                                        </p:attrNameLst>
                                      </p:cBhvr>
                                      <p:to>
                                        <p:strVal val="visible"/>
                                      </p:to>
                                    </p:set>
                                    <p:anim calcmode="lin" valueType="num">
                                      <p:cBhvr additive="base">
                                        <p:cTn id="49" dur="500" fill="hold"/>
                                        <p:tgtEl>
                                          <p:spTgt spid="38927"/>
                                        </p:tgtEl>
                                        <p:attrNameLst>
                                          <p:attrName>ppt_x</p:attrName>
                                        </p:attrNameLst>
                                      </p:cBhvr>
                                      <p:tavLst>
                                        <p:tav tm="0">
                                          <p:val>
                                            <p:strVal val="#ppt_x"/>
                                          </p:val>
                                        </p:tav>
                                        <p:tav tm="100000">
                                          <p:val>
                                            <p:strVal val="#ppt_x"/>
                                          </p:val>
                                        </p:tav>
                                      </p:tavLst>
                                    </p:anim>
                                    <p:anim calcmode="lin" valueType="num">
                                      <p:cBhvr additive="base">
                                        <p:cTn id="50" dur="500" fill="hold"/>
                                        <p:tgtEl>
                                          <p:spTgt spid="389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8928"/>
                                        </p:tgtEl>
                                        <p:attrNameLst>
                                          <p:attrName>style.visibility</p:attrName>
                                        </p:attrNameLst>
                                      </p:cBhvr>
                                      <p:to>
                                        <p:strVal val="visible"/>
                                      </p:to>
                                    </p:set>
                                    <p:anim calcmode="lin" valueType="num">
                                      <p:cBhvr additive="base">
                                        <p:cTn id="55" dur="500" fill="hold"/>
                                        <p:tgtEl>
                                          <p:spTgt spid="38928"/>
                                        </p:tgtEl>
                                        <p:attrNameLst>
                                          <p:attrName>ppt_x</p:attrName>
                                        </p:attrNameLst>
                                      </p:cBhvr>
                                      <p:tavLst>
                                        <p:tav tm="0">
                                          <p:val>
                                            <p:strVal val="#ppt_x"/>
                                          </p:val>
                                        </p:tav>
                                        <p:tav tm="100000">
                                          <p:val>
                                            <p:strVal val="#ppt_x"/>
                                          </p:val>
                                        </p:tav>
                                      </p:tavLst>
                                    </p:anim>
                                    <p:anim calcmode="lin" valueType="num">
                                      <p:cBhvr additive="base">
                                        <p:cTn id="56" dur="500" fill="hold"/>
                                        <p:tgtEl>
                                          <p:spTgt spid="389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17" grpId="0"/>
      <p:bldP spid="38918" grpId="0"/>
      <p:bldP spid="38921" grpId="0"/>
      <p:bldP spid="38922" grpId="0"/>
      <p:bldP spid="38923" grpId="0"/>
      <p:bldP spid="38925" grpId="0"/>
      <p:bldP spid="38926" grpId="0"/>
      <p:bldP spid="38927" grpId="0"/>
      <p:bldP spid="389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87E119DA-D64E-47A7-A5AE-AF07D0537E4B}" type="datetime1">
              <a:rPr lang="en-US" smtClean="0"/>
              <a:t>3/24/2020</a:t>
            </a:fld>
            <a:endParaRPr lang="en-GB"/>
          </a:p>
        </p:txBody>
      </p:sp>
      <p:sp>
        <p:nvSpPr>
          <p:cNvPr id="13" name="Footer Placeholder 12"/>
          <p:cNvSpPr>
            <a:spLocks noGrp="1"/>
          </p:cNvSpPr>
          <p:nvPr>
            <p:ph type="ftr" sz="quarter" idx="11"/>
          </p:nvPr>
        </p:nvSpPr>
        <p:spPr/>
        <p:txBody>
          <a:bodyPr/>
          <a:lstStyle/>
          <a:p>
            <a:r>
              <a:rPr lang="en-GB" smtClean="0"/>
              <a:t>Data Structures &amp; Algorithms</a:t>
            </a:r>
            <a:endParaRPr lang="en-GB" dirty="0"/>
          </a:p>
        </p:txBody>
      </p:sp>
      <p:sp>
        <p:nvSpPr>
          <p:cNvPr id="12" name="Slide Number Placeholder 11"/>
          <p:cNvSpPr>
            <a:spLocks noGrp="1"/>
          </p:cNvSpPr>
          <p:nvPr>
            <p:ph type="sldNum" sz="quarter" idx="12"/>
          </p:nvPr>
        </p:nvSpPr>
        <p:spPr/>
        <p:txBody>
          <a:bodyPr/>
          <a:lstStyle/>
          <a:p>
            <a:fld id="{2851580B-532C-46DD-8981-D1006AF55002}" type="slidenum">
              <a:rPr lang="en-GB" smtClean="0"/>
              <a:pPr/>
              <a:t>47</a:t>
            </a:fld>
            <a:endParaRPr lang="en-GB"/>
          </a:p>
        </p:txBody>
      </p:sp>
      <p:sp>
        <p:nvSpPr>
          <p:cNvPr id="39938" name="Rectangle 2"/>
          <p:cNvSpPr>
            <a:spLocks noGrp="1" noRot="1" noChangeArrowheads="1"/>
          </p:cNvSpPr>
          <p:nvPr>
            <p:ph type="title" idx="4294967295"/>
          </p:nvPr>
        </p:nvSpPr>
        <p:spPr>
          <a:xfrm>
            <a:off x="758825" y="244475"/>
            <a:ext cx="8385175" cy="746125"/>
          </a:xfrm>
        </p:spPr>
        <p:txBody>
          <a:bodyPr/>
          <a:lstStyle/>
          <a:p>
            <a:pPr algn="ctr"/>
            <a:r>
              <a:rPr lang="en-US" sz="4000" b="0">
                <a:effectLst/>
                <a:latin typeface="Arial" charset="0"/>
              </a:rPr>
              <a:t>Shellsort Examples (con’t)</a:t>
            </a:r>
          </a:p>
        </p:txBody>
      </p:sp>
      <p:sp>
        <p:nvSpPr>
          <p:cNvPr id="39939" name="Rectangle 3"/>
          <p:cNvSpPr>
            <a:spLocks noGrp="1" noRot="1" noChangeArrowheads="1"/>
          </p:cNvSpPr>
          <p:nvPr>
            <p:ph type="body" idx="4294967295"/>
          </p:nvPr>
        </p:nvSpPr>
        <p:spPr>
          <a:xfrm>
            <a:off x="0" y="914400"/>
            <a:ext cx="9144000" cy="5943600"/>
          </a:xfrm>
        </p:spPr>
        <p:txBody>
          <a:bodyPr/>
          <a:lstStyle/>
          <a:p>
            <a:pPr algn="ctr"/>
            <a:r>
              <a:rPr lang="en-US">
                <a:effectLst/>
              </a:rPr>
              <a:t>Sort: 18   32   12   5   38   33   16   2</a:t>
            </a:r>
          </a:p>
          <a:p>
            <a:pPr>
              <a:buFont typeface="Wingdings" pitchFamily="2" charset="2"/>
              <a:buNone/>
            </a:pPr>
            <a:r>
              <a:rPr lang="en-US">
                <a:effectLst/>
              </a:rPr>
              <a:t>Resulting numbers after increment 4 pass: </a:t>
            </a:r>
          </a:p>
          <a:p>
            <a:pPr algn="ctr">
              <a:buFont typeface="Wingdings" pitchFamily="2" charset="2"/>
              <a:buNone/>
            </a:pPr>
            <a:r>
              <a:rPr lang="en-US" b="1">
                <a:solidFill>
                  <a:srgbClr val="FFFF00"/>
                </a:solidFill>
                <a:effectLst/>
              </a:rPr>
              <a:t>18</a:t>
            </a:r>
            <a:r>
              <a:rPr lang="en-US" b="1">
                <a:effectLst/>
              </a:rPr>
              <a:t>	</a:t>
            </a:r>
            <a:r>
              <a:rPr lang="en-US" b="1">
                <a:solidFill>
                  <a:srgbClr val="00FF00"/>
                </a:solidFill>
                <a:effectLst/>
              </a:rPr>
              <a:t>32</a:t>
            </a:r>
            <a:r>
              <a:rPr lang="en-US" b="1">
                <a:effectLst/>
              </a:rPr>
              <a:t>	</a:t>
            </a:r>
            <a:r>
              <a:rPr lang="en-US" b="1">
                <a:solidFill>
                  <a:srgbClr val="0099CC"/>
                </a:solidFill>
                <a:effectLst/>
              </a:rPr>
              <a:t>12</a:t>
            </a:r>
            <a:r>
              <a:rPr lang="en-US" b="1">
                <a:effectLst/>
              </a:rPr>
              <a:t>	</a:t>
            </a:r>
            <a:r>
              <a:rPr lang="en-US" b="1" i="1">
                <a:solidFill>
                  <a:srgbClr val="FF0000"/>
                </a:solidFill>
                <a:effectLst/>
              </a:rPr>
              <a:t>2</a:t>
            </a:r>
            <a:r>
              <a:rPr lang="en-US" b="1">
                <a:effectLst/>
              </a:rPr>
              <a:t>	</a:t>
            </a:r>
            <a:r>
              <a:rPr lang="en-US" b="1">
                <a:solidFill>
                  <a:srgbClr val="FFFF00"/>
                </a:solidFill>
                <a:effectLst/>
              </a:rPr>
              <a:t>38</a:t>
            </a:r>
            <a:r>
              <a:rPr lang="en-US" b="1">
                <a:effectLst/>
              </a:rPr>
              <a:t>	</a:t>
            </a:r>
            <a:r>
              <a:rPr lang="en-US" b="1">
                <a:solidFill>
                  <a:srgbClr val="00FF00"/>
                </a:solidFill>
                <a:effectLst/>
              </a:rPr>
              <a:t>33</a:t>
            </a:r>
            <a:r>
              <a:rPr lang="en-US" b="1">
                <a:effectLst/>
              </a:rPr>
              <a:t>	</a:t>
            </a:r>
            <a:r>
              <a:rPr lang="en-US" b="1">
                <a:solidFill>
                  <a:srgbClr val="0099CC"/>
                </a:solidFill>
                <a:effectLst/>
              </a:rPr>
              <a:t>16</a:t>
            </a:r>
            <a:r>
              <a:rPr lang="en-US" b="1">
                <a:effectLst/>
              </a:rPr>
              <a:t>	</a:t>
            </a:r>
            <a:r>
              <a:rPr lang="en-US" b="1" i="1">
                <a:solidFill>
                  <a:srgbClr val="FF0000"/>
                </a:solidFill>
                <a:effectLst/>
              </a:rPr>
              <a:t>5</a:t>
            </a:r>
          </a:p>
          <a:p>
            <a:pPr>
              <a:buFont typeface="Wingdings" pitchFamily="2" charset="2"/>
              <a:buNone/>
            </a:pPr>
            <a:r>
              <a:rPr lang="en-US" sz="1800" b="1">
                <a:solidFill>
                  <a:schemeClr val="hlink"/>
                </a:solidFill>
                <a:effectLst/>
              </a:rPr>
              <a:t>* floor(4/2) </a:t>
            </a:r>
            <a:r>
              <a:rPr lang="en-US" sz="1800" b="1">
                <a:solidFill>
                  <a:schemeClr val="hlink"/>
                </a:solidFill>
                <a:effectLst/>
                <a:sym typeface="Wingdings" pitchFamily="2" charset="2"/>
              </a:rPr>
              <a:t></a:t>
            </a:r>
            <a:r>
              <a:rPr lang="en-US" sz="1800" b="1">
                <a:solidFill>
                  <a:schemeClr val="hlink"/>
                </a:solidFill>
                <a:effectLst/>
              </a:rPr>
              <a:t> floor(2) = 2</a:t>
            </a:r>
          </a:p>
        </p:txBody>
      </p:sp>
      <p:sp>
        <p:nvSpPr>
          <p:cNvPr id="39940" name="Rectangle 4"/>
          <p:cNvSpPr>
            <a:spLocks noChangeArrowheads="1"/>
          </p:cNvSpPr>
          <p:nvPr/>
        </p:nvSpPr>
        <p:spPr bwMode="auto">
          <a:xfrm>
            <a:off x="152400" y="3048000"/>
            <a:ext cx="1441450" cy="366713"/>
          </a:xfrm>
          <a:prstGeom prst="rect">
            <a:avLst/>
          </a:prstGeom>
          <a:noFill/>
          <a:ln w="9525">
            <a:noFill/>
            <a:miter lim="800000"/>
            <a:headEnd/>
            <a:tailEnd/>
          </a:ln>
          <a:effectLst/>
        </p:spPr>
        <p:txBody>
          <a:bodyPr wrap="none" anchor="ctr">
            <a:spAutoFit/>
          </a:bodyPr>
          <a:lstStyle/>
          <a:p>
            <a:pPr algn="l" eaLnBrk="1" hangingPunct="1"/>
            <a:r>
              <a:rPr lang="en-US"/>
              <a:t>increment 2:</a:t>
            </a:r>
          </a:p>
        </p:txBody>
      </p:sp>
      <p:sp>
        <p:nvSpPr>
          <p:cNvPr id="39941" name="Rectangle 5"/>
          <p:cNvSpPr>
            <a:spLocks noChangeArrowheads="1"/>
          </p:cNvSpPr>
          <p:nvPr/>
        </p:nvSpPr>
        <p:spPr bwMode="auto">
          <a:xfrm>
            <a:off x="1676400" y="3048000"/>
            <a:ext cx="692150" cy="366713"/>
          </a:xfrm>
          <a:prstGeom prst="rect">
            <a:avLst/>
          </a:prstGeom>
          <a:noFill/>
          <a:ln w="9525">
            <a:noFill/>
            <a:miter lim="800000"/>
            <a:headEnd/>
            <a:tailEnd/>
          </a:ln>
          <a:effectLst/>
        </p:spPr>
        <p:txBody>
          <a:bodyPr wrap="none" anchor="ctr">
            <a:spAutoFit/>
          </a:bodyPr>
          <a:lstStyle/>
          <a:p>
            <a:pPr algn="l" eaLnBrk="1" hangingPunct="1"/>
            <a:r>
              <a:rPr lang="en-US" b="1">
                <a:solidFill>
                  <a:srgbClr val="FFFF00"/>
                </a:solidFill>
              </a:rPr>
              <a:t>1</a:t>
            </a:r>
            <a:r>
              <a:rPr lang="en-US" b="1"/>
              <a:t>    </a:t>
            </a:r>
            <a:r>
              <a:rPr lang="en-US" b="1">
                <a:solidFill>
                  <a:srgbClr val="00FF00"/>
                </a:solidFill>
              </a:rPr>
              <a:t>2</a:t>
            </a:r>
          </a:p>
        </p:txBody>
      </p:sp>
      <p:sp>
        <p:nvSpPr>
          <p:cNvPr id="39942" name="Rectangle 6"/>
          <p:cNvSpPr>
            <a:spLocks noChangeArrowheads="1"/>
          </p:cNvSpPr>
          <p:nvPr/>
        </p:nvSpPr>
        <p:spPr bwMode="auto">
          <a:xfrm>
            <a:off x="1219200" y="3505200"/>
            <a:ext cx="6711950" cy="366713"/>
          </a:xfrm>
          <a:prstGeom prst="rect">
            <a:avLst/>
          </a:prstGeom>
          <a:noFill/>
          <a:ln w="9525">
            <a:noFill/>
            <a:miter lim="800000"/>
            <a:headEnd/>
            <a:tailEnd/>
          </a:ln>
          <a:effectLst/>
        </p:spPr>
        <p:txBody>
          <a:bodyPr wrap="none" anchor="ctr">
            <a:spAutoFit/>
          </a:bodyPr>
          <a:lstStyle/>
          <a:p>
            <a:pPr eaLnBrk="1" hangingPunct="1"/>
            <a:r>
              <a:rPr lang="en-US" b="1">
                <a:solidFill>
                  <a:srgbClr val="FFFF00"/>
                </a:solidFill>
              </a:rPr>
              <a:t>18</a:t>
            </a:r>
            <a:r>
              <a:rPr lang="en-US" b="1"/>
              <a:t>	</a:t>
            </a:r>
            <a:r>
              <a:rPr lang="en-US" b="1">
                <a:solidFill>
                  <a:srgbClr val="00FF00"/>
                </a:solidFill>
              </a:rPr>
              <a:t>32</a:t>
            </a:r>
            <a:r>
              <a:rPr lang="en-US" b="1"/>
              <a:t>	</a:t>
            </a:r>
            <a:r>
              <a:rPr lang="en-US" b="1">
                <a:solidFill>
                  <a:srgbClr val="FFFF00"/>
                </a:solidFill>
              </a:rPr>
              <a:t>12</a:t>
            </a:r>
            <a:r>
              <a:rPr lang="en-US" b="1"/>
              <a:t>	</a:t>
            </a:r>
            <a:r>
              <a:rPr lang="en-US" b="1">
                <a:solidFill>
                  <a:srgbClr val="00FF00"/>
                </a:solidFill>
              </a:rPr>
              <a:t>2</a:t>
            </a:r>
            <a:r>
              <a:rPr lang="en-US" b="1"/>
              <a:t>	</a:t>
            </a:r>
            <a:r>
              <a:rPr lang="en-US" b="1">
                <a:solidFill>
                  <a:srgbClr val="FFFF00"/>
                </a:solidFill>
              </a:rPr>
              <a:t>38</a:t>
            </a:r>
            <a:r>
              <a:rPr lang="en-US" b="1"/>
              <a:t>	</a:t>
            </a:r>
            <a:r>
              <a:rPr lang="en-US" b="1">
                <a:solidFill>
                  <a:srgbClr val="00FF00"/>
                </a:solidFill>
              </a:rPr>
              <a:t>33</a:t>
            </a:r>
            <a:r>
              <a:rPr lang="en-US" b="1"/>
              <a:t>	</a:t>
            </a:r>
            <a:r>
              <a:rPr lang="en-US" b="1">
                <a:solidFill>
                  <a:srgbClr val="FFFF00"/>
                </a:solidFill>
              </a:rPr>
              <a:t>16</a:t>
            </a:r>
            <a:r>
              <a:rPr lang="en-US" b="1"/>
              <a:t>	</a:t>
            </a:r>
            <a:r>
              <a:rPr lang="en-US" b="1">
                <a:solidFill>
                  <a:srgbClr val="00FF00"/>
                </a:solidFill>
              </a:rPr>
              <a:t>5</a:t>
            </a:r>
          </a:p>
        </p:txBody>
      </p:sp>
      <p:sp>
        <p:nvSpPr>
          <p:cNvPr id="39943" name="Rectangle 7"/>
          <p:cNvSpPr>
            <a:spLocks noChangeArrowheads="1"/>
          </p:cNvSpPr>
          <p:nvPr/>
        </p:nvSpPr>
        <p:spPr bwMode="auto">
          <a:xfrm>
            <a:off x="228600" y="3886200"/>
            <a:ext cx="7537450" cy="366713"/>
          </a:xfrm>
          <a:prstGeom prst="rect">
            <a:avLst/>
          </a:prstGeom>
          <a:noFill/>
          <a:ln w="9525">
            <a:noFill/>
            <a:miter lim="800000"/>
            <a:headEnd/>
            <a:tailEnd/>
          </a:ln>
          <a:effectLst/>
        </p:spPr>
        <p:txBody>
          <a:bodyPr wrap="none" anchor="ctr">
            <a:spAutoFit/>
          </a:bodyPr>
          <a:lstStyle/>
          <a:p>
            <a:pPr algn="l" eaLnBrk="1" hangingPunct="1"/>
            <a:r>
              <a:rPr lang="en-US"/>
              <a:t>Step </a:t>
            </a:r>
            <a:r>
              <a:rPr lang="en-US" b="1">
                <a:solidFill>
                  <a:srgbClr val="FFFF00"/>
                </a:solidFill>
              </a:rPr>
              <a:t>1</a:t>
            </a:r>
            <a:r>
              <a:rPr lang="en-US"/>
              <a:t>) Look at </a:t>
            </a:r>
            <a:r>
              <a:rPr lang="en-US" b="1">
                <a:solidFill>
                  <a:srgbClr val="FFFF00"/>
                </a:solidFill>
              </a:rPr>
              <a:t>18</a:t>
            </a:r>
            <a:r>
              <a:rPr lang="en-US"/>
              <a:t>, </a:t>
            </a:r>
            <a:r>
              <a:rPr lang="en-US" b="1">
                <a:solidFill>
                  <a:srgbClr val="FFFF00"/>
                </a:solidFill>
              </a:rPr>
              <a:t>12</a:t>
            </a:r>
            <a:r>
              <a:rPr lang="en-US"/>
              <a:t>, </a:t>
            </a:r>
            <a:r>
              <a:rPr lang="en-US" b="1">
                <a:solidFill>
                  <a:srgbClr val="FFFF00"/>
                </a:solidFill>
              </a:rPr>
              <a:t>38</a:t>
            </a:r>
            <a:r>
              <a:rPr lang="en-US"/>
              <a:t>, </a:t>
            </a:r>
            <a:r>
              <a:rPr lang="en-US" b="1">
                <a:solidFill>
                  <a:srgbClr val="FFFF00"/>
                </a:solidFill>
              </a:rPr>
              <a:t>16</a:t>
            </a:r>
            <a:r>
              <a:rPr lang="en-US"/>
              <a:t> and sort them in their appropriate location:</a:t>
            </a:r>
          </a:p>
        </p:txBody>
      </p:sp>
      <p:sp>
        <p:nvSpPr>
          <p:cNvPr id="39944" name="Rectangle 8"/>
          <p:cNvSpPr>
            <a:spLocks noChangeArrowheads="1"/>
          </p:cNvSpPr>
          <p:nvPr/>
        </p:nvSpPr>
        <p:spPr bwMode="auto">
          <a:xfrm>
            <a:off x="1219200" y="4343400"/>
            <a:ext cx="6775450" cy="366713"/>
          </a:xfrm>
          <a:prstGeom prst="rect">
            <a:avLst/>
          </a:prstGeom>
          <a:noFill/>
          <a:ln w="9525">
            <a:noFill/>
            <a:miter lim="800000"/>
            <a:headEnd/>
            <a:tailEnd/>
          </a:ln>
          <a:effectLst/>
        </p:spPr>
        <p:txBody>
          <a:bodyPr wrap="none" anchor="ctr">
            <a:spAutoFit/>
          </a:bodyPr>
          <a:lstStyle/>
          <a:p>
            <a:pPr algn="l" eaLnBrk="1" hangingPunct="1"/>
            <a:r>
              <a:rPr lang="en-US" b="1">
                <a:solidFill>
                  <a:srgbClr val="FFFF00"/>
                </a:solidFill>
              </a:rPr>
              <a:t>12</a:t>
            </a:r>
            <a:r>
              <a:rPr lang="en-US" b="1"/>
              <a:t>	38	</a:t>
            </a:r>
            <a:r>
              <a:rPr lang="en-US" b="1">
                <a:solidFill>
                  <a:srgbClr val="FFFF00"/>
                </a:solidFill>
              </a:rPr>
              <a:t>16</a:t>
            </a:r>
            <a:r>
              <a:rPr lang="en-US" b="1"/>
              <a:t>	2	</a:t>
            </a:r>
            <a:r>
              <a:rPr lang="en-US" b="1">
                <a:solidFill>
                  <a:srgbClr val="FFFF00"/>
                </a:solidFill>
              </a:rPr>
              <a:t>18</a:t>
            </a:r>
            <a:r>
              <a:rPr lang="en-US" b="1"/>
              <a:t>	33	</a:t>
            </a:r>
            <a:r>
              <a:rPr lang="en-US" b="1">
                <a:solidFill>
                  <a:srgbClr val="FFFF00"/>
                </a:solidFill>
              </a:rPr>
              <a:t>38</a:t>
            </a:r>
            <a:r>
              <a:rPr lang="en-US" b="1"/>
              <a:t>	5</a:t>
            </a:r>
            <a:r>
              <a:rPr lang="en-US"/>
              <a:t> </a:t>
            </a:r>
          </a:p>
        </p:txBody>
      </p:sp>
      <p:sp>
        <p:nvSpPr>
          <p:cNvPr id="39945" name="Rectangle 9"/>
          <p:cNvSpPr>
            <a:spLocks noChangeArrowheads="1"/>
          </p:cNvSpPr>
          <p:nvPr/>
        </p:nvSpPr>
        <p:spPr bwMode="auto">
          <a:xfrm>
            <a:off x="228600" y="4724400"/>
            <a:ext cx="7283450" cy="366713"/>
          </a:xfrm>
          <a:prstGeom prst="rect">
            <a:avLst/>
          </a:prstGeom>
          <a:noFill/>
          <a:ln w="9525">
            <a:noFill/>
            <a:miter lim="800000"/>
            <a:headEnd/>
            <a:tailEnd/>
          </a:ln>
          <a:effectLst/>
        </p:spPr>
        <p:txBody>
          <a:bodyPr wrap="none" anchor="ctr">
            <a:spAutoFit/>
          </a:bodyPr>
          <a:lstStyle/>
          <a:p>
            <a:pPr algn="l" eaLnBrk="1" hangingPunct="1"/>
            <a:r>
              <a:rPr lang="en-US"/>
              <a:t>Step </a:t>
            </a:r>
            <a:r>
              <a:rPr lang="en-US" b="1">
                <a:solidFill>
                  <a:srgbClr val="00FF00"/>
                </a:solidFill>
              </a:rPr>
              <a:t>2</a:t>
            </a:r>
            <a:r>
              <a:rPr lang="en-US"/>
              <a:t>) Look at </a:t>
            </a:r>
            <a:r>
              <a:rPr lang="en-US" b="1">
                <a:solidFill>
                  <a:srgbClr val="00FF00"/>
                </a:solidFill>
              </a:rPr>
              <a:t>32</a:t>
            </a:r>
            <a:r>
              <a:rPr lang="en-US"/>
              <a:t>, </a:t>
            </a:r>
            <a:r>
              <a:rPr lang="en-US" b="1">
                <a:solidFill>
                  <a:srgbClr val="00FF00"/>
                </a:solidFill>
              </a:rPr>
              <a:t>2</a:t>
            </a:r>
            <a:r>
              <a:rPr lang="en-US"/>
              <a:t>, </a:t>
            </a:r>
            <a:r>
              <a:rPr lang="en-US" b="1">
                <a:solidFill>
                  <a:srgbClr val="00FF00"/>
                </a:solidFill>
              </a:rPr>
              <a:t>33</a:t>
            </a:r>
            <a:r>
              <a:rPr lang="en-US"/>
              <a:t>, </a:t>
            </a:r>
            <a:r>
              <a:rPr lang="en-US" b="1">
                <a:solidFill>
                  <a:srgbClr val="00FF00"/>
                </a:solidFill>
              </a:rPr>
              <a:t>5</a:t>
            </a:r>
            <a:r>
              <a:rPr lang="en-US"/>
              <a:t> and sort them in their appropriate location:</a:t>
            </a:r>
          </a:p>
        </p:txBody>
      </p:sp>
      <p:sp>
        <p:nvSpPr>
          <p:cNvPr id="39946" name="Rectangle 10"/>
          <p:cNvSpPr>
            <a:spLocks noChangeArrowheads="1"/>
          </p:cNvSpPr>
          <p:nvPr/>
        </p:nvSpPr>
        <p:spPr bwMode="auto">
          <a:xfrm>
            <a:off x="1219200" y="5105400"/>
            <a:ext cx="6902450" cy="366713"/>
          </a:xfrm>
          <a:prstGeom prst="rect">
            <a:avLst/>
          </a:prstGeom>
          <a:noFill/>
          <a:ln w="9525">
            <a:noFill/>
            <a:miter lim="800000"/>
            <a:headEnd/>
            <a:tailEnd/>
          </a:ln>
          <a:effectLst/>
        </p:spPr>
        <p:txBody>
          <a:bodyPr wrap="none" anchor="ctr">
            <a:spAutoFit/>
          </a:bodyPr>
          <a:lstStyle/>
          <a:p>
            <a:pPr algn="l" eaLnBrk="1" hangingPunct="1"/>
            <a:r>
              <a:rPr lang="en-US" b="1"/>
              <a:t>12	</a:t>
            </a:r>
            <a:r>
              <a:rPr lang="en-US" b="1">
                <a:solidFill>
                  <a:srgbClr val="00FF00"/>
                </a:solidFill>
              </a:rPr>
              <a:t>2</a:t>
            </a:r>
            <a:r>
              <a:rPr lang="en-US" b="1"/>
              <a:t>	16	</a:t>
            </a:r>
            <a:r>
              <a:rPr lang="en-US" b="1">
                <a:solidFill>
                  <a:srgbClr val="00FF00"/>
                </a:solidFill>
              </a:rPr>
              <a:t>5</a:t>
            </a:r>
            <a:r>
              <a:rPr lang="en-US" b="1"/>
              <a:t>	18	</a:t>
            </a:r>
            <a:r>
              <a:rPr lang="en-US" b="1">
                <a:solidFill>
                  <a:srgbClr val="00FF00"/>
                </a:solidFill>
              </a:rPr>
              <a:t>32</a:t>
            </a:r>
            <a:r>
              <a:rPr lang="en-US" b="1"/>
              <a:t>	38	</a:t>
            </a:r>
            <a:r>
              <a:rPr lang="en-US" b="1">
                <a:solidFill>
                  <a:srgbClr val="00FF00"/>
                </a:solidFill>
              </a:rPr>
              <a:t>33</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additive="base">
                                        <p:cTn id="7"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anim calcmode="lin" valueType="num">
                                      <p:cBhvr additive="base">
                                        <p:cTn id="11"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939">
                                            <p:txEl>
                                              <p:pRg st="3" end="3"/>
                                            </p:txEl>
                                          </p:spTgt>
                                        </p:tgtEl>
                                        <p:attrNameLst>
                                          <p:attrName>style.visibility</p:attrName>
                                        </p:attrNameLst>
                                      </p:cBhvr>
                                      <p:to>
                                        <p:strVal val="visible"/>
                                      </p:to>
                                    </p:set>
                                    <p:anim calcmode="lin" valueType="num">
                                      <p:cBhvr additive="base">
                                        <p:cTn id="17"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9940"/>
                                        </p:tgtEl>
                                        <p:attrNameLst>
                                          <p:attrName>style.visibility</p:attrName>
                                        </p:attrNameLst>
                                      </p:cBhvr>
                                      <p:to>
                                        <p:strVal val="visible"/>
                                      </p:to>
                                    </p:set>
                                    <p:anim calcmode="lin" valueType="num">
                                      <p:cBhvr additive="base">
                                        <p:cTn id="21" dur="500" fill="hold"/>
                                        <p:tgtEl>
                                          <p:spTgt spid="39940"/>
                                        </p:tgtEl>
                                        <p:attrNameLst>
                                          <p:attrName>ppt_x</p:attrName>
                                        </p:attrNameLst>
                                      </p:cBhvr>
                                      <p:tavLst>
                                        <p:tav tm="0">
                                          <p:val>
                                            <p:strVal val="#ppt_x"/>
                                          </p:val>
                                        </p:tav>
                                        <p:tav tm="100000">
                                          <p:val>
                                            <p:strVal val="#ppt_x"/>
                                          </p:val>
                                        </p:tav>
                                      </p:tavLst>
                                    </p:anim>
                                    <p:anim calcmode="lin" valueType="num">
                                      <p:cBhvr additive="base">
                                        <p:cTn id="22" dur="500" fill="hold"/>
                                        <p:tgtEl>
                                          <p:spTgt spid="3994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9941"/>
                                        </p:tgtEl>
                                        <p:attrNameLst>
                                          <p:attrName>style.visibility</p:attrName>
                                        </p:attrNameLst>
                                      </p:cBhvr>
                                      <p:to>
                                        <p:strVal val="visible"/>
                                      </p:to>
                                    </p:set>
                                    <p:anim calcmode="lin" valueType="num">
                                      <p:cBhvr additive="base">
                                        <p:cTn id="25" dur="500" fill="hold"/>
                                        <p:tgtEl>
                                          <p:spTgt spid="39941"/>
                                        </p:tgtEl>
                                        <p:attrNameLst>
                                          <p:attrName>ppt_x</p:attrName>
                                        </p:attrNameLst>
                                      </p:cBhvr>
                                      <p:tavLst>
                                        <p:tav tm="0">
                                          <p:val>
                                            <p:strVal val="#ppt_x"/>
                                          </p:val>
                                        </p:tav>
                                        <p:tav tm="100000">
                                          <p:val>
                                            <p:strVal val="#ppt_x"/>
                                          </p:val>
                                        </p:tav>
                                      </p:tavLst>
                                    </p:anim>
                                    <p:anim calcmode="lin" valueType="num">
                                      <p:cBhvr additive="base">
                                        <p:cTn id="26" dur="500" fill="hold"/>
                                        <p:tgtEl>
                                          <p:spTgt spid="3994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9942"/>
                                        </p:tgtEl>
                                        <p:attrNameLst>
                                          <p:attrName>style.visibility</p:attrName>
                                        </p:attrNameLst>
                                      </p:cBhvr>
                                      <p:to>
                                        <p:strVal val="visible"/>
                                      </p:to>
                                    </p:set>
                                    <p:anim calcmode="lin" valueType="num">
                                      <p:cBhvr additive="base">
                                        <p:cTn id="29" dur="500" fill="hold"/>
                                        <p:tgtEl>
                                          <p:spTgt spid="39942"/>
                                        </p:tgtEl>
                                        <p:attrNameLst>
                                          <p:attrName>ppt_x</p:attrName>
                                        </p:attrNameLst>
                                      </p:cBhvr>
                                      <p:tavLst>
                                        <p:tav tm="0">
                                          <p:val>
                                            <p:strVal val="#ppt_x"/>
                                          </p:val>
                                        </p:tav>
                                        <p:tav tm="100000">
                                          <p:val>
                                            <p:strVal val="#ppt_x"/>
                                          </p:val>
                                        </p:tav>
                                      </p:tavLst>
                                    </p:anim>
                                    <p:anim calcmode="lin" valueType="num">
                                      <p:cBhvr additive="base">
                                        <p:cTn id="30"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9943"/>
                                        </p:tgtEl>
                                        <p:attrNameLst>
                                          <p:attrName>style.visibility</p:attrName>
                                        </p:attrNameLst>
                                      </p:cBhvr>
                                      <p:to>
                                        <p:strVal val="visible"/>
                                      </p:to>
                                    </p:set>
                                    <p:anim calcmode="lin" valueType="num">
                                      <p:cBhvr additive="base">
                                        <p:cTn id="35" dur="500" fill="hold"/>
                                        <p:tgtEl>
                                          <p:spTgt spid="39943"/>
                                        </p:tgtEl>
                                        <p:attrNameLst>
                                          <p:attrName>ppt_x</p:attrName>
                                        </p:attrNameLst>
                                      </p:cBhvr>
                                      <p:tavLst>
                                        <p:tav tm="0">
                                          <p:val>
                                            <p:strVal val="#ppt_x"/>
                                          </p:val>
                                        </p:tav>
                                        <p:tav tm="100000">
                                          <p:val>
                                            <p:strVal val="#ppt_x"/>
                                          </p:val>
                                        </p:tav>
                                      </p:tavLst>
                                    </p:anim>
                                    <p:anim calcmode="lin" valueType="num">
                                      <p:cBhvr additive="base">
                                        <p:cTn id="36" dur="500" fill="hold"/>
                                        <p:tgtEl>
                                          <p:spTgt spid="3994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9944"/>
                                        </p:tgtEl>
                                        <p:attrNameLst>
                                          <p:attrName>style.visibility</p:attrName>
                                        </p:attrNameLst>
                                      </p:cBhvr>
                                      <p:to>
                                        <p:strVal val="visible"/>
                                      </p:to>
                                    </p:set>
                                    <p:anim calcmode="lin" valueType="num">
                                      <p:cBhvr additive="base">
                                        <p:cTn id="39" dur="500" fill="hold"/>
                                        <p:tgtEl>
                                          <p:spTgt spid="39944"/>
                                        </p:tgtEl>
                                        <p:attrNameLst>
                                          <p:attrName>ppt_x</p:attrName>
                                        </p:attrNameLst>
                                      </p:cBhvr>
                                      <p:tavLst>
                                        <p:tav tm="0">
                                          <p:val>
                                            <p:strVal val="#ppt_x"/>
                                          </p:val>
                                        </p:tav>
                                        <p:tav tm="100000">
                                          <p:val>
                                            <p:strVal val="#ppt_x"/>
                                          </p:val>
                                        </p:tav>
                                      </p:tavLst>
                                    </p:anim>
                                    <p:anim calcmode="lin" valueType="num">
                                      <p:cBhvr additive="base">
                                        <p:cTn id="40" dur="500" fill="hold"/>
                                        <p:tgtEl>
                                          <p:spTgt spid="3994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9945"/>
                                        </p:tgtEl>
                                        <p:attrNameLst>
                                          <p:attrName>style.visibility</p:attrName>
                                        </p:attrNameLst>
                                      </p:cBhvr>
                                      <p:to>
                                        <p:strVal val="visible"/>
                                      </p:to>
                                    </p:set>
                                    <p:anim calcmode="lin" valueType="num">
                                      <p:cBhvr additive="base">
                                        <p:cTn id="45" dur="500" fill="hold"/>
                                        <p:tgtEl>
                                          <p:spTgt spid="39945"/>
                                        </p:tgtEl>
                                        <p:attrNameLst>
                                          <p:attrName>ppt_x</p:attrName>
                                        </p:attrNameLst>
                                      </p:cBhvr>
                                      <p:tavLst>
                                        <p:tav tm="0">
                                          <p:val>
                                            <p:strVal val="#ppt_x"/>
                                          </p:val>
                                        </p:tav>
                                        <p:tav tm="100000">
                                          <p:val>
                                            <p:strVal val="#ppt_x"/>
                                          </p:val>
                                        </p:tav>
                                      </p:tavLst>
                                    </p:anim>
                                    <p:anim calcmode="lin" valueType="num">
                                      <p:cBhvr additive="base">
                                        <p:cTn id="46" dur="500" fill="hold"/>
                                        <p:tgtEl>
                                          <p:spTgt spid="399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9946"/>
                                        </p:tgtEl>
                                        <p:attrNameLst>
                                          <p:attrName>style.visibility</p:attrName>
                                        </p:attrNameLst>
                                      </p:cBhvr>
                                      <p:to>
                                        <p:strVal val="visible"/>
                                      </p:to>
                                    </p:set>
                                    <p:anim calcmode="lin" valueType="num">
                                      <p:cBhvr additive="base">
                                        <p:cTn id="49" dur="500" fill="hold"/>
                                        <p:tgtEl>
                                          <p:spTgt spid="39946"/>
                                        </p:tgtEl>
                                        <p:attrNameLst>
                                          <p:attrName>ppt_x</p:attrName>
                                        </p:attrNameLst>
                                      </p:cBhvr>
                                      <p:tavLst>
                                        <p:tav tm="0">
                                          <p:val>
                                            <p:strVal val="#ppt_x"/>
                                          </p:val>
                                        </p:tav>
                                        <p:tav tm="100000">
                                          <p:val>
                                            <p:strVal val="#ppt_x"/>
                                          </p:val>
                                        </p:tav>
                                      </p:tavLst>
                                    </p:anim>
                                    <p:anim calcmode="lin" valueType="num">
                                      <p:cBhvr additive="base">
                                        <p:cTn id="50" dur="500" fill="hold"/>
                                        <p:tgtEl>
                                          <p:spTgt spid="39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40" grpId="0"/>
      <p:bldP spid="39941" grpId="0"/>
      <p:bldP spid="39942" grpId="0"/>
      <p:bldP spid="39943" grpId="0"/>
      <p:bldP spid="39944" grpId="0"/>
      <p:bldP spid="39945" grpId="0"/>
      <p:bldP spid="3994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algn="ctr"/>
            <a:r>
              <a:rPr lang="en-US" b="0">
                <a:effectLst/>
                <a:latin typeface="Arial" charset="0"/>
              </a:rPr>
              <a:t>Shellsort Examples (con’t)</a:t>
            </a:r>
          </a:p>
        </p:txBody>
      </p:sp>
      <p:sp>
        <p:nvSpPr>
          <p:cNvPr id="40963" name="Rectangle 3"/>
          <p:cNvSpPr>
            <a:spLocks noGrp="1" noRot="1" noChangeArrowheads="1"/>
          </p:cNvSpPr>
          <p:nvPr>
            <p:ph idx="1"/>
          </p:nvPr>
        </p:nvSpPr>
        <p:spPr>
          <a:xfrm>
            <a:off x="0" y="1295400"/>
            <a:ext cx="9144000" cy="5562600"/>
          </a:xfrm>
        </p:spPr>
        <p:txBody>
          <a:bodyPr/>
          <a:lstStyle/>
          <a:p>
            <a:pPr algn="ctr"/>
            <a:r>
              <a:rPr lang="en-US">
                <a:effectLst/>
              </a:rPr>
              <a:t>Sort: 18   32   12   5   38   33   16   2</a:t>
            </a:r>
          </a:p>
        </p:txBody>
      </p:sp>
      <p:sp>
        <p:nvSpPr>
          <p:cNvPr id="10" name="Date Placeholder 9"/>
          <p:cNvSpPr>
            <a:spLocks noGrp="1"/>
          </p:cNvSpPr>
          <p:nvPr>
            <p:ph type="dt" sz="half" idx="10"/>
          </p:nvPr>
        </p:nvSpPr>
        <p:spPr/>
        <p:txBody>
          <a:bodyPr/>
          <a:lstStyle/>
          <a:p>
            <a:fld id="{04C2CE3B-959F-4165-A44F-576B9AFBAB6E}" type="datetime1">
              <a:rPr lang="en-US" smtClean="0"/>
              <a:t>3/24/2020</a:t>
            </a:fld>
            <a:endParaRPr lang="en-GB"/>
          </a:p>
        </p:txBody>
      </p:sp>
      <p:sp>
        <p:nvSpPr>
          <p:cNvPr id="12" name="Footer Placeholder 11"/>
          <p:cNvSpPr>
            <a:spLocks noGrp="1"/>
          </p:cNvSpPr>
          <p:nvPr>
            <p:ph type="ftr" sz="quarter" idx="11"/>
          </p:nvPr>
        </p:nvSpPr>
        <p:spPr/>
        <p:txBody>
          <a:bodyPr/>
          <a:lstStyle/>
          <a:p>
            <a:r>
              <a:rPr lang="en-GB" smtClean="0"/>
              <a:t>Data Structures &amp; Algorithms</a:t>
            </a:r>
            <a:endParaRPr lang="en-GB" dirty="0"/>
          </a:p>
        </p:txBody>
      </p:sp>
      <p:sp>
        <p:nvSpPr>
          <p:cNvPr id="11" name="Slide Number Placeholder 10"/>
          <p:cNvSpPr>
            <a:spLocks noGrp="1"/>
          </p:cNvSpPr>
          <p:nvPr>
            <p:ph type="sldNum" sz="quarter" idx="12"/>
          </p:nvPr>
        </p:nvSpPr>
        <p:spPr/>
        <p:txBody>
          <a:bodyPr>
            <a:normAutofit fontScale="92500" lnSpcReduction="10000"/>
          </a:bodyPr>
          <a:lstStyle/>
          <a:p>
            <a:fld id="{2851580B-532C-46DD-8981-D1006AF55002}" type="slidenum">
              <a:rPr lang="en-GB" smtClean="0"/>
              <a:pPr/>
              <a:t>48</a:t>
            </a:fld>
            <a:endParaRPr lang="en-GB"/>
          </a:p>
        </p:txBody>
      </p:sp>
      <p:sp>
        <p:nvSpPr>
          <p:cNvPr id="40964" name="Rectangle 4"/>
          <p:cNvSpPr>
            <a:spLocks noChangeArrowheads="1"/>
          </p:cNvSpPr>
          <p:nvPr/>
        </p:nvSpPr>
        <p:spPr bwMode="auto">
          <a:xfrm>
            <a:off x="228600" y="1905000"/>
            <a:ext cx="2860675" cy="366713"/>
          </a:xfrm>
          <a:prstGeom prst="rect">
            <a:avLst/>
          </a:prstGeom>
          <a:noFill/>
          <a:ln w="9525">
            <a:noFill/>
            <a:miter lim="800000"/>
            <a:headEnd/>
            <a:tailEnd/>
          </a:ln>
          <a:effectLst/>
        </p:spPr>
        <p:txBody>
          <a:bodyPr wrap="none" anchor="ctr">
            <a:spAutoFit/>
          </a:bodyPr>
          <a:lstStyle/>
          <a:p>
            <a:pPr algn="l" eaLnBrk="1" hangingPunct="1"/>
            <a:r>
              <a:rPr lang="en-US" b="1">
                <a:solidFill>
                  <a:schemeClr val="hlink"/>
                </a:solidFill>
              </a:rPr>
              <a:t>* floor(2/2) </a:t>
            </a:r>
            <a:r>
              <a:rPr lang="en-US" b="1">
                <a:solidFill>
                  <a:schemeClr val="hlink"/>
                </a:solidFill>
                <a:sym typeface="Wingdings" pitchFamily="2" charset="2"/>
              </a:rPr>
              <a:t></a:t>
            </a:r>
            <a:r>
              <a:rPr lang="en-US" b="1">
                <a:solidFill>
                  <a:schemeClr val="hlink"/>
                </a:solidFill>
              </a:rPr>
              <a:t> floor(1) = 1</a:t>
            </a:r>
          </a:p>
        </p:txBody>
      </p:sp>
      <p:sp>
        <p:nvSpPr>
          <p:cNvPr id="40965" name="Rectangle 5"/>
          <p:cNvSpPr>
            <a:spLocks noChangeArrowheads="1"/>
          </p:cNvSpPr>
          <p:nvPr/>
        </p:nvSpPr>
        <p:spPr bwMode="auto">
          <a:xfrm>
            <a:off x="304800" y="2209800"/>
            <a:ext cx="1606550" cy="366713"/>
          </a:xfrm>
          <a:prstGeom prst="rect">
            <a:avLst/>
          </a:prstGeom>
          <a:noFill/>
          <a:ln w="9525">
            <a:noFill/>
            <a:miter lim="800000"/>
            <a:headEnd/>
            <a:tailEnd/>
          </a:ln>
          <a:effectLst/>
        </p:spPr>
        <p:txBody>
          <a:bodyPr wrap="none" anchor="ctr">
            <a:spAutoFit/>
          </a:bodyPr>
          <a:lstStyle/>
          <a:p>
            <a:pPr algn="l" eaLnBrk="1" hangingPunct="1"/>
            <a:r>
              <a:rPr lang="en-US" b="1">
                <a:solidFill>
                  <a:schemeClr val="hlink"/>
                </a:solidFill>
              </a:rPr>
              <a:t>increment 1:</a:t>
            </a:r>
            <a:r>
              <a:rPr lang="en-US"/>
              <a:t> </a:t>
            </a:r>
          </a:p>
        </p:txBody>
      </p:sp>
      <p:sp>
        <p:nvSpPr>
          <p:cNvPr id="40966" name="Rectangle 6"/>
          <p:cNvSpPr>
            <a:spLocks noChangeArrowheads="1"/>
          </p:cNvSpPr>
          <p:nvPr/>
        </p:nvSpPr>
        <p:spPr bwMode="auto">
          <a:xfrm>
            <a:off x="1981200" y="2209800"/>
            <a:ext cx="311150" cy="366713"/>
          </a:xfrm>
          <a:prstGeom prst="rect">
            <a:avLst/>
          </a:prstGeom>
          <a:noFill/>
          <a:ln w="9525">
            <a:noFill/>
            <a:miter lim="800000"/>
            <a:headEnd/>
            <a:tailEnd/>
          </a:ln>
          <a:effectLst/>
        </p:spPr>
        <p:txBody>
          <a:bodyPr wrap="none" anchor="ctr">
            <a:spAutoFit/>
          </a:bodyPr>
          <a:lstStyle/>
          <a:p>
            <a:pPr algn="l" eaLnBrk="1" hangingPunct="1"/>
            <a:r>
              <a:rPr lang="en-US" b="1">
                <a:solidFill>
                  <a:srgbClr val="FFFF00"/>
                </a:solidFill>
              </a:rPr>
              <a:t>1</a:t>
            </a:r>
          </a:p>
        </p:txBody>
      </p:sp>
      <p:sp>
        <p:nvSpPr>
          <p:cNvPr id="40967" name="Rectangle 7"/>
          <p:cNvSpPr>
            <a:spLocks noChangeArrowheads="1"/>
          </p:cNvSpPr>
          <p:nvPr/>
        </p:nvSpPr>
        <p:spPr bwMode="auto">
          <a:xfrm>
            <a:off x="1143000" y="2590800"/>
            <a:ext cx="6902450" cy="366713"/>
          </a:xfrm>
          <a:prstGeom prst="rect">
            <a:avLst/>
          </a:prstGeom>
          <a:noFill/>
          <a:ln w="9525">
            <a:noFill/>
            <a:miter lim="800000"/>
            <a:headEnd/>
            <a:tailEnd/>
          </a:ln>
          <a:effectLst/>
        </p:spPr>
        <p:txBody>
          <a:bodyPr wrap="none" anchor="ctr">
            <a:spAutoFit/>
          </a:bodyPr>
          <a:lstStyle/>
          <a:p>
            <a:pPr algn="l" eaLnBrk="1" hangingPunct="1"/>
            <a:r>
              <a:rPr lang="en-US" b="1">
                <a:solidFill>
                  <a:srgbClr val="FFFF00"/>
                </a:solidFill>
              </a:rPr>
              <a:t>12</a:t>
            </a:r>
            <a:r>
              <a:rPr lang="en-US" b="1"/>
              <a:t>	</a:t>
            </a:r>
            <a:r>
              <a:rPr lang="en-US" b="1">
                <a:solidFill>
                  <a:srgbClr val="FFFF00"/>
                </a:solidFill>
              </a:rPr>
              <a:t>2</a:t>
            </a:r>
            <a:r>
              <a:rPr lang="en-US" b="1"/>
              <a:t>	</a:t>
            </a:r>
            <a:r>
              <a:rPr lang="en-US" b="1">
                <a:solidFill>
                  <a:srgbClr val="FFFF00"/>
                </a:solidFill>
              </a:rPr>
              <a:t>16</a:t>
            </a:r>
            <a:r>
              <a:rPr lang="en-US" b="1"/>
              <a:t>	</a:t>
            </a:r>
            <a:r>
              <a:rPr lang="en-US" b="1">
                <a:solidFill>
                  <a:srgbClr val="FFFF00"/>
                </a:solidFill>
              </a:rPr>
              <a:t>5</a:t>
            </a:r>
            <a:r>
              <a:rPr lang="en-US" b="1"/>
              <a:t>	</a:t>
            </a:r>
            <a:r>
              <a:rPr lang="en-US" b="1">
                <a:solidFill>
                  <a:srgbClr val="FFFF00"/>
                </a:solidFill>
              </a:rPr>
              <a:t>18</a:t>
            </a:r>
            <a:r>
              <a:rPr lang="en-US" b="1"/>
              <a:t>	</a:t>
            </a:r>
            <a:r>
              <a:rPr lang="en-US" b="1">
                <a:solidFill>
                  <a:srgbClr val="FFFF00"/>
                </a:solidFill>
              </a:rPr>
              <a:t>32</a:t>
            </a:r>
            <a:r>
              <a:rPr lang="en-US" b="1"/>
              <a:t>	</a:t>
            </a:r>
            <a:r>
              <a:rPr lang="en-US" b="1">
                <a:solidFill>
                  <a:srgbClr val="FFFF00"/>
                </a:solidFill>
              </a:rPr>
              <a:t>38</a:t>
            </a:r>
            <a:r>
              <a:rPr lang="en-US" b="1"/>
              <a:t>	</a:t>
            </a:r>
            <a:r>
              <a:rPr lang="en-US" b="1">
                <a:solidFill>
                  <a:srgbClr val="FFFF00"/>
                </a:solidFill>
              </a:rPr>
              <a:t>33</a:t>
            </a:r>
            <a:r>
              <a:rPr lang="en-US"/>
              <a:t> </a:t>
            </a:r>
          </a:p>
        </p:txBody>
      </p:sp>
      <p:sp>
        <p:nvSpPr>
          <p:cNvPr id="40968" name="Rectangle 8"/>
          <p:cNvSpPr>
            <a:spLocks noChangeArrowheads="1"/>
          </p:cNvSpPr>
          <p:nvPr/>
        </p:nvSpPr>
        <p:spPr bwMode="auto">
          <a:xfrm>
            <a:off x="1120775" y="3246438"/>
            <a:ext cx="6902450" cy="366712"/>
          </a:xfrm>
          <a:prstGeom prst="rect">
            <a:avLst/>
          </a:prstGeom>
          <a:noFill/>
          <a:ln w="9525">
            <a:noFill/>
            <a:miter lim="800000"/>
            <a:headEnd/>
            <a:tailEnd/>
          </a:ln>
          <a:effectLst/>
        </p:spPr>
        <p:txBody>
          <a:bodyPr wrap="none" anchor="ctr">
            <a:spAutoFit/>
          </a:bodyPr>
          <a:lstStyle/>
          <a:p>
            <a:pPr algn="l" eaLnBrk="1" hangingPunct="1"/>
            <a:r>
              <a:rPr lang="en-US" b="1"/>
              <a:t>2	5	12	16	18	32	33	38</a:t>
            </a:r>
            <a:r>
              <a:rPr lang="en-US"/>
              <a:t> </a:t>
            </a:r>
          </a:p>
        </p:txBody>
      </p:sp>
      <p:sp>
        <p:nvSpPr>
          <p:cNvPr id="40969" name="Text Box 9"/>
          <p:cNvSpPr txBox="1">
            <a:spLocks noChangeArrowheads="1"/>
          </p:cNvSpPr>
          <p:nvPr/>
        </p:nvSpPr>
        <p:spPr bwMode="auto">
          <a:xfrm>
            <a:off x="593725" y="3973513"/>
            <a:ext cx="8020050" cy="701675"/>
          </a:xfrm>
          <a:prstGeom prst="rect">
            <a:avLst/>
          </a:prstGeom>
          <a:noFill/>
          <a:ln w="9525">
            <a:noFill/>
            <a:miter lim="800000"/>
            <a:headEnd/>
            <a:tailEnd/>
          </a:ln>
          <a:effectLst/>
        </p:spPr>
        <p:txBody>
          <a:bodyPr wrap="none">
            <a:spAutoFit/>
          </a:bodyPr>
          <a:lstStyle/>
          <a:p>
            <a:pPr algn="l"/>
            <a:r>
              <a:rPr lang="en-US" sz="2000" b="1"/>
              <a:t>The last increment or phase of Shellsort is basically an Insertion </a:t>
            </a:r>
          </a:p>
          <a:p>
            <a:pPr algn="l"/>
            <a:r>
              <a:rPr lang="en-US" sz="2000" b="1"/>
              <a:t>Sort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ppt_x"/>
                                          </p:val>
                                        </p:tav>
                                        <p:tav tm="100000">
                                          <p:val>
                                            <p:strVal val="#ppt_x"/>
                                          </p:val>
                                        </p:tav>
                                      </p:tavLst>
                                    </p:anim>
                                    <p:anim calcmode="lin" valueType="num">
                                      <p:cBhvr additive="base">
                                        <p:cTn id="8" dur="500" fill="hold"/>
                                        <p:tgtEl>
                                          <p:spTgt spid="409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5"/>
                                        </p:tgtEl>
                                        <p:attrNameLst>
                                          <p:attrName>style.visibility</p:attrName>
                                        </p:attrNameLst>
                                      </p:cBhvr>
                                      <p:to>
                                        <p:strVal val="visible"/>
                                      </p:to>
                                    </p:set>
                                    <p:anim calcmode="lin" valueType="num">
                                      <p:cBhvr additive="base">
                                        <p:cTn id="11" dur="500" fill="hold"/>
                                        <p:tgtEl>
                                          <p:spTgt spid="40965"/>
                                        </p:tgtEl>
                                        <p:attrNameLst>
                                          <p:attrName>ppt_x</p:attrName>
                                        </p:attrNameLst>
                                      </p:cBhvr>
                                      <p:tavLst>
                                        <p:tav tm="0">
                                          <p:val>
                                            <p:strVal val="#ppt_x"/>
                                          </p:val>
                                        </p:tav>
                                        <p:tav tm="100000">
                                          <p:val>
                                            <p:strVal val="#ppt_x"/>
                                          </p:val>
                                        </p:tav>
                                      </p:tavLst>
                                    </p:anim>
                                    <p:anim calcmode="lin" valueType="num">
                                      <p:cBhvr additive="base">
                                        <p:cTn id="12" dur="500" fill="hold"/>
                                        <p:tgtEl>
                                          <p:spTgt spid="4096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967"/>
                                        </p:tgtEl>
                                        <p:attrNameLst>
                                          <p:attrName>style.visibility</p:attrName>
                                        </p:attrNameLst>
                                      </p:cBhvr>
                                      <p:to>
                                        <p:strVal val="visible"/>
                                      </p:to>
                                    </p:set>
                                    <p:anim calcmode="lin" valueType="num">
                                      <p:cBhvr additive="base">
                                        <p:cTn id="15" dur="500" fill="hold"/>
                                        <p:tgtEl>
                                          <p:spTgt spid="40967"/>
                                        </p:tgtEl>
                                        <p:attrNameLst>
                                          <p:attrName>ppt_x</p:attrName>
                                        </p:attrNameLst>
                                      </p:cBhvr>
                                      <p:tavLst>
                                        <p:tav tm="0">
                                          <p:val>
                                            <p:strVal val="#ppt_x"/>
                                          </p:val>
                                        </p:tav>
                                        <p:tav tm="100000">
                                          <p:val>
                                            <p:strVal val="#ppt_x"/>
                                          </p:val>
                                        </p:tav>
                                      </p:tavLst>
                                    </p:anim>
                                    <p:anim calcmode="lin" valueType="num">
                                      <p:cBhvr additive="base">
                                        <p:cTn id="16" dur="500" fill="hold"/>
                                        <p:tgtEl>
                                          <p:spTgt spid="409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966"/>
                                        </p:tgtEl>
                                        <p:attrNameLst>
                                          <p:attrName>style.visibility</p:attrName>
                                        </p:attrNameLst>
                                      </p:cBhvr>
                                      <p:to>
                                        <p:strVal val="visible"/>
                                      </p:to>
                                    </p:set>
                                    <p:anim calcmode="lin" valueType="num">
                                      <p:cBhvr additive="base">
                                        <p:cTn id="19" dur="500" fill="hold"/>
                                        <p:tgtEl>
                                          <p:spTgt spid="40966"/>
                                        </p:tgtEl>
                                        <p:attrNameLst>
                                          <p:attrName>ppt_x</p:attrName>
                                        </p:attrNameLst>
                                      </p:cBhvr>
                                      <p:tavLst>
                                        <p:tav tm="0">
                                          <p:val>
                                            <p:strVal val="#ppt_x"/>
                                          </p:val>
                                        </p:tav>
                                        <p:tav tm="100000">
                                          <p:val>
                                            <p:strVal val="#ppt_x"/>
                                          </p:val>
                                        </p:tav>
                                      </p:tavLst>
                                    </p:anim>
                                    <p:anim calcmode="lin" valueType="num">
                                      <p:cBhvr additive="base">
                                        <p:cTn id="20" dur="500" fill="hold"/>
                                        <p:tgtEl>
                                          <p:spTgt spid="4096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8"/>
                                        </p:tgtEl>
                                        <p:attrNameLst>
                                          <p:attrName>style.visibility</p:attrName>
                                        </p:attrNameLst>
                                      </p:cBhvr>
                                      <p:to>
                                        <p:strVal val="visible"/>
                                      </p:to>
                                    </p:set>
                                    <p:anim calcmode="lin" valueType="num">
                                      <p:cBhvr additive="base">
                                        <p:cTn id="25" dur="500" fill="hold"/>
                                        <p:tgtEl>
                                          <p:spTgt spid="40968"/>
                                        </p:tgtEl>
                                        <p:attrNameLst>
                                          <p:attrName>ppt_x</p:attrName>
                                        </p:attrNameLst>
                                      </p:cBhvr>
                                      <p:tavLst>
                                        <p:tav tm="0">
                                          <p:val>
                                            <p:strVal val="#ppt_x"/>
                                          </p:val>
                                        </p:tav>
                                        <p:tav tm="100000">
                                          <p:val>
                                            <p:strVal val="#ppt_x"/>
                                          </p:val>
                                        </p:tav>
                                      </p:tavLst>
                                    </p:anim>
                                    <p:anim calcmode="lin" valueType="num">
                                      <p:cBhvr additive="base">
                                        <p:cTn id="26" dur="500" fill="hold"/>
                                        <p:tgtEl>
                                          <p:spTgt spid="4096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0969"/>
                                        </p:tgtEl>
                                        <p:attrNameLst>
                                          <p:attrName>style.visibility</p:attrName>
                                        </p:attrNameLst>
                                      </p:cBhvr>
                                      <p:to>
                                        <p:strVal val="visible"/>
                                      </p:to>
                                    </p:set>
                                    <p:anim calcmode="lin" valueType="num">
                                      <p:cBhvr additive="base">
                                        <p:cTn id="29" dur="500" fill="hold"/>
                                        <p:tgtEl>
                                          <p:spTgt spid="40969"/>
                                        </p:tgtEl>
                                        <p:attrNameLst>
                                          <p:attrName>ppt_x</p:attrName>
                                        </p:attrNameLst>
                                      </p:cBhvr>
                                      <p:tavLst>
                                        <p:tav tm="0">
                                          <p:val>
                                            <p:strVal val="#ppt_x"/>
                                          </p:val>
                                        </p:tav>
                                        <p:tav tm="100000">
                                          <p:val>
                                            <p:strVal val="#ppt_x"/>
                                          </p:val>
                                        </p:tav>
                                      </p:tavLst>
                                    </p:anim>
                                    <p:anim calcmode="lin" valueType="num">
                                      <p:cBhvr additive="base">
                                        <p:cTn id="30" dur="500" fill="hold"/>
                                        <p:tgtEl>
                                          <p:spTgt spid="409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5" grpId="0"/>
      <p:bldP spid="40966" grpId="0"/>
      <p:bldP spid="40967" grpId="0"/>
      <p:bldP spid="40968" grpId="0"/>
      <p:bldP spid="4096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pic>
        <p:nvPicPr>
          <p:cNvPr id="6" name="Picture 2" descr="C:\Users\gichuru\Pictures\happy0065.gif"/>
          <p:cNvPicPr>
            <a:picLocks noGrp="1" noChangeAspect="1" noChangeArrowheads="1" noCrop="1"/>
          </p:cNvPicPr>
          <p:nvPr>
            <p:ph idx="1"/>
          </p:nvPr>
        </p:nvPicPr>
        <p:blipFill>
          <a:blip r:embed="rId2" cstate="print"/>
          <a:srcRect/>
          <a:stretch>
            <a:fillRect/>
          </a:stretch>
        </p:blipFill>
        <p:spPr bwMode="auto">
          <a:xfrm>
            <a:off x="3071802" y="2928934"/>
            <a:ext cx="1641735" cy="1323980"/>
          </a:xfrm>
          <a:prstGeom prst="rect">
            <a:avLst/>
          </a:prstGeom>
          <a:noFill/>
        </p:spPr>
      </p:pic>
      <p:sp>
        <p:nvSpPr>
          <p:cNvPr id="3" name="Date Placeholder 2"/>
          <p:cNvSpPr>
            <a:spLocks noGrp="1"/>
          </p:cNvSpPr>
          <p:nvPr>
            <p:ph type="dt" sz="half" idx="10"/>
          </p:nvPr>
        </p:nvSpPr>
        <p:spPr/>
        <p:txBody>
          <a:bodyPr/>
          <a:lstStyle/>
          <a:p>
            <a:fld id="{A737E267-DDBF-41B2-A213-43F6E711A040}"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49</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type="title"/>
          </p:nvPr>
        </p:nvSpPr>
        <p:spPr>
          <a:xfrm>
            <a:off x="1665288" y="146050"/>
            <a:ext cx="5888037" cy="1143000"/>
          </a:xfrm>
          <a:noFill/>
          <a:ln/>
        </p:spPr>
        <p:txBody>
          <a:bodyPr lIns="92075" tIns="46038" rIns="92075" bIns="46038" anchor="b"/>
          <a:lstStyle/>
          <a:p>
            <a:r>
              <a:rPr lang="en-US" altLang="en-US" dirty="0"/>
              <a:t>Insertion Sort</a:t>
            </a:r>
          </a:p>
        </p:txBody>
      </p:sp>
      <p:sp>
        <p:nvSpPr>
          <p:cNvPr id="13" name="Date Placeholder 12"/>
          <p:cNvSpPr>
            <a:spLocks noGrp="1"/>
          </p:cNvSpPr>
          <p:nvPr>
            <p:ph type="dt" sz="half" idx="10"/>
          </p:nvPr>
        </p:nvSpPr>
        <p:spPr/>
        <p:txBody>
          <a:bodyPr/>
          <a:lstStyle/>
          <a:p>
            <a:fld id="{DCC4274A-9F74-4D24-A319-AF8ABD95CFF7}" type="datetime1">
              <a:rPr lang="en-US" smtClean="0"/>
              <a:t>3/24/2020</a:t>
            </a:fld>
            <a:endParaRPr lang="en-GB"/>
          </a:p>
        </p:txBody>
      </p:sp>
      <p:sp>
        <p:nvSpPr>
          <p:cNvPr id="15" name="Footer Placeholder 14"/>
          <p:cNvSpPr>
            <a:spLocks noGrp="1"/>
          </p:cNvSpPr>
          <p:nvPr>
            <p:ph type="ftr" sz="quarter" idx="11"/>
          </p:nvPr>
        </p:nvSpPr>
        <p:spPr/>
        <p:txBody>
          <a:bodyPr/>
          <a:lstStyle/>
          <a:p>
            <a:r>
              <a:rPr lang="en-GB" smtClean="0"/>
              <a:t>Data Structures &amp; Algorithms</a:t>
            </a:r>
            <a:endParaRPr lang="en-GB" dirty="0"/>
          </a:p>
        </p:txBody>
      </p:sp>
      <p:sp>
        <p:nvSpPr>
          <p:cNvPr id="14" name="Slide Number Placeholder 13"/>
          <p:cNvSpPr>
            <a:spLocks noGrp="1"/>
          </p:cNvSpPr>
          <p:nvPr>
            <p:ph type="sldNum" sz="quarter" idx="12"/>
          </p:nvPr>
        </p:nvSpPr>
        <p:spPr/>
        <p:txBody>
          <a:bodyPr>
            <a:normAutofit fontScale="92500" lnSpcReduction="10000"/>
          </a:bodyPr>
          <a:lstStyle/>
          <a:p>
            <a:fld id="{2851580B-532C-46DD-8981-D1006AF55002}" type="slidenum">
              <a:rPr lang="en-GB" smtClean="0"/>
              <a:pPr/>
              <a:t>5</a:t>
            </a:fld>
            <a:endParaRPr lang="en-GB"/>
          </a:p>
        </p:txBody>
      </p:sp>
      <p:grpSp>
        <p:nvGrpSpPr>
          <p:cNvPr id="2" name="Group 14"/>
          <p:cNvGrpSpPr/>
          <p:nvPr/>
        </p:nvGrpSpPr>
        <p:grpSpPr>
          <a:xfrm>
            <a:off x="304800" y="1447800"/>
            <a:ext cx="8153400" cy="4425950"/>
            <a:chOff x="504825" y="1620838"/>
            <a:chExt cx="8153400" cy="4425950"/>
          </a:xfrm>
        </p:grpSpPr>
        <p:sp>
          <p:nvSpPr>
            <p:cNvPr id="202754" name="Rectangle 2"/>
            <p:cNvSpPr>
              <a:spLocks noChangeArrowheads="1"/>
            </p:cNvSpPr>
            <p:nvPr/>
          </p:nvSpPr>
          <p:spPr bwMode="auto">
            <a:xfrm>
              <a:off x="4398963" y="2195513"/>
              <a:ext cx="4259262" cy="3743325"/>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dirty="0"/>
                <a:t>One by one, each as yet unsorted array element is inserted into its proper place with respect to the already sorted elements.</a:t>
              </a:r>
              <a:r>
                <a:rPr lang="en-US" altLang="en-US" sz="2400" b="1" dirty="0">
                  <a:solidFill>
                    <a:srgbClr val="990000"/>
                  </a:solidFill>
                </a:rPr>
                <a:t> </a:t>
              </a:r>
            </a:p>
            <a:p>
              <a:pPr eaLnBrk="0" hangingPunct="0"/>
              <a:endParaRPr lang="en-US" altLang="en-US" sz="2400" b="1" dirty="0">
                <a:solidFill>
                  <a:srgbClr val="990000"/>
                </a:solidFill>
              </a:endParaRPr>
            </a:p>
            <a:p>
              <a:pPr eaLnBrk="0" hangingPunct="0"/>
              <a:r>
                <a:rPr lang="en-US" altLang="en-US" sz="2400" b="1" dirty="0">
                  <a:solidFill>
                    <a:srgbClr val="990033"/>
                  </a:solidFill>
                </a:rPr>
                <a:t>On each pass, this causes the number of already sorted elements to increase by one.</a:t>
              </a:r>
            </a:p>
          </p:txBody>
        </p:sp>
        <p:sp>
          <p:nvSpPr>
            <p:cNvPr id="202756" name="Rectangle 4"/>
            <p:cNvSpPr>
              <a:spLocks noChangeArrowheads="1"/>
            </p:cNvSpPr>
            <p:nvPr/>
          </p:nvSpPr>
          <p:spPr bwMode="auto">
            <a:xfrm>
              <a:off x="504825" y="1620838"/>
              <a:ext cx="2227263" cy="4205287"/>
            </a:xfrm>
            <a:prstGeom prst="rect">
              <a:avLst/>
            </a:prstGeom>
            <a:noFill/>
            <a:ln w="9525">
              <a:noFill/>
              <a:miter lim="800000"/>
              <a:headEnd/>
              <a:tailEnd/>
            </a:ln>
            <a:effectLst/>
          </p:spPr>
          <p:txBody>
            <a:bodyPr lIns="92075" tIns="46038" rIns="92075" bIns="46038">
              <a:spAutoFit/>
            </a:bodyPr>
            <a:lstStyle/>
            <a:p>
              <a:pPr eaLnBrk="0" hangingPunct="0"/>
              <a:endParaRPr lang="en-US" altLang="en-US" sz="2400" b="1" dirty="0">
                <a:latin typeface="Times New Roman" pitchFamily="18" charset="0"/>
              </a:endParaRPr>
            </a:p>
            <a:p>
              <a:pPr eaLnBrk="0" hangingPunct="0"/>
              <a:r>
                <a:rPr lang="en-US" altLang="en-US" sz="800" b="1" dirty="0">
                  <a:latin typeface="Times New Roman" pitchFamily="18" charset="0"/>
                </a:rPr>
                <a:t>  </a:t>
              </a:r>
              <a:endParaRPr lang="en-US" altLang="en-US" sz="1000" b="1" dirty="0">
                <a:latin typeface="Times New Roman" pitchFamily="18" charset="0"/>
              </a:endParaRPr>
            </a:p>
            <a:p>
              <a:pPr eaLnBrk="0" hangingPunct="0"/>
              <a:endParaRPr lang="en-US" altLang="en-US" sz="1000" b="1" dirty="0">
                <a:latin typeface="Times New Roman" pitchFamily="18" charset="0"/>
              </a:endParaRPr>
            </a:p>
            <a:p>
              <a:pPr eaLnBrk="0" hangingPunct="0"/>
              <a:r>
                <a:rPr lang="en-US" altLang="en-US" sz="2400" b="1" dirty="0">
                  <a:latin typeface="Times New Roman" pitchFamily="18" charset="0"/>
                </a:rPr>
                <a:t>values	 [ 0 ]       </a:t>
              </a:r>
              <a:endParaRPr lang="en-US" altLang="en-US" sz="1600" b="1" dirty="0">
                <a:latin typeface="Times New Roman" pitchFamily="18" charset="0"/>
              </a:endParaRPr>
            </a:p>
            <a:p>
              <a:pPr eaLnBrk="0" hangingPunct="0"/>
              <a:endParaRPr lang="en-US" altLang="en-US" sz="800" b="1" dirty="0">
                <a:latin typeface="Times New Roman" pitchFamily="18" charset="0"/>
              </a:endParaRPr>
            </a:p>
            <a:p>
              <a:pPr eaLnBrk="0" hangingPunct="0"/>
              <a:endParaRPr lang="en-US" altLang="en-US" sz="800" b="1" dirty="0">
                <a:latin typeface="Times New Roman" pitchFamily="18" charset="0"/>
              </a:endParaRPr>
            </a:p>
            <a:p>
              <a:pPr eaLnBrk="0" hangingPunct="0"/>
              <a:endParaRPr lang="en-US" altLang="en-US" sz="800" b="1" dirty="0">
                <a:latin typeface="Times New Roman" pitchFamily="18" charset="0"/>
              </a:endParaRPr>
            </a:p>
            <a:p>
              <a:pPr eaLnBrk="0" hangingPunct="0"/>
              <a:r>
                <a:rPr lang="en-US" altLang="en-US" sz="2400" b="1" dirty="0">
                  <a:latin typeface="Times New Roman" pitchFamily="18" charset="0"/>
                </a:rPr>
                <a:t>	 [ 1 ]</a:t>
              </a:r>
              <a:endParaRPr lang="en-US" altLang="en-US" sz="800" b="1" dirty="0">
                <a:latin typeface="Times New Roman" pitchFamily="18" charset="0"/>
              </a:endParaRPr>
            </a:p>
            <a:p>
              <a:pPr eaLnBrk="0" hangingPunct="0"/>
              <a:endParaRPr lang="en-US" altLang="en-US" sz="1000" b="1" dirty="0">
                <a:latin typeface="Times New Roman" pitchFamily="18" charset="0"/>
              </a:endParaRPr>
            </a:p>
            <a:p>
              <a:pPr eaLnBrk="0" hangingPunct="0"/>
              <a:endParaRPr lang="en-US" altLang="en-US" sz="1000" b="1" dirty="0">
                <a:latin typeface="Times New Roman" pitchFamily="18" charset="0"/>
              </a:endParaRPr>
            </a:p>
            <a:p>
              <a:pPr eaLnBrk="0" hangingPunct="0"/>
              <a:endParaRPr lang="en-US" altLang="en-US" sz="1000" b="1" dirty="0">
                <a:latin typeface="Times New Roman" pitchFamily="18" charset="0"/>
              </a:endParaRPr>
            </a:p>
            <a:p>
              <a:pPr eaLnBrk="0" hangingPunct="0"/>
              <a:r>
                <a:rPr lang="en-US" altLang="en-US" sz="2400" b="1" dirty="0">
                  <a:latin typeface="Times New Roman" pitchFamily="18" charset="0"/>
                </a:rPr>
                <a:t>	 [ 2 ]</a:t>
              </a:r>
            </a:p>
            <a:p>
              <a:pPr eaLnBrk="0" hangingPunct="0"/>
              <a:r>
                <a:rPr lang="en-US" altLang="en-US" sz="800" b="1" dirty="0">
                  <a:latin typeface="Times New Roman" pitchFamily="18" charset="0"/>
                </a:rPr>
                <a:t> </a:t>
              </a:r>
            </a:p>
            <a:p>
              <a:pPr eaLnBrk="0" hangingPunct="0"/>
              <a:r>
                <a:rPr lang="en-US" altLang="en-US" sz="800" b="1" dirty="0">
                  <a:latin typeface="Times New Roman" pitchFamily="18" charset="0"/>
                </a:rPr>
                <a:t> </a:t>
              </a:r>
              <a:endParaRPr lang="en-US" altLang="en-US" sz="1000" b="1" dirty="0">
                <a:latin typeface="Times New Roman" pitchFamily="18" charset="0"/>
              </a:endParaRPr>
            </a:p>
            <a:p>
              <a:pPr eaLnBrk="0" hangingPunct="0"/>
              <a:endParaRPr lang="en-US" altLang="en-US" sz="1000" b="1" dirty="0">
                <a:latin typeface="Times New Roman" pitchFamily="18" charset="0"/>
              </a:endParaRPr>
            </a:p>
            <a:p>
              <a:pPr eaLnBrk="0" hangingPunct="0"/>
              <a:r>
                <a:rPr lang="en-US" altLang="en-US" sz="2400" b="1" dirty="0">
                  <a:latin typeface="Times New Roman" pitchFamily="18" charset="0"/>
                </a:rPr>
                <a:t>             [ 3 ]</a:t>
              </a:r>
              <a:endParaRPr lang="en-US" altLang="en-US" sz="1600" b="1" dirty="0">
                <a:latin typeface="Times New Roman" pitchFamily="18" charset="0"/>
              </a:endParaRPr>
            </a:p>
            <a:p>
              <a:pPr eaLnBrk="0" hangingPunct="0"/>
              <a:endParaRPr lang="en-US" altLang="en-US" sz="800" b="1" dirty="0">
                <a:latin typeface="Times New Roman" pitchFamily="18" charset="0"/>
              </a:endParaRPr>
            </a:p>
            <a:p>
              <a:pPr eaLnBrk="0" hangingPunct="0"/>
              <a:endParaRPr lang="en-US" altLang="en-US" sz="800" b="1" dirty="0">
                <a:latin typeface="Times New Roman" pitchFamily="18" charset="0"/>
              </a:endParaRPr>
            </a:p>
            <a:p>
              <a:pPr eaLnBrk="0" hangingPunct="0"/>
              <a:endParaRPr lang="en-US" altLang="en-US" sz="800" b="1" dirty="0">
                <a:latin typeface="Times New Roman" pitchFamily="18" charset="0"/>
              </a:endParaRPr>
            </a:p>
            <a:p>
              <a:pPr eaLnBrk="0" hangingPunct="0"/>
              <a:r>
                <a:rPr lang="en-US" altLang="en-US" sz="2400" b="1" dirty="0">
                  <a:latin typeface="Times New Roman" pitchFamily="18" charset="0"/>
                </a:rPr>
                <a:t> 	 [ 4 ]</a:t>
              </a:r>
            </a:p>
          </p:txBody>
        </p:sp>
        <p:grpSp>
          <p:nvGrpSpPr>
            <p:cNvPr id="3" name="Group 5"/>
            <p:cNvGrpSpPr>
              <a:grpSpLocks/>
            </p:cNvGrpSpPr>
            <p:nvPr/>
          </p:nvGrpSpPr>
          <p:grpSpPr bwMode="auto">
            <a:xfrm>
              <a:off x="2414588" y="2209800"/>
              <a:ext cx="1416050" cy="3819525"/>
              <a:chOff x="1521" y="1392"/>
              <a:chExt cx="892" cy="2406"/>
            </a:xfrm>
          </p:grpSpPr>
          <p:sp>
            <p:nvSpPr>
              <p:cNvPr id="202758" name="Rectangle 6"/>
              <p:cNvSpPr>
                <a:spLocks noChangeArrowheads="1"/>
              </p:cNvSpPr>
              <p:nvPr/>
            </p:nvSpPr>
            <p:spPr bwMode="auto">
              <a:xfrm>
                <a:off x="1533" y="1392"/>
                <a:ext cx="876" cy="2406"/>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202759" name="Line 7"/>
              <p:cNvSpPr>
                <a:spLocks noChangeShapeType="1"/>
              </p:cNvSpPr>
              <p:nvPr/>
            </p:nvSpPr>
            <p:spPr bwMode="auto">
              <a:xfrm>
                <a:off x="1521" y="1872"/>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02760" name="Line 8"/>
              <p:cNvSpPr>
                <a:spLocks noChangeShapeType="1"/>
              </p:cNvSpPr>
              <p:nvPr/>
            </p:nvSpPr>
            <p:spPr bwMode="auto">
              <a:xfrm>
                <a:off x="1521" y="2354"/>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02761" name="Line 9"/>
              <p:cNvSpPr>
                <a:spLocks noChangeShapeType="1"/>
              </p:cNvSpPr>
              <p:nvPr/>
            </p:nvSpPr>
            <p:spPr bwMode="auto">
              <a:xfrm>
                <a:off x="1521" y="2837"/>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02762" name="Line 10"/>
              <p:cNvSpPr>
                <a:spLocks noChangeShapeType="1"/>
              </p:cNvSpPr>
              <p:nvPr/>
            </p:nvSpPr>
            <p:spPr bwMode="auto">
              <a:xfrm>
                <a:off x="1521" y="3320"/>
                <a:ext cx="8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202763" name="Rectangle 11"/>
            <p:cNvSpPr>
              <a:spLocks noChangeArrowheads="1"/>
            </p:cNvSpPr>
            <p:nvPr/>
          </p:nvSpPr>
          <p:spPr bwMode="auto">
            <a:xfrm>
              <a:off x="2787650" y="2298700"/>
              <a:ext cx="635000" cy="374808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dirty="0"/>
                <a:t>36</a:t>
              </a:r>
            </a:p>
            <a:p>
              <a:pPr eaLnBrk="0" hangingPunct="0"/>
              <a:endParaRPr lang="en-US" altLang="en-US" sz="2000" b="1" dirty="0"/>
            </a:p>
            <a:p>
              <a:pPr eaLnBrk="0" hangingPunct="0"/>
              <a:r>
                <a:rPr lang="en-US" altLang="en-US" sz="3200" b="1" dirty="0"/>
                <a:t>24</a:t>
              </a:r>
            </a:p>
            <a:p>
              <a:pPr eaLnBrk="0" hangingPunct="0"/>
              <a:endParaRPr lang="en-US" altLang="en-US" sz="2000" b="1" dirty="0"/>
            </a:p>
            <a:p>
              <a:pPr eaLnBrk="0" hangingPunct="0"/>
              <a:r>
                <a:rPr lang="en-US" altLang="en-US" sz="3200" b="1" dirty="0"/>
                <a:t>10</a:t>
              </a:r>
            </a:p>
            <a:p>
              <a:pPr eaLnBrk="0" hangingPunct="0"/>
              <a:endParaRPr lang="en-US" altLang="en-US" sz="2000" b="1" dirty="0"/>
            </a:p>
            <a:p>
              <a:pPr eaLnBrk="0" hangingPunct="0"/>
              <a:r>
                <a:rPr lang="en-US" altLang="en-US" sz="3200" b="1" dirty="0"/>
                <a:t>  6</a:t>
              </a:r>
            </a:p>
            <a:p>
              <a:pPr eaLnBrk="0" hangingPunct="0"/>
              <a:endParaRPr lang="en-US" altLang="en-US" sz="2000" b="1" dirty="0"/>
            </a:p>
            <a:p>
              <a:pPr eaLnBrk="0" hangingPunct="0"/>
              <a:r>
                <a:rPr lang="en-US" altLang="en-US" sz="3200" b="1" dirty="0"/>
                <a:t>12</a:t>
              </a: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4398963" y="1989138"/>
            <a:ext cx="4259262" cy="3013075"/>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t>Works like someone who “inserts” one more card at a time into a hand of cards that are already sorted.</a:t>
            </a:r>
            <a:r>
              <a:rPr lang="en-US" altLang="en-US" sz="2400" b="1">
                <a:solidFill>
                  <a:srgbClr val="990000"/>
                </a:solidFill>
              </a:rPr>
              <a:t> </a:t>
            </a:r>
          </a:p>
          <a:p>
            <a:pPr eaLnBrk="0" hangingPunct="0"/>
            <a:endParaRPr lang="en-US" altLang="en-US" sz="2400" b="1">
              <a:solidFill>
                <a:srgbClr val="990000"/>
              </a:solidFill>
            </a:endParaRPr>
          </a:p>
          <a:p>
            <a:pPr eaLnBrk="0" hangingPunct="0"/>
            <a:r>
              <a:rPr lang="en-US" altLang="en-US" sz="2400" b="1">
                <a:solidFill>
                  <a:srgbClr val="990033"/>
                </a:solidFill>
              </a:rPr>
              <a:t>To insert 12, we need to make room for it by moving first 36 and then 24.</a:t>
            </a:r>
          </a:p>
        </p:txBody>
      </p:sp>
      <p:sp>
        <p:nvSpPr>
          <p:cNvPr id="204803" name="Rectangle 3"/>
          <p:cNvSpPr>
            <a:spLocks noGrp="1" noChangeArrowheads="1"/>
          </p:cNvSpPr>
          <p:nvPr>
            <p:ph type="title"/>
          </p:nvPr>
        </p:nvSpPr>
        <p:spPr>
          <a:xfrm>
            <a:off x="1665288" y="146050"/>
            <a:ext cx="5888037" cy="1143000"/>
          </a:xfrm>
          <a:noFill/>
          <a:ln/>
        </p:spPr>
        <p:txBody>
          <a:bodyPr lIns="92075" tIns="46038" rIns="92075" bIns="46038" anchor="b"/>
          <a:lstStyle/>
          <a:p>
            <a:r>
              <a:rPr lang="en-US" altLang="en-US"/>
              <a:t>Insertion Sort</a:t>
            </a:r>
          </a:p>
        </p:txBody>
      </p:sp>
      <p:sp>
        <p:nvSpPr>
          <p:cNvPr id="15" name="Date Placeholder 14"/>
          <p:cNvSpPr>
            <a:spLocks noGrp="1"/>
          </p:cNvSpPr>
          <p:nvPr>
            <p:ph type="dt" sz="half" idx="10"/>
          </p:nvPr>
        </p:nvSpPr>
        <p:spPr/>
        <p:txBody>
          <a:bodyPr/>
          <a:lstStyle/>
          <a:p>
            <a:fld id="{FA9632EE-1815-45AA-BB43-6A804870F178}" type="datetime1">
              <a:rPr lang="en-US" smtClean="0"/>
              <a:t>3/24/2020</a:t>
            </a:fld>
            <a:endParaRPr lang="en-GB"/>
          </a:p>
        </p:txBody>
      </p:sp>
      <p:sp>
        <p:nvSpPr>
          <p:cNvPr id="17" name="Footer Placeholder 16"/>
          <p:cNvSpPr>
            <a:spLocks noGrp="1"/>
          </p:cNvSpPr>
          <p:nvPr>
            <p:ph type="ftr" sz="quarter" idx="11"/>
          </p:nvPr>
        </p:nvSpPr>
        <p:spPr/>
        <p:txBody>
          <a:bodyPr/>
          <a:lstStyle/>
          <a:p>
            <a:r>
              <a:rPr lang="en-GB" smtClean="0"/>
              <a:t>Data Structures &amp; Algorithms</a:t>
            </a:r>
            <a:endParaRPr lang="en-GB" dirty="0"/>
          </a:p>
        </p:txBody>
      </p:sp>
      <p:sp>
        <p:nvSpPr>
          <p:cNvPr id="16" name="Slide Number Placeholder 15"/>
          <p:cNvSpPr>
            <a:spLocks noGrp="1"/>
          </p:cNvSpPr>
          <p:nvPr>
            <p:ph type="sldNum" sz="quarter" idx="12"/>
          </p:nvPr>
        </p:nvSpPr>
        <p:spPr/>
        <p:txBody>
          <a:bodyPr>
            <a:normAutofit fontScale="92500" lnSpcReduction="10000"/>
          </a:bodyPr>
          <a:lstStyle/>
          <a:p>
            <a:fld id="{2851580B-532C-46DD-8981-D1006AF55002}" type="slidenum">
              <a:rPr lang="en-GB" smtClean="0"/>
              <a:pPr/>
              <a:t>6</a:t>
            </a:fld>
            <a:endParaRPr lang="en-GB"/>
          </a:p>
        </p:txBody>
      </p:sp>
      <p:grpSp>
        <p:nvGrpSpPr>
          <p:cNvPr id="2" name="Group 4"/>
          <p:cNvGrpSpPr>
            <a:grpSpLocks/>
          </p:cNvGrpSpPr>
          <p:nvPr/>
        </p:nvGrpSpPr>
        <p:grpSpPr bwMode="auto">
          <a:xfrm>
            <a:off x="779463" y="2933700"/>
            <a:ext cx="2087562" cy="1235075"/>
            <a:chOff x="491" y="1848"/>
            <a:chExt cx="1315" cy="778"/>
          </a:xfrm>
        </p:grpSpPr>
        <p:sp>
          <p:nvSpPr>
            <p:cNvPr id="204805" name="AutoShape 5"/>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4806" name="AutoShape 6"/>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4807" name="AutoShape 7"/>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4808" name="Rectangle 8"/>
            <p:cNvSpPr>
              <a:spLocks noChangeArrowheads="1"/>
            </p:cNvSpPr>
            <p:nvPr/>
          </p:nvSpPr>
          <p:spPr bwMode="auto">
            <a:xfrm rot="20460000">
              <a:off x="556" y="1981"/>
              <a:ext cx="258"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204809" name="Rectangle 9"/>
            <p:cNvSpPr>
              <a:spLocks noChangeArrowheads="1"/>
            </p:cNvSpPr>
            <p:nvPr/>
          </p:nvSpPr>
          <p:spPr bwMode="auto">
            <a:xfrm rot="21180000">
              <a:off x="938" y="1934"/>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204810" name="Rectangle 10"/>
            <p:cNvSpPr>
              <a:spLocks noChangeArrowheads="1"/>
            </p:cNvSpPr>
            <p:nvPr/>
          </p:nvSpPr>
          <p:spPr bwMode="auto">
            <a:xfrm rot="480000">
              <a:off x="1405"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grpSp>
      <p:sp>
        <p:nvSpPr>
          <p:cNvPr id="204811" name="AutoShape 11"/>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4812" name="Rectangle 12"/>
          <p:cNvSpPr>
            <a:spLocks noChangeArrowheads="1"/>
          </p:cNvSpPr>
          <p:nvPr/>
        </p:nvSpPr>
        <p:spPr bwMode="auto">
          <a:xfrm rot="1800000">
            <a:off x="3084513" y="4832350"/>
            <a:ext cx="638175"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
        <p:nvSpPr>
          <p:cNvPr id="204813" name="AutoShape 13"/>
          <p:cNvSpPr>
            <a:spLocks noChangeArrowheads="1"/>
          </p:cNvSpPr>
          <p:nvPr/>
        </p:nvSpPr>
        <p:spPr bwMode="auto">
          <a:xfrm rot="1740000" flipH="1">
            <a:off x="2786063" y="3149600"/>
            <a:ext cx="728662"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4814" name="Rectangle 14"/>
          <p:cNvSpPr>
            <a:spLocks noChangeArrowheads="1"/>
          </p:cNvSpPr>
          <p:nvPr/>
        </p:nvSpPr>
        <p:spPr bwMode="auto">
          <a:xfrm rot="1500000">
            <a:off x="2913063" y="3317875"/>
            <a:ext cx="638175"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79463" y="2933700"/>
            <a:ext cx="2087562" cy="1235075"/>
            <a:chOff x="491" y="1848"/>
            <a:chExt cx="1315" cy="778"/>
          </a:xfrm>
        </p:grpSpPr>
        <p:sp>
          <p:nvSpPr>
            <p:cNvPr id="206851" name="AutoShape 3"/>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6852" name="AutoShape 4"/>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6853" name="AutoShape 5"/>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6854" name="Rectangle 6"/>
            <p:cNvSpPr>
              <a:spLocks noChangeArrowheads="1"/>
            </p:cNvSpPr>
            <p:nvPr/>
          </p:nvSpPr>
          <p:spPr bwMode="auto">
            <a:xfrm rot="20460000">
              <a:off x="556" y="1981"/>
              <a:ext cx="258"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206855" name="Rectangle 7"/>
            <p:cNvSpPr>
              <a:spLocks noChangeArrowheads="1"/>
            </p:cNvSpPr>
            <p:nvPr/>
          </p:nvSpPr>
          <p:spPr bwMode="auto">
            <a:xfrm rot="21180000">
              <a:off x="938" y="1934"/>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206856" name="Rectangle 8"/>
            <p:cNvSpPr>
              <a:spLocks noChangeArrowheads="1"/>
            </p:cNvSpPr>
            <p:nvPr/>
          </p:nvSpPr>
          <p:spPr bwMode="auto">
            <a:xfrm rot="480000">
              <a:off x="1405"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grpSp>
      <p:sp>
        <p:nvSpPr>
          <p:cNvPr id="206857" name="Rectangle 9"/>
          <p:cNvSpPr>
            <a:spLocks noChangeArrowheads="1"/>
          </p:cNvSpPr>
          <p:nvPr/>
        </p:nvSpPr>
        <p:spPr bwMode="auto">
          <a:xfrm>
            <a:off x="4398963" y="1989138"/>
            <a:ext cx="4259262" cy="3013075"/>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t>Works like someone who “inserts” one more card at a time into a hand of cards that are already sorted.</a:t>
            </a:r>
            <a:r>
              <a:rPr lang="en-US" altLang="en-US" sz="2400" b="1">
                <a:solidFill>
                  <a:srgbClr val="990000"/>
                </a:solidFill>
              </a:rPr>
              <a:t> </a:t>
            </a:r>
          </a:p>
          <a:p>
            <a:pPr eaLnBrk="0" hangingPunct="0"/>
            <a:endParaRPr lang="en-US" altLang="en-US" sz="2400" b="1">
              <a:solidFill>
                <a:srgbClr val="990000"/>
              </a:solidFill>
            </a:endParaRPr>
          </a:p>
          <a:p>
            <a:pPr eaLnBrk="0" hangingPunct="0"/>
            <a:r>
              <a:rPr lang="en-US" altLang="en-US" sz="2400" b="1">
                <a:solidFill>
                  <a:srgbClr val="990033"/>
                </a:solidFill>
              </a:rPr>
              <a:t>To insert 12, we need to make room for it by moving first 36 and then 24.</a:t>
            </a:r>
          </a:p>
        </p:txBody>
      </p:sp>
      <p:sp>
        <p:nvSpPr>
          <p:cNvPr id="206858" name="Rectangle 10"/>
          <p:cNvSpPr>
            <a:spLocks noGrp="1" noChangeArrowheads="1"/>
          </p:cNvSpPr>
          <p:nvPr>
            <p:ph type="title"/>
          </p:nvPr>
        </p:nvSpPr>
        <p:spPr>
          <a:xfrm>
            <a:off x="1665288" y="146050"/>
            <a:ext cx="5888037" cy="1143000"/>
          </a:xfrm>
          <a:noFill/>
          <a:ln/>
        </p:spPr>
        <p:txBody>
          <a:bodyPr lIns="92075" tIns="46038" rIns="92075" bIns="46038" anchor="b"/>
          <a:lstStyle/>
          <a:p>
            <a:r>
              <a:rPr lang="en-US" altLang="en-US"/>
              <a:t>Insertion Sort</a:t>
            </a:r>
          </a:p>
        </p:txBody>
      </p:sp>
      <p:sp>
        <p:nvSpPr>
          <p:cNvPr id="15" name="Date Placeholder 14"/>
          <p:cNvSpPr>
            <a:spLocks noGrp="1"/>
          </p:cNvSpPr>
          <p:nvPr>
            <p:ph type="dt" sz="half" idx="10"/>
          </p:nvPr>
        </p:nvSpPr>
        <p:spPr/>
        <p:txBody>
          <a:bodyPr/>
          <a:lstStyle/>
          <a:p>
            <a:fld id="{9CB62418-3B12-400A-91B7-554C793AFBC2}" type="datetime1">
              <a:rPr lang="en-US" smtClean="0"/>
              <a:t>3/24/2020</a:t>
            </a:fld>
            <a:endParaRPr lang="en-GB"/>
          </a:p>
        </p:txBody>
      </p:sp>
      <p:sp>
        <p:nvSpPr>
          <p:cNvPr id="17" name="Footer Placeholder 16"/>
          <p:cNvSpPr>
            <a:spLocks noGrp="1"/>
          </p:cNvSpPr>
          <p:nvPr>
            <p:ph type="ftr" sz="quarter" idx="11"/>
          </p:nvPr>
        </p:nvSpPr>
        <p:spPr/>
        <p:txBody>
          <a:bodyPr/>
          <a:lstStyle/>
          <a:p>
            <a:r>
              <a:rPr lang="en-GB" smtClean="0"/>
              <a:t>Data Structures &amp; Algorithms</a:t>
            </a:r>
            <a:endParaRPr lang="en-GB" dirty="0"/>
          </a:p>
        </p:txBody>
      </p:sp>
      <p:sp>
        <p:nvSpPr>
          <p:cNvPr id="16" name="Slide Number Placeholder 15"/>
          <p:cNvSpPr>
            <a:spLocks noGrp="1"/>
          </p:cNvSpPr>
          <p:nvPr>
            <p:ph type="sldNum" sz="quarter" idx="12"/>
          </p:nvPr>
        </p:nvSpPr>
        <p:spPr/>
        <p:txBody>
          <a:bodyPr>
            <a:normAutofit fontScale="92500" lnSpcReduction="10000"/>
          </a:bodyPr>
          <a:lstStyle/>
          <a:p>
            <a:fld id="{2851580B-532C-46DD-8981-D1006AF55002}" type="slidenum">
              <a:rPr lang="en-GB" smtClean="0"/>
              <a:pPr/>
              <a:t>7</a:t>
            </a:fld>
            <a:endParaRPr lang="en-GB"/>
          </a:p>
        </p:txBody>
      </p:sp>
      <p:sp>
        <p:nvSpPr>
          <p:cNvPr id="206859" name="AutoShape 11"/>
          <p:cNvSpPr>
            <a:spLocks noChangeArrowheads="1"/>
          </p:cNvSpPr>
          <p:nvPr/>
        </p:nvSpPr>
        <p:spPr bwMode="auto">
          <a:xfrm rot="1740000" flipH="1">
            <a:off x="3506788" y="314960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6860" name="Rectangle 12"/>
          <p:cNvSpPr>
            <a:spLocks noChangeArrowheads="1"/>
          </p:cNvSpPr>
          <p:nvPr/>
        </p:nvSpPr>
        <p:spPr bwMode="auto">
          <a:xfrm rot="1500000">
            <a:off x="3635375" y="3317875"/>
            <a:ext cx="636588"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sp>
        <p:nvSpPr>
          <p:cNvPr id="206861"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6862" name="Rectangle 14"/>
          <p:cNvSpPr>
            <a:spLocks noChangeArrowheads="1"/>
          </p:cNvSpPr>
          <p:nvPr/>
        </p:nvSpPr>
        <p:spPr bwMode="auto">
          <a:xfrm rot="1800000">
            <a:off x="3084513" y="4832350"/>
            <a:ext cx="638175"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4398963" y="1989138"/>
            <a:ext cx="4259262" cy="3013075"/>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t>Works like someone who “inserts” one more card at a time into a hand of cards that are already sorted.</a:t>
            </a:r>
            <a:r>
              <a:rPr lang="en-US" altLang="en-US" sz="2400" b="1">
                <a:solidFill>
                  <a:srgbClr val="990000"/>
                </a:solidFill>
              </a:rPr>
              <a:t> </a:t>
            </a:r>
          </a:p>
          <a:p>
            <a:pPr eaLnBrk="0" hangingPunct="0"/>
            <a:endParaRPr lang="en-US" altLang="en-US" sz="2400" b="1">
              <a:solidFill>
                <a:srgbClr val="990000"/>
              </a:solidFill>
            </a:endParaRPr>
          </a:p>
          <a:p>
            <a:pPr eaLnBrk="0" hangingPunct="0"/>
            <a:r>
              <a:rPr lang="en-US" altLang="en-US" sz="2400" b="1">
                <a:solidFill>
                  <a:srgbClr val="990033"/>
                </a:solidFill>
              </a:rPr>
              <a:t>To insert 12, we need to make room for it by moving first 36 and then 24.</a:t>
            </a:r>
          </a:p>
        </p:txBody>
      </p:sp>
      <p:sp>
        <p:nvSpPr>
          <p:cNvPr id="208899" name="Rectangle 3"/>
          <p:cNvSpPr>
            <a:spLocks noGrp="1" noChangeArrowheads="1"/>
          </p:cNvSpPr>
          <p:nvPr>
            <p:ph type="title"/>
          </p:nvPr>
        </p:nvSpPr>
        <p:spPr>
          <a:xfrm>
            <a:off x="1665288" y="146050"/>
            <a:ext cx="5888037" cy="1143000"/>
          </a:xfrm>
          <a:noFill/>
          <a:ln/>
        </p:spPr>
        <p:txBody>
          <a:bodyPr lIns="92075" tIns="46038" rIns="92075" bIns="46038" anchor="b"/>
          <a:lstStyle/>
          <a:p>
            <a:r>
              <a:rPr lang="en-US" altLang="en-US"/>
              <a:t>Insertion Sort</a:t>
            </a:r>
          </a:p>
        </p:txBody>
      </p:sp>
      <p:sp>
        <p:nvSpPr>
          <p:cNvPr id="15" name="Date Placeholder 14"/>
          <p:cNvSpPr>
            <a:spLocks noGrp="1"/>
          </p:cNvSpPr>
          <p:nvPr>
            <p:ph type="dt" sz="half" idx="10"/>
          </p:nvPr>
        </p:nvSpPr>
        <p:spPr/>
        <p:txBody>
          <a:bodyPr/>
          <a:lstStyle/>
          <a:p>
            <a:fld id="{AA4DB562-3706-4E03-AEE8-ED15B90A630D}" type="datetime1">
              <a:rPr lang="en-US" smtClean="0"/>
              <a:t>3/24/2020</a:t>
            </a:fld>
            <a:endParaRPr lang="en-GB"/>
          </a:p>
        </p:txBody>
      </p:sp>
      <p:sp>
        <p:nvSpPr>
          <p:cNvPr id="17" name="Footer Placeholder 16"/>
          <p:cNvSpPr>
            <a:spLocks noGrp="1"/>
          </p:cNvSpPr>
          <p:nvPr>
            <p:ph type="ftr" sz="quarter" idx="11"/>
          </p:nvPr>
        </p:nvSpPr>
        <p:spPr/>
        <p:txBody>
          <a:bodyPr/>
          <a:lstStyle/>
          <a:p>
            <a:r>
              <a:rPr lang="en-GB" smtClean="0"/>
              <a:t>Data Structures &amp; Algorithms</a:t>
            </a:r>
            <a:endParaRPr lang="en-GB" dirty="0"/>
          </a:p>
        </p:txBody>
      </p:sp>
      <p:sp>
        <p:nvSpPr>
          <p:cNvPr id="16" name="Slide Number Placeholder 15"/>
          <p:cNvSpPr>
            <a:spLocks noGrp="1"/>
          </p:cNvSpPr>
          <p:nvPr>
            <p:ph type="sldNum" sz="quarter" idx="12"/>
          </p:nvPr>
        </p:nvSpPr>
        <p:spPr/>
        <p:txBody>
          <a:bodyPr>
            <a:normAutofit fontScale="92500" lnSpcReduction="10000"/>
          </a:bodyPr>
          <a:lstStyle/>
          <a:p>
            <a:fld id="{2851580B-532C-46DD-8981-D1006AF55002}" type="slidenum">
              <a:rPr lang="en-GB" smtClean="0"/>
              <a:pPr/>
              <a:t>8</a:t>
            </a:fld>
            <a:endParaRPr lang="en-GB"/>
          </a:p>
        </p:txBody>
      </p:sp>
      <p:sp>
        <p:nvSpPr>
          <p:cNvPr id="208900" name="AutoShape 4"/>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8901" name="AutoShape 5"/>
          <p:cNvSpPr>
            <a:spLocks noChangeArrowheads="1"/>
          </p:cNvSpPr>
          <p:nvPr/>
        </p:nvSpPr>
        <p:spPr bwMode="auto">
          <a:xfrm rot="21180000">
            <a:off x="1476375" y="2933700"/>
            <a:ext cx="727075"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8902" name="Rectangle 6"/>
          <p:cNvSpPr>
            <a:spLocks noChangeArrowheads="1"/>
          </p:cNvSpPr>
          <p:nvPr/>
        </p:nvSpPr>
        <p:spPr bwMode="auto">
          <a:xfrm rot="20460000">
            <a:off x="882650" y="3144838"/>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208903" name="Rectangle 7"/>
          <p:cNvSpPr>
            <a:spLocks noChangeArrowheads="1"/>
          </p:cNvSpPr>
          <p:nvPr/>
        </p:nvSpPr>
        <p:spPr bwMode="auto">
          <a:xfrm rot="21180000">
            <a:off x="1489075" y="3070225"/>
            <a:ext cx="635000"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grpSp>
        <p:nvGrpSpPr>
          <p:cNvPr id="2" name="Group 8"/>
          <p:cNvGrpSpPr>
            <a:grpSpLocks/>
          </p:cNvGrpSpPr>
          <p:nvPr/>
        </p:nvGrpSpPr>
        <p:grpSpPr bwMode="auto">
          <a:xfrm>
            <a:off x="2851150" y="2935288"/>
            <a:ext cx="1420813" cy="1300162"/>
            <a:chOff x="1796" y="1849"/>
            <a:chExt cx="895" cy="819"/>
          </a:xfrm>
        </p:grpSpPr>
        <p:sp>
          <p:nvSpPr>
            <p:cNvPr id="208905" name="AutoShape 9"/>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8906" name="AutoShape 10"/>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8907" name="Rectangle 11"/>
            <p:cNvSpPr>
              <a:spLocks noChangeArrowheads="1"/>
            </p:cNvSpPr>
            <p:nvPr/>
          </p:nvSpPr>
          <p:spPr bwMode="auto">
            <a:xfrm rot="480000">
              <a:off x="1860"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sp>
          <p:nvSpPr>
            <p:cNvPr id="208908" name="Rectangle 12"/>
            <p:cNvSpPr>
              <a:spLocks noChangeArrowheads="1"/>
            </p:cNvSpPr>
            <p:nvPr/>
          </p:nvSpPr>
          <p:spPr bwMode="auto">
            <a:xfrm rot="1500000">
              <a:off x="2290" y="2090"/>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grpSp>
      <p:sp>
        <p:nvSpPr>
          <p:cNvPr id="208909"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08910" name="Rectangle 14"/>
          <p:cNvSpPr>
            <a:spLocks noChangeArrowheads="1"/>
          </p:cNvSpPr>
          <p:nvPr/>
        </p:nvSpPr>
        <p:spPr bwMode="auto">
          <a:xfrm rot="1800000">
            <a:off x="3084513" y="4832350"/>
            <a:ext cx="638175"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ChangeArrowheads="1"/>
          </p:cNvSpPr>
          <p:nvPr/>
        </p:nvSpPr>
        <p:spPr bwMode="auto">
          <a:xfrm>
            <a:off x="4398963" y="1989138"/>
            <a:ext cx="4259262" cy="3013075"/>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t>Works like someone who “inserts” one more card at a time into a hand of cards that are already sorted.</a:t>
            </a:r>
            <a:r>
              <a:rPr lang="en-US" altLang="en-US" sz="2400" b="1">
                <a:solidFill>
                  <a:srgbClr val="990000"/>
                </a:solidFill>
              </a:rPr>
              <a:t> </a:t>
            </a:r>
          </a:p>
          <a:p>
            <a:pPr eaLnBrk="0" hangingPunct="0"/>
            <a:endParaRPr lang="en-US" altLang="en-US" sz="2400" b="1">
              <a:solidFill>
                <a:srgbClr val="990000"/>
              </a:solidFill>
            </a:endParaRPr>
          </a:p>
          <a:p>
            <a:pPr eaLnBrk="0" hangingPunct="0"/>
            <a:r>
              <a:rPr lang="en-US" altLang="en-US" sz="2400" b="1">
                <a:solidFill>
                  <a:srgbClr val="990033"/>
                </a:solidFill>
              </a:rPr>
              <a:t>To insert 12, we need to make room for it by moving first 36 and then 24.</a:t>
            </a:r>
          </a:p>
        </p:txBody>
      </p:sp>
      <p:sp>
        <p:nvSpPr>
          <p:cNvPr id="210947" name="Rectangle 3"/>
          <p:cNvSpPr>
            <a:spLocks noGrp="1" noChangeArrowheads="1"/>
          </p:cNvSpPr>
          <p:nvPr>
            <p:ph type="title"/>
          </p:nvPr>
        </p:nvSpPr>
        <p:spPr>
          <a:xfrm>
            <a:off x="1665288" y="146050"/>
            <a:ext cx="5888037" cy="1143000"/>
          </a:xfrm>
          <a:noFill/>
          <a:ln/>
        </p:spPr>
        <p:txBody>
          <a:bodyPr lIns="92075" tIns="46038" rIns="92075" bIns="46038" anchor="b"/>
          <a:lstStyle/>
          <a:p>
            <a:r>
              <a:rPr lang="en-US" altLang="en-US"/>
              <a:t>Insertion Sort</a:t>
            </a:r>
          </a:p>
        </p:txBody>
      </p:sp>
      <p:sp>
        <p:nvSpPr>
          <p:cNvPr id="15" name="Date Placeholder 14"/>
          <p:cNvSpPr>
            <a:spLocks noGrp="1"/>
          </p:cNvSpPr>
          <p:nvPr>
            <p:ph type="dt" sz="half" idx="10"/>
          </p:nvPr>
        </p:nvSpPr>
        <p:spPr/>
        <p:txBody>
          <a:bodyPr/>
          <a:lstStyle/>
          <a:p>
            <a:fld id="{FA938BF2-CF2D-40AA-9755-EAE8A01A539F}" type="datetime1">
              <a:rPr lang="en-US" smtClean="0"/>
              <a:t>3/24/2020</a:t>
            </a:fld>
            <a:endParaRPr lang="en-GB"/>
          </a:p>
        </p:txBody>
      </p:sp>
      <p:sp>
        <p:nvSpPr>
          <p:cNvPr id="17" name="Footer Placeholder 16"/>
          <p:cNvSpPr>
            <a:spLocks noGrp="1"/>
          </p:cNvSpPr>
          <p:nvPr>
            <p:ph type="ftr" sz="quarter" idx="11"/>
          </p:nvPr>
        </p:nvSpPr>
        <p:spPr/>
        <p:txBody>
          <a:bodyPr/>
          <a:lstStyle/>
          <a:p>
            <a:r>
              <a:rPr lang="en-GB" smtClean="0"/>
              <a:t>Data Structures &amp; Algorithms</a:t>
            </a:r>
            <a:endParaRPr lang="en-GB" dirty="0"/>
          </a:p>
        </p:txBody>
      </p:sp>
      <p:sp>
        <p:nvSpPr>
          <p:cNvPr id="16" name="Slide Number Placeholder 15"/>
          <p:cNvSpPr>
            <a:spLocks noGrp="1"/>
          </p:cNvSpPr>
          <p:nvPr>
            <p:ph type="sldNum" sz="quarter" idx="12"/>
          </p:nvPr>
        </p:nvSpPr>
        <p:spPr/>
        <p:txBody>
          <a:bodyPr>
            <a:normAutofit fontScale="92500" lnSpcReduction="10000"/>
          </a:bodyPr>
          <a:lstStyle/>
          <a:p>
            <a:fld id="{2851580B-532C-46DD-8981-D1006AF55002}" type="slidenum">
              <a:rPr lang="en-GB" smtClean="0"/>
              <a:pPr/>
              <a:t>9</a:t>
            </a:fld>
            <a:endParaRPr lang="en-GB"/>
          </a:p>
        </p:txBody>
      </p:sp>
      <p:sp>
        <p:nvSpPr>
          <p:cNvPr id="210948" name="AutoShape 4"/>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10949" name="AutoShape 5"/>
          <p:cNvSpPr>
            <a:spLocks noChangeArrowheads="1"/>
          </p:cNvSpPr>
          <p:nvPr/>
        </p:nvSpPr>
        <p:spPr bwMode="auto">
          <a:xfrm rot="21180000">
            <a:off x="1476375" y="2933700"/>
            <a:ext cx="727075"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10950" name="Rectangle 6"/>
          <p:cNvSpPr>
            <a:spLocks noChangeArrowheads="1"/>
          </p:cNvSpPr>
          <p:nvPr/>
        </p:nvSpPr>
        <p:spPr bwMode="auto">
          <a:xfrm rot="20460000">
            <a:off x="882650" y="3144838"/>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210951" name="Rectangle 7"/>
          <p:cNvSpPr>
            <a:spLocks noChangeArrowheads="1"/>
          </p:cNvSpPr>
          <p:nvPr/>
        </p:nvSpPr>
        <p:spPr bwMode="auto">
          <a:xfrm rot="21180000">
            <a:off x="1489075" y="3070225"/>
            <a:ext cx="635000"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210952" name="AutoShape 8"/>
          <p:cNvSpPr>
            <a:spLocks noChangeArrowheads="1"/>
          </p:cNvSpPr>
          <p:nvPr/>
        </p:nvSpPr>
        <p:spPr bwMode="auto">
          <a:xfrm rot="120000" flipH="1">
            <a:off x="2152650" y="2846388"/>
            <a:ext cx="731838" cy="108902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10953" name="Rectangle 9"/>
          <p:cNvSpPr>
            <a:spLocks noChangeArrowheads="1"/>
          </p:cNvSpPr>
          <p:nvPr/>
        </p:nvSpPr>
        <p:spPr bwMode="auto">
          <a:xfrm rot="120000">
            <a:off x="2152650" y="2928938"/>
            <a:ext cx="63817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grpSp>
        <p:nvGrpSpPr>
          <p:cNvPr id="2" name="Group 10"/>
          <p:cNvGrpSpPr>
            <a:grpSpLocks/>
          </p:cNvGrpSpPr>
          <p:nvPr/>
        </p:nvGrpSpPr>
        <p:grpSpPr bwMode="auto">
          <a:xfrm>
            <a:off x="2851150" y="2935288"/>
            <a:ext cx="1420813" cy="1300162"/>
            <a:chOff x="1796" y="1849"/>
            <a:chExt cx="895" cy="819"/>
          </a:xfrm>
        </p:grpSpPr>
        <p:sp>
          <p:nvSpPr>
            <p:cNvPr id="210955" name="AutoShape 11"/>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10956" name="AutoShape 12"/>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210957" name="Rectangle 13"/>
            <p:cNvSpPr>
              <a:spLocks noChangeArrowheads="1"/>
            </p:cNvSpPr>
            <p:nvPr/>
          </p:nvSpPr>
          <p:spPr bwMode="auto">
            <a:xfrm rot="480000">
              <a:off x="1860"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sp>
          <p:nvSpPr>
            <p:cNvPr id="210958" name="Rectangle 14"/>
            <p:cNvSpPr>
              <a:spLocks noChangeArrowheads="1"/>
            </p:cNvSpPr>
            <p:nvPr/>
          </p:nvSpPr>
          <p:spPr bwMode="auto">
            <a:xfrm rot="1500000">
              <a:off x="2290" y="2090"/>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Feathered</Template>
  <TotalTime>994</TotalTime>
  <Words>2869</Words>
  <Application>Microsoft Office PowerPoint</Application>
  <PresentationFormat>On-screen Show (4:3)</PresentationFormat>
  <Paragraphs>601</Paragraphs>
  <Slides>49</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ＭＳ Ｐゴシック</vt:lpstr>
      <vt:lpstr>Arial</vt:lpstr>
      <vt:lpstr>Calibri</vt:lpstr>
      <vt:lpstr>Century Schoolbook</vt:lpstr>
      <vt:lpstr>Corbel</vt:lpstr>
      <vt:lpstr>Monaco</vt:lpstr>
      <vt:lpstr>Times New Roman</vt:lpstr>
      <vt:lpstr>Wingdings</vt:lpstr>
      <vt:lpstr>Feathered</vt:lpstr>
      <vt:lpstr>Sorting algorithms</vt:lpstr>
      <vt:lpstr>Correctness</vt:lpstr>
      <vt:lpstr>Insertion sort</vt:lpstr>
      <vt:lpstr>Insertion sort algorithm</vt:lpstr>
      <vt:lpstr>Insertion Sort</vt:lpstr>
      <vt:lpstr>Insertion Sort</vt:lpstr>
      <vt:lpstr>Insertion Sort</vt:lpstr>
      <vt:lpstr>Insertion Sort</vt:lpstr>
      <vt:lpstr>Insertion Sort</vt:lpstr>
      <vt:lpstr>Insertion Sort: Pass One </vt:lpstr>
      <vt:lpstr>Insertion Sort: Pass Two </vt:lpstr>
      <vt:lpstr>Insertion Sort: Pass Three </vt:lpstr>
      <vt:lpstr>Insertion Sort: Pass Four</vt:lpstr>
      <vt:lpstr>Insertion Sort: Pass Five</vt:lpstr>
      <vt:lpstr>Complexity </vt:lpstr>
      <vt:lpstr>Insertion Sort runtimes</vt:lpstr>
      <vt:lpstr>Empirical Analysis of Insertion Sort</vt:lpstr>
      <vt:lpstr>Bubble sort</vt:lpstr>
      <vt:lpstr>Bubble sort</vt:lpstr>
      <vt:lpstr>Algorithm </vt:lpstr>
      <vt:lpstr> Example. Sort {5, 1, 12, -5, 16} using bubble sort. </vt:lpstr>
      <vt:lpstr>Complexity </vt:lpstr>
      <vt:lpstr>Selection sort</vt:lpstr>
      <vt:lpstr>Algorithm </vt:lpstr>
      <vt:lpstr>Selection sort pseudocode</vt:lpstr>
      <vt:lpstr>Example. Sort {5, 1, 12, -5, 16, 2, 12, 14} using selection sort.</vt:lpstr>
      <vt:lpstr> Complexity analysis </vt:lpstr>
      <vt:lpstr>Quicksort </vt:lpstr>
      <vt:lpstr>  Algorithm </vt:lpstr>
      <vt:lpstr>Quick sort pseudocode</vt:lpstr>
      <vt:lpstr>Partition </vt:lpstr>
      <vt:lpstr>Example. Sort {1, 12, 5, 26, 7, 14, 3, 7, 2} using quicksort.</vt:lpstr>
      <vt:lpstr>Complexity analysis </vt:lpstr>
      <vt:lpstr>Shellsort</vt:lpstr>
      <vt:lpstr>Shellsort</vt:lpstr>
      <vt:lpstr>Shellsort</vt:lpstr>
      <vt:lpstr>Shellsort</vt:lpstr>
      <vt:lpstr>Shellsort</vt:lpstr>
      <vt:lpstr>Shellsort</vt:lpstr>
      <vt:lpstr>Empirical Analysis of Shellsort</vt:lpstr>
      <vt:lpstr>Shell sort algorithm</vt:lpstr>
      <vt:lpstr>Empirical Analysis of Shellsort (Advantage)</vt:lpstr>
      <vt:lpstr>Empirical Analysis of Shellsort (Disadvantage)</vt:lpstr>
      <vt:lpstr>Shellsort Best Case</vt:lpstr>
      <vt:lpstr>Shellsort Worst Case</vt:lpstr>
      <vt:lpstr>Shellsort Examples</vt:lpstr>
      <vt:lpstr>Shellsort Examples (con’t)</vt:lpstr>
      <vt:lpstr>Shellsort Examples (con’t)</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nyambura</dc:creator>
  <cp:lastModifiedBy>jane kuria</cp:lastModifiedBy>
  <cp:revision>111</cp:revision>
  <dcterms:created xsi:type="dcterms:W3CDTF">2009-09-09T17:37:27Z</dcterms:created>
  <dcterms:modified xsi:type="dcterms:W3CDTF">2020-03-24T14:21:36Z</dcterms:modified>
</cp:coreProperties>
</file>