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87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24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99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1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6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0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BC6B-4E20-437C-902C-3F06A3B8DC1F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CADCC6-1A03-4857-B079-A72EEBA368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Topic 7 Patriotism and National Unity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3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 to national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sz="3200" dirty="0"/>
              <a:t>Polarization and division of the country along ethnic </a:t>
            </a:r>
            <a:r>
              <a:rPr lang="en-US" sz="3200" dirty="0" smtClean="0"/>
              <a:t>lines. </a:t>
            </a:r>
            <a:endParaRPr lang="en-US" sz="3200" dirty="0"/>
          </a:p>
          <a:p>
            <a:pPr lvl="0"/>
            <a:r>
              <a:rPr lang="en-US" sz="3200" dirty="0"/>
              <a:t>Unfair distribution of national </a:t>
            </a:r>
            <a:r>
              <a:rPr lang="en-US" sz="3200" dirty="0" smtClean="0"/>
              <a:t>resources, </a:t>
            </a:r>
            <a:endParaRPr lang="en-US" sz="3200" dirty="0"/>
          </a:p>
          <a:p>
            <a:pPr lvl="0"/>
            <a:r>
              <a:rPr lang="en-US" sz="3200" dirty="0"/>
              <a:t>Failure to address historical </a:t>
            </a:r>
            <a:r>
              <a:rPr lang="en-US" sz="3200" dirty="0" smtClean="0"/>
              <a:t>injustices. </a:t>
            </a:r>
            <a:endParaRPr lang="en-US" sz="3200" dirty="0"/>
          </a:p>
          <a:p>
            <a:pPr lvl="0"/>
            <a:r>
              <a:rPr lang="en-US" sz="3200" dirty="0"/>
              <a:t>Complexity in migration and settlement </a:t>
            </a:r>
            <a:r>
              <a:rPr lang="en-US" sz="3200" dirty="0" smtClean="0"/>
              <a:t>patterns. </a:t>
            </a:r>
            <a:endParaRPr lang="en-US" sz="3200" dirty="0"/>
          </a:p>
          <a:p>
            <a:pPr lvl="0"/>
            <a:r>
              <a:rPr lang="en-US" sz="3200" dirty="0"/>
              <a:t>Proliferation of organized gangs and </a:t>
            </a:r>
            <a:r>
              <a:rPr lang="en-US" sz="3200" dirty="0" smtClean="0"/>
              <a:t>militia.   </a:t>
            </a:r>
            <a:endParaRPr lang="en-US" sz="3200" dirty="0"/>
          </a:p>
          <a:p>
            <a:pPr lvl="0"/>
            <a:r>
              <a:rPr lang="en-US" sz="3200" dirty="0"/>
              <a:t>Control of land, capital, technology and communication by the </a:t>
            </a:r>
            <a:r>
              <a:rPr lang="en-US" sz="3200" dirty="0" smtClean="0"/>
              <a:t>elites. </a:t>
            </a:r>
          </a:p>
          <a:p>
            <a:pPr lvl="0"/>
            <a:r>
              <a:rPr lang="en-US" sz="3200" dirty="0" smtClean="0"/>
              <a:t>Undermined national interests. </a:t>
            </a:r>
          </a:p>
          <a:p>
            <a:pPr marL="0" indent="0">
              <a:buNone/>
            </a:pP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2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Revision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State your individual contributions towards promoting national unity in Kenya.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List </a:t>
            </a:r>
            <a:r>
              <a:rPr lang="en-US" sz="3200" dirty="0"/>
              <a:t>the characteristics of a patriot and identify two Kenyan patriots and give   </a:t>
            </a:r>
            <a:r>
              <a:rPr lang="en-US" sz="3200" dirty="0" smtClean="0"/>
              <a:t>reasons </a:t>
            </a:r>
            <a:r>
              <a:rPr lang="en-US" sz="3200" dirty="0"/>
              <a:t>why you think they 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Discuss </a:t>
            </a:r>
            <a:r>
              <a:rPr lang="en-US" sz="3200" dirty="0"/>
              <a:t>in groups your understanding of the term “national unity.”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 </a:t>
            </a:r>
            <a:r>
              <a:rPr lang="en-US" sz="3200" dirty="0" smtClean="0"/>
              <a:t>What </a:t>
            </a:r>
            <a:r>
              <a:rPr lang="en-US" sz="3200" dirty="0"/>
              <a:t>are indicators, benefits and challenges to national unity in Kenya?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purpose of this topic is to equip the learner with knowledge is on how patriotism </a:t>
            </a:r>
            <a:r>
              <a:rPr lang="en-US" sz="3200" dirty="0"/>
              <a:t>and national </a:t>
            </a:r>
            <a:r>
              <a:rPr lang="en-US" sz="3200" dirty="0" smtClean="0"/>
              <a:t>unity can be </a:t>
            </a:r>
            <a:r>
              <a:rPr lang="en-US" sz="3200" dirty="0"/>
              <a:t>inculcated to the citizens and how it can be used to unify the citizens.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81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Expected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Define patriotism and national unity.</a:t>
            </a:r>
          </a:p>
          <a:p>
            <a:pPr lvl="0"/>
            <a:r>
              <a:rPr lang="en-US" sz="3200" dirty="0"/>
              <a:t>Describe indicators of patriotism.</a:t>
            </a:r>
          </a:p>
          <a:p>
            <a:pPr lvl="0"/>
            <a:r>
              <a:rPr lang="en-US" sz="3200" dirty="0"/>
              <a:t>Assess the benefits of patriotism and national unity.</a:t>
            </a:r>
          </a:p>
          <a:p>
            <a:pPr lvl="0"/>
            <a:r>
              <a:rPr lang="en-US" sz="3200" dirty="0"/>
              <a:t>Evaluate the challenges to the achievement of national unity in the country.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Patriotism refers to loyalty to, love for, selfless service for, sacrifice for, devotion for, sense of belonging to, dedication to, sense of pride in, protection of one ‘s own nation.  </a:t>
            </a:r>
          </a:p>
          <a:p>
            <a:pPr lvl="0"/>
            <a:r>
              <a:rPr lang="en-US" dirty="0"/>
              <a:t>National unity refers to cohesion which results from shared values, vision, purpose and aspirations irrespective of the ethnic, cultural, economic, and religious or any other superficial status in a unitary state, while recognizing diversity.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2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Indicators of patriotism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600" dirty="0"/>
              <a:t>Loyalty to the Presidency as a unifying </a:t>
            </a:r>
            <a:r>
              <a:rPr lang="en-US" sz="3600" dirty="0" smtClean="0"/>
              <a:t>factor. </a:t>
            </a:r>
            <a:endParaRPr lang="en-US" sz="3600" dirty="0"/>
          </a:p>
          <a:p>
            <a:pPr lvl="0"/>
            <a:r>
              <a:rPr lang="en-US" sz="3600" dirty="0"/>
              <a:t>Readiness to defend the Republic of </a:t>
            </a:r>
            <a:r>
              <a:rPr lang="en-US" sz="3600" dirty="0" smtClean="0"/>
              <a:t>Kenya. </a:t>
            </a:r>
            <a:endParaRPr lang="en-US" sz="3600" dirty="0"/>
          </a:p>
          <a:p>
            <a:pPr lvl="0"/>
            <a:r>
              <a:rPr lang="en-US" sz="3600" dirty="0"/>
              <a:t>Respect for the supremacy of the </a:t>
            </a:r>
            <a:r>
              <a:rPr lang="en-US" sz="3600" dirty="0" smtClean="0"/>
              <a:t>Constitution. </a:t>
            </a:r>
            <a:endParaRPr lang="en-US" sz="3600" dirty="0"/>
          </a:p>
          <a:p>
            <a:pPr lvl="0"/>
            <a:r>
              <a:rPr lang="en-US" sz="3600" dirty="0"/>
              <a:t>Appreciation to national symbols e.g. coat of arms and national </a:t>
            </a:r>
            <a:r>
              <a:rPr lang="en-US" sz="3600" dirty="0" smtClean="0"/>
              <a:t>flag. </a:t>
            </a:r>
            <a:endParaRPr lang="en-US" sz="3600" dirty="0"/>
          </a:p>
          <a:p>
            <a:pPr lvl="0"/>
            <a:r>
              <a:rPr lang="en-US" sz="3600" dirty="0"/>
              <a:t>Spirit of volunteerism.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6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 of patriotism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600" dirty="0"/>
              <a:t>Unified approach in confronting external threat to the nation; </a:t>
            </a:r>
          </a:p>
          <a:p>
            <a:pPr lvl="0"/>
            <a:r>
              <a:rPr lang="en-US" sz="3600" dirty="0"/>
              <a:t>Commitment to the promotion national interests e.g. sovereignty of the country; </a:t>
            </a:r>
          </a:p>
          <a:p>
            <a:pPr lvl="0"/>
            <a:r>
              <a:rPr lang="en-US" sz="3600" dirty="0"/>
              <a:t>Improved socio- economic and political development of the nation.</a:t>
            </a:r>
          </a:p>
          <a:p>
            <a:pPr lvl="0"/>
            <a:r>
              <a:rPr lang="en-US" sz="3600" dirty="0"/>
              <a:t>A shared sense of belonging.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 to patriotism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200" dirty="0"/>
              <a:t>Ineffective </a:t>
            </a:r>
            <a:r>
              <a:rPr lang="en-US" sz="3200" dirty="0" smtClean="0"/>
              <a:t>leadership. </a:t>
            </a:r>
            <a:endParaRPr lang="en-US" sz="3200" dirty="0"/>
          </a:p>
          <a:p>
            <a:pPr lvl="0"/>
            <a:r>
              <a:rPr lang="en-US" sz="3200" dirty="0" smtClean="0"/>
              <a:t>Marginalization </a:t>
            </a:r>
            <a:endParaRPr lang="en-US" sz="3200" dirty="0"/>
          </a:p>
          <a:p>
            <a:pPr lvl="0"/>
            <a:r>
              <a:rPr lang="en-US" sz="3200" dirty="0"/>
              <a:t>Increasing levels of </a:t>
            </a:r>
            <a:r>
              <a:rPr lang="en-US" sz="3200" dirty="0" smtClean="0"/>
              <a:t>corruption. </a:t>
            </a:r>
            <a:endParaRPr lang="en-US" sz="3200" dirty="0"/>
          </a:p>
          <a:p>
            <a:pPr lvl="0"/>
            <a:r>
              <a:rPr lang="en-US" sz="3200" dirty="0"/>
              <a:t>Impunity and lack of </a:t>
            </a:r>
            <a:r>
              <a:rPr lang="en-US" sz="3200" dirty="0" smtClean="0"/>
              <a:t>accountability. </a:t>
            </a:r>
            <a:endParaRPr lang="en-US" sz="3200" dirty="0"/>
          </a:p>
          <a:p>
            <a:pPr lvl="0"/>
            <a:r>
              <a:rPr lang="en-US" sz="3200" dirty="0"/>
              <a:t> Low social, political and economic </a:t>
            </a:r>
            <a:r>
              <a:rPr lang="en-US" sz="3200" dirty="0" smtClean="0"/>
              <a:t>development. </a:t>
            </a:r>
            <a:endParaRPr lang="en-US" sz="3200" dirty="0"/>
          </a:p>
          <a:p>
            <a:pPr lvl="0"/>
            <a:r>
              <a:rPr lang="en-US" sz="3200" dirty="0"/>
              <a:t>Undermined national </a:t>
            </a:r>
            <a:r>
              <a:rPr lang="en-US" sz="3200" dirty="0" smtClean="0"/>
              <a:t>interests. </a:t>
            </a:r>
            <a:endParaRPr lang="en-US" sz="3200" dirty="0"/>
          </a:p>
          <a:p>
            <a:pPr lvl="0"/>
            <a:r>
              <a:rPr lang="en-US" sz="3200" dirty="0"/>
              <a:t>Deteriorating morals and values - higher levels of crime, fear of crime and anti-social </a:t>
            </a:r>
            <a:r>
              <a:rPr lang="en-US" sz="3200" dirty="0" smtClean="0"/>
              <a:t>behaviour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Indicators of national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sz="3600" dirty="0"/>
              <a:t>Common vision and sense of </a:t>
            </a:r>
            <a:r>
              <a:rPr lang="en-US" sz="3600" dirty="0" smtClean="0"/>
              <a:t>belonging. </a:t>
            </a:r>
            <a:endParaRPr lang="en-US" sz="3600" dirty="0"/>
          </a:p>
          <a:p>
            <a:pPr lvl="0"/>
            <a:r>
              <a:rPr lang="en-US" sz="3600" dirty="0"/>
              <a:t>Shared challenges and </a:t>
            </a:r>
            <a:r>
              <a:rPr lang="en-US" sz="3600" dirty="0" smtClean="0"/>
              <a:t>opportunities.</a:t>
            </a:r>
            <a:endParaRPr lang="en-US" sz="3600" dirty="0"/>
          </a:p>
          <a:p>
            <a:pPr lvl="0"/>
            <a:r>
              <a:rPr lang="en-US" sz="3600" dirty="0"/>
              <a:t>Appreciation of cultural, communal and ethnic diversity. </a:t>
            </a:r>
          </a:p>
          <a:p>
            <a:pPr lvl="0"/>
            <a:r>
              <a:rPr lang="en-US" sz="3600" dirty="0"/>
              <a:t>Practicing equity in the sharing of state </a:t>
            </a:r>
            <a:r>
              <a:rPr lang="en-US" sz="3600" dirty="0" smtClean="0"/>
              <a:t>resources. </a:t>
            </a:r>
            <a:endParaRPr lang="en-US" sz="3600" dirty="0"/>
          </a:p>
          <a:p>
            <a:pPr lvl="0"/>
            <a:r>
              <a:rPr lang="en-US" sz="3600" dirty="0"/>
              <a:t>Appreciation of the national </a:t>
            </a:r>
            <a:r>
              <a:rPr lang="en-US" sz="3600" dirty="0" smtClean="0"/>
              <a:t>symbols.  </a:t>
            </a:r>
            <a:endParaRPr lang="en-US" sz="3600" dirty="0"/>
          </a:p>
          <a:p>
            <a:pPr lvl="0"/>
            <a:r>
              <a:rPr lang="en-US" sz="3600" dirty="0"/>
              <a:t>Use of the national language.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 of national 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000" dirty="0"/>
              <a:t>Increased national solidarity and togetherness in tackling national development </a:t>
            </a:r>
            <a:r>
              <a:rPr lang="en-US" sz="3000" dirty="0" smtClean="0"/>
              <a:t>issues. </a:t>
            </a:r>
            <a:endParaRPr lang="en-US" sz="3000" dirty="0"/>
          </a:p>
          <a:p>
            <a:pPr lvl="0"/>
            <a:r>
              <a:rPr lang="en-US" sz="3000" dirty="0"/>
              <a:t>Increased political </a:t>
            </a:r>
            <a:r>
              <a:rPr lang="en-US" sz="3000" dirty="0" smtClean="0"/>
              <a:t>stability. </a:t>
            </a:r>
            <a:endParaRPr lang="en-US" sz="3000" dirty="0"/>
          </a:p>
          <a:p>
            <a:pPr lvl="0"/>
            <a:r>
              <a:rPr lang="en-US" sz="3000" dirty="0"/>
              <a:t>Builds a strong </a:t>
            </a:r>
            <a:r>
              <a:rPr lang="en-US" sz="3000" dirty="0" smtClean="0"/>
              <a:t>nationalism. </a:t>
            </a:r>
            <a:endParaRPr lang="en-US" sz="3000" dirty="0"/>
          </a:p>
          <a:p>
            <a:pPr lvl="0"/>
            <a:r>
              <a:rPr lang="en-US" sz="3000" dirty="0"/>
              <a:t>Deconstructs mistrusts and </a:t>
            </a:r>
            <a:r>
              <a:rPr lang="en-US" sz="3000" dirty="0" smtClean="0"/>
              <a:t>stereotypes.  </a:t>
            </a:r>
            <a:endParaRPr lang="en-US" sz="3000" dirty="0"/>
          </a:p>
          <a:p>
            <a:pPr lvl="0"/>
            <a:r>
              <a:rPr lang="en-US" sz="3000" dirty="0"/>
              <a:t>Enhanced social </a:t>
            </a:r>
            <a:r>
              <a:rPr lang="en-US" sz="3000" dirty="0" smtClean="0"/>
              <a:t>capital. </a:t>
            </a:r>
            <a:endParaRPr lang="en-US" sz="3000" dirty="0"/>
          </a:p>
          <a:p>
            <a:pPr lvl="0"/>
            <a:r>
              <a:rPr lang="en-US" sz="3000" dirty="0"/>
              <a:t>Common attitudes and positive cultural </a:t>
            </a:r>
            <a:r>
              <a:rPr lang="en-US" sz="3000" dirty="0" smtClean="0"/>
              <a:t>ethos. </a:t>
            </a:r>
            <a:endParaRPr lang="en-US" sz="3000" dirty="0"/>
          </a:p>
          <a:p>
            <a:pPr lvl="0"/>
            <a:r>
              <a:rPr lang="en-US" sz="3000" dirty="0"/>
              <a:t>Enhanced protection, promotion and prioritization of national </a:t>
            </a:r>
            <a:r>
              <a:rPr lang="en-US" sz="3000" dirty="0" smtClean="0"/>
              <a:t>interests. Satisfaction </a:t>
            </a:r>
            <a:r>
              <a:rPr lang="en-US" sz="3000" dirty="0"/>
              <a:t>of the physical, emotional, psychological and spiritual needs of </a:t>
            </a:r>
            <a:r>
              <a:rPr lang="en-US" sz="3000" dirty="0" smtClean="0"/>
              <a:t>citizens.  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19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526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Topic 7 Patriotism and National Unity  </vt:lpstr>
      <vt:lpstr>Topic Purpose</vt:lpstr>
      <vt:lpstr>Expected Learning Outcomes</vt:lpstr>
      <vt:lpstr>Introduction</vt:lpstr>
      <vt:lpstr>Indicators of patriotism</vt:lpstr>
      <vt:lpstr>Benefits of patriotism</vt:lpstr>
      <vt:lpstr>Challenges to patriotism</vt:lpstr>
      <vt:lpstr>Indicators of national unity</vt:lpstr>
      <vt:lpstr>Benefits of national unity</vt:lpstr>
      <vt:lpstr>Challenges to national unity</vt:lpstr>
      <vt:lpstr>Revision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Veriton</dc:creator>
  <cp:lastModifiedBy>user</cp:lastModifiedBy>
  <cp:revision>7</cp:revision>
  <dcterms:created xsi:type="dcterms:W3CDTF">2020-07-31T09:44:17Z</dcterms:created>
  <dcterms:modified xsi:type="dcterms:W3CDTF">2020-08-24T07:55:34Z</dcterms:modified>
</cp:coreProperties>
</file>