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FD85E1-3566-44C6-BBE1-62C6239C35B4}"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C16B7-A9FD-4671-AFEA-787A63ADC052}" type="slidenum">
              <a:rPr lang="en-US" smtClean="0"/>
              <a:t>‹#›</a:t>
            </a:fld>
            <a:endParaRPr lang="en-US"/>
          </a:p>
        </p:txBody>
      </p:sp>
    </p:spTree>
    <p:extLst>
      <p:ext uri="{BB962C8B-B14F-4D97-AF65-F5344CB8AC3E}">
        <p14:creationId xmlns:p14="http://schemas.microsoft.com/office/powerpoint/2010/main" val="276025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D85E1-3566-44C6-BBE1-62C6239C35B4}"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C16B7-A9FD-4671-AFEA-787A63ADC052}" type="slidenum">
              <a:rPr lang="en-US" smtClean="0"/>
              <a:t>‹#›</a:t>
            </a:fld>
            <a:endParaRPr lang="en-US"/>
          </a:p>
        </p:txBody>
      </p:sp>
    </p:spTree>
    <p:extLst>
      <p:ext uri="{BB962C8B-B14F-4D97-AF65-F5344CB8AC3E}">
        <p14:creationId xmlns:p14="http://schemas.microsoft.com/office/powerpoint/2010/main" val="185729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D85E1-3566-44C6-BBE1-62C6239C35B4}"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C16B7-A9FD-4671-AFEA-787A63ADC052}" type="slidenum">
              <a:rPr lang="en-US" smtClean="0"/>
              <a:t>‹#›</a:t>
            </a:fld>
            <a:endParaRPr lang="en-US"/>
          </a:p>
        </p:txBody>
      </p:sp>
    </p:spTree>
    <p:extLst>
      <p:ext uri="{BB962C8B-B14F-4D97-AF65-F5344CB8AC3E}">
        <p14:creationId xmlns:p14="http://schemas.microsoft.com/office/powerpoint/2010/main" val="313599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FD85E1-3566-44C6-BBE1-62C6239C35B4}"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C16B7-A9FD-4671-AFEA-787A63ADC052}" type="slidenum">
              <a:rPr lang="en-US" smtClean="0"/>
              <a:t>‹#›</a:t>
            </a:fld>
            <a:endParaRPr lang="en-US"/>
          </a:p>
        </p:txBody>
      </p:sp>
    </p:spTree>
    <p:extLst>
      <p:ext uri="{BB962C8B-B14F-4D97-AF65-F5344CB8AC3E}">
        <p14:creationId xmlns:p14="http://schemas.microsoft.com/office/powerpoint/2010/main" val="80833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FD85E1-3566-44C6-BBE1-62C6239C35B4}"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C16B7-A9FD-4671-AFEA-787A63ADC052}" type="slidenum">
              <a:rPr lang="en-US" smtClean="0"/>
              <a:t>‹#›</a:t>
            </a:fld>
            <a:endParaRPr lang="en-US"/>
          </a:p>
        </p:txBody>
      </p:sp>
    </p:spTree>
    <p:extLst>
      <p:ext uri="{BB962C8B-B14F-4D97-AF65-F5344CB8AC3E}">
        <p14:creationId xmlns:p14="http://schemas.microsoft.com/office/powerpoint/2010/main" val="89961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FD85E1-3566-44C6-BBE1-62C6239C35B4}"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C16B7-A9FD-4671-AFEA-787A63ADC052}" type="slidenum">
              <a:rPr lang="en-US" smtClean="0"/>
              <a:t>‹#›</a:t>
            </a:fld>
            <a:endParaRPr lang="en-US"/>
          </a:p>
        </p:txBody>
      </p:sp>
    </p:spTree>
    <p:extLst>
      <p:ext uri="{BB962C8B-B14F-4D97-AF65-F5344CB8AC3E}">
        <p14:creationId xmlns:p14="http://schemas.microsoft.com/office/powerpoint/2010/main" val="244768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FD85E1-3566-44C6-BBE1-62C6239C35B4}" type="datetimeFigureOut">
              <a:rPr lang="en-US" smtClean="0"/>
              <a:t>7/31/2020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DC16B7-A9FD-4671-AFEA-787A63ADC052}" type="slidenum">
              <a:rPr lang="en-US" smtClean="0"/>
              <a:t>‹#›</a:t>
            </a:fld>
            <a:endParaRPr lang="en-US"/>
          </a:p>
        </p:txBody>
      </p:sp>
    </p:spTree>
    <p:extLst>
      <p:ext uri="{BB962C8B-B14F-4D97-AF65-F5344CB8AC3E}">
        <p14:creationId xmlns:p14="http://schemas.microsoft.com/office/powerpoint/2010/main" val="4067847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FD85E1-3566-44C6-BBE1-62C6239C35B4}" type="datetimeFigureOut">
              <a:rPr lang="en-US" smtClean="0"/>
              <a:t>7/31/2020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DC16B7-A9FD-4671-AFEA-787A63ADC052}" type="slidenum">
              <a:rPr lang="en-US" smtClean="0"/>
              <a:t>‹#›</a:t>
            </a:fld>
            <a:endParaRPr lang="en-US"/>
          </a:p>
        </p:txBody>
      </p:sp>
    </p:spTree>
    <p:extLst>
      <p:ext uri="{BB962C8B-B14F-4D97-AF65-F5344CB8AC3E}">
        <p14:creationId xmlns:p14="http://schemas.microsoft.com/office/powerpoint/2010/main" val="1196769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D85E1-3566-44C6-BBE1-62C6239C35B4}" type="datetimeFigureOut">
              <a:rPr lang="en-US" smtClean="0"/>
              <a:t>7/31/2020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DC16B7-A9FD-4671-AFEA-787A63ADC052}" type="slidenum">
              <a:rPr lang="en-US" smtClean="0"/>
              <a:t>‹#›</a:t>
            </a:fld>
            <a:endParaRPr lang="en-US"/>
          </a:p>
        </p:txBody>
      </p:sp>
    </p:spTree>
    <p:extLst>
      <p:ext uri="{BB962C8B-B14F-4D97-AF65-F5344CB8AC3E}">
        <p14:creationId xmlns:p14="http://schemas.microsoft.com/office/powerpoint/2010/main" val="45320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FD85E1-3566-44C6-BBE1-62C6239C35B4}"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C16B7-A9FD-4671-AFEA-787A63ADC052}" type="slidenum">
              <a:rPr lang="en-US" smtClean="0"/>
              <a:t>‹#›</a:t>
            </a:fld>
            <a:endParaRPr lang="en-US"/>
          </a:p>
        </p:txBody>
      </p:sp>
    </p:spTree>
    <p:extLst>
      <p:ext uri="{BB962C8B-B14F-4D97-AF65-F5344CB8AC3E}">
        <p14:creationId xmlns:p14="http://schemas.microsoft.com/office/powerpoint/2010/main" val="35491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FD85E1-3566-44C6-BBE1-62C6239C35B4}"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C16B7-A9FD-4671-AFEA-787A63ADC052}" type="slidenum">
              <a:rPr lang="en-US" smtClean="0"/>
              <a:t>‹#›</a:t>
            </a:fld>
            <a:endParaRPr lang="en-US"/>
          </a:p>
        </p:txBody>
      </p:sp>
    </p:spTree>
    <p:extLst>
      <p:ext uri="{BB962C8B-B14F-4D97-AF65-F5344CB8AC3E}">
        <p14:creationId xmlns:p14="http://schemas.microsoft.com/office/powerpoint/2010/main" val="4068972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FD85E1-3566-44C6-BBE1-62C6239C35B4}" type="datetimeFigureOut">
              <a:rPr lang="en-US" smtClean="0"/>
              <a:t>7/31/2020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C16B7-A9FD-4671-AFEA-787A63ADC052}" type="slidenum">
              <a:rPr lang="en-US" smtClean="0"/>
              <a:t>‹#›</a:t>
            </a:fld>
            <a:endParaRPr lang="en-US"/>
          </a:p>
        </p:txBody>
      </p:sp>
    </p:spTree>
    <p:extLst>
      <p:ext uri="{BB962C8B-B14F-4D97-AF65-F5344CB8AC3E}">
        <p14:creationId xmlns:p14="http://schemas.microsoft.com/office/powerpoint/2010/main" val="3581486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Topic 10 </a:t>
            </a:r>
            <a:r>
              <a:rPr lang="en-US" sz="4000" b="1" dirty="0"/>
              <a:t>Good Governance </a:t>
            </a:r>
            <a:r>
              <a:rPr lang="en-US" sz="4000" b="1" dirty="0" smtClean="0"/>
              <a:t>&amp; </a:t>
            </a:r>
            <a:r>
              <a:rPr lang="en-US" sz="4000" b="1" dirty="0"/>
              <a:t>Integrity </a:t>
            </a:r>
          </a:p>
        </p:txBody>
      </p:sp>
    </p:spTree>
    <p:extLst>
      <p:ext uri="{BB962C8B-B14F-4D97-AF65-F5344CB8AC3E}">
        <p14:creationId xmlns:p14="http://schemas.microsoft.com/office/powerpoint/2010/main" val="822026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Benefits</a:t>
            </a:r>
            <a:endParaRPr lang="en-US" dirty="0"/>
          </a:p>
        </p:txBody>
      </p:sp>
      <p:sp>
        <p:nvSpPr>
          <p:cNvPr id="3" name="Content Placeholder 2"/>
          <p:cNvSpPr>
            <a:spLocks noGrp="1"/>
          </p:cNvSpPr>
          <p:nvPr>
            <p:ph idx="1"/>
          </p:nvPr>
        </p:nvSpPr>
        <p:spPr/>
        <p:txBody>
          <a:bodyPr>
            <a:normAutofit lnSpcReduction="10000"/>
          </a:bodyPr>
          <a:lstStyle/>
          <a:p>
            <a:pPr lvl="0" fontAlgn="base"/>
            <a:r>
              <a:rPr lang="en-US" dirty="0"/>
              <a:t>Promotes community confidence </a:t>
            </a:r>
            <a:r>
              <a:rPr lang="en-US" dirty="0" smtClean="0"/>
              <a:t>: People </a:t>
            </a:r>
            <a:r>
              <a:rPr lang="en-US" dirty="0"/>
              <a:t>are more likely to have confidence in their organization/government if decisions are made in a </a:t>
            </a:r>
            <a:r>
              <a:rPr lang="en-US" dirty="0" smtClean="0"/>
              <a:t>transparent and accountable way. </a:t>
            </a:r>
            <a:endParaRPr lang="en-US" dirty="0"/>
          </a:p>
          <a:p>
            <a:pPr lvl="0" fontAlgn="base"/>
            <a:r>
              <a:rPr lang="en-US" dirty="0"/>
              <a:t>Leads to inclusive </a:t>
            </a:r>
            <a:r>
              <a:rPr lang="en-US" dirty="0" smtClean="0"/>
              <a:t>decisions: Decisions </a:t>
            </a:r>
            <a:r>
              <a:rPr lang="en-US" dirty="0"/>
              <a:t>informed by participation, openness, fairness decency, accountability and efficiency will generally reflect the broad interests of the community. </a:t>
            </a:r>
            <a:endParaRPr lang="en-US" dirty="0" smtClean="0"/>
          </a:p>
          <a:p>
            <a:pPr lvl="0" fontAlgn="base"/>
            <a:r>
              <a:rPr lang="en-US" dirty="0" smtClean="0"/>
              <a:t>Helps </a:t>
            </a:r>
            <a:r>
              <a:rPr lang="en-US" dirty="0"/>
              <a:t>organizations meet their legislative </a:t>
            </a:r>
            <a:r>
              <a:rPr lang="en-US" dirty="0" smtClean="0"/>
              <a:t>responsibilities: if </a:t>
            </a:r>
            <a:r>
              <a:rPr lang="en-US" dirty="0"/>
              <a:t>decision-making process is guided by principles of good governance, it is more likely that organizations will comply with the relevant legal requirements.  </a:t>
            </a:r>
          </a:p>
          <a:p>
            <a:pPr marL="0" indent="0">
              <a:buNone/>
            </a:pPr>
            <a:r>
              <a:rPr lang="en-US" dirty="0"/>
              <a:t> </a:t>
            </a:r>
          </a:p>
        </p:txBody>
      </p:sp>
    </p:spTree>
    <p:extLst>
      <p:ext uri="{BB962C8B-B14F-4D97-AF65-F5344CB8AC3E}">
        <p14:creationId xmlns:p14="http://schemas.microsoft.com/office/powerpoint/2010/main" val="410830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Benefits (cont’d)</a:t>
            </a:r>
            <a:endParaRPr lang="en-US" dirty="0"/>
          </a:p>
        </p:txBody>
      </p:sp>
      <p:sp>
        <p:nvSpPr>
          <p:cNvPr id="3" name="Content Placeholder 2"/>
          <p:cNvSpPr>
            <a:spLocks noGrp="1"/>
          </p:cNvSpPr>
          <p:nvPr>
            <p:ph idx="1"/>
          </p:nvPr>
        </p:nvSpPr>
        <p:spPr/>
        <p:txBody>
          <a:bodyPr/>
          <a:lstStyle/>
          <a:p>
            <a:r>
              <a:rPr lang="en-US" sz="3200" dirty="0" smtClean="0"/>
              <a:t>Supports ethical decision making:  it creates an environment where leaders ask themselves “what is the right thing to do” when making decisions?  </a:t>
            </a:r>
          </a:p>
          <a:p>
            <a:r>
              <a:rPr lang="en-US" sz="3200" dirty="0" smtClean="0"/>
              <a:t>Enhances social economic development; reduced crime rate; political and social stability; increased investor confidence and lower cost of living.  </a:t>
            </a:r>
          </a:p>
          <a:p>
            <a:endParaRPr lang="en-US" dirty="0"/>
          </a:p>
        </p:txBody>
      </p:sp>
    </p:spTree>
    <p:extLst>
      <p:ext uri="{BB962C8B-B14F-4D97-AF65-F5344CB8AC3E}">
        <p14:creationId xmlns:p14="http://schemas.microsoft.com/office/powerpoint/2010/main" val="207315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Challenges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Weak policy, legal and institutional </a:t>
            </a:r>
            <a:r>
              <a:rPr lang="en-US" dirty="0" smtClean="0"/>
              <a:t>frameworks. </a:t>
            </a:r>
            <a:endParaRPr lang="en-US" dirty="0"/>
          </a:p>
          <a:p>
            <a:pPr lvl="0"/>
            <a:r>
              <a:rPr lang="en-US" dirty="0" smtClean="0"/>
              <a:t>Corruption</a:t>
            </a:r>
            <a:endParaRPr lang="en-US" dirty="0"/>
          </a:p>
          <a:p>
            <a:pPr lvl="0"/>
            <a:r>
              <a:rPr lang="en-US" dirty="0"/>
              <a:t> Lack of visionary and ethical </a:t>
            </a:r>
            <a:r>
              <a:rPr lang="en-US" dirty="0" smtClean="0"/>
              <a:t>leadership. </a:t>
            </a:r>
            <a:endParaRPr lang="en-US" dirty="0"/>
          </a:p>
          <a:p>
            <a:pPr lvl="0"/>
            <a:r>
              <a:rPr lang="en-US" dirty="0" smtClean="0"/>
              <a:t>Impunity </a:t>
            </a:r>
            <a:endParaRPr lang="en-US" dirty="0"/>
          </a:p>
          <a:p>
            <a:pPr lvl="0"/>
            <a:r>
              <a:rPr lang="en-US" dirty="0"/>
              <a:t>Political </a:t>
            </a:r>
            <a:r>
              <a:rPr lang="en-US" dirty="0" smtClean="0"/>
              <a:t>patronage. </a:t>
            </a:r>
            <a:endParaRPr lang="en-US" dirty="0"/>
          </a:p>
          <a:p>
            <a:pPr lvl="0"/>
            <a:r>
              <a:rPr lang="en-US" dirty="0"/>
              <a:t> Inadequate political </a:t>
            </a:r>
            <a:r>
              <a:rPr lang="en-US" dirty="0" smtClean="0"/>
              <a:t>will.</a:t>
            </a:r>
            <a:endParaRPr lang="en-US" dirty="0"/>
          </a:p>
          <a:p>
            <a:pPr lvl="0"/>
            <a:r>
              <a:rPr lang="en-US" dirty="0"/>
              <a:t> Breakdown/erosion/perversion of societal values and </a:t>
            </a:r>
            <a:r>
              <a:rPr lang="en-US" dirty="0" smtClean="0"/>
              <a:t>norms. </a:t>
            </a:r>
            <a:endParaRPr lang="en-US" dirty="0"/>
          </a:p>
          <a:p>
            <a:pPr lvl="0"/>
            <a:r>
              <a:rPr lang="en-US" dirty="0"/>
              <a:t>Tribalism, favoritism, nepotism and </a:t>
            </a:r>
            <a:r>
              <a:rPr lang="en-US" dirty="0" smtClean="0"/>
              <a:t>cronyism. </a:t>
            </a:r>
            <a:endParaRPr lang="en-US" dirty="0"/>
          </a:p>
          <a:p>
            <a:pPr lvl="0"/>
            <a:r>
              <a:rPr lang="en-US" dirty="0"/>
              <a:t> Misuse of discretionary power vested in individuals or </a:t>
            </a:r>
            <a:r>
              <a:rPr lang="en-US" dirty="0" smtClean="0"/>
              <a:t>offices.</a:t>
            </a:r>
            <a:endParaRPr lang="en-US" dirty="0"/>
          </a:p>
          <a:p>
            <a:pPr lvl="0"/>
            <a:r>
              <a:rPr lang="en-US" dirty="0"/>
              <a:t> Weak civil society and public apathy. </a:t>
            </a:r>
          </a:p>
          <a:p>
            <a:endParaRPr lang="en-US" dirty="0"/>
          </a:p>
        </p:txBody>
      </p:sp>
    </p:spTree>
    <p:extLst>
      <p:ext uri="{BB962C8B-B14F-4D97-AF65-F5344CB8AC3E}">
        <p14:creationId xmlns:p14="http://schemas.microsoft.com/office/powerpoint/2010/main" val="168215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Revision Questions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sz="3200" dirty="0"/>
              <a:t>Explain the concepts of principles of governance, good governance and integrity.</a:t>
            </a:r>
          </a:p>
          <a:p>
            <a:pPr marL="514350" indent="-514350">
              <a:buFont typeface="+mj-lt"/>
              <a:buAutoNum type="arabicPeriod"/>
            </a:pPr>
            <a:r>
              <a:rPr lang="en-US" sz="3200" dirty="0" smtClean="0"/>
              <a:t>Share </a:t>
            </a:r>
            <a:r>
              <a:rPr lang="en-US" sz="3200" dirty="0"/>
              <a:t>your experiences in accessing government services.</a:t>
            </a:r>
          </a:p>
          <a:p>
            <a:pPr marL="514350" indent="-514350">
              <a:buFont typeface="+mj-lt"/>
              <a:buAutoNum type="arabicPeriod"/>
            </a:pPr>
            <a:r>
              <a:rPr lang="en-US" sz="3200" dirty="0" smtClean="0"/>
              <a:t> </a:t>
            </a:r>
            <a:r>
              <a:rPr lang="en-US" sz="3200" dirty="0"/>
              <a:t>Assess the challenges of integrity in the civil service.</a:t>
            </a:r>
          </a:p>
          <a:p>
            <a:pPr marL="514350" indent="-514350">
              <a:buFont typeface="+mj-lt"/>
              <a:buAutoNum type="arabicPeriod"/>
            </a:pPr>
            <a:r>
              <a:rPr lang="en-US" sz="3200" dirty="0" smtClean="0"/>
              <a:t>Suggest </a:t>
            </a:r>
            <a:r>
              <a:rPr lang="en-US" sz="3200" dirty="0"/>
              <a:t>possible </a:t>
            </a:r>
            <a:r>
              <a:rPr lang="en-US" dirty="0"/>
              <a:t>solutions to challenges to </a:t>
            </a:r>
            <a:r>
              <a:rPr lang="en-US" dirty="0" smtClean="0"/>
              <a:t>the </a:t>
            </a:r>
            <a:r>
              <a:rPr lang="en-US" dirty="0"/>
              <a:t>realization of </a:t>
            </a:r>
            <a:r>
              <a:rPr lang="en-US" dirty="0" smtClean="0"/>
              <a:t>good governance in Kenya. </a:t>
            </a:r>
            <a:endParaRPr lang="en-US" dirty="0"/>
          </a:p>
        </p:txBody>
      </p:sp>
    </p:spTree>
    <p:extLst>
      <p:ext uri="{BB962C8B-B14F-4D97-AF65-F5344CB8AC3E}">
        <p14:creationId xmlns:p14="http://schemas.microsoft.com/office/powerpoint/2010/main" val="73543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Topic Purpose</a:t>
            </a:r>
            <a:endParaRPr lang="en-US" dirty="0"/>
          </a:p>
        </p:txBody>
      </p:sp>
      <p:sp>
        <p:nvSpPr>
          <p:cNvPr id="3" name="Content Placeholder 2"/>
          <p:cNvSpPr>
            <a:spLocks noGrp="1"/>
          </p:cNvSpPr>
          <p:nvPr>
            <p:ph idx="1"/>
          </p:nvPr>
        </p:nvSpPr>
        <p:spPr/>
        <p:txBody>
          <a:bodyPr/>
          <a:lstStyle/>
          <a:p>
            <a:pPr marL="0" indent="0">
              <a:buNone/>
            </a:pPr>
            <a:r>
              <a:rPr lang="en-US" dirty="0"/>
              <a:t>The purpose of the topic is to equip the learner with knowledge of good governance and integrity in Kenya.</a:t>
            </a:r>
          </a:p>
          <a:p>
            <a:endParaRPr lang="en-US" dirty="0"/>
          </a:p>
        </p:txBody>
      </p:sp>
    </p:spTree>
    <p:extLst>
      <p:ext uri="{BB962C8B-B14F-4D97-AF65-F5344CB8AC3E}">
        <p14:creationId xmlns:p14="http://schemas.microsoft.com/office/powerpoint/2010/main" val="27376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Expected </a:t>
            </a:r>
            <a:r>
              <a:rPr lang="en-US" b="1" dirty="0" smtClean="0"/>
              <a:t>Learning Outcomes </a:t>
            </a:r>
            <a:endParaRPr lang="en-US" dirty="0"/>
          </a:p>
        </p:txBody>
      </p:sp>
      <p:sp>
        <p:nvSpPr>
          <p:cNvPr id="3" name="Content Placeholder 2"/>
          <p:cNvSpPr>
            <a:spLocks noGrp="1"/>
          </p:cNvSpPr>
          <p:nvPr>
            <p:ph idx="1"/>
          </p:nvPr>
        </p:nvSpPr>
        <p:spPr/>
        <p:txBody>
          <a:bodyPr/>
          <a:lstStyle/>
          <a:p>
            <a:pPr lvl="0"/>
            <a:r>
              <a:rPr lang="en-US" sz="3600" dirty="0"/>
              <a:t>Explain the concepts of principles of governance, good governance and integrity.  </a:t>
            </a:r>
          </a:p>
          <a:p>
            <a:pPr lvl="0"/>
            <a:r>
              <a:rPr lang="en-US" sz="3600" dirty="0"/>
              <a:t>Appreciate the benefits of good governance and integrity. </a:t>
            </a:r>
          </a:p>
          <a:p>
            <a:pPr lvl="0"/>
            <a:r>
              <a:rPr lang="en-US" sz="3600" dirty="0"/>
              <a:t>Share experiences on good governance and integrity in their respective organization.    </a:t>
            </a:r>
          </a:p>
          <a:p>
            <a:endParaRPr lang="en-US" dirty="0"/>
          </a:p>
        </p:txBody>
      </p:sp>
    </p:spTree>
    <p:extLst>
      <p:ext uri="{BB962C8B-B14F-4D97-AF65-F5344CB8AC3E}">
        <p14:creationId xmlns:p14="http://schemas.microsoft.com/office/powerpoint/2010/main" val="357217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pPr lvl="0"/>
            <a:r>
              <a:rPr lang="en-US" sz="3200" dirty="0"/>
              <a:t>Good governance involves transparent and accountable management of human, natural, economic and financial resources for the purposes of equitable and sustainable development. </a:t>
            </a:r>
            <a:endParaRPr lang="en-US" sz="3200" dirty="0" smtClean="0"/>
          </a:p>
          <a:p>
            <a:pPr lvl="0"/>
            <a:r>
              <a:rPr lang="en-US" sz="3200" dirty="0" smtClean="0"/>
              <a:t>It </a:t>
            </a:r>
            <a:r>
              <a:rPr lang="en-US" sz="3200" dirty="0"/>
              <a:t>is also the process and behaviors that ensure an organization performs by achieving its intended purpose and conforms to all relevant laws, agreements and directions, and meets the expectations of the society. </a:t>
            </a:r>
          </a:p>
          <a:p>
            <a:endParaRPr lang="en-US" dirty="0"/>
          </a:p>
        </p:txBody>
      </p:sp>
    </p:spTree>
    <p:extLst>
      <p:ext uri="{BB962C8B-B14F-4D97-AF65-F5344CB8AC3E}">
        <p14:creationId xmlns:p14="http://schemas.microsoft.com/office/powerpoint/2010/main" val="155671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Good Governance</a:t>
            </a:r>
            <a:endParaRPr lang="en-US" dirty="0"/>
          </a:p>
        </p:txBody>
      </p:sp>
      <p:sp>
        <p:nvSpPr>
          <p:cNvPr id="3" name="Content Placeholder 2"/>
          <p:cNvSpPr>
            <a:spLocks noGrp="1"/>
          </p:cNvSpPr>
          <p:nvPr>
            <p:ph idx="1"/>
          </p:nvPr>
        </p:nvSpPr>
        <p:spPr/>
        <p:txBody>
          <a:bodyPr>
            <a:normAutofit lnSpcReduction="10000"/>
          </a:bodyPr>
          <a:lstStyle/>
          <a:p>
            <a:pPr lvl="0">
              <a:buFont typeface="Wingdings" panose="05000000000000000000" pitchFamily="2" charset="2"/>
              <a:buChar char="Ø"/>
            </a:pPr>
            <a:r>
              <a:rPr lang="en-US" dirty="0"/>
              <a:t>Good governance ensures that the processes for the identification and delivery of goods and services are concrete in terms of being;  </a:t>
            </a:r>
          </a:p>
          <a:p>
            <a:pPr lvl="0"/>
            <a:r>
              <a:rPr lang="en-US" dirty="0"/>
              <a:t>Responsive to public needs and demands; </a:t>
            </a:r>
          </a:p>
          <a:p>
            <a:pPr lvl="0"/>
            <a:r>
              <a:rPr lang="en-US" dirty="0"/>
              <a:t>Transparent in the allocation of resources; </a:t>
            </a:r>
          </a:p>
          <a:p>
            <a:pPr lvl="0"/>
            <a:r>
              <a:rPr lang="en-US" dirty="0"/>
              <a:t>Equitable in the distribution of goods and services;  </a:t>
            </a:r>
          </a:p>
          <a:p>
            <a:pPr lvl="0"/>
            <a:r>
              <a:rPr lang="en-US" dirty="0"/>
              <a:t>Sustainable in exploitation of natural resources and opportunities; </a:t>
            </a:r>
          </a:p>
          <a:p>
            <a:pPr lvl="0"/>
            <a:r>
              <a:rPr lang="en-US" dirty="0"/>
              <a:t>Public participation and accountability;</a:t>
            </a:r>
          </a:p>
          <a:p>
            <a:pPr lvl="0"/>
            <a:r>
              <a:rPr lang="en-US" dirty="0"/>
              <a:t>Political stability and absence of violence; and </a:t>
            </a:r>
          </a:p>
          <a:p>
            <a:pPr lvl="0"/>
            <a:r>
              <a:rPr lang="en-US" dirty="0"/>
              <a:t>Control of corruption. </a:t>
            </a:r>
          </a:p>
          <a:p>
            <a:endParaRPr lang="en-US" dirty="0"/>
          </a:p>
        </p:txBody>
      </p:sp>
    </p:spTree>
    <p:extLst>
      <p:ext uri="{BB962C8B-B14F-4D97-AF65-F5344CB8AC3E}">
        <p14:creationId xmlns:p14="http://schemas.microsoft.com/office/powerpoint/2010/main" val="282555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Integrity</a:t>
            </a:r>
            <a:endParaRPr lang="en-US" dirty="0"/>
          </a:p>
        </p:txBody>
      </p:sp>
      <p:sp>
        <p:nvSpPr>
          <p:cNvPr id="3" name="Content Placeholder 2"/>
          <p:cNvSpPr>
            <a:spLocks noGrp="1"/>
          </p:cNvSpPr>
          <p:nvPr>
            <p:ph idx="1"/>
          </p:nvPr>
        </p:nvSpPr>
        <p:spPr/>
        <p:txBody>
          <a:bodyPr>
            <a:normAutofit fontScale="92500"/>
          </a:bodyPr>
          <a:lstStyle/>
          <a:p>
            <a:pPr lvl="0"/>
            <a:r>
              <a:rPr lang="en-US" dirty="0"/>
              <a:t>The word integrity is derived from the Latin ―</a:t>
            </a:r>
            <a:r>
              <a:rPr lang="en-US" i="1" dirty="0" err="1"/>
              <a:t>integritas</a:t>
            </a:r>
            <a:r>
              <a:rPr lang="en-US" i="1" dirty="0"/>
              <a:t> </a:t>
            </a:r>
            <a:r>
              <a:rPr lang="en-US" dirty="0"/>
              <a:t>which literally means wholeness, soundness, oneness, completeness, uprightness etc. </a:t>
            </a:r>
            <a:r>
              <a:rPr lang="en-US" dirty="0" smtClean="0"/>
              <a:t>In </a:t>
            </a:r>
            <a:r>
              <a:rPr lang="en-US" dirty="0"/>
              <a:t>reference to human attributes, it refers to honesty, moral uprightness, purity, incorruptibility, goodness, sincerity, virtue and decency. </a:t>
            </a:r>
          </a:p>
          <a:p>
            <a:pPr lvl="0"/>
            <a:r>
              <a:rPr lang="en-US" dirty="0"/>
              <a:t>Integrity is the consistency between one’s values, words and action and includes soundness of moral principles and character, as shown by a person’s dealing with others.</a:t>
            </a:r>
          </a:p>
          <a:p>
            <a:pPr lvl="0"/>
            <a:r>
              <a:rPr lang="en-US" dirty="0"/>
              <a:t>Public sector integrity encompasses among  others,  pursuing wider moral principles in the public interest, such as justice, fairness, individual rights, equity, respect for human dignity, and pursuit of the common good.' Without this underlying moral purpose, integrity remain a nonstarter. </a:t>
            </a:r>
          </a:p>
          <a:p>
            <a:endParaRPr lang="en-US" dirty="0"/>
          </a:p>
          <a:p>
            <a:endParaRPr lang="en-US" dirty="0"/>
          </a:p>
        </p:txBody>
      </p:sp>
    </p:spTree>
    <p:extLst>
      <p:ext uri="{BB962C8B-B14F-4D97-AF65-F5344CB8AC3E}">
        <p14:creationId xmlns:p14="http://schemas.microsoft.com/office/powerpoint/2010/main" val="67596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Qualities of a Person of Integrity</a:t>
            </a:r>
            <a:endParaRPr lang="en-US" dirty="0"/>
          </a:p>
        </p:txBody>
      </p:sp>
      <p:sp>
        <p:nvSpPr>
          <p:cNvPr id="3" name="Content Placeholder 2"/>
          <p:cNvSpPr>
            <a:spLocks noGrp="1"/>
          </p:cNvSpPr>
          <p:nvPr>
            <p:ph idx="1"/>
          </p:nvPr>
        </p:nvSpPr>
        <p:spPr/>
        <p:txBody>
          <a:bodyPr>
            <a:normAutofit/>
          </a:bodyPr>
          <a:lstStyle/>
          <a:p>
            <a:pPr lvl="0"/>
            <a:r>
              <a:rPr lang="en-US" sz="3200" dirty="0"/>
              <a:t>Observes the rule of </a:t>
            </a:r>
            <a:r>
              <a:rPr lang="en-US" sz="3200" dirty="0" smtClean="0"/>
              <a:t>law. </a:t>
            </a:r>
            <a:endParaRPr lang="en-US" sz="3200" dirty="0"/>
          </a:p>
          <a:p>
            <a:pPr lvl="0"/>
            <a:r>
              <a:rPr lang="en-US" sz="3200" dirty="0"/>
              <a:t>Promotes public interest at all </a:t>
            </a:r>
            <a:r>
              <a:rPr lang="en-US" sz="3200" dirty="0" smtClean="0"/>
              <a:t>times. </a:t>
            </a:r>
            <a:endParaRPr lang="en-US" sz="3200" dirty="0"/>
          </a:p>
          <a:p>
            <a:pPr lvl="0"/>
            <a:r>
              <a:rPr lang="en-US" sz="3200" dirty="0"/>
              <a:t>Takes personal responsibility for their actions and </a:t>
            </a:r>
            <a:r>
              <a:rPr lang="en-US" sz="3200" dirty="0" smtClean="0"/>
              <a:t>omissions. </a:t>
            </a:r>
            <a:endParaRPr lang="en-US" sz="3200" dirty="0"/>
          </a:p>
          <a:p>
            <a:pPr lvl="0"/>
            <a:r>
              <a:rPr lang="en-US" sz="3200" dirty="0"/>
              <a:t>Accountable and transparent in the discharge of </a:t>
            </a:r>
            <a:r>
              <a:rPr lang="en-US" sz="3200" dirty="0" smtClean="0"/>
              <a:t>duties. </a:t>
            </a:r>
            <a:endParaRPr lang="en-US" sz="3200" dirty="0"/>
          </a:p>
          <a:p>
            <a:pPr lvl="0"/>
            <a:r>
              <a:rPr lang="en-US" sz="3200" dirty="0"/>
              <a:t> Efficient and effective in their </a:t>
            </a:r>
            <a:r>
              <a:rPr lang="en-US" sz="3200" dirty="0" smtClean="0"/>
              <a:t>work. </a:t>
            </a:r>
            <a:endParaRPr lang="en-US" sz="3200" dirty="0"/>
          </a:p>
          <a:p>
            <a:pPr lvl="0"/>
            <a:r>
              <a:rPr lang="en-US" sz="3200" dirty="0"/>
              <a:t>  Maintains high standards of </a:t>
            </a:r>
            <a:r>
              <a:rPr lang="en-US" sz="3200" dirty="0" smtClean="0"/>
              <a:t>professionalism. </a:t>
            </a:r>
            <a:endParaRPr lang="en-US" sz="3200" dirty="0"/>
          </a:p>
          <a:p>
            <a:r>
              <a:rPr lang="en-US" sz="3200" dirty="0"/>
              <a:t> Upholds high moral and ethical </a:t>
            </a:r>
            <a:r>
              <a:rPr lang="en-US" sz="3200" dirty="0" smtClean="0"/>
              <a:t>standards.</a:t>
            </a:r>
            <a:endParaRPr lang="en-US" sz="3200" dirty="0"/>
          </a:p>
        </p:txBody>
      </p:sp>
    </p:spTree>
    <p:extLst>
      <p:ext uri="{BB962C8B-B14F-4D97-AF65-F5344CB8AC3E}">
        <p14:creationId xmlns:p14="http://schemas.microsoft.com/office/powerpoint/2010/main" val="178016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Qualities of a person of integrity (cont’d)</a:t>
            </a:r>
            <a:endParaRPr lang="en-US" dirty="0"/>
          </a:p>
        </p:txBody>
      </p:sp>
      <p:sp>
        <p:nvSpPr>
          <p:cNvPr id="3" name="Content Placeholder 2"/>
          <p:cNvSpPr>
            <a:spLocks noGrp="1"/>
          </p:cNvSpPr>
          <p:nvPr>
            <p:ph idx="1"/>
          </p:nvPr>
        </p:nvSpPr>
        <p:spPr/>
        <p:txBody>
          <a:bodyPr>
            <a:normAutofit fontScale="92500" lnSpcReduction="10000"/>
          </a:bodyPr>
          <a:lstStyle/>
          <a:p>
            <a:pPr lvl="0"/>
            <a:r>
              <a:rPr lang="en-US" sz="3200" dirty="0"/>
              <a:t>Take care of public property in their custody or </a:t>
            </a:r>
            <a:r>
              <a:rPr lang="en-US" sz="3200" dirty="0" smtClean="0"/>
              <a:t>possession. </a:t>
            </a:r>
            <a:endParaRPr lang="en-US" sz="3200" dirty="0"/>
          </a:p>
          <a:p>
            <a:pPr lvl="0"/>
            <a:r>
              <a:rPr lang="en-US" sz="3200" dirty="0"/>
              <a:t> Impartiality and objectivity in the discharge of </a:t>
            </a:r>
            <a:r>
              <a:rPr lang="en-US" sz="3200" dirty="0" smtClean="0"/>
              <a:t>duties. </a:t>
            </a:r>
            <a:endParaRPr lang="en-US" sz="3200" dirty="0"/>
          </a:p>
          <a:p>
            <a:pPr lvl="0"/>
            <a:r>
              <a:rPr lang="en-US" sz="3200" dirty="0"/>
              <a:t>Gives honest, accurate and impartial </a:t>
            </a:r>
            <a:r>
              <a:rPr lang="en-US" sz="3200" dirty="0" smtClean="0"/>
              <a:t>advice. </a:t>
            </a:r>
            <a:endParaRPr lang="en-US" sz="3200" dirty="0"/>
          </a:p>
          <a:p>
            <a:pPr lvl="0"/>
            <a:r>
              <a:rPr lang="en-US" sz="3200" dirty="0"/>
              <a:t> Conducts private affairs in a manner that maintains public </a:t>
            </a:r>
            <a:r>
              <a:rPr lang="en-US" sz="3200" dirty="0" smtClean="0"/>
              <a:t>confidence.  </a:t>
            </a:r>
            <a:endParaRPr lang="en-US" sz="3200" dirty="0"/>
          </a:p>
          <a:p>
            <a:pPr lvl="0"/>
            <a:r>
              <a:rPr lang="en-US" sz="3200" dirty="0"/>
              <a:t>Does not engage in conflict of </a:t>
            </a:r>
            <a:r>
              <a:rPr lang="en-US" sz="3200" dirty="0" smtClean="0"/>
              <a:t>interest.</a:t>
            </a:r>
            <a:endParaRPr lang="en-US" sz="3200" dirty="0"/>
          </a:p>
          <a:p>
            <a:pPr lvl="0"/>
            <a:r>
              <a:rPr lang="en-US" sz="3200" dirty="0"/>
              <a:t>Maintains accurate </a:t>
            </a:r>
            <a:r>
              <a:rPr lang="en-US" sz="3200" dirty="0" smtClean="0"/>
              <a:t>records. </a:t>
            </a:r>
            <a:endParaRPr lang="en-US" sz="3200" dirty="0"/>
          </a:p>
          <a:p>
            <a:pPr lvl="0"/>
            <a:r>
              <a:rPr lang="en-US" sz="3200" dirty="0"/>
              <a:t>Does not compel or coerce others to act wrongly or unlawfully</a:t>
            </a:r>
            <a:r>
              <a:rPr lang="en-US" dirty="0"/>
              <a:t>. </a:t>
            </a:r>
          </a:p>
          <a:p>
            <a:pPr marL="0" indent="0">
              <a:buNone/>
            </a:pPr>
            <a:r>
              <a:rPr lang="en-US" b="1" dirty="0"/>
              <a:t> </a:t>
            </a:r>
            <a:endParaRPr lang="en-US" dirty="0"/>
          </a:p>
          <a:p>
            <a:endParaRPr lang="en-US" dirty="0"/>
          </a:p>
        </p:txBody>
      </p:sp>
    </p:spTree>
    <p:extLst>
      <p:ext uri="{BB962C8B-B14F-4D97-AF65-F5344CB8AC3E}">
        <p14:creationId xmlns:p14="http://schemas.microsoft.com/office/powerpoint/2010/main" val="41491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Principles of Good governance  &amp; Integrity</a:t>
            </a:r>
            <a:endParaRPr lang="en-US" dirty="0"/>
          </a:p>
        </p:txBody>
      </p:sp>
      <p:sp>
        <p:nvSpPr>
          <p:cNvPr id="3" name="Content Placeholder 2"/>
          <p:cNvSpPr>
            <a:spLocks noGrp="1"/>
          </p:cNvSpPr>
          <p:nvPr>
            <p:ph idx="1"/>
          </p:nvPr>
        </p:nvSpPr>
        <p:spPr/>
        <p:txBody>
          <a:bodyPr>
            <a:normAutofit fontScale="85000" lnSpcReduction="10000"/>
          </a:bodyPr>
          <a:lstStyle/>
          <a:p>
            <a:pPr lvl="0" fontAlgn="base"/>
            <a:r>
              <a:rPr lang="en-US" dirty="0"/>
              <a:t>Openness: strengthening and liberalizing communication policies to facilitate accessibility of the general public to the decisions of the </a:t>
            </a:r>
            <a:r>
              <a:rPr lang="en-US" dirty="0" smtClean="0"/>
              <a:t>government. </a:t>
            </a:r>
            <a:endParaRPr lang="en-US" dirty="0"/>
          </a:p>
          <a:p>
            <a:pPr lvl="0" fontAlgn="base"/>
            <a:r>
              <a:rPr lang="en-US" dirty="0"/>
              <a:t>Participation: involvement and ownership by stakeholders – citizens, parliament, private sector, vulnerable groups, national and county governments, faith based organizations, community based organizations, civil society </a:t>
            </a:r>
            <a:r>
              <a:rPr lang="en-US" dirty="0" smtClean="0"/>
              <a:t>organizations </a:t>
            </a:r>
            <a:r>
              <a:rPr lang="en-US" dirty="0"/>
              <a:t>and </a:t>
            </a:r>
            <a:r>
              <a:rPr lang="en-US" dirty="0" smtClean="0"/>
              <a:t>media. </a:t>
            </a:r>
            <a:endParaRPr lang="en-US" dirty="0"/>
          </a:p>
          <a:p>
            <a:pPr lvl="0" fontAlgn="base"/>
            <a:r>
              <a:rPr lang="en-US" dirty="0"/>
              <a:t>Fairness: all men and women have equal opportunities to improve or maintain their well- </a:t>
            </a:r>
            <a:r>
              <a:rPr lang="en-US" dirty="0" smtClean="0"/>
              <a:t>being. </a:t>
            </a:r>
            <a:endParaRPr lang="en-US" dirty="0"/>
          </a:p>
          <a:p>
            <a:pPr lvl="0" fontAlgn="base"/>
            <a:r>
              <a:rPr lang="en-US" dirty="0"/>
              <a:t>Decency: rules are implemented without harming </a:t>
            </a:r>
            <a:r>
              <a:rPr lang="en-US" dirty="0" smtClean="0"/>
              <a:t>people. </a:t>
            </a:r>
            <a:endParaRPr lang="en-US" dirty="0"/>
          </a:p>
          <a:p>
            <a:pPr lvl="0" fontAlgn="base"/>
            <a:r>
              <a:rPr lang="en-US" dirty="0"/>
              <a:t>Accountability: political actors are responsible for actions to the </a:t>
            </a:r>
            <a:r>
              <a:rPr lang="en-US" dirty="0" smtClean="0"/>
              <a:t>electorates. </a:t>
            </a:r>
            <a:endParaRPr lang="en-US" dirty="0"/>
          </a:p>
          <a:p>
            <a:pPr lvl="0" fontAlgn="base"/>
            <a:r>
              <a:rPr lang="en-US" dirty="0"/>
              <a:t>Efficiency: use of limited resources for greatest outputs and for public good.   </a:t>
            </a:r>
          </a:p>
          <a:p>
            <a:endParaRPr lang="en-US" dirty="0"/>
          </a:p>
        </p:txBody>
      </p:sp>
    </p:spTree>
    <p:extLst>
      <p:ext uri="{BB962C8B-B14F-4D97-AF65-F5344CB8AC3E}">
        <p14:creationId xmlns:p14="http://schemas.microsoft.com/office/powerpoint/2010/main" val="385415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807</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Topic 10 Good Governance &amp; Integrity </vt:lpstr>
      <vt:lpstr>Topic Purpose</vt:lpstr>
      <vt:lpstr>Expected Learning Outcomes </vt:lpstr>
      <vt:lpstr>Introduction</vt:lpstr>
      <vt:lpstr>Good Governance</vt:lpstr>
      <vt:lpstr>Integrity</vt:lpstr>
      <vt:lpstr>Qualities of a Person of Integrity</vt:lpstr>
      <vt:lpstr>Qualities of a person of integrity (cont’d)</vt:lpstr>
      <vt:lpstr>Principles of Good governance  &amp; Integrity</vt:lpstr>
      <vt:lpstr>Benefits</vt:lpstr>
      <vt:lpstr>Benefits (cont’d)</vt:lpstr>
      <vt:lpstr>Challenges</vt:lpstr>
      <vt:lpstr>Revision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Veriton</dc:creator>
  <cp:lastModifiedBy>Veriton</cp:lastModifiedBy>
  <cp:revision>4</cp:revision>
  <dcterms:created xsi:type="dcterms:W3CDTF">2020-07-31T07:47:51Z</dcterms:created>
  <dcterms:modified xsi:type="dcterms:W3CDTF">2020-07-31T08:00:55Z</dcterms:modified>
</cp:coreProperties>
</file>