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233328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254366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413218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242611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101495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282494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61556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125309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399036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109177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FC3530-98C0-4ED9-B9E5-700809C68886}" type="datetimeFigureOut">
              <a:rPr lang="en-US" smtClean="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11FFDB-6F48-4F02-A955-C2CAA41CBE18}" type="slidenum">
              <a:rPr lang="en-US" smtClean="0"/>
              <a:t>‹#›</a:t>
            </a:fld>
            <a:endParaRPr lang="en-US" dirty="0"/>
          </a:p>
        </p:txBody>
      </p:sp>
    </p:spTree>
    <p:extLst>
      <p:ext uri="{BB962C8B-B14F-4D97-AF65-F5344CB8AC3E}">
        <p14:creationId xmlns:p14="http://schemas.microsoft.com/office/powerpoint/2010/main" val="66830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C3530-98C0-4ED9-B9E5-700809C68886}" type="datetimeFigureOut">
              <a:rPr lang="en-US" smtClean="0"/>
              <a:t>1/11/2022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1FFDB-6F48-4F02-A955-C2CAA41CBE18}" type="slidenum">
              <a:rPr lang="en-US" smtClean="0"/>
              <a:t>‹#›</a:t>
            </a:fld>
            <a:endParaRPr lang="en-US" dirty="0"/>
          </a:p>
        </p:txBody>
      </p:sp>
    </p:spTree>
    <p:extLst>
      <p:ext uri="{BB962C8B-B14F-4D97-AF65-F5344CB8AC3E}">
        <p14:creationId xmlns:p14="http://schemas.microsoft.com/office/powerpoint/2010/main" val="211435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11 Equity, </a:t>
            </a:r>
            <a:r>
              <a:rPr lang="en-US" dirty="0" smtClean="0"/>
              <a:t>equality &amp; social justice</a:t>
            </a:r>
            <a:endParaRPr lang="en-US" dirty="0"/>
          </a:p>
        </p:txBody>
      </p:sp>
    </p:spTree>
    <p:extLst>
      <p:ext uri="{BB962C8B-B14F-4D97-AF65-F5344CB8AC3E}">
        <p14:creationId xmlns:p14="http://schemas.microsoft.com/office/powerpoint/2010/main" val="2179691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lnSpc>
                <a:spcPct val="90000"/>
              </a:lnSpc>
              <a:spcBef>
                <a:spcPct val="0"/>
              </a:spcBef>
            </a:pPr>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Benefits of equality</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4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lvl="0"/>
            <a:r>
              <a:rPr lang="en-US" dirty="0"/>
              <a:t>Fostering nationalism/ patriotism and the enhancement national </a:t>
            </a:r>
            <a:r>
              <a:rPr lang="en-US" dirty="0" smtClean="0"/>
              <a:t>unity. </a:t>
            </a:r>
            <a:endParaRPr lang="en-US" dirty="0"/>
          </a:p>
          <a:p>
            <a:pPr lvl="0"/>
            <a:r>
              <a:rPr lang="en-US" dirty="0"/>
              <a:t>Social economic, technological </a:t>
            </a:r>
            <a:r>
              <a:rPr lang="en-US" dirty="0" smtClean="0"/>
              <a:t>&amp; industrial development. </a:t>
            </a:r>
            <a:endParaRPr lang="en-US" dirty="0"/>
          </a:p>
          <a:p>
            <a:pPr lvl="0"/>
            <a:r>
              <a:rPr lang="en-US" dirty="0"/>
              <a:t>Individual development and </a:t>
            </a:r>
            <a:r>
              <a:rPr lang="en-US" dirty="0" smtClean="0"/>
              <a:t>self-fulfillment. </a:t>
            </a:r>
            <a:endParaRPr lang="en-US" dirty="0"/>
          </a:p>
          <a:p>
            <a:pPr lvl="0"/>
            <a:r>
              <a:rPr lang="en-US" dirty="0"/>
              <a:t>Social equality and </a:t>
            </a:r>
            <a:r>
              <a:rPr lang="en-US" dirty="0" smtClean="0"/>
              <a:t>responsibility.  </a:t>
            </a:r>
            <a:endParaRPr lang="en-US" dirty="0"/>
          </a:p>
          <a:p>
            <a:pPr lvl="0"/>
            <a:r>
              <a:rPr lang="en-US" dirty="0"/>
              <a:t>Improved service </a:t>
            </a:r>
            <a:r>
              <a:rPr lang="en-US" dirty="0" smtClean="0"/>
              <a:t>delivery.  </a:t>
            </a:r>
            <a:endParaRPr lang="en-US" dirty="0"/>
          </a:p>
          <a:p>
            <a:pPr lvl="0"/>
            <a:r>
              <a:rPr lang="en-US" dirty="0"/>
              <a:t>Improved standards of </a:t>
            </a:r>
            <a:r>
              <a:rPr lang="en-US" dirty="0" smtClean="0"/>
              <a:t>living.</a:t>
            </a:r>
            <a:endParaRPr lang="en-US" dirty="0"/>
          </a:p>
          <a:p>
            <a:pPr lvl="0"/>
            <a:r>
              <a:rPr lang="en-US" dirty="0" smtClean="0"/>
              <a:t>Reduced </a:t>
            </a:r>
            <a:r>
              <a:rPr lang="en-US" dirty="0"/>
              <a:t>levels of crime and improved security. </a:t>
            </a:r>
          </a:p>
          <a:p>
            <a:endParaRPr lang="en-US" dirty="0"/>
          </a:p>
        </p:txBody>
      </p:sp>
    </p:spTree>
    <p:extLst>
      <p:ext uri="{BB962C8B-B14F-4D97-AF65-F5344CB8AC3E}">
        <p14:creationId xmlns:p14="http://schemas.microsoft.com/office/powerpoint/2010/main" val="277631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 to achieving equality</a:t>
            </a:r>
            <a:endParaRPr lang="en-US" dirty="0"/>
          </a:p>
        </p:txBody>
      </p:sp>
      <p:sp>
        <p:nvSpPr>
          <p:cNvPr id="3" name="Content Placeholder 2"/>
          <p:cNvSpPr>
            <a:spLocks noGrp="1"/>
          </p:cNvSpPr>
          <p:nvPr>
            <p:ph idx="1"/>
          </p:nvPr>
        </p:nvSpPr>
        <p:spPr/>
        <p:txBody>
          <a:bodyPr/>
          <a:lstStyle/>
          <a:p>
            <a:pPr marL="0" indent="0">
              <a:buNone/>
            </a:pPr>
            <a:endParaRPr lang="en-US" sz="2400" dirty="0"/>
          </a:p>
          <a:p>
            <a:pPr lvl="2"/>
            <a:r>
              <a:rPr lang="en-US" sz="3200" dirty="0"/>
              <a:t>Inadequate financial and human </a:t>
            </a:r>
            <a:r>
              <a:rPr lang="en-US" sz="3200" dirty="0" smtClean="0"/>
              <a:t>resources. </a:t>
            </a:r>
            <a:endParaRPr lang="en-US" sz="3200" dirty="0"/>
          </a:p>
          <a:p>
            <a:pPr lvl="2"/>
            <a:r>
              <a:rPr lang="en-US" sz="3200" dirty="0"/>
              <a:t>Lack of political </a:t>
            </a:r>
            <a:r>
              <a:rPr lang="en-US" sz="3200" dirty="0" smtClean="0"/>
              <a:t>goodwill.</a:t>
            </a:r>
            <a:endParaRPr lang="en-US" sz="3200" dirty="0"/>
          </a:p>
          <a:p>
            <a:pPr lvl="2"/>
            <a:r>
              <a:rPr lang="en-US" sz="3200" dirty="0"/>
              <a:t>Corruption and unethical </a:t>
            </a:r>
            <a:r>
              <a:rPr lang="en-US" sz="3200" dirty="0" smtClean="0"/>
              <a:t>behavior. </a:t>
            </a:r>
            <a:endParaRPr lang="en-US" sz="3200" dirty="0"/>
          </a:p>
          <a:p>
            <a:pPr lvl="2"/>
            <a:r>
              <a:rPr lang="en-US" sz="3200" dirty="0"/>
              <a:t>Nepotism and </a:t>
            </a:r>
            <a:r>
              <a:rPr lang="en-US" sz="3200" dirty="0" smtClean="0"/>
              <a:t>tribalism. </a:t>
            </a:r>
            <a:endParaRPr lang="en-US" sz="3200" dirty="0"/>
          </a:p>
          <a:p>
            <a:pPr lvl="2"/>
            <a:r>
              <a:rPr lang="en-US" sz="3200" dirty="0"/>
              <a:t>Ignorance on the provisions of </a:t>
            </a:r>
            <a:r>
              <a:rPr lang="en-US" sz="3200" dirty="0" smtClean="0"/>
              <a:t>law.  </a:t>
            </a:r>
            <a:endParaRPr lang="en-US" sz="3200" dirty="0"/>
          </a:p>
          <a:p>
            <a:pPr lvl="2"/>
            <a:r>
              <a:rPr lang="en-US" sz="3200" dirty="0"/>
              <a:t>Cultural/ religious </a:t>
            </a:r>
            <a:r>
              <a:rPr lang="en-US" sz="3200" dirty="0" smtClean="0"/>
              <a:t>barriers.</a:t>
            </a:r>
            <a:endParaRPr lang="en-US" sz="3200" dirty="0"/>
          </a:p>
          <a:p>
            <a:pPr lvl="2"/>
            <a:r>
              <a:rPr lang="en-US" sz="3200" dirty="0"/>
              <a:t>Ethnic conflicts and tensions. </a:t>
            </a:r>
          </a:p>
          <a:p>
            <a:endParaRPr lang="en-US" dirty="0"/>
          </a:p>
        </p:txBody>
      </p:sp>
    </p:spTree>
    <p:extLst>
      <p:ext uri="{BB962C8B-B14F-4D97-AF65-F5344CB8AC3E}">
        <p14:creationId xmlns:p14="http://schemas.microsoft.com/office/powerpoint/2010/main" val="214468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Social justice</a:t>
            </a:r>
            <a:endParaRPr lang="en-US" dirty="0"/>
          </a:p>
        </p:txBody>
      </p:sp>
      <p:sp>
        <p:nvSpPr>
          <p:cNvPr id="3" name="Content Placeholder 2"/>
          <p:cNvSpPr>
            <a:spLocks noGrp="1"/>
          </p:cNvSpPr>
          <p:nvPr>
            <p:ph idx="1"/>
          </p:nvPr>
        </p:nvSpPr>
        <p:spPr/>
        <p:txBody>
          <a:bodyPr>
            <a:normAutofit fontScale="55000" lnSpcReduction="20000"/>
          </a:bodyPr>
          <a:lstStyle/>
          <a:p>
            <a:pPr lvl="0"/>
            <a:r>
              <a:rPr lang="en-US" sz="4400" dirty="0"/>
              <a:t>Social justice refers to creating a society that is based on the principle of equality, </a:t>
            </a:r>
          </a:p>
          <a:p>
            <a:pPr marL="0" indent="0">
              <a:buNone/>
            </a:pPr>
            <a:r>
              <a:rPr lang="en-US" sz="4400" dirty="0"/>
              <a:t>where human rights and the dignity of every citizen are recognized. </a:t>
            </a:r>
          </a:p>
          <a:p>
            <a:pPr lvl="0"/>
            <a:r>
              <a:rPr lang="en-US" sz="4400" dirty="0"/>
              <a:t>It’s about a society which gives individuals fair treatment and a just share of the </a:t>
            </a:r>
          </a:p>
          <a:p>
            <a:pPr marL="0" indent="0">
              <a:buNone/>
            </a:pPr>
            <a:r>
              <a:rPr lang="en-US" sz="4400" dirty="0"/>
              <a:t>benefits of </a:t>
            </a:r>
            <a:r>
              <a:rPr lang="en-US" sz="4400" dirty="0" smtClean="0"/>
              <a:t>society.</a:t>
            </a:r>
          </a:p>
          <a:p>
            <a:r>
              <a:rPr lang="en-US" sz="4400" dirty="0" smtClean="0"/>
              <a:t>It </a:t>
            </a:r>
            <a:r>
              <a:rPr lang="en-US" sz="4400" dirty="0"/>
              <a:t>also denotes the enjoyment of the rights that enhance the well-being of an </a:t>
            </a:r>
          </a:p>
          <a:p>
            <a:pPr marL="0" indent="0">
              <a:buNone/>
            </a:pPr>
            <a:r>
              <a:rPr lang="en-US" sz="4400" dirty="0" smtClean="0"/>
              <a:t>   individual </a:t>
            </a:r>
            <a:r>
              <a:rPr lang="en-US" sz="4400" dirty="0"/>
              <a:t>in all aspects of their interaction with one another and promotes solidarity. </a:t>
            </a:r>
          </a:p>
          <a:p>
            <a:pPr lvl="0"/>
            <a:r>
              <a:rPr lang="en-US" sz="4400" dirty="0"/>
              <a:t>It also refers to philanthropy and other initiatives to address injustice and poverty. </a:t>
            </a:r>
          </a:p>
          <a:p>
            <a:pPr lvl="0"/>
            <a:r>
              <a:rPr lang="en-US" sz="4400" dirty="0"/>
              <a:t>It enables people to lead fulfilling lives and actively contribute to the development </a:t>
            </a:r>
            <a:r>
              <a:rPr lang="en-US" sz="4400" dirty="0" smtClean="0"/>
              <a:t> of </a:t>
            </a:r>
            <a:r>
              <a:rPr lang="en-US" sz="4400" dirty="0"/>
              <a:t>their community. </a:t>
            </a:r>
          </a:p>
          <a:p>
            <a:endParaRPr lang="en-US" dirty="0"/>
          </a:p>
        </p:txBody>
      </p:sp>
    </p:spTree>
    <p:extLst>
      <p:ext uri="{BB962C8B-B14F-4D97-AF65-F5344CB8AC3E}">
        <p14:creationId xmlns:p14="http://schemas.microsoft.com/office/powerpoint/2010/main" val="354149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Indicators of realization of social justice</a:t>
            </a:r>
            <a:endParaRPr lang="en-US" sz="3600" b="1" dirty="0"/>
          </a:p>
        </p:txBody>
      </p:sp>
      <p:sp>
        <p:nvSpPr>
          <p:cNvPr id="3" name="Content Placeholder 2"/>
          <p:cNvSpPr>
            <a:spLocks noGrp="1"/>
          </p:cNvSpPr>
          <p:nvPr>
            <p:ph idx="1"/>
          </p:nvPr>
        </p:nvSpPr>
        <p:spPr/>
        <p:txBody>
          <a:bodyPr>
            <a:normAutofit lnSpcReduction="10000"/>
          </a:bodyPr>
          <a:lstStyle/>
          <a:p>
            <a:pPr lvl="2"/>
            <a:r>
              <a:rPr lang="en-US" sz="2800" dirty="0"/>
              <a:t>Empowered citizens who can earn their own </a:t>
            </a:r>
            <a:r>
              <a:rPr lang="en-US" sz="2800" dirty="0" smtClean="0"/>
              <a:t>living. </a:t>
            </a:r>
            <a:endParaRPr lang="en-US" sz="2800" dirty="0"/>
          </a:p>
          <a:p>
            <a:pPr lvl="2"/>
            <a:r>
              <a:rPr lang="en-US" sz="2800" dirty="0"/>
              <a:t>A wage system that enables employees to afford a decent </a:t>
            </a:r>
            <a:r>
              <a:rPr lang="en-US" sz="2800" dirty="0" smtClean="0"/>
              <a:t>living. </a:t>
            </a:r>
            <a:endParaRPr lang="en-US" sz="2800" dirty="0"/>
          </a:p>
          <a:p>
            <a:pPr lvl="2"/>
            <a:r>
              <a:rPr lang="en-US" sz="2800" dirty="0"/>
              <a:t>Fair distribution of tax </a:t>
            </a:r>
            <a:r>
              <a:rPr lang="en-US" sz="2800" dirty="0" smtClean="0"/>
              <a:t>burden. </a:t>
            </a:r>
            <a:endParaRPr lang="en-US" sz="2800" dirty="0"/>
          </a:p>
          <a:p>
            <a:pPr lvl="2"/>
            <a:r>
              <a:rPr lang="en-US" sz="2800" dirty="0"/>
              <a:t>Subsidies on basic goods and </a:t>
            </a:r>
            <a:r>
              <a:rPr lang="en-US" sz="2800" dirty="0" smtClean="0"/>
              <a:t>services.  </a:t>
            </a:r>
            <a:endParaRPr lang="en-US" sz="2800" dirty="0"/>
          </a:p>
          <a:p>
            <a:pPr lvl="2"/>
            <a:r>
              <a:rPr lang="en-US" sz="2800" dirty="0"/>
              <a:t>Enjoyment of public services for example health, education and </a:t>
            </a:r>
            <a:r>
              <a:rPr lang="en-US" sz="2800" dirty="0" smtClean="0"/>
              <a:t>infrastructure.  </a:t>
            </a:r>
            <a:endParaRPr lang="en-US" sz="2800" dirty="0"/>
          </a:p>
          <a:p>
            <a:pPr lvl="2"/>
            <a:r>
              <a:rPr lang="en-US" sz="2800" dirty="0"/>
              <a:t>Support to the vulnerable members of the society such as the aged, persons living with disability and orphans among </a:t>
            </a:r>
            <a:r>
              <a:rPr lang="en-US" sz="2800" dirty="0" smtClean="0"/>
              <a:t>others. </a:t>
            </a:r>
            <a:endParaRPr lang="en-US" sz="2800" dirty="0"/>
          </a:p>
          <a:p>
            <a:pPr lvl="2"/>
            <a:r>
              <a:rPr lang="en-US" sz="2800" dirty="0"/>
              <a:t>Empowerment of segments of society such as hawkers, pastoralists, </a:t>
            </a:r>
            <a:r>
              <a:rPr lang="en-US" sz="2800" dirty="0" smtClean="0"/>
              <a:t>artisans, etc.</a:t>
            </a:r>
            <a:endParaRPr lang="en-US" sz="2800" dirty="0"/>
          </a:p>
          <a:p>
            <a:endParaRPr lang="en-US" dirty="0"/>
          </a:p>
        </p:txBody>
      </p:sp>
    </p:spTree>
    <p:extLst>
      <p:ext uri="{BB962C8B-B14F-4D97-AF65-F5344CB8AC3E}">
        <p14:creationId xmlns:p14="http://schemas.microsoft.com/office/powerpoint/2010/main" val="20860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Benefits of social justice</a:t>
            </a:r>
            <a:endParaRPr lang="en-US" dirty="0"/>
          </a:p>
        </p:txBody>
      </p:sp>
      <p:sp>
        <p:nvSpPr>
          <p:cNvPr id="3" name="Content Placeholder 2"/>
          <p:cNvSpPr>
            <a:spLocks noGrp="1"/>
          </p:cNvSpPr>
          <p:nvPr>
            <p:ph idx="1"/>
          </p:nvPr>
        </p:nvSpPr>
        <p:spPr/>
        <p:txBody>
          <a:bodyPr>
            <a:normAutofit/>
          </a:bodyPr>
          <a:lstStyle/>
          <a:p>
            <a:pPr lvl="0" fontAlgn="base"/>
            <a:r>
              <a:rPr lang="en-US" sz="3600" dirty="0"/>
              <a:t>Enhanced social </a:t>
            </a:r>
            <a:r>
              <a:rPr lang="en-US" sz="3600" dirty="0" smtClean="0"/>
              <a:t>cohesion. </a:t>
            </a:r>
            <a:endParaRPr lang="en-US" sz="3600" dirty="0"/>
          </a:p>
          <a:p>
            <a:pPr lvl="0" fontAlgn="base"/>
            <a:r>
              <a:rPr lang="en-US" sz="3600" dirty="0"/>
              <a:t>Reduced political </a:t>
            </a:r>
            <a:r>
              <a:rPr lang="en-US" sz="3600" dirty="0" smtClean="0"/>
              <a:t>conflicts. </a:t>
            </a:r>
            <a:endParaRPr lang="en-US" sz="3600" dirty="0"/>
          </a:p>
          <a:p>
            <a:pPr lvl="0" fontAlgn="base"/>
            <a:r>
              <a:rPr lang="en-US" sz="3600" dirty="0"/>
              <a:t>Improved living standards of individuals and </a:t>
            </a:r>
            <a:r>
              <a:rPr lang="en-US" sz="3600" dirty="0" smtClean="0"/>
              <a:t>communities. </a:t>
            </a:r>
            <a:endParaRPr lang="en-US" sz="3600" dirty="0"/>
          </a:p>
          <a:p>
            <a:pPr lvl="0" fontAlgn="base"/>
            <a:r>
              <a:rPr lang="en-US" sz="3600" dirty="0"/>
              <a:t>Improved public confidence in the </a:t>
            </a:r>
            <a:r>
              <a:rPr lang="en-US" sz="3600" dirty="0" smtClean="0"/>
              <a:t>state. </a:t>
            </a:r>
            <a:endParaRPr lang="en-US" sz="3600" dirty="0"/>
          </a:p>
          <a:p>
            <a:r>
              <a:rPr lang="en-US" sz="3600" dirty="0"/>
              <a:t>Sustainable national </a:t>
            </a:r>
            <a:r>
              <a:rPr lang="en-US" sz="3600" dirty="0" smtClean="0"/>
              <a:t>development.</a:t>
            </a:r>
            <a:endParaRPr lang="en-US" sz="3600" dirty="0"/>
          </a:p>
        </p:txBody>
      </p:sp>
    </p:spTree>
    <p:extLst>
      <p:ext uri="{BB962C8B-B14F-4D97-AF65-F5344CB8AC3E}">
        <p14:creationId xmlns:p14="http://schemas.microsoft.com/office/powerpoint/2010/main" val="2388703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Challenges to achieving social justice</a:t>
            </a:r>
            <a:endParaRPr lang="en-US" sz="3600" dirty="0"/>
          </a:p>
        </p:txBody>
      </p:sp>
      <p:sp>
        <p:nvSpPr>
          <p:cNvPr id="3" name="Content Placeholder 2"/>
          <p:cNvSpPr>
            <a:spLocks noGrp="1"/>
          </p:cNvSpPr>
          <p:nvPr>
            <p:ph idx="1"/>
          </p:nvPr>
        </p:nvSpPr>
        <p:spPr/>
        <p:txBody>
          <a:bodyPr/>
          <a:lstStyle/>
          <a:p>
            <a:pPr lvl="0" fontAlgn="base"/>
            <a:r>
              <a:rPr lang="en-US" dirty="0"/>
              <a:t>Political differences and competition; </a:t>
            </a:r>
          </a:p>
          <a:p>
            <a:pPr lvl="0" fontAlgn="base"/>
            <a:r>
              <a:rPr lang="en-US" dirty="0"/>
              <a:t>Legal impediments and challenges; </a:t>
            </a:r>
          </a:p>
          <a:p>
            <a:pPr lvl="0" fontAlgn="base"/>
            <a:r>
              <a:rPr lang="en-US" dirty="0"/>
              <a:t>Limited resources; </a:t>
            </a:r>
          </a:p>
          <a:p>
            <a:pPr lvl="0" fontAlgn="base"/>
            <a:r>
              <a:rPr lang="en-US" dirty="0"/>
              <a:t>Corruption and unethical behavior; </a:t>
            </a:r>
          </a:p>
          <a:p>
            <a:pPr lvl="0" fontAlgn="base"/>
            <a:r>
              <a:rPr lang="en-US" dirty="0"/>
              <a:t>Ignorance to the provisions of the law; and </a:t>
            </a:r>
          </a:p>
          <a:p>
            <a:pPr lvl="0" fontAlgn="base"/>
            <a:r>
              <a:rPr lang="en-US" dirty="0"/>
              <a:t>Poor governance and practices. </a:t>
            </a:r>
          </a:p>
          <a:p>
            <a:endParaRPr lang="en-US" dirty="0"/>
          </a:p>
        </p:txBody>
      </p:sp>
    </p:spTree>
    <p:extLst>
      <p:ext uri="{BB962C8B-B14F-4D97-AF65-F5344CB8AC3E}">
        <p14:creationId xmlns:p14="http://schemas.microsoft.com/office/powerpoint/2010/main" val="411020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Inclusiveness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Inclusiveness refers to affording all people an opportunity to participate in activities that affect their lives including decision making. </a:t>
            </a:r>
          </a:p>
          <a:p>
            <a:pPr lvl="0"/>
            <a:r>
              <a:rPr lang="en-US" dirty="0"/>
              <a:t>It is a sense of belonging and feeling respected and valued for who one is. It engages each individual and makes him or her feel valued and is essential to the success of a group, an organization or a country. </a:t>
            </a:r>
          </a:p>
          <a:p>
            <a:pPr lvl="0"/>
            <a:r>
              <a:rPr lang="en-US" dirty="0" smtClean="0"/>
              <a:t>It </a:t>
            </a:r>
            <a:r>
              <a:rPr lang="en-US" dirty="0"/>
              <a:t>means that every person has an opportunity to make his or her contribution to the society’s development agenda.</a:t>
            </a:r>
          </a:p>
          <a:p>
            <a:pPr lvl="0"/>
            <a:r>
              <a:rPr lang="en-US" dirty="0"/>
              <a:t>The process of inclusiveness engages each individual and makes people feel valued and essential to the success of a group or an organization.</a:t>
            </a:r>
          </a:p>
          <a:p>
            <a:pPr lvl="0"/>
            <a:r>
              <a:rPr lang="en-US" dirty="0"/>
              <a:t>In a society where there is inclusiveness, individuals’ function at full capacity, feel valued and included in the general mission of their society. </a:t>
            </a:r>
          </a:p>
          <a:p>
            <a:endParaRPr lang="en-US" dirty="0"/>
          </a:p>
        </p:txBody>
      </p:sp>
    </p:spTree>
    <p:extLst>
      <p:ext uri="{BB962C8B-B14F-4D97-AF65-F5344CB8AC3E}">
        <p14:creationId xmlns:p14="http://schemas.microsoft.com/office/powerpoint/2010/main" val="349228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Indicators of inclusiveness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effectLst/>
            </a:endParaRPr>
          </a:p>
          <a:p>
            <a:pPr lvl="2"/>
            <a:r>
              <a:rPr lang="en-US" sz="3900" dirty="0"/>
              <a:t>Involvement of all stakeholders in decision making.</a:t>
            </a:r>
          </a:p>
          <a:p>
            <a:pPr lvl="2"/>
            <a:r>
              <a:rPr lang="en-US" sz="3900" dirty="0"/>
              <a:t>Citizen participation in political processes. </a:t>
            </a:r>
          </a:p>
          <a:p>
            <a:pPr lvl="2"/>
            <a:r>
              <a:rPr lang="en-US" sz="3900" dirty="0"/>
              <a:t>Reduced feelings of marginalization among citizenry. </a:t>
            </a:r>
          </a:p>
          <a:p>
            <a:pPr lvl="2"/>
            <a:r>
              <a:rPr lang="en-US" sz="3900" dirty="0"/>
              <a:t>Enjoyment of public services by all citizens. </a:t>
            </a:r>
          </a:p>
          <a:p>
            <a:pPr lvl="2"/>
            <a:r>
              <a:rPr lang="en-US" sz="3900" dirty="0"/>
              <a:t>Balanced development across regions and groups. </a:t>
            </a:r>
          </a:p>
          <a:p>
            <a:endParaRPr lang="en-US" sz="3900" dirty="0"/>
          </a:p>
          <a:p>
            <a:endParaRPr lang="en-US" sz="3900" dirty="0"/>
          </a:p>
        </p:txBody>
      </p:sp>
    </p:spTree>
    <p:extLst>
      <p:ext uri="{BB962C8B-B14F-4D97-AF65-F5344CB8AC3E}">
        <p14:creationId xmlns:p14="http://schemas.microsoft.com/office/powerpoint/2010/main" val="126358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Benefits of </a:t>
            </a:r>
            <a:r>
              <a:rPr lang="en-US" b="1" dirty="0" smtClean="0"/>
              <a:t>inclusiveness</a:t>
            </a:r>
            <a:endParaRPr lang="en-US" dirty="0"/>
          </a:p>
        </p:txBody>
      </p:sp>
      <p:sp>
        <p:nvSpPr>
          <p:cNvPr id="3" name="Content Placeholder 2"/>
          <p:cNvSpPr>
            <a:spLocks noGrp="1"/>
          </p:cNvSpPr>
          <p:nvPr>
            <p:ph idx="1"/>
          </p:nvPr>
        </p:nvSpPr>
        <p:spPr/>
        <p:txBody>
          <a:bodyPr>
            <a:normAutofit fontScale="92500"/>
          </a:bodyPr>
          <a:lstStyle/>
          <a:p>
            <a:pPr lvl="2"/>
            <a:r>
              <a:rPr lang="en-US" sz="3200" dirty="0"/>
              <a:t>Creation of investor </a:t>
            </a:r>
            <a:r>
              <a:rPr lang="en-US" sz="3200" dirty="0" smtClean="0"/>
              <a:t>confidence. </a:t>
            </a:r>
            <a:endParaRPr lang="en-US" sz="3200" dirty="0"/>
          </a:p>
          <a:p>
            <a:pPr lvl="2"/>
            <a:r>
              <a:rPr lang="en-US" sz="3200" dirty="0"/>
              <a:t>Promotion of human capital that is necessary for socio-economic </a:t>
            </a:r>
            <a:r>
              <a:rPr lang="en-US" sz="3200" dirty="0" smtClean="0"/>
              <a:t>development. </a:t>
            </a:r>
            <a:endParaRPr lang="en-US" sz="3200" dirty="0"/>
          </a:p>
          <a:p>
            <a:pPr lvl="2"/>
            <a:r>
              <a:rPr lang="en-US" sz="3200" dirty="0"/>
              <a:t>Boosting of self-esteem and self-confidence in </a:t>
            </a:r>
            <a:r>
              <a:rPr lang="en-US" sz="3200" dirty="0" smtClean="0"/>
              <a:t>individuals. </a:t>
            </a:r>
            <a:endParaRPr lang="en-US" sz="3200" dirty="0"/>
          </a:p>
          <a:p>
            <a:pPr lvl="2"/>
            <a:r>
              <a:rPr lang="en-US" sz="3200" dirty="0"/>
              <a:t>Promotion of equitable distribution of </a:t>
            </a:r>
            <a:r>
              <a:rPr lang="en-US" sz="3200" dirty="0" smtClean="0"/>
              <a:t>resources. </a:t>
            </a:r>
            <a:endParaRPr lang="en-US" sz="3200" dirty="0"/>
          </a:p>
          <a:p>
            <a:pPr lvl="2"/>
            <a:r>
              <a:rPr lang="en-US" sz="3200" dirty="0"/>
              <a:t>Enhancement of cohesion and social </a:t>
            </a:r>
            <a:r>
              <a:rPr lang="en-US" sz="3200" dirty="0" smtClean="0"/>
              <a:t>harmony.  </a:t>
            </a:r>
            <a:endParaRPr lang="en-US" sz="3200" dirty="0"/>
          </a:p>
          <a:p>
            <a:pPr lvl="2"/>
            <a:r>
              <a:rPr lang="en-US" sz="3200" dirty="0"/>
              <a:t>Promotion of public participation on national </a:t>
            </a:r>
            <a:r>
              <a:rPr lang="en-US" sz="3200" dirty="0" smtClean="0"/>
              <a:t>issues.  </a:t>
            </a:r>
            <a:endParaRPr lang="en-US" sz="3200" dirty="0"/>
          </a:p>
          <a:p>
            <a:pPr lvl="2"/>
            <a:r>
              <a:rPr lang="en-US" sz="3200" dirty="0"/>
              <a:t>Promotion of sustainable </a:t>
            </a:r>
            <a:r>
              <a:rPr lang="en-US" sz="3200" dirty="0" smtClean="0"/>
              <a:t>development. </a:t>
            </a:r>
            <a:endParaRPr lang="en-US" sz="3200" dirty="0"/>
          </a:p>
          <a:p>
            <a:pPr lvl="2"/>
            <a:r>
              <a:rPr lang="en-US" sz="3200" dirty="0"/>
              <a:t>Reduction on the levels of crime. </a:t>
            </a:r>
          </a:p>
          <a:p>
            <a:endParaRPr lang="en-US" dirty="0"/>
          </a:p>
        </p:txBody>
      </p:sp>
    </p:spTree>
    <p:extLst>
      <p:ext uri="{BB962C8B-B14F-4D97-AF65-F5344CB8AC3E}">
        <p14:creationId xmlns:p14="http://schemas.microsoft.com/office/powerpoint/2010/main" val="131380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Challenges to achieving Inclusiveness </a:t>
            </a:r>
            <a:r>
              <a:rPr lang="en-US" sz="3600" dirty="0"/>
              <a:t/>
            </a:r>
            <a:br>
              <a:rPr lang="en-US" sz="3600" dirty="0"/>
            </a:br>
            <a:r>
              <a:rPr lang="en-US" sz="3600" dirty="0"/>
              <a:t> </a:t>
            </a:r>
          </a:p>
        </p:txBody>
      </p:sp>
      <p:sp>
        <p:nvSpPr>
          <p:cNvPr id="3" name="Content Placeholder 2"/>
          <p:cNvSpPr>
            <a:spLocks noGrp="1"/>
          </p:cNvSpPr>
          <p:nvPr>
            <p:ph idx="1"/>
          </p:nvPr>
        </p:nvSpPr>
        <p:spPr/>
        <p:txBody>
          <a:bodyPr>
            <a:noAutofit/>
          </a:bodyPr>
          <a:lstStyle/>
          <a:p>
            <a:pPr lvl="2"/>
            <a:r>
              <a:rPr lang="en-US" sz="3200" dirty="0"/>
              <a:t>Corruption and unethical </a:t>
            </a:r>
            <a:r>
              <a:rPr lang="en-US" sz="3200" dirty="0" smtClean="0"/>
              <a:t>behavior. </a:t>
            </a:r>
            <a:endParaRPr lang="en-US" sz="3200" dirty="0"/>
          </a:p>
          <a:p>
            <a:pPr lvl="2"/>
            <a:r>
              <a:rPr lang="en-US" sz="3200" dirty="0"/>
              <a:t>Misplaced priorities of programmes, projects and </a:t>
            </a:r>
            <a:r>
              <a:rPr lang="en-US" sz="3200" dirty="0" smtClean="0"/>
              <a:t>activities. </a:t>
            </a:r>
            <a:endParaRPr lang="en-US" sz="3200" dirty="0"/>
          </a:p>
          <a:p>
            <a:pPr lvl="2"/>
            <a:r>
              <a:rPr lang="en-US" sz="3200" dirty="0"/>
              <a:t>Nepotism and </a:t>
            </a:r>
            <a:r>
              <a:rPr lang="en-US" sz="3200" dirty="0" smtClean="0"/>
              <a:t>tribalism. </a:t>
            </a:r>
            <a:endParaRPr lang="en-US" sz="3200" dirty="0"/>
          </a:p>
          <a:p>
            <a:pPr lvl="2"/>
            <a:r>
              <a:rPr lang="en-US" sz="3200" dirty="0"/>
              <a:t>Limited financial and human </a:t>
            </a:r>
            <a:r>
              <a:rPr lang="en-US" sz="3200" dirty="0" smtClean="0"/>
              <a:t>resources. </a:t>
            </a:r>
            <a:endParaRPr lang="en-US" sz="3200" dirty="0"/>
          </a:p>
          <a:p>
            <a:pPr lvl="2"/>
            <a:r>
              <a:rPr lang="en-US" sz="3200" dirty="0"/>
              <a:t>Lack of political </a:t>
            </a:r>
            <a:r>
              <a:rPr lang="en-US" sz="3200" dirty="0" smtClean="0"/>
              <a:t>goodwill.  </a:t>
            </a:r>
            <a:endParaRPr lang="en-US" sz="3200" dirty="0"/>
          </a:p>
          <a:p>
            <a:pPr lvl="2"/>
            <a:r>
              <a:rPr lang="en-US" sz="3200" dirty="0"/>
              <a:t>Poor </a:t>
            </a:r>
            <a:r>
              <a:rPr lang="en-US" sz="3200" dirty="0" smtClean="0"/>
              <a:t>communication. </a:t>
            </a:r>
            <a:endParaRPr lang="en-US" sz="3200" dirty="0"/>
          </a:p>
          <a:p>
            <a:pPr lvl="2"/>
            <a:r>
              <a:rPr lang="en-US" sz="3200" dirty="0"/>
              <a:t>Exclusion at societal, cultural, geographical, economic and political arena. </a:t>
            </a:r>
          </a:p>
          <a:p>
            <a:endParaRPr lang="en-US" sz="3600" dirty="0"/>
          </a:p>
        </p:txBody>
      </p:sp>
    </p:spTree>
    <p:extLst>
      <p:ext uri="{BB962C8B-B14F-4D97-AF65-F5344CB8AC3E}">
        <p14:creationId xmlns:p14="http://schemas.microsoft.com/office/powerpoint/2010/main" val="85562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Topic Purpose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The purpose of this is topic is to equip the learner with knowledge and skills of the importance of equity, </a:t>
            </a:r>
            <a:r>
              <a:rPr lang="en-US" sz="3200" dirty="0" smtClean="0"/>
              <a:t>equality and social Justice </a:t>
            </a:r>
            <a:r>
              <a:rPr lang="en-US" sz="3200" dirty="0"/>
              <a:t>to Kenya.</a:t>
            </a:r>
          </a:p>
          <a:p>
            <a:endParaRPr lang="en-US" sz="3200" dirty="0"/>
          </a:p>
        </p:txBody>
      </p:sp>
    </p:spTree>
    <p:extLst>
      <p:ext uri="{BB962C8B-B14F-4D97-AF65-F5344CB8AC3E}">
        <p14:creationId xmlns:p14="http://schemas.microsoft.com/office/powerpoint/2010/main" val="219033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Revision Questions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3200" dirty="0"/>
              <a:t>Explain your individual roles in the promotion of equity, equality and inclusiveness.</a:t>
            </a:r>
          </a:p>
          <a:p>
            <a:pPr marL="514350" indent="-514350">
              <a:buFont typeface="+mj-lt"/>
              <a:buAutoNum type="arabicPeriod"/>
            </a:pPr>
            <a:r>
              <a:rPr lang="en-US" sz="3200" dirty="0" smtClean="0"/>
              <a:t>Share </a:t>
            </a:r>
            <a:r>
              <a:rPr lang="en-US" sz="3200" dirty="0"/>
              <a:t>examples of inequality and social injustices in your </a:t>
            </a:r>
            <a:r>
              <a:rPr lang="en-US" sz="3200" dirty="0" smtClean="0"/>
              <a:t>community or County.</a:t>
            </a:r>
            <a:endParaRPr lang="en-US" sz="3200" dirty="0"/>
          </a:p>
          <a:p>
            <a:pPr marL="514350" indent="-514350">
              <a:buFont typeface="+mj-lt"/>
              <a:buAutoNum type="arabicPeriod"/>
            </a:pPr>
            <a:r>
              <a:rPr lang="en-US" sz="3200" dirty="0" smtClean="0"/>
              <a:t>Discuss </a:t>
            </a:r>
            <a:r>
              <a:rPr lang="en-US" sz="3200" dirty="0"/>
              <a:t>indicators of Social Justice.</a:t>
            </a:r>
          </a:p>
          <a:p>
            <a:endParaRPr lang="en-US" dirty="0"/>
          </a:p>
        </p:txBody>
      </p:sp>
    </p:spTree>
    <p:extLst>
      <p:ext uri="{BB962C8B-B14F-4D97-AF65-F5344CB8AC3E}">
        <p14:creationId xmlns:p14="http://schemas.microsoft.com/office/powerpoint/2010/main" val="43646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Expected </a:t>
            </a:r>
            <a:r>
              <a:rPr lang="en-US" b="1" dirty="0" smtClean="0"/>
              <a:t>Learning Outcomes </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3200" dirty="0"/>
              <a:t>Explain the concepts of equity, equality, social justice and inclusiveness. </a:t>
            </a:r>
          </a:p>
          <a:p>
            <a:pPr lvl="0"/>
            <a:r>
              <a:rPr lang="en-US" sz="3200" dirty="0"/>
              <a:t>Identify the indicators, benefits and challenges on the realization of equity, equality, social justice and inclusiveness.</a:t>
            </a:r>
          </a:p>
          <a:p>
            <a:r>
              <a:rPr lang="en-US" sz="3200" dirty="0"/>
              <a:t>Appreciate the contribution of equity, equality, social justice and inclusiveness in the promotion of a just and inclusive society</a:t>
            </a:r>
          </a:p>
        </p:txBody>
      </p:sp>
    </p:spTree>
    <p:extLst>
      <p:ext uri="{BB962C8B-B14F-4D97-AF65-F5344CB8AC3E}">
        <p14:creationId xmlns:p14="http://schemas.microsoft.com/office/powerpoint/2010/main" val="6688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a:t>Equity</a:t>
            </a:r>
            <a:r>
              <a:rPr lang="en-US" dirty="0"/>
              <a:t> refers to the quality of being fair and impartial and has attributes such as fairness, justice, impartiality and egalitarianism. </a:t>
            </a:r>
          </a:p>
          <a:p>
            <a:pPr lvl="0"/>
            <a:r>
              <a:rPr lang="en-US" dirty="0"/>
              <a:t>It is the quality of being reasonable and fair in all decisions and actions. In law, it is about natural justice and fair conduct. It detects biasness, favoritism and unjustified preference. </a:t>
            </a:r>
          </a:p>
          <a:p>
            <a:pPr lvl="0"/>
            <a:r>
              <a:rPr lang="en-US" dirty="0"/>
              <a:t>Equity is not always about treating everyone in the same way; it’s about treating people in such a way that the outcome for each person can be the same. </a:t>
            </a:r>
            <a:endParaRPr lang="en-US" dirty="0" smtClean="0"/>
          </a:p>
          <a:p>
            <a:pPr lvl="0"/>
            <a:r>
              <a:rPr lang="en-US" dirty="0" smtClean="0"/>
              <a:t>This </a:t>
            </a:r>
            <a:r>
              <a:rPr lang="en-US" dirty="0"/>
              <a:t>means putting measures in place to support people achieve similar outcomes. Quality of outcome can be achieved by ensuring that everyone has access to resources and decision making and at the same time be recognized, valued and respected. </a:t>
            </a:r>
          </a:p>
          <a:p>
            <a:endParaRPr lang="en-US" dirty="0"/>
          </a:p>
        </p:txBody>
      </p:sp>
    </p:spTree>
    <p:extLst>
      <p:ext uri="{BB962C8B-B14F-4D97-AF65-F5344CB8AC3E}">
        <p14:creationId xmlns:p14="http://schemas.microsoft.com/office/powerpoint/2010/main" val="5459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Indicators of equity</a:t>
            </a:r>
            <a:endParaRPr lang="en-US" dirty="0"/>
          </a:p>
        </p:txBody>
      </p:sp>
      <p:sp>
        <p:nvSpPr>
          <p:cNvPr id="3" name="Content Placeholder 2"/>
          <p:cNvSpPr>
            <a:spLocks noGrp="1"/>
          </p:cNvSpPr>
          <p:nvPr>
            <p:ph idx="1"/>
          </p:nvPr>
        </p:nvSpPr>
        <p:spPr/>
        <p:txBody>
          <a:bodyPr/>
          <a:lstStyle/>
          <a:p>
            <a:pPr lvl="0"/>
            <a:r>
              <a:rPr lang="en-US" sz="3600" dirty="0"/>
              <a:t>Reduced disparities in wage and incomes. </a:t>
            </a:r>
          </a:p>
          <a:p>
            <a:pPr lvl="0"/>
            <a:r>
              <a:rPr lang="en-US" sz="3600" dirty="0"/>
              <a:t>Comparable development in all regions. </a:t>
            </a:r>
          </a:p>
          <a:p>
            <a:pPr lvl="0"/>
            <a:r>
              <a:rPr lang="en-US" sz="3600" dirty="0"/>
              <a:t>Fair distribution of infrastructure among groups.</a:t>
            </a:r>
          </a:p>
          <a:p>
            <a:pPr lvl="0"/>
            <a:r>
              <a:rPr lang="en-US" sz="3600" dirty="0"/>
              <a:t>Social cohesion and harmony. </a:t>
            </a:r>
          </a:p>
          <a:p>
            <a:pPr lvl="0"/>
            <a:r>
              <a:rPr lang="en-US" sz="3600" dirty="0"/>
              <a:t>Fair distribution of resources.</a:t>
            </a:r>
            <a:r>
              <a:rPr lang="en-US" sz="3600" b="1" dirty="0"/>
              <a:t> </a:t>
            </a:r>
            <a:endParaRPr lang="en-US" sz="3600" dirty="0"/>
          </a:p>
          <a:p>
            <a:pPr lvl="0"/>
            <a:r>
              <a:rPr lang="en-US" sz="3600" dirty="0"/>
              <a:t>Good governance.</a:t>
            </a:r>
            <a:r>
              <a:rPr lang="en-US" sz="3600" b="1" dirty="0"/>
              <a:t> </a:t>
            </a:r>
            <a:endParaRPr lang="en-US" sz="3600" dirty="0"/>
          </a:p>
          <a:p>
            <a:endParaRPr lang="en-US" dirty="0"/>
          </a:p>
        </p:txBody>
      </p:sp>
    </p:spTree>
    <p:extLst>
      <p:ext uri="{BB962C8B-B14F-4D97-AF65-F5344CB8AC3E}">
        <p14:creationId xmlns:p14="http://schemas.microsoft.com/office/powerpoint/2010/main" val="341967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of equity</a:t>
            </a:r>
            <a:endParaRPr lang="en-US" dirty="0"/>
          </a:p>
        </p:txBody>
      </p:sp>
      <p:sp>
        <p:nvSpPr>
          <p:cNvPr id="3" name="Content Placeholder 2"/>
          <p:cNvSpPr>
            <a:spLocks noGrp="1"/>
          </p:cNvSpPr>
          <p:nvPr>
            <p:ph idx="1"/>
          </p:nvPr>
        </p:nvSpPr>
        <p:spPr/>
        <p:txBody>
          <a:bodyPr>
            <a:normAutofit lnSpcReduction="10000"/>
          </a:bodyPr>
          <a:lstStyle/>
          <a:p>
            <a:pPr lvl="0" fontAlgn="base"/>
            <a:r>
              <a:rPr lang="en-US" sz="3200" dirty="0"/>
              <a:t>Poverty </a:t>
            </a:r>
            <a:r>
              <a:rPr lang="en-US" sz="3200" dirty="0" smtClean="0"/>
              <a:t>reduction. </a:t>
            </a:r>
            <a:endParaRPr lang="en-US" sz="3200" dirty="0"/>
          </a:p>
          <a:p>
            <a:pPr lvl="0" fontAlgn="base"/>
            <a:r>
              <a:rPr lang="en-US" sz="3200" dirty="0"/>
              <a:t>Reduced cases of </a:t>
            </a:r>
            <a:r>
              <a:rPr lang="en-US" sz="3200" dirty="0" smtClean="0"/>
              <a:t>marginalization. </a:t>
            </a:r>
            <a:endParaRPr lang="en-US" sz="3200" dirty="0"/>
          </a:p>
          <a:p>
            <a:pPr lvl="0" fontAlgn="base"/>
            <a:r>
              <a:rPr lang="en-US" sz="3200" dirty="0"/>
              <a:t>Improved </a:t>
            </a:r>
            <a:r>
              <a:rPr lang="en-US" sz="3200" dirty="0" smtClean="0"/>
              <a:t>self-esteem. </a:t>
            </a:r>
            <a:endParaRPr lang="en-US" sz="3200" dirty="0"/>
          </a:p>
          <a:p>
            <a:pPr lvl="0" fontAlgn="base"/>
            <a:r>
              <a:rPr lang="en-US" sz="3200" dirty="0"/>
              <a:t>Balanced economic </a:t>
            </a:r>
            <a:r>
              <a:rPr lang="en-US" sz="3200" dirty="0" smtClean="0"/>
              <a:t>growth.  </a:t>
            </a:r>
            <a:endParaRPr lang="en-US" sz="3200" dirty="0"/>
          </a:p>
          <a:p>
            <a:pPr lvl="0" fontAlgn="base"/>
            <a:r>
              <a:rPr lang="en-US" sz="3200" dirty="0"/>
              <a:t>Efficient and effective utilization of resources amongst </a:t>
            </a:r>
            <a:r>
              <a:rPr lang="en-US" sz="3200" dirty="0" smtClean="0"/>
              <a:t>others.  </a:t>
            </a:r>
            <a:endParaRPr lang="en-US" sz="3200" dirty="0"/>
          </a:p>
          <a:p>
            <a:pPr lvl="0" fontAlgn="base"/>
            <a:r>
              <a:rPr lang="en-US" sz="3200" dirty="0"/>
              <a:t>Social cohesion and </a:t>
            </a:r>
            <a:r>
              <a:rPr lang="en-US" sz="3200" dirty="0" smtClean="0"/>
              <a:t>harmony.</a:t>
            </a:r>
          </a:p>
          <a:p>
            <a:pPr lvl="0" fontAlgn="base"/>
            <a:r>
              <a:rPr lang="en-US" sz="3200" dirty="0" smtClean="0"/>
              <a:t>Enhanced </a:t>
            </a:r>
            <a:r>
              <a:rPr lang="en-US" sz="3200" dirty="0"/>
              <a:t>gender balance. </a:t>
            </a:r>
          </a:p>
          <a:p>
            <a:endParaRPr lang="en-US" dirty="0"/>
          </a:p>
        </p:txBody>
      </p:sp>
    </p:spTree>
    <p:extLst>
      <p:ext uri="{BB962C8B-B14F-4D97-AF65-F5344CB8AC3E}">
        <p14:creationId xmlns:p14="http://schemas.microsoft.com/office/powerpoint/2010/main" val="424315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achieving equity</a:t>
            </a:r>
            <a:endParaRPr lang="en-US" dirty="0"/>
          </a:p>
        </p:txBody>
      </p:sp>
      <p:sp>
        <p:nvSpPr>
          <p:cNvPr id="3" name="Content Placeholder 2"/>
          <p:cNvSpPr>
            <a:spLocks noGrp="1"/>
          </p:cNvSpPr>
          <p:nvPr>
            <p:ph idx="1"/>
          </p:nvPr>
        </p:nvSpPr>
        <p:spPr/>
        <p:txBody>
          <a:bodyPr/>
          <a:lstStyle/>
          <a:p>
            <a:pPr lvl="0" fontAlgn="base"/>
            <a:r>
              <a:rPr lang="en-US" sz="4000" dirty="0"/>
              <a:t> Bad governance. </a:t>
            </a:r>
          </a:p>
          <a:p>
            <a:pPr lvl="0" fontAlgn="base"/>
            <a:r>
              <a:rPr lang="en-US" sz="4000" dirty="0"/>
              <a:t>Corruption and unethical behavior. </a:t>
            </a:r>
          </a:p>
          <a:p>
            <a:pPr lvl="0" fontAlgn="base"/>
            <a:r>
              <a:rPr lang="en-US" sz="4000" dirty="0"/>
              <a:t>Ignorance on issues of equity. </a:t>
            </a:r>
          </a:p>
          <a:p>
            <a:pPr lvl="0" fontAlgn="base"/>
            <a:r>
              <a:rPr lang="en-US" sz="4000" dirty="0"/>
              <a:t>Limited resources. </a:t>
            </a:r>
          </a:p>
          <a:p>
            <a:endParaRPr lang="en-US" dirty="0"/>
          </a:p>
        </p:txBody>
      </p:sp>
    </p:spTree>
    <p:extLst>
      <p:ext uri="{BB962C8B-B14F-4D97-AF65-F5344CB8AC3E}">
        <p14:creationId xmlns:p14="http://schemas.microsoft.com/office/powerpoint/2010/main" val="277312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Equality</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Equality exists where all people within a group have the same status in a certain </a:t>
            </a:r>
            <a:r>
              <a:rPr lang="en-US" dirty="0" smtClean="0"/>
              <a:t>respect e.g. equal </a:t>
            </a:r>
            <a:r>
              <a:rPr lang="en-US" dirty="0"/>
              <a:t>rights under the law such as right to security and voting, freedom of speech, access to education, health care and other social securities. </a:t>
            </a:r>
          </a:p>
          <a:p>
            <a:pPr lvl="0"/>
            <a:r>
              <a:rPr lang="en-US" dirty="0"/>
              <a:t>It also includes equal opportunities and obligations.</a:t>
            </a:r>
          </a:p>
          <a:p>
            <a:pPr lvl="0"/>
            <a:r>
              <a:rPr lang="en-US" dirty="0"/>
              <a:t>Equality implies absence of social class or caste boundaries and the lack of unjustified discrimination motivated by an inalienable part of a person's identity. For example, gender, age, origin, caste or class, income or property, language, religion, convictions, opinions, health or disability must not result in unequal treatment under the law and should not reduce opportunities unjustifiably. </a:t>
            </a:r>
          </a:p>
          <a:p>
            <a:pPr lvl="0"/>
            <a:r>
              <a:rPr lang="en-US" dirty="0"/>
              <a:t>Equality is ensuring individuals or groups of individuals are treated fairly and equally and no less favourably. </a:t>
            </a:r>
          </a:p>
          <a:p>
            <a:endParaRPr lang="en-US" dirty="0"/>
          </a:p>
        </p:txBody>
      </p:sp>
    </p:spTree>
    <p:extLst>
      <p:ext uri="{BB962C8B-B14F-4D97-AF65-F5344CB8AC3E}">
        <p14:creationId xmlns:p14="http://schemas.microsoft.com/office/powerpoint/2010/main" val="28067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Indicators of equality </a:t>
            </a:r>
            <a:endParaRPr lang="en-US" dirty="0"/>
          </a:p>
        </p:txBody>
      </p:sp>
      <p:sp>
        <p:nvSpPr>
          <p:cNvPr id="3" name="Content Placeholder 2"/>
          <p:cNvSpPr>
            <a:spLocks noGrp="1"/>
          </p:cNvSpPr>
          <p:nvPr>
            <p:ph idx="1"/>
          </p:nvPr>
        </p:nvSpPr>
        <p:spPr/>
        <p:txBody>
          <a:bodyPr>
            <a:normAutofit lnSpcReduction="10000"/>
          </a:bodyPr>
          <a:lstStyle/>
          <a:p>
            <a:pPr lvl="0" fontAlgn="base"/>
            <a:r>
              <a:rPr lang="en-US" sz="3200" dirty="0"/>
              <a:t>Equal access to opportunities and </a:t>
            </a:r>
            <a:r>
              <a:rPr lang="en-US" sz="3200" dirty="0" smtClean="0"/>
              <a:t>resources. </a:t>
            </a:r>
            <a:endParaRPr lang="en-US" sz="3200" dirty="0"/>
          </a:p>
          <a:p>
            <a:pPr lvl="0" fontAlgn="base"/>
            <a:r>
              <a:rPr lang="en-US" sz="3200" dirty="0"/>
              <a:t>Equal treatment of </a:t>
            </a:r>
            <a:r>
              <a:rPr lang="en-US" sz="3200" dirty="0" smtClean="0"/>
              <a:t>citizens. </a:t>
            </a:r>
            <a:endParaRPr lang="en-US" sz="3200" dirty="0"/>
          </a:p>
          <a:p>
            <a:pPr lvl="0" fontAlgn="base"/>
            <a:r>
              <a:rPr lang="en-US" sz="3200" dirty="0"/>
              <a:t>Equal opportunities in </a:t>
            </a:r>
            <a:r>
              <a:rPr lang="en-US" sz="3200" dirty="0" smtClean="0"/>
              <a:t>employment. </a:t>
            </a:r>
            <a:endParaRPr lang="en-US" sz="3200" dirty="0"/>
          </a:p>
          <a:p>
            <a:pPr lvl="0" fontAlgn="base"/>
            <a:r>
              <a:rPr lang="en-US" sz="3200" dirty="0"/>
              <a:t>Involvement of all in decision </a:t>
            </a:r>
            <a:r>
              <a:rPr lang="en-US" sz="3200" dirty="0" smtClean="0"/>
              <a:t>making. </a:t>
            </a:r>
            <a:endParaRPr lang="en-US" sz="3200" dirty="0"/>
          </a:p>
          <a:p>
            <a:pPr lvl="0" fontAlgn="base"/>
            <a:r>
              <a:rPr lang="en-US" sz="3200" dirty="0"/>
              <a:t>Inclusiveness in the </a:t>
            </a:r>
            <a:r>
              <a:rPr lang="en-US" sz="3200" dirty="0" smtClean="0"/>
              <a:t>society. </a:t>
            </a:r>
            <a:endParaRPr lang="en-US" sz="3200" dirty="0"/>
          </a:p>
          <a:p>
            <a:pPr lvl="0" fontAlgn="base"/>
            <a:r>
              <a:rPr lang="en-US" sz="3200" dirty="0"/>
              <a:t>Balanced socio-economic development across </a:t>
            </a:r>
            <a:r>
              <a:rPr lang="en-US" sz="3200" dirty="0" smtClean="0"/>
              <a:t>regions. </a:t>
            </a:r>
            <a:endParaRPr lang="en-US" sz="3200" dirty="0"/>
          </a:p>
          <a:p>
            <a:pPr lvl="0" fontAlgn="base"/>
            <a:r>
              <a:rPr lang="en-US" sz="3200" dirty="0"/>
              <a:t>Equal representation at all levels of governance. </a:t>
            </a:r>
          </a:p>
          <a:p>
            <a:pPr marL="0" indent="0">
              <a:buNone/>
            </a:pPr>
            <a:r>
              <a:rPr lang="en-US" sz="3200" dirty="0"/>
              <a:t> </a:t>
            </a:r>
          </a:p>
          <a:p>
            <a:endParaRPr lang="en-US" dirty="0"/>
          </a:p>
        </p:txBody>
      </p:sp>
    </p:spTree>
    <p:extLst>
      <p:ext uri="{BB962C8B-B14F-4D97-AF65-F5344CB8AC3E}">
        <p14:creationId xmlns:p14="http://schemas.microsoft.com/office/powerpoint/2010/main" val="3197462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1184</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Office Theme</vt:lpstr>
      <vt:lpstr>Topic 11 Equity, equality &amp; social justice</vt:lpstr>
      <vt:lpstr>Topic Purpose</vt:lpstr>
      <vt:lpstr>Expected Learning Outcomes  </vt:lpstr>
      <vt:lpstr>Introduction</vt:lpstr>
      <vt:lpstr>Indicators of equity</vt:lpstr>
      <vt:lpstr>Benefits of equity</vt:lpstr>
      <vt:lpstr>Challenges to achieving equity</vt:lpstr>
      <vt:lpstr>Equality</vt:lpstr>
      <vt:lpstr>Indicators of equality </vt:lpstr>
      <vt:lpstr>Benefits of equality </vt:lpstr>
      <vt:lpstr>Challenges to achieving equality</vt:lpstr>
      <vt:lpstr>Social justice</vt:lpstr>
      <vt:lpstr>Indicators of realization of social justice</vt:lpstr>
      <vt:lpstr>Benefits of social justice</vt:lpstr>
      <vt:lpstr>Challenges to achieving social justice</vt:lpstr>
      <vt:lpstr>Inclusiveness</vt:lpstr>
      <vt:lpstr>Indicators of inclusiveness</vt:lpstr>
      <vt:lpstr>Benefits of inclusiveness</vt:lpstr>
      <vt:lpstr>Challenges to achieving Inclusiveness   </vt:lpstr>
      <vt:lpstr>Revision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Veriton</dc:creator>
  <cp:lastModifiedBy>USER</cp:lastModifiedBy>
  <cp:revision>9</cp:revision>
  <dcterms:created xsi:type="dcterms:W3CDTF">2020-07-31T08:02:34Z</dcterms:created>
  <dcterms:modified xsi:type="dcterms:W3CDTF">2022-01-11T07:17:27Z</dcterms:modified>
</cp:coreProperties>
</file>