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4" r:id="rId5"/>
    <p:sldId id="260" r:id="rId6"/>
    <p:sldId id="261" r:id="rId7"/>
    <p:sldId id="262" r:id="rId8"/>
    <p:sldId id="263" r:id="rId9"/>
    <p:sldId id="264" r:id="rId10"/>
    <p:sldId id="265" r:id="rId11"/>
    <p:sldId id="27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402875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2759299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4214846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329169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165457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152253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199585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10887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281419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2863067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BD1E85-B02A-4BE0-9A23-4F9B42D17819}" type="datetimeFigureOut">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DA5498-193B-49AD-B222-ED7D04042479}" type="slidenum">
              <a:rPr lang="en-US" smtClean="0"/>
              <a:t>‹#›</a:t>
            </a:fld>
            <a:endParaRPr lang="en-US" dirty="0"/>
          </a:p>
        </p:txBody>
      </p:sp>
    </p:spTree>
    <p:extLst>
      <p:ext uri="{BB962C8B-B14F-4D97-AF65-F5344CB8AC3E}">
        <p14:creationId xmlns:p14="http://schemas.microsoft.com/office/powerpoint/2010/main" val="224611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D1E85-B02A-4BE0-9A23-4F9B42D17819}" type="datetimeFigureOut">
              <a:rPr lang="en-US" smtClean="0"/>
              <a:t>1/29/2022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A5498-193B-49AD-B222-ED7D04042479}" type="slidenum">
              <a:rPr lang="en-US" smtClean="0"/>
              <a:t>‹#›</a:t>
            </a:fld>
            <a:endParaRPr lang="en-US" dirty="0"/>
          </a:p>
        </p:txBody>
      </p:sp>
    </p:spTree>
    <p:extLst>
      <p:ext uri="{BB962C8B-B14F-4D97-AF65-F5344CB8AC3E}">
        <p14:creationId xmlns:p14="http://schemas.microsoft.com/office/powerpoint/2010/main" val="377706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Topic 13 Challenges and </a:t>
            </a:r>
            <a:r>
              <a:rPr lang="en-US" sz="3600" b="1" dirty="0"/>
              <a:t>Strategies </a:t>
            </a:r>
            <a:r>
              <a:rPr lang="en-US" sz="3600" b="1" dirty="0" smtClean="0"/>
              <a:t>for the </a:t>
            </a:r>
            <a:r>
              <a:rPr lang="en-US" sz="3600" b="1" dirty="0"/>
              <a:t>Promotion </a:t>
            </a:r>
            <a:r>
              <a:rPr lang="en-US" sz="3600" b="1" dirty="0" smtClean="0"/>
              <a:t>of </a:t>
            </a:r>
            <a:r>
              <a:rPr lang="en-US" sz="3600" b="1" dirty="0"/>
              <a:t>National Values </a:t>
            </a:r>
            <a:r>
              <a:rPr lang="en-US" sz="3600" b="1" dirty="0" smtClean="0"/>
              <a:t>and </a:t>
            </a:r>
            <a:r>
              <a:rPr lang="en-US" sz="3600" b="1" dirty="0"/>
              <a:t>Principles </a:t>
            </a:r>
            <a:r>
              <a:rPr lang="en-US" sz="3600" b="1" dirty="0" smtClean="0"/>
              <a:t>of </a:t>
            </a:r>
            <a:r>
              <a:rPr lang="en-US" sz="3600" b="1" dirty="0"/>
              <a:t>Governance </a:t>
            </a:r>
            <a:r>
              <a:rPr lang="en-US" sz="3600" dirty="0"/>
              <a:t/>
            </a:r>
            <a:br>
              <a:rPr lang="en-US" sz="3600" dirty="0"/>
            </a:br>
            <a:endParaRPr lang="en-US" sz="3600" dirty="0"/>
          </a:p>
        </p:txBody>
      </p:sp>
    </p:spTree>
    <p:extLst>
      <p:ext uri="{BB962C8B-B14F-4D97-AF65-F5344CB8AC3E}">
        <p14:creationId xmlns:p14="http://schemas.microsoft.com/office/powerpoint/2010/main" val="344046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Economic challenges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Exclusion: This </a:t>
            </a:r>
            <a:r>
              <a:rPr lang="en-US" dirty="0"/>
              <a:t>is the opposite of inclusion. When members of certain communities and regions harbour feelings of exclusion, they feel marginalized and discriminated against. </a:t>
            </a:r>
            <a:r>
              <a:rPr lang="en-US" dirty="0" smtClean="0"/>
              <a:t>This </a:t>
            </a:r>
            <a:r>
              <a:rPr lang="en-US" dirty="0"/>
              <a:t>may be in the form of social-economic and political advancements. </a:t>
            </a:r>
            <a:endParaRPr lang="en-US" dirty="0" smtClean="0"/>
          </a:p>
          <a:p>
            <a:r>
              <a:rPr lang="en-US" dirty="0" smtClean="0"/>
              <a:t>Inequitable </a:t>
            </a:r>
            <a:r>
              <a:rPr lang="en-US" dirty="0"/>
              <a:t>distribution of </a:t>
            </a:r>
            <a:r>
              <a:rPr lang="en-US" dirty="0" smtClean="0"/>
              <a:t>resources: It </a:t>
            </a:r>
            <a:r>
              <a:rPr lang="en-US" dirty="0"/>
              <a:t>is difficult to promote national values within communities and regions that feel marginalized and discriminated against as a result of inequitable distribution of resources. </a:t>
            </a:r>
          </a:p>
          <a:p>
            <a:r>
              <a:rPr lang="en-US" dirty="0"/>
              <a:t> </a:t>
            </a:r>
            <a:r>
              <a:rPr lang="en-US" dirty="0" smtClean="0"/>
              <a:t>Prevalence </a:t>
            </a:r>
            <a:r>
              <a:rPr lang="en-US" dirty="0"/>
              <a:t>of </a:t>
            </a:r>
            <a:r>
              <a:rPr lang="en-US" dirty="0" smtClean="0"/>
              <a:t>poverty: Poverty </a:t>
            </a:r>
            <a:r>
              <a:rPr lang="en-US" dirty="0"/>
              <a:t>levels in certain parts of the country have continued to undermine efforts towards the promotion of national values. </a:t>
            </a:r>
            <a:r>
              <a:rPr lang="en-US" dirty="0" smtClean="0"/>
              <a:t>This </a:t>
            </a:r>
            <a:r>
              <a:rPr lang="en-US" dirty="0"/>
              <a:t>has worsened in places where poverty is perceived to be as a result of skewed or inequitable distribution of </a:t>
            </a:r>
            <a:r>
              <a:rPr lang="en-US" dirty="0" smtClean="0"/>
              <a:t>resources. In </a:t>
            </a:r>
            <a:r>
              <a:rPr lang="en-US" dirty="0"/>
              <a:t>other instances, certain communities in poverty-stricken counties harbor feelings of exclusion, marginalization and discrimination, and this has become an impediment to the promotion of national values. </a:t>
            </a:r>
          </a:p>
          <a:p>
            <a:r>
              <a:rPr lang="en-US" dirty="0" smtClean="0"/>
              <a:t>Social stratification</a:t>
            </a:r>
            <a:r>
              <a:rPr lang="en-US" b="1" dirty="0" smtClean="0"/>
              <a:t>: </a:t>
            </a:r>
            <a:r>
              <a:rPr lang="en-US" dirty="0" smtClean="0"/>
              <a:t>Real </a:t>
            </a:r>
            <a:r>
              <a:rPr lang="en-US" dirty="0"/>
              <a:t>or perceived social class differences in the Kenyan society have been a challenge towards the promotion of national values and principles of governance. </a:t>
            </a:r>
            <a:r>
              <a:rPr lang="en-US" dirty="0" smtClean="0"/>
              <a:t>This </a:t>
            </a:r>
            <a:r>
              <a:rPr lang="en-US" dirty="0"/>
              <a:t>is often associated with perceived increased social stratification, selfish remuneration increments at the expense of the taxpayer among others.</a:t>
            </a:r>
            <a:r>
              <a:rPr lang="en-US" u="sng" dirty="0"/>
              <a:t> </a:t>
            </a:r>
            <a:endParaRPr lang="en-US" dirty="0"/>
          </a:p>
          <a:p>
            <a:endParaRPr lang="en-US" dirty="0"/>
          </a:p>
        </p:txBody>
      </p:sp>
    </p:spTree>
    <p:extLst>
      <p:ext uri="{BB962C8B-B14F-4D97-AF65-F5344CB8AC3E}">
        <p14:creationId xmlns:p14="http://schemas.microsoft.com/office/powerpoint/2010/main" val="332913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challenges</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Environmental challenge</a:t>
            </a:r>
          </a:p>
          <a:p>
            <a:pPr lvl="1"/>
            <a:r>
              <a:rPr lang="en-US" dirty="0" smtClean="0"/>
              <a:t>Natural calamities and disasters</a:t>
            </a:r>
          </a:p>
          <a:p>
            <a:pPr lvl="2">
              <a:buFont typeface="Wingdings" panose="05000000000000000000" pitchFamily="2" charset="2"/>
              <a:buChar char="ü"/>
            </a:pPr>
            <a:r>
              <a:rPr lang="en-US" dirty="0" smtClean="0"/>
              <a:t>Frequent incidences of natural calamities and disasters</a:t>
            </a:r>
          </a:p>
          <a:p>
            <a:pPr lvl="2">
              <a:buFont typeface="Wingdings" panose="05000000000000000000" pitchFamily="2" charset="2"/>
              <a:buChar char="ü"/>
            </a:pPr>
            <a:r>
              <a:rPr lang="en-US" dirty="0" smtClean="0"/>
              <a:t>Disasters i.e. drought, floods, landslides, fire outbreaks, accidents, etc. have impacted negatively </a:t>
            </a:r>
          </a:p>
          <a:p>
            <a:pPr lvl="1"/>
            <a:r>
              <a:rPr lang="en-US" dirty="0" smtClean="0"/>
              <a:t>Climate change and desertification</a:t>
            </a:r>
          </a:p>
          <a:p>
            <a:pPr lvl="1"/>
            <a:r>
              <a:rPr lang="en-US" dirty="0" smtClean="0"/>
              <a:t>Conservation of environment leading to violent conflicts</a:t>
            </a:r>
            <a:endParaRPr lang="en-US" dirty="0"/>
          </a:p>
          <a:p>
            <a:pPr>
              <a:buFont typeface="Wingdings" panose="05000000000000000000" pitchFamily="2" charset="2"/>
              <a:buChar char="Ø"/>
            </a:pPr>
            <a:r>
              <a:rPr lang="en-US" dirty="0" smtClean="0"/>
              <a:t>Legal challenges</a:t>
            </a:r>
          </a:p>
          <a:p>
            <a:pPr lvl="1"/>
            <a:r>
              <a:rPr lang="en-US" dirty="0" smtClean="0"/>
              <a:t>Lengthy procedures for development and review of legislation and laws</a:t>
            </a:r>
          </a:p>
          <a:p>
            <a:pPr lvl="1"/>
            <a:r>
              <a:rPr lang="en-US" dirty="0" smtClean="0"/>
              <a:t>Inadequate information, etc.</a:t>
            </a:r>
            <a:endParaRPr lang="en-US" dirty="0"/>
          </a:p>
        </p:txBody>
      </p:sp>
    </p:spTree>
    <p:extLst>
      <p:ext uri="{BB962C8B-B14F-4D97-AF65-F5344CB8AC3E}">
        <p14:creationId xmlns:p14="http://schemas.microsoft.com/office/powerpoint/2010/main" val="1411857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Strategies for promoting national values and principles of governance </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				The </a:t>
            </a:r>
            <a:r>
              <a:rPr lang="en-US" b="1" dirty="0"/>
              <a:t>Presidency</a:t>
            </a:r>
            <a:endParaRPr lang="en-US" dirty="0"/>
          </a:p>
          <a:p>
            <a:pPr lvl="0"/>
            <a:r>
              <a:rPr lang="en-US" dirty="0"/>
              <a:t>Citizens hold the President accountable regarding National Values and Principles of Governance. This is because the Presidency is vested with sufficient powers and authority to oversee the infusion of the values and policies into various sectors of the Kenyan society. </a:t>
            </a:r>
          </a:p>
          <a:p>
            <a:pPr lvl="0"/>
            <a:r>
              <a:rPr lang="en-US" dirty="0"/>
              <a:t>The President enjoys a national popular mandate, is the Head of State and Government, is a symbol of national unity, and the head of the executive arm of government responsible for the formulation, approval and implementation of the agenda of the government through policy, legislation, institutional framework and administrative actions. </a:t>
            </a:r>
          </a:p>
          <a:p>
            <a:endParaRPr lang="en-US" dirty="0"/>
          </a:p>
        </p:txBody>
      </p:sp>
    </p:spTree>
    <p:extLst>
      <p:ext uri="{BB962C8B-B14F-4D97-AF65-F5344CB8AC3E}">
        <p14:creationId xmlns:p14="http://schemas.microsoft.com/office/powerpoint/2010/main" val="4010340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Strategies (cont’d)</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					 </a:t>
            </a:r>
            <a:r>
              <a:rPr lang="en-US" b="1" dirty="0"/>
              <a:t>Educational institutions </a:t>
            </a:r>
          </a:p>
          <a:p>
            <a:pPr lvl="0"/>
            <a:r>
              <a:rPr lang="en-US" dirty="0"/>
              <a:t>Education is the single most valuable investment in the life of a child and society at large.  The institutions that impart knowledge therefore play a very critical role in national development. </a:t>
            </a:r>
            <a:endParaRPr lang="en-US" sz="2400" dirty="0"/>
          </a:p>
          <a:p>
            <a:pPr lvl="0"/>
            <a:r>
              <a:rPr lang="en-US" dirty="0"/>
              <a:t>A good education system should pass on knowledge, skills and values to the next generation. It should enable each new generation to develop the appropriate traits of public and private character that underpin a constitutional democracy. </a:t>
            </a:r>
            <a:endParaRPr lang="en-US" sz="2400" dirty="0"/>
          </a:p>
          <a:p>
            <a:pPr lvl="0"/>
            <a:r>
              <a:rPr lang="en-US" dirty="0" smtClean="0"/>
              <a:t>Educational </a:t>
            </a:r>
            <a:r>
              <a:rPr lang="en-US" dirty="0"/>
              <a:t>institutions should </a:t>
            </a:r>
            <a:r>
              <a:rPr lang="en-US" dirty="0" smtClean="0"/>
              <a:t>create </a:t>
            </a:r>
            <a:r>
              <a:rPr lang="en-US" dirty="0"/>
              <a:t>awareness of and practice national values amongst the pupil or student body and staff, including the use of appropriate methodologies; </a:t>
            </a:r>
            <a:endParaRPr lang="en-US" sz="2400" dirty="0"/>
          </a:p>
          <a:p>
            <a:pPr lvl="0"/>
            <a:r>
              <a:rPr lang="en-US" dirty="0" smtClean="0"/>
              <a:t>Influence </a:t>
            </a:r>
            <a:r>
              <a:rPr lang="en-US" dirty="0"/>
              <a:t>pupils, students, staff and surrounding community members to abandon negative and harmful practices and adopt practices consistent with national values and principles of governance; </a:t>
            </a:r>
            <a:endParaRPr lang="en-US" sz="2400" dirty="0"/>
          </a:p>
          <a:p>
            <a:endParaRPr lang="en-US" dirty="0"/>
          </a:p>
        </p:txBody>
      </p:sp>
    </p:spTree>
    <p:extLst>
      <p:ext uri="{BB962C8B-B14F-4D97-AF65-F5344CB8AC3E}">
        <p14:creationId xmlns:p14="http://schemas.microsoft.com/office/powerpoint/2010/main" val="215103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Strategies (cont’d)</a:t>
            </a:r>
            <a:endParaRPr lang="en-US" dirty="0"/>
          </a:p>
        </p:txBody>
      </p:sp>
      <p:sp>
        <p:nvSpPr>
          <p:cNvPr id="3" name="Content Placeholder 2"/>
          <p:cNvSpPr>
            <a:spLocks noGrp="1"/>
          </p:cNvSpPr>
          <p:nvPr>
            <p:ph idx="1"/>
          </p:nvPr>
        </p:nvSpPr>
        <p:spPr/>
        <p:txBody>
          <a:bodyPr>
            <a:normAutofit fontScale="70000" lnSpcReduction="20000"/>
          </a:bodyPr>
          <a:lstStyle/>
          <a:p>
            <a:pPr marL="0" indent="0" algn="ctr">
              <a:buNone/>
            </a:pPr>
            <a:r>
              <a:rPr lang="en-US" b="1" dirty="0"/>
              <a:t>Religious and Faith-Based Organizations </a:t>
            </a:r>
          </a:p>
          <a:p>
            <a:pPr lvl="0"/>
            <a:r>
              <a:rPr lang="en-US" dirty="0"/>
              <a:t>Religious and faith based organizations provide a platform for inculcation of morals which heavily influence the choices and actions of a significant number of citizens. </a:t>
            </a:r>
            <a:r>
              <a:rPr lang="en-US" dirty="0" smtClean="0"/>
              <a:t>Further</a:t>
            </a:r>
            <a:r>
              <a:rPr lang="en-US" dirty="0"/>
              <a:t>, religion provides spiritual nourishment to individuals and a platform for building consensus and peaceful co-existence and a platform for conflict prevention, management and transformation. </a:t>
            </a:r>
          </a:p>
          <a:p>
            <a:pPr lvl="0"/>
            <a:r>
              <a:rPr lang="en-US" dirty="0"/>
              <a:t>Faith-based organizations thus play a critical role in building national cohesion by advocating for justice, peace, reconciliation, inclusiveness and harmony among the people which are critical in the promotion of values such as national unity, social justice, and inclusiveness among others. </a:t>
            </a:r>
          </a:p>
          <a:p>
            <a:pPr lvl="0"/>
            <a:r>
              <a:rPr lang="en-US" dirty="0"/>
              <a:t>Further, religion provides spiritual nourishment to individuals for building consensus and peaceful co-existence. It provides a platform for conflict prevention, management and transformation.</a:t>
            </a:r>
          </a:p>
          <a:p>
            <a:pPr lvl="0"/>
            <a:r>
              <a:rPr lang="en-US" dirty="0" smtClean="0"/>
              <a:t>Religious </a:t>
            </a:r>
            <a:r>
              <a:rPr lang="en-US" dirty="0"/>
              <a:t>and faith-based organizations heavily influence the choices and actions of a significant number of citizens. Religious leaders command public trust and confidence. They draw their membership across ethnic, economic and social cleavages. Their message resonates with a broad spectrum of citizens, and touches on both private and public spheres. </a:t>
            </a:r>
          </a:p>
          <a:p>
            <a:endParaRPr lang="en-US" dirty="0"/>
          </a:p>
        </p:txBody>
      </p:sp>
    </p:spTree>
    <p:extLst>
      <p:ext uri="{BB962C8B-B14F-4D97-AF65-F5344CB8AC3E}">
        <p14:creationId xmlns:p14="http://schemas.microsoft.com/office/powerpoint/2010/main" val="1642830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Strategies (cont’d)</a:t>
            </a: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dirty="0" smtClean="0"/>
              <a:t>					</a:t>
            </a:r>
            <a:r>
              <a:rPr lang="en-US" b="1" dirty="0" smtClean="0"/>
              <a:t>The </a:t>
            </a:r>
            <a:r>
              <a:rPr lang="en-US" b="1" dirty="0"/>
              <a:t>media </a:t>
            </a:r>
            <a:endParaRPr lang="en-US" b="1" dirty="0" smtClean="0"/>
          </a:p>
          <a:p>
            <a:pPr lvl="0"/>
            <a:endParaRPr lang="en-US" dirty="0"/>
          </a:p>
          <a:p>
            <a:pPr lvl="0"/>
            <a:r>
              <a:rPr lang="en-US" dirty="0" smtClean="0"/>
              <a:t>The media is </a:t>
            </a:r>
            <a:r>
              <a:rPr lang="en-US" dirty="0"/>
              <a:t>a trusted source of information and wields immense power that can be harnessed in promoting national values. </a:t>
            </a:r>
          </a:p>
          <a:p>
            <a:pPr lvl="0"/>
            <a:r>
              <a:rPr lang="en-US" dirty="0"/>
              <a:t>It shapes public opinion and sets the public agenda. It is best placed to drive home the point that the national values and principles of governance set minimum standards of acceptable behavior for all Kenyans.  </a:t>
            </a:r>
          </a:p>
          <a:p>
            <a:pPr lvl="0"/>
            <a:r>
              <a:rPr lang="en-US" dirty="0"/>
              <a:t>The mass media, far from merely disseminating information and entertainment, transmits values. The media </a:t>
            </a:r>
            <a:r>
              <a:rPr lang="en-US" dirty="0" smtClean="0"/>
              <a:t>can help </a:t>
            </a:r>
            <a:r>
              <a:rPr lang="en-US" dirty="0"/>
              <a:t>maintain focus on national values and principles of governance. It can be used to help prick the conscience of citizens and leaders regarding observing national values and principles of governance. </a:t>
            </a:r>
          </a:p>
          <a:p>
            <a:endParaRPr lang="en-US" dirty="0"/>
          </a:p>
        </p:txBody>
      </p:sp>
    </p:spTree>
    <p:extLst>
      <p:ext uri="{BB962C8B-B14F-4D97-AF65-F5344CB8AC3E}">
        <p14:creationId xmlns:p14="http://schemas.microsoft.com/office/powerpoint/2010/main" val="1919491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Strategies  (cont’d)</a:t>
            </a:r>
            <a:endParaRPr lang="en-US" dirty="0"/>
          </a:p>
        </p:txBody>
      </p:sp>
      <p:sp>
        <p:nvSpPr>
          <p:cNvPr id="3" name="Content Placeholder 2"/>
          <p:cNvSpPr>
            <a:spLocks noGrp="1"/>
          </p:cNvSpPr>
          <p:nvPr>
            <p:ph idx="1"/>
          </p:nvPr>
        </p:nvSpPr>
        <p:spPr/>
        <p:txBody>
          <a:bodyPr/>
          <a:lstStyle/>
          <a:p>
            <a:pPr marL="0" indent="0" algn="ctr">
              <a:buNone/>
            </a:pPr>
            <a:r>
              <a:rPr lang="en-US" b="1" dirty="0"/>
              <a:t>Community Elders </a:t>
            </a:r>
          </a:p>
          <a:p>
            <a:r>
              <a:rPr lang="en-US" dirty="0"/>
              <a:t>Elders are often regarded as personalities of wisdom and humility who have the capacity to bring the community together when there is conflict and disorder. </a:t>
            </a:r>
          </a:p>
          <a:p>
            <a:r>
              <a:rPr lang="en-US" dirty="0"/>
              <a:t>Their mode of leadership is always centred on the human core values of love, relationships, mutual respect and recognition. </a:t>
            </a:r>
          </a:p>
          <a:p>
            <a:r>
              <a:rPr lang="en-US" dirty="0"/>
              <a:t>As the highest traditional socio-political institution, membership of the council of elders has always depended on personal integrity and the ability to listen to the voice of the people. </a:t>
            </a:r>
          </a:p>
          <a:p>
            <a:endParaRPr lang="en-US" dirty="0"/>
          </a:p>
        </p:txBody>
      </p:sp>
    </p:spTree>
    <p:extLst>
      <p:ext uri="{BB962C8B-B14F-4D97-AF65-F5344CB8AC3E}">
        <p14:creationId xmlns:p14="http://schemas.microsoft.com/office/powerpoint/2010/main" val="1258510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Strategies (cont’d)</a:t>
            </a:r>
            <a:endParaRPr lang="en-US" dirty="0"/>
          </a:p>
        </p:txBody>
      </p:sp>
      <p:sp>
        <p:nvSpPr>
          <p:cNvPr id="3" name="Content Placeholder 2"/>
          <p:cNvSpPr>
            <a:spLocks noGrp="1"/>
          </p:cNvSpPr>
          <p:nvPr>
            <p:ph idx="1"/>
          </p:nvPr>
        </p:nvSpPr>
        <p:spPr/>
        <p:txBody>
          <a:bodyPr>
            <a:normAutofit fontScale="70000" lnSpcReduction="20000"/>
          </a:bodyPr>
          <a:lstStyle/>
          <a:p>
            <a:pPr lvl="0"/>
            <a:endParaRPr lang="en-US" dirty="0" smtClean="0"/>
          </a:p>
          <a:p>
            <a:pPr marL="457200" lvl="1" indent="0" algn="ctr">
              <a:buNone/>
            </a:pPr>
            <a:r>
              <a:rPr lang="en-US" sz="2800" b="1" dirty="0" smtClean="0"/>
              <a:t>The Family</a:t>
            </a:r>
          </a:p>
          <a:p>
            <a:pPr marL="457200" lvl="1" indent="0">
              <a:buNone/>
            </a:pPr>
            <a:r>
              <a:rPr lang="en-US" dirty="0" smtClean="0"/>
              <a:t>. </a:t>
            </a:r>
            <a:endParaRPr lang="en-US" dirty="0"/>
          </a:p>
          <a:p>
            <a:pPr lvl="0"/>
            <a:r>
              <a:rPr lang="en-US" sz="3400" dirty="0" smtClean="0"/>
              <a:t>Socialization is the creation of shared beliefs and ideals that lead to the norms of the family and help indicate to family members how one should interact within a society </a:t>
            </a:r>
          </a:p>
          <a:p>
            <a:pPr lvl="0"/>
            <a:r>
              <a:rPr lang="en-US" sz="3400" dirty="0" smtClean="0"/>
              <a:t>Parents </a:t>
            </a:r>
            <a:r>
              <a:rPr lang="en-US" sz="3400" dirty="0"/>
              <a:t>and guardians should mentor and nurture their children into effective, functional and useful members of the society who uphold national values.</a:t>
            </a:r>
          </a:p>
          <a:p>
            <a:pPr lvl="0"/>
            <a:r>
              <a:rPr lang="en-US" sz="3400" dirty="0"/>
              <a:t>Families should undertake the following responsibilities towards the realization of the National values and principles of </a:t>
            </a:r>
            <a:r>
              <a:rPr lang="en-US" sz="3400" dirty="0" smtClean="0"/>
              <a:t>governance. </a:t>
            </a:r>
            <a:endParaRPr lang="en-US" sz="3400" dirty="0"/>
          </a:p>
          <a:p>
            <a:pPr lvl="0" fontAlgn="base"/>
            <a:r>
              <a:rPr lang="en-US" sz="3400" dirty="0"/>
              <a:t>Parents and guardians should embrace the national values and act as role </a:t>
            </a:r>
            <a:r>
              <a:rPr lang="en-US" sz="3400" dirty="0" smtClean="0"/>
              <a:t>models </a:t>
            </a:r>
            <a:endParaRPr lang="en-US" sz="3400" dirty="0"/>
          </a:p>
          <a:p>
            <a:pPr lvl="0" fontAlgn="base"/>
            <a:r>
              <a:rPr lang="en-US" sz="3400" dirty="0" smtClean="0"/>
              <a:t>Parents </a:t>
            </a:r>
            <a:r>
              <a:rPr lang="en-US" sz="3400" dirty="0"/>
              <a:t>should mentor and nurture their children into functional and useful members of the society who uphold national values. </a:t>
            </a:r>
          </a:p>
          <a:p>
            <a:endParaRPr lang="en-US" dirty="0"/>
          </a:p>
        </p:txBody>
      </p:sp>
    </p:spTree>
    <p:extLst>
      <p:ext uri="{BB962C8B-B14F-4D97-AF65-F5344CB8AC3E}">
        <p14:creationId xmlns:p14="http://schemas.microsoft.com/office/powerpoint/2010/main" val="321489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Strategies  (cont’d)</a:t>
            </a:r>
            <a:endParaRPr lang="en-US" dirty="0"/>
          </a:p>
        </p:txBody>
      </p:sp>
      <p:sp>
        <p:nvSpPr>
          <p:cNvPr id="3" name="Content Placeholder 2"/>
          <p:cNvSpPr>
            <a:spLocks noGrp="1"/>
          </p:cNvSpPr>
          <p:nvPr>
            <p:ph idx="1"/>
          </p:nvPr>
        </p:nvSpPr>
        <p:spPr/>
        <p:txBody>
          <a:bodyPr/>
          <a:lstStyle/>
          <a:p>
            <a:pPr marL="0" lvl="0" indent="0" algn="ctr">
              <a:buNone/>
            </a:pPr>
            <a:r>
              <a:rPr lang="en-US" b="1" dirty="0"/>
              <a:t>The civil society </a:t>
            </a:r>
            <a:endParaRPr lang="en-US" b="1" dirty="0" smtClean="0"/>
          </a:p>
          <a:p>
            <a:pPr lvl="0"/>
            <a:r>
              <a:rPr lang="en-US" dirty="0" smtClean="0"/>
              <a:t>The civil society has </a:t>
            </a:r>
            <a:r>
              <a:rPr lang="en-US" dirty="0"/>
              <a:t>played a big role in the fight for a new constitution and since 2010 when it became operational has been involved in operationalizing it. </a:t>
            </a:r>
          </a:p>
          <a:p>
            <a:pPr lvl="0"/>
            <a:r>
              <a:rPr lang="en-US" dirty="0"/>
              <a:t>The presence of CSOs in all the forty-seven counties gives it enormous capacity to reach citizens in all corners of the republic. Their expertise and experience in carrying out civic education cannot be gainsaid. </a:t>
            </a:r>
          </a:p>
          <a:p>
            <a:pPr lvl="0"/>
            <a:r>
              <a:rPr lang="en-US" dirty="0"/>
              <a:t>CSOs should be able to collaborate with the National and county governments in the promotion and initiation of the national values and principles of governance.</a:t>
            </a:r>
          </a:p>
          <a:p>
            <a:endParaRPr lang="en-US" dirty="0"/>
          </a:p>
        </p:txBody>
      </p:sp>
    </p:spTree>
    <p:extLst>
      <p:ext uri="{BB962C8B-B14F-4D97-AF65-F5344CB8AC3E}">
        <p14:creationId xmlns:p14="http://schemas.microsoft.com/office/powerpoint/2010/main" val="2500054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Task</a:t>
            </a:r>
            <a:endParaRPr lang="en-US" dirty="0"/>
          </a:p>
        </p:txBody>
      </p:sp>
      <p:sp>
        <p:nvSpPr>
          <p:cNvPr id="3" name="Content Placeholder 2"/>
          <p:cNvSpPr>
            <a:spLocks noGrp="1"/>
          </p:cNvSpPr>
          <p:nvPr>
            <p:ph idx="1"/>
          </p:nvPr>
        </p:nvSpPr>
        <p:spPr/>
        <p:txBody>
          <a:bodyPr/>
          <a:lstStyle/>
          <a:p>
            <a:pPr marL="514350" lvl="0" indent="-514350">
              <a:buFont typeface="+mj-lt"/>
              <a:buAutoNum type="arabicPeriod"/>
            </a:pPr>
            <a:r>
              <a:rPr lang="en-US" dirty="0"/>
              <a:t>List the stakeholders involved in the promotion of national values and principles of governance.</a:t>
            </a:r>
          </a:p>
          <a:p>
            <a:pPr marL="514350" lvl="0" indent="-514350">
              <a:buFont typeface="+mj-lt"/>
              <a:buAutoNum type="arabicPeriod"/>
            </a:pPr>
            <a:r>
              <a:rPr lang="en-US" dirty="0"/>
              <a:t>Discuss the roles of the various stakeholders in the promotion of national values and principles of governance. </a:t>
            </a:r>
          </a:p>
          <a:p>
            <a:pPr marL="514350" lvl="0" indent="-514350">
              <a:buFont typeface="+mj-lt"/>
              <a:buAutoNum type="arabicPeriod"/>
            </a:pPr>
            <a:r>
              <a:rPr lang="en-US" dirty="0"/>
              <a:t> What are the challenges in achieving national values and principles of governance in Kenya?</a:t>
            </a:r>
          </a:p>
          <a:p>
            <a:endParaRPr lang="en-US" dirty="0"/>
          </a:p>
        </p:txBody>
      </p:sp>
    </p:spTree>
    <p:extLst>
      <p:ext uri="{BB962C8B-B14F-4D97-AF65-F5344CB8AC3E}">
        <p14:creationId xmlns:p14="http://schemas.microsoft.com/office/powerpoint/2010/main" val="174121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Topic Purpose</a:t>
            </a:r>
            <a:endParaRPr lang="en-US" dirty="0"/>
          </a:p>
        </p:txBody>
      </p:sp>
      <p:sp>
        <p:nvSpPr>
          <p:cNvPr id="3" name="Content Placeholder 2"/>
          <p:cNvSpPr>
            <a:spLocks noGrp="1"/>
          </p:cNvSpPr>
          <p:nvPr>
            <p:ph idx="1"/>
          </p:nvPr>
        </p:nvSpPr>
        <p:spPr/>
        <p:txBody>
          <a:bodyPr/>
          <a:lstStyle/>
          <a:p>
            <a:pPr marL="0" indent="0">
              <a:buNone/>
            </a:pPr>
            <a:r>
              <a:rPr lang="en-US" sz="3200" dirty="0"/>
              <a:t>The purpose of this topic is to equip the learner with knowledge and skills of the challenges and strategies of promoting national values and principles of governance in Kenya.</a:t>
            </a:r>
          </a:p>
          <a:p>
            <a:endParaRPr lang="en-US" dirty="0"/>
          </a:p>
        </p:txBody>
      </p:sp>
    </p:spTree>
    <p:extLst>
      <p:ext uri="{BB962C8B-B14F-4D97-AF65-F5344CB8AC3E}">
        <p14:creationId xmlns:p14="http://schemas.microsoft.com/office/powerpoint/2010/main" val="27349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Expected </a:t>
            </a:r>
            <a:r>
              <a:rPr lang="en-US" b="1" dirty="0" smtClean="0"/>
              <a:t>Learning Outcomes</a:t>
            </a:r>
            <a:endParaRPr lang="en-US" dirty="0"/>
          </a:p>
        </p:txBody>
      </p:sp>
      <p:sp>
        <p:nvSpPr>
          <p:cNvPr id="3" name="Content Placeholder 2"/>
          <p:cNvSpPr>
            <a:spLocks noGrp="1"/>
          </p:cNvSpPr>
          <p:nvPr>
            <p:ph idx="1"/>
          </p:nvPr>
        </p:nvSpPr>
        <p:spPr/>
        <p:txBody>
          <a:bodyPr>
            <a:normAutofit/>
          </a:bodyPr>
          <a:lstStyle/>
          <a:p>
            <a:pPr lvl="0"/>
            <a:r>
              <a:rPr lang="en-US" sz="3200" dirty="0"/>
              <a:t>Identify the existing opportunities for the promotion of national values and principles of governance. </a:t>
            </a:r>
          </a:p>
          <a:p>
            <a:pPr lvl="0"/>
            <a:r>
              <a:rPr lang="en-US" sz="3200" dirty="0"/>
              <a:t>Assess the challenges in the promotion of national values and principles of governance; </a:t>
            </a:r>
          </a:p>
          <a:p>
            <a:pPr lvl="0"/>
            <a:r>
              <a:rPr lang="en-US" sz="3200" dirty="0"/>
              <a:t>Propose strategies to address the existing challenges in the promotion of national values and principles of governance. </a:t>
            </a:r>
          </a:p>
          <a:p>
            <a:endParaRPr lang="en-US" sz="3200" dirty="0"/>
          </a:p>
        </p:txBody>
      </p:sp>
    </p:spTree>
    <p:extLst>
      <p:ext uri="{BB962C8B-B14F-4D97-AF65-F5344CB8AC3E}">
        <p14:creationId xmlns:p14="http://schemas.microsoft.com/office/powerpoint/2010/main" val="154637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Introduction</a:t>
            </a:r>
            <a:endParaRPr lang="en-US" sz="3600" dirty="0"/>
          </a:p>
        </p:txBody>
      </p:sp>
      <p:sp>
        <p:nvSpPr>
          <p:cNvPr id="3" name="Content Placeholder 2"/>
          <p:cNvSpPr>
            <a:spLocks noGrp="1"/>
          </p:cNvSpPr>
          <p:nvPr>
            <p:ph idx="1"/>
          </p:nvPr>
        </p:nvSpPr>
        <p:spPr/>
        <p:txBody>
          <a:bodyPr/>
          <a:lstStyle/>
          <a:p>
            <a:pPr algn="just"/>
            <a:r>
              <a:rPr lang="en-US" b="1" dirty="0" smtClean="0"/>
              <a:t> </a:t>
            </a:r>
            <a:r>
              <a:rPr lang="en-US" sz="3200" dirty="0" smtClean="0"/>
              <a:t>Since the promulgation of the new </a:t>
            </a:r>
            <a:r>
              <a:rPr lang="en-US" sz="3200" dirty="0" smtClean="0"/>
              <a:t>Constitution, </a:t>
            </a:r>
            <a:r>
              <a:rPr lang="en-US" sz="3200" dirty="0" smtClean="0"/>
              <a:t>the Kenya government has embarked on a programme for </a:t>
            </a:r>
            <a:r>
              <a:rPr lang="en-US" sz="3200" dirty="0"/>
              <a:t>the Promotion of National Values and Principles of </a:t>
            </a:r>
            <a:r>
              <a:rPr lang="en-US" sz="3200" dirty="0" smtClean="0"/>
              <a:t>Governance.</a:t>
            </a:r>
          </a:p>
          <a:p>
            <a:pPr algn="just"/>
            <a:r>
              <a:rPr lang="en-US" sz="3200" dirty="0" smtClean="0"/>
              <a:t>However</a:t>
            </a:r>
            <a:r>
              <a:rPr lang="en-US" sz="3200" dirty="0" smtClean="0"/>
              <a:t>, the government has encountered several obstacles in this endeavor ranging from political to economic. </a:t>
            </a:r>
            <a:endParaRPr lang="en-US" sz="3200" dirty="0"/>
          </a:p>
        </p:txBody>
      </p:sp>
    </p:spTree>
    <p:extLst>
      <p:ext uri="{BB962C8B-B14F-4D97-AF65-F5344CB8AC3E}">
        <p14:creationId xmlns:p14="http://schemas.microsoft.com/office/powerpoint/2010/main" val="122480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Challenges</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b="1" dirty="0" smtClean="0"/>
          </a:p>
          <a:p>
            <a:pPr marL="0" indent="0" algn="ctr">
              <a:buNone/>
            </a:pPr>
            <a:r>
              <a:rPr lang="en-US" b="1" dirty="0" smtClean="0"/>
              <a:t>Political</a:t>
            </a:r>
          </a:p>
          <a:p>
            <a:pPr marL="0" indent="0" algn="just">
              <a:buNone/>
            </a:pPr>
            <a:r>
              <a:rPr lang="en-US" b="1" dirty="0" smtClean="0"/>
              <a:t>Impunity : </a:t>
            </a:r>
            <a:r>
              <a:rPr lang="en-US" dirty="0" smtClean="0"/>
              <a:t>Impunity </a:t>
            </a:r>
            <a:r>
              <a:rPr lang="en-US" dirty="0"/>
              <a:t>remains an obstacle to the promotion of national values. There have been incidences where some individuals and groups have been found to engage in activities that are in complete disregard of the rule of law. </a:t>
            </a:r>
          </a:p>
          <a:p>
            <a:pPr lvl="0" algn="just"/>
            <a:r>
              <a:rPr lang="en-US" dirty="0"/>
              <a:t>Misuse of funds, nepotism, flouting of procurement procedures, misuse of power, abuse of human rights, abuse of electoral laws, among others illustrate impunity in Kenya. </a:t>
            </a:r>
          </a:p>
          <a:p>
            <a:pPr algn="just"/>
            <a:r>
              <a:rPr lang="en-US" dirty="0"/>
              <a:t> </a:t>
            </a:r>
            <a:r>
              <a:rPr lang="en-US" dirty="0" smtClean="0"/>
              <a:t> </a:t>
            </a:r>
            <a:r>
              <a:rPr lang="en-US" u="sng" dirty="0"/>
              <a:t>Bad governance and </a:t>
            </a:r>
            <a:r>
              <a:rPr lang="en-US" u="sng" dirty="0" smtClean="0"/>
              <a:t>corruption: </a:t>
            </a:r>
            <a:r>
              <a:rPr lang="en-US" dirty="0" smtClean="0"/>
              <a:t>Cases </a:t>
            </a:r>
            <a:r>
              <a:rPr lang="en-US" dirty="0"/>
              <a:t>of bad governance in Kenya have been associated with disregard for the rule of law, lack of people participation, lack of transparency and accountability, inequity and exclusion, inefficiency and ineffectiveness especially in leadership. </a:t>
            </a:r>
          </a:p>
          <a:p>
            <a:pPr lvl="0" algn="just"/>
            <a:r>
              <a:rPr lang="en-US" u="sng" dirty="0"/>
              <a:t>Abuse of Human Rights</a:t>
            </a:r>
            <a:r>
              <a:rPr lang="en-US" b="1" u="sng" dirty="0"/>
              <a:t> </a:t>
            </a:r>
            <a:r>
              <a:rPr lang="en-US" b="1" u="sng" dirty="0" smtClean="0"/>
              <a:t>: </a:t>
            </a:r>
            <a:r>
              <a:rPr lang="en-US" dirty="0" smtClean="0"/>
              <a:t>HR </a:t>
            </a:r>
            <a:r>
              <a:rPr lang="en-US" dirty="0"/>
              <a:t>rights watchdogs have continued to report mild cases of human rights abuse in diverse sectors of the </a:t>
            </a:r>
            <a:r>
              <a:rPr lang="en-US" dirty="0" smtClean="0"/>
              <a:t>country</a:t>
            </a:r>
            <a:r>
              <a:rPr lang="en-US" dirty="0"/>
              <a:t> </a:t>
            </a:r>
            <a:r>
              <a:rPr lang="en-US" dirty="0" smtClean="0"/>
              <a:t>e.g. arbitrary </a:t>
            </a:r>
            <a:r>
              <a:rPr lang="en-US" dirty="0"/>
              <a:t>arrests, insecurity and rise in crime, indignity, unlawful killings especially by suspected militia, excessive use of force by the security agents, communal violence, and forced evictions among others. </a:t>
            </a:r>
          </a:p>
          <a:p>
            <a:pPr algn="just"/>
            <a:endParaRPr lang="en-US" dirty="0"/>
          </a:p>
        </p:txBody>
      </p:sp>
    </p:spTree>
    <p:extLst>
      <p:ext uri="{BB962C8B-B14F-4D97-AF65-F5344CB8AC3E}">
        <p14:creationId xmlns:p14="http://schemas.microsoft.com/office/powerpoint/2010/main" val="289219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t>Political challenges (cont’d)</a:t>
            </a:r>
            <a:endParaRPr lang="en-US" sz="3600" b="1" dirty="0"/>
          </a:p>
        </p:txBody>
      </p:sp>
      <p:sp>
        <p:nvSpPr>
          <p:cNvPr id="3" name="Content Placeholder 2"/>
          <p:cNvSpPr>
            <a:spLocks noGrp="1"/>
          </p:cNvSpPr>
          <p:nvPr>
            <p:ph idx="1"/>
          </p:nvPr>
        </p:nvSpPr>
        <p:spPr/>
        <p:txBody>
          <a:bodyPr>
            <a:normAutofit lnSpcReduction="10000"/>
          </a:bodyPr>
          <a:lstStyle/>
          <a:p>
            <a:pPr lvl="0" algn="just"/>
            <a:r>
              <a:rPr lang="en-US" dirty="0" smtClean="0"/>
              <a:t>Disregard for Meritocracy: There have been instances where meritocracy, especially in recruitment processes has been disregarded. Such cases have been reported especially at the county levels by individuals and/or communities about nepotism, cronyism and outright favouritism in recruitment and other forms of opportunities.  </a:t>
            </a:r>
          </a:p>
          <a:p>
            <a:pPr lvl="0" algn="just"/>
            <a:r>
              <a:rPr lang="en-US" dirty="0" smtClean="0"/>
              <a:t>Ethnic-based politics: Despite the enactment and review of various electoral laws, there still exist cases of ethnic and regional politics (both real and perceived). This is especially in regard to competition for political power and elections where certain regions have been perceived to incline to candidates from their ethnic communities, regions, or political groupings and blocks. </a:t>
            </a:r>
          </a:p>
          <a:p>
            <a:endParaRPr lang="en-US" dirty="0"/>
          </a:p>
        </p:txBody>
      </p:sp>
    </p:spTree>
    <p:extLst>
      <p:ext uri="{BB962C8B-B14F-4D97-AF65-F5344CB8AC3E}">
        <p14:creationId xmlns:p14="http://schemas.microsoft.com/office/powerpoint/2010/main" val="1519233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Socio-cultural challenges</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Intolerance of diversity within the </a:t>
            </a:r>
            <a:r>
              <a:rPr lang="en-US" dirty="0" smtClean="0"/>
              <a:t>society: Although </a:t>
            </a:r>
            <a:r>
              <a:rPr lang="en-US" dirty="0"/>
              <a:t>the country has made tremendous effort towards sustainable management of diversity, there still exist mild forms of intolerance. </a:t>
            </a:r>
            <a:r>
              <a:rPr lang="en-US" dirty="0" smtClean="0"/>
              <a:t>The </a:t>
            </a:r>
            <a:r>
              <a:rPr lang="en-US" dirty="0"/>
              <a:t>occasional inter and intra ethnic conflicts and in some instances, violence are a case in point. </a:t>
            </a:r>
          </a:p>
          <a:p>
            <a:pPr lvl="0" algn="just"/>
            <a:r>
              <a:rPr lang="en-US" dirty="0" smtClean="0"/>
              <a:t>There </a:t>
            </a:r>
            <a:r>
              <a:rPr lang="en-US" dirty="0"/>
              <a:t>are few cases that have demonstrated cultural and even religious intolerance and these have to some extent affected the promotion of national values to the affected persons and regions</a:t>
            </a:r>
            <a:r>
              <a:rPr lang="en-US" dirty="0" smtClean="0"/>
              <a:t>.</a:t>
            </a:r>
          </a:p>
          <a:p>
            <a:pPr algn="just"/>
            <a:r>
              <a:rPr lang="en-US" dirty="0" smtClean="0"/>
              <a:t>Erosion of social etiquette: Some members of different communities have been found to disregard social etiquette which poses a challenge to the promotion of national values. These include cases of lateness, rudeness, smoking in non-designated areas, improper dressing and grooming, and alcohol abuse among others. </a:t>
            </a:r>
          </a:p>
          <a:p>
            <a:pPr marL="0" lvl="0" indent="0">
              <a:buNone/>
            </a:pPr>
            <a:r>
              <a:rPr lang="en-US" dirty="0" smtClean="0"/>
              <a:t> </a:t>
            </a:r>
            <a:endParaRPr lang="en-US" dirty="0"/>
          </a:p>
          <a:p>
            <a:endParaRPr lang="en-US" dirty="0"/>
          </a:p>
        </p:txBody>
      </p:sp>
    </p:spTree>
    <p:extLst>
      <p:ext uri="{BB962C8B-B14F-4D97-AF65-F5344CB8AC3E}">
        <p14:creationId xmlns:p14="http://schemas.microsoft.com/office/powerpoint/2010/main" val="179246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Socio-cultural challenges (cont’d)</a:t>
            </a:r>
            <a:endParaRPr lang="en-US" b="1" dirty="0"/>
          </a:p>
        </p:txBody>
      </p:sp>
      <p:sp>
        <p:nvSpPr>
          <p:cNvPr id="3" name="Content Placeholder 2"/>
          <p:cNvSpPr>
            <a:spLocks noGrp="1"/>
          </p:cNvSpPr>
          <p:nvPr>
            <p:ph idx="1"/>
          </p:nvPr>
        </p:nvSpPr>
        <p:spPr/>
        <p:txBody>
          <a:bodyPr>
            <a:normAutofit fontScale="85000" lnSpcReduction="20000"/>
          </a:bodyPr>
          <a:lstStyle/>
          <a:p>
            <a:pPr lvl="0" algn="just"/>
            <a:r>
              <a:rPr lang="en-US" dirty="0" smtClean="0"/>
              <a:t>Disintegration </a:t>
            </a:r>
            <a:r>
              <a:rPr lang="en-US" dirty="0"/>
              <a:t>of the family as a basic unit of </a:t>
            </a:r>
            <a:r>
              <a:rPr lang="en-US" dirty="0" smtClean="0"/>
              <a:t>society: Although </a:t>
            </a:r>
            <a:r>
              <a:rPr lang="en-US" dirty="0"/>
              <a:t>the institution of the family remains a primary value driver and carrier, the periodic media reports on domestic violence, child abuse, property rights abuse</a:t>
            </a:r>
            <a:r>
              <a:rPr lang="en-US" dirty="0" smtClean="0"/>
              <a:t>, </a:t>
            </a:r>
            <a:r>
              <a:rPr lang="en-US" dirty="0"/>
              <a:t>homicide, abortion and parental negligence among others are all a pointer to a relatively disintegrated family. </a:t>
            </a:r>
            <a:r>
              <a:rPr lang="en-US" dirty="0" smtClean="0"/>
              <a:t>This </a:t>
            </a:r>
            <a:r>
              <a:rPr lang="en-US" dirty="0"/>
              <a:t>has consequently interfered with the promotion of national values. </a:t>
            </a:r>
            <a:endParaRPr lang="en-US" dirty="0" smtClean="0"/>
          </a:p>
          <a:p>
            <a:pPr lvl="0" algn="just"/>
            <a:r>
              <a:rPr lang="en-US" dirty="0" smtClean="0"/>
              <a:t>Disregard of ethical conduct </a:t>
            </a:r>
            <a:r>
              <a:rPr lang="en-US" b="1" dirty="0" smtClean="0"/>
              <a:t>: </a:t>
            </a:r>
            <a:r>
              <a:rPr lang="en-US" dirty="0" smtClean="0"/>
              <a:t>Despite there being diverse procedures and documentation on institutional codes of ethics, there is continued disregard of the same by few individuals and institutions. This has equally affected processes towards the promotion of national values and principles of governance.  </a:t>
            </a:r>
          </a:p>
          <a:p>
            <a:pPr lvl="0" algn="just"/>
            <a:r>
              <a:rPr lang="en-US" b="1" dirty="0" smtClean="0"/>
              <a:t> </a:t>
            </a:r>
            <a:r>
              <a:rPr lang="en-US" dirty="0" smtClean="0"/>
              <a:t>Diminishing national pride: The promotion of national values has faced challenges as a result of weakening national pride amongst the citizenry. </a:t>
            </a:r>
          </a:p>
          <a:p>
            <a:pPr lvl="0" algn="just"/>
            <a:r>
              <a:rPr lang="en-US" dirty="0" smtClean="0"/>
              <a:t>This has resulted from increased crime/insecurity, terror threats, corruption, impunity, increased cost of living, unemployment, poverty, disregard for the rule of law, poor governance, and disrespect for national symbols among others.</a:t>
            </a:r>
          </a:p>
          <a:p>
            <a:pPr lvl="0" algn="just"/>
            <a:endParaRPr lang="en-US" dirty="0"/>
          </a:p>
          <a:p>
            <a:pPr algn="just"/>
            <a:endParaRPr lang="en-US" dirty="0"/>
          </a:p>
        </p:txBody>
      </p:sp>
    </p:spTree>
    <p:extLst>
      <p:ext uri="{BB962C8B-B14F-4D97-AF65-F5344CB8AC3E}">
        <p14:creationId xmlns:p14="http://schemas.microsoft.com/office/powerpoint/2010/main" val="103732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Socio-cultural challenges (cont’d)</a:t>
            </a:r>
            <a:endParaRPr lang="en-US" b="1" dirty="0"/>
          </a:p>
        </p:txBody>
      </p:sp>
      <p:sp>
        <p:nvSpPr>
          <p:cNvPr id="3" name="Content Placeholder 2"/>
          <p:cNvSpPr>
            <a:spLocks noGrp="1"/>
          </p:cNvSpPr>
          <p:nvPr>
            <p:ph idx="1"/>
          </p:nvPr>
        </p:nvSpPr>
        <p:spPr/>
        <p:txBody>
          <a:bodyPr>
            <a:normAutofit fontScale="77500" lnSpcReduction="20000"/>
          </a:bodyPr>
          <a:lstStyle/>
          <a:p>
            <a:pPr lvl="0" algn="just"/>
            <a:r>
              <a:rPr lang="en-US" sz="2900" dirty="0" smtClean="0"/>
              <a:t>Social </a:t>
            </a:r>
            <a:r>
              <a:rPr lang="en-US" sz="2900" dirty="0"/>
              <a:t>violence </a:t>
            </a:r>
            <a:r>
              <a:rPr lang="en-US" sz="2900" dirty="0" smtClean="0"/>
              <a:t>: Although </a:t>
            </a:r>
            <a:r>
              <a:rPr lang="en-US" sz="2900" dirty="0"/>
              <a:t>a lot has been achieved in promoting the rule of law and discouraging lawlessness, there are still some cases of violence in the society e.g. gender-based violence. </a:t>
            </a:r>
            <a:r>
              <a:rPr lang="en-US" sz="2900" dirty="0" smtClean="0"/>
              <a:t>This </a:t>
            </a:r>
            <a:r>
              <a:rPr lang="en-US" sz="2900" dirty="0"/>
              <a:t>has resulted from perceptions of mistrust amongst members of certain communities and towards law enforcement agencies. This has become an obstacle in the promotion of related national values including national unity, rule of law, human rights and human dignity among others. </a:t>
            </a:r>
          </a:p>
          <a:p>
            <a:pPr lvl="0" algn="just"/>
            <a:r>
              <a:rPr lang="en-US" sz="2900" dirty="0"/>
              <a:t>Weakening social </a:t>
            </a:r>
            <a:r>
              <a:rPr lang="en-US" sz="2900" dirty="0" smtClean="0"/>
              <a:t>institutions: The </a:t>
            </a:r>
            <a:r>
              <a:rPr lang="en-US" sz="2900" dirty="0"/>
              <a:t>inability of certain social institutions to provide the much-required mentorship and role modeling on national values has become a challenge in the promotion of national </a:t>
            </a:r>
            <a:r>
              <a:rPr lang="en-US" sz="2900" dirty="0" smtClean="0"/>
              <a:t>values e.g. </a:t>
            </a:r>
            <a:r>
              <a:rPr lang="en-US" sz="2900" dirty="0"/>
              <a:t>the family, schools and religious institutions. </a:t>
            </a:r>
          </a:p>
          <a:p>
            <a:pPr lvl="0" algn="just"/>
            <a:r>
              <a:rPr lang="en-US" sz="2900" dirty="0"/>
              <a:t>Poor work </a:t>
            </a:r>
            <a:r>
              <a:rPr lang="en-US" sz="2900" dirty="0" smtClean="0"/>
              <a:t>ethics</a:t>
            </a:r>
            <a:r>
              <a:rPr lang="en-US" sz="2900" b="1" dirty="0" smtClean="0"/>
              <a:t>: </a:t>
            </a:r>
            <a:r>
              <a:rPr lang="en-US" sz="2900" dirty="0" smtClean="0"/>
              <a:t>There </a:t>
            </a:r>
            <a:r>
              <a:rPr lang="en-US" sz="2900" dirty="0"/>
              <a:t>are several instances where work related values have not been fully embraced. These include hard work, reliability, time consciousness, punctuality, reliability, transparency and accountability among others. </a:t>
            </a:r>
          </a:p>
          <a:p>
            <a:pPr lvl="0" algn="just"/>
            <a:r>
              <a:rPr lang="en-US" sz="2900" dirty="0" smtClean="0"/>
              <a:t>Religious </a:t>
            </a:r>
            <a:r>
              <a:rPr lang="en-US" sz="2900" dirty="0"/>
              <a:t>fanaticism, bigotry and </a:t>
            </a:r>
            <a:r>
              <a:rPr lang="en-US" sz="2900" dirty="0" smtClean="0"/>
              <a:t>fraud: Although </a:t>
            </a:r>
            <a:r>
              <a:rPr lang="en-US" sz="2900" dirty="0"/>
              <a:t>to a less extent, cases of religious fanaticism have equally affected the promotion of religious values. Media reports on extortion in some religious groupings are a case in point and this has resulted to </a:t>
            </a:r>
            <a:r>
              <a:rPr lang="en-US" dirty="0"/>
              <a:t>religious vulnerabilities </a:t>
            </a:r>
          </a:p>
        </p:txBody>
      </p:sp>
    </p:spTree>
    <p:extLst>
      <p:ext uri="{BB962C8B-B14F-4D97-AF65-F5344CB8AC3E}">
        <p14:creationId xmlns:p14="http://schemas.microsoft.com/office/powerpoint/2010/main" val="1537380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1788</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Topic 13 Challenges and Strategies for the Promotion of National Values and Principles of Governance  </vt:lpstr>
      <vt:lpstr>Topic Purpose</vt:lpstr>
      <vt:lpstr>Expected Learning Outcomes</vt:lpstr>
      <vt:lpstr>Introduction</vt:lpstr>
      <vt:lpstr>Challenges </vt:lpstr>
      <vt:lpstr>Political challenges (cont’d)</vt:lpstr>
      <vt:lpstr>Socio-cultural challenges</vt:lpstr>
      <vt:lpstr>Socio-cultural challenges (cont’d)</vt:lpstr>
      <vt:lpstr>Socio-cultural challenges (cont’d)</vt:lpstr>
      <vt:lpstr>Economic challenges</vt:lpstr>
      <vt:lpstr>Other challenges</vt:lpstr>
      <vt:lpstr>Strategies for promoting national values and principles of governance </vt:lpstr>
      <vt:lpstr>Strategies (cont’d)</vt:lpstr>
      <vt:lpstr>Strategies (cont’d)</vt:lpstr>
      <vt:lpstr> Strategies (cont’d)</vt:lpstr>
      <vt:lpstr> Strategies  (cont’d)</vt:lpstr>
      <vt:lpstr>Strategies (cont’d)</vt:lpstr>
      <vt:lpstr>Strategies  (cont’d)</vt:lpstr>
      <vt:lpstr>Task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13 Challenges and Strategies for the Promotion of National Values and Principles of Governance</dc:title>
  <dc:creator>Veriton</dc:creator>
  <cp:lastModifiedBy>USER</cp:lastModifiedBy>
  <cp:revision>13</cp:revision>
  <dcterms:created xsi:type="dcterms:W3CDTF">2020-07-31T08:51:08Z</dcterms:created>
  <dcterms:modified xsi:type="dcterms:W3CDTF">2022-01-29T14:48:49Z</dcterms:modified>
</cp:coreProperties>
</file>