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B98B64D-5E34-4EED-95AF-345A230C7DA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67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33483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037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21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215827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55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6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502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88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163050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98B64D-5E34-4EED-95AF-345A230C7DA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66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26819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98B64D-5E34-4EED-95AF-345A230C7DA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66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98B64D-5E34-4EED-95AF-345A230C7DA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6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389986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98B64D-5E34-4EED-95AF-345A230C7DA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47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3FA76-8F58-4C99-8287-C7ACC2269188}"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98B64D-5E34-4EED-95AF-345A230C7DAD}" type="slidenum">
              <a:rPr lang="en-US" smtClean="0"/>
              <a:t>‹#›</a:t>
            </a:fld>
            <a:endParaRPr lang="en-US" dirty="0"/>
          </a:p>
        </p:txBody>
      </p:sp>
    </p:spTree>
    <p:extLst>
      <p:ext uri="{BB962C8B-B14F-4D97-AF65-F5344CB8AC3E}">
        <p14:creationId xmlns:p14="http://schemas.microsoft.com/office/powerpoint/2010/main" val="257905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F3FA76-8F58-4C99-8287-C7ACC2269188}" type="datetimeFigureOut">
              <a:rPr lang="en-US" smtClean="0"/>
              <a:t>8/25/2020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98B64D-5E34-4EED-95AF-345A230C7DAD}" type="slidenum">
              <a:rPr lang="en-US" smtClean="0"/>
              <a:t>‹#›</a:t>
            </a:fld>
            <a:endParaRPr lang="en-US" dirty="0"/>
          </a:p>
        </p:txBody>
      </p:sp>
    </p:spTree>
    <p:extLst>
      <p:ext uri="{BB962C8B-B14F-4D97-AF65-F5344CB8AC3E}">
        <p14:creationId xmlns:p14="http://schemas.microsoft.com/office/powerpoint/2010/main" val="302497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Topic 8: Sharing   &amp; Devolution of Power </a:t>
            </a:r>
            <a:endParaRPr lang="en-US" sz="3600" dirty="0"/>
          </a:p>
        </p:txBody>
      </p:sp>
    </p:spTree>
    <p:extLst>
      <p:ext uri="{BB962C8B-B14F-4D97-AF65-F5344CB8AC3E}">
        <p14:creationId xmlns:p14="http://schemas.microsoft.com/office/powerpoint/2010/main" val="44146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Challenges of Powersharing  &amp; Devolution</a:t>
            </a:r>
            <a:endParaRPr lang="en-US" sz="3600"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dirty="0" smtClean="0"/>
              <a:t>				       </a:t>
            </a:r>
            <a:r>
              <a:rPr lang="en-US" sz="3000" u="sng" dirty="0" smtClean="0"/>
              <a:t>Political</a:t>
            </a:r>
          </a:p>
          <a:p>
            <a:pPr lvl="0"/>
            <a:r>
              <a:rPr lang="en-US" sz="3000" dirty="0" smtClean="0"/>
              <a:t>If </a:t>
            </a:r>
            <a:r>
              <a:rPr lang="en-US" sz="3000" dirty="0"/>
              <a:t>not properly designed and implemented, </a:t>
            </a:r>
            <a:r>
              <a:rPr lang="en-US" sz="3000" dirty="0" smtClean="0"/>
              <a:t>it  </a:t>
            </a:r>
            <a:r>
              <a:rPr lang="en-US" sz="3000" dirty="0"/>
              <a:t>may facilitate emergence of weak institutions based on patron-client relations, and increase the risk of local politicians at the local level to use resources at their disposal to perpetuate themselves in power. </a:t>
            </a:r>
          </a:p>
          <a:p>
            <a:pPr lvl="0"/>
            <a:r>
              <a:rPr lang="en-US" sz="3000" dirty="0"/>
              <a:t>Non-existent or weak sub-national institutions.</a:t>
            </a:r>
          </a:p>
          <a:p>
            <a:pPr lvl="0"/>
            <a:r>
              <a:rPr lang="en-US" sz="3000" dirty="0"/>
              <a:t>Transfer of inefficiency: Where the cause of poor service delivery is unclear, devolution is unlikely to be the solution since national level bottlenecks are replicable at sub-national levels. </a:t>
            </a:r>
          </a:p>
          <a:p>
            <a:pPr lvl="0"/>
            <a:r>
              <a:rPr lang="en-US" sz="3000" dirty="0"/>
              <a:t>Elite capture </a:t>
            </a:r>
            <a:r>
              <a:rPr lang="en-US" sz="3000" dirty="0" smtClean="0"/>
              <a:t>i.e. </a:t>
            </a:r>
            <a:r>
              <a:rPr lang="en-US" sz="3000" dirty="0"/>
              <a:t>resources transferred for the benefit of the masses `are usurped by few individuals, usually politically or economically powerful groups. </a:t>
            </a:r>
          </a:p>
          <a:p>
            <a:endParaRPr lang="en-US" dirty="0"/>
          </a:p>
        </p:txBody>
      </p:sp>
    </p:spTree>
    <p:extLst>
      <p:ext uri="{BB962C8B-B14F-4D97-AF65-F5344CB8AC3E}">
        <p14:creationId xmlns:p14="http://schemas.microsoft.com/office/powerpoint/2010/main" val="50346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Economic Challenges</a:t>
            </a:r>
            <a:endParaRPr lang="en-US" sz="3600" dirty="0"/>
          </a:p>
        </p:txBody>
      </p:sp>
      <p:sp>
        <p:nvSpPr>
          <p:cNvPr id="3" name="Content Placeholder 2"/>
          <p:cNvSpPr>
            <a:spLocks noGrp="1"/>
          </p:cNvSpPr>
          <p:nvPr>
            <p:ph idx="1"/>
          </p:nvPr>
        </p:nvSpPr>
        <p:spPr/>
        <p:txBody>
          <a:bodyPr>
            <a:normAutofit fontScale="92500"/>
          </a:bodyPr>
          <a:lstStyle/>
          <a:p>
            <a:pPr lvl="0" fontAlgn="base"/>
            <a:r>
              <a:rPr lang="en-US" dirty="0"/>
              <a:t>It might lead to excessive taxation. The County Government may impose property rates, entertainment taxes and any other tax that it is authorized to impose by an Act of Parliament. </a:t>
            </a:r>
            <a:r>
              <a:rPr lang="en-US" b="1" dirty="0"/>
              <a:t> </a:t>
            </a:r>
            <a:endParaRPr lang="en-US" dirty="0"/>
          </a:p>
          <a:p>
            <a:pPr lvl="0" fontAlgn="base"/>
            <a:r>
              <a:rPr lang="en-US" dirty="0"/>
              <a:t>Devolution risks allowing greater levels of corruption and mismanagement of economic resources when a decision is moved further from local levels. </a:t>
            </a:r>
          </a:p>
          <a:p>
            <a:pPr lvl="0" fontAlgn="base"/>
            <a:r>
              <a:rPr lang="en-US" dirty="0"/>
              <a:t>Devolution may also ―diminish the power and value of the national government to redistribute resources which creates a drawback to the less developed units. This may result in dependency and eventually instability where dependency is chronic.</a:t>
            </a:r>
          </a:p>
          <a:p>
            <a:endParaRPr lang="en-US" dirty="0"/>
          </a:p>
        </p:txBody>
      </p:sp>
    </p:spTree>
    <p:extLst>
      <p:ext uri="{BB962C8B-B14F-4D97-AF65-F5344CB8AC3E}">
        <p14:creationId xmlns:p14="http://schemas.microsoft.com/office/powerpoint/2010/main" val="322500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Social Challenges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Devolution if inappropriately applied can undermine national unity and inflate ethnic, religious and cultural tensions. It has the potential to lead to even greater marginalization and discrimination of minorities and minorities within minorities especially in county level decision making and resource allocation.</a:t>
            </a:r>
            <a:r>
              <a:rPr lang="en-US" b="1" dirty="0"/>
              <a:t> </a:t>
            </a:r>
            <a:endParaRPr lang="en-US" dirty="0"/>
          </a:p>
          <a:p>
            <a:pPr lvl="0"/>
            <a:r>
              <a:rPr lang="en-US" dirty="0"/>
              <a:t>Decentralization may bring development prioritization nearer prospective beneficiaries who are assumed to know that may inflame tensions and ultimately violence and thus hamper service delivery to the citizens.</a:t>
            </a:r>
            <a:r>
              <a:rPr lang="en-US" b="1" dirty="0"/>
              <a:t> </a:t>
            </a:r>
            <a:endParaRPr lang="en-US" dirty="0"/>
          </a:p>
          <a:p>
            <a:pPr lvl="0"/>
            <a:r>
              <a:rPr lang="en-US" dirty="0"/>
              <a:t>Deepening of inequalities: Poorly applied devolution could create socio- economic and political inequality and hence feelings of discrimination and marginalization. </a:t>
            </a:r>
          </a:p>
          <a:p>
            <a:endParaRPr lang="en-US" dirty="0"/>
          </a:p>
        </p:txBody>
      </p:sp>
    </p:spTree>
    <p:extLst>
      <p:ext uri="{BB962C8B-B14F-4D97-AF65-F5344CB8AC3E}">
        <p14:creationId xmlns:p14="http://schemas.microsoft.com/office/powerpoint/2010/main" val="553794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Revision Questions</a:t>
            </a:r>
            <a:endParaRPr lang="en-US" dirty="0"/>
          </a:p>
        </p:txBody>
      </p:sp>
      <p:sp>
        <p:nvSpPr>
          <p:cNvPr id="3" name="Content Placeholder 2"/>
          <p:cNvSpPr>
            <a:spLocks noGrp="1"/>
          </p:cNvSpPr>
          <p:nvPr>
            <p:ph idx="1"/>
          </p:nvPr>
        </p:nvSpPr>
        <p:spPr/>
        <p:txBody>
          <a:bodyPr>
            <a:normAutofit fontScale="92500"/>
          </a:bodyPr>
          <a:lstStyle/>
          <a:p>
            <a:pPr lvl="0" fontAlgn="base"/>
            <a:r>
              <a:rPr lang="en-US" sz="3200" dirty="0"/>
              <a:t>Explain which government services have been devolved and how they are being executed in their respective counties.</a:t>
            </a:r>
            <a:r>
              <a:rPr lang="en-US" sz="3200" b="1" dirty="0"/>
              <a:t> </a:t>
            </a:r>
            <a:endParaRPr lang="en-US" sz="3200" dirty="0"/>
          </a:p>
          <a:p>
            <a:pPr lvl="0" fontAlgn="base"/>
            <a:r>
              <a:rPr lang="en-US" sz="3200" dirty="0"/>
              <a:t>Discuss in groups your understanding of the terms “sharing of power” and “devolution of power. </a:t>
            </a:r>
          </a:p>
          <a:p>
            <a:pPr lvl="0" fontAlgn="base"/>
            <a:r>
              <a:rPr lang="en-US" sz="3200" dirty="0"/>
              <a:t>Assess in which ways devolution has succeeded </a:t>
            </a:r>
            <a:r>
              <a:rPr lang="en-US" sz="3200" dirty="0" smtClean="0"/>
              <a:t>and/or </a:t>
            </a:r>
            <a:r>
              <a:rPr lang="en-US" sz="3200" dirty="0"/>
              <a:t>failed in </a:t>
            </a:r>
            <a:r>
              <a:rPr lang="en-US" sz="3200" dirty="0" smtClean="0"/>
              <a:t>your county.</a:t>
            </a:r>
            <a:endParaRPr lang="en-US" sz="3200" dirty="0"/>
          </a:p>
        </p:txBody>
      </p:sp>
    </p:spTree>
    <p:extLst>
      <p:ext uri="{BB962C8B-B14F-4D97-AF65-F5344CB8AC3E}">
        <p14:creationId xmlns:p14="http://schemas.microsoft.com/office/powerpoint/2010/main" val="396147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Topic Purpose</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purpose of this topic is to equip the learner with knowledge of the concept of sharing and devolution of power, its implementation, achievements and challenges in Kenya</a:t>
            </a:r>
          </a:p>
        </p:txBody>
      </p:sp>
    </p:spTree>
    <p:extLst>
      <p:ext uri="{BB962C8B-B14F-4D97-AF65-F5344CB8AC3E}">
        <p14:creationId xmlns:p14="http://schemas.microsoft.com/office/powerpoint/2010/main" val="148331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Expected Learning Outcomes</a:t>
            </a:r>
            <a:endParaRPr lang="en-US" dirty="0"/>
          </a:p>
        </p:txBody>
      </p:sp>
      <p:sp>
        <p:nvSpPr>
          <p:cNvPr id="3" name="Content Placeholder 2"/>
          <p:cNvSpPr>
            <a:spLocks noGrp="1"/>
          </p:cNvSpPr>
          <p:nvPr>
            <p:ph idx="1"/>
          </p:nvPr>
        </p:nvSpPr>
        <p:spPr/>
        <p:txBody>
          <a:bodyPr/>
          <a:lstStyle/>
          <a:p>
            <a:pPr lvl="0"/>
            <a:r>
              <a:rPr lang="en-US" sz="3200" dirty="0"/>
              <a:t>Explain the concept of power sharing and devolution.</a:t>
            </a:r>
          </a:p>
          <a:p>
            <a:pPr lvl="0"/>
            <a:r>
              <a:rPr lang="en-US" sz="3200" dirty="0"/>
              <a:t>Examine the achievements of power sharing and devolution in Kenya.</a:t>
            </a:r>
          </a:p>
          <a:p>
            <a:pPr lvl="0"/>
            <a:r>
              <a:rPr lang="en-US" sz="3200" dirty="0"/>
              <a:t>Assess the challenges of implementing power sharing and devolution in the country.</a:t>
            </a:r>
          </a:p>
          <a:p>
            <a:endParaRPr lang="en-US" dirty="0"/>
          </a:p>
        </p:txBody>
      </p:sp>
    </p:spTree>
    <p:extLst>
      <p:ext uri="{BB962C8B-B14F-4D97-AF65-F5344CB8AC3E}">
        <p14:creationId xmlns:p14="http://schemas.microsoft.com/office/powerpoint/2010/main" val="62077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3200" dirty="0"/>
              <a:t>Sharing and devolution of power refers to ―a governance system in which power, political, economic and social resources are distributed between the national and county levels of government and which empowers people at the grassroots to make decisions on matters that affect them. </a:t>
            </a:r>
          </a:p>
          <a:p>
            <a:r>
              <a:rPr lang="en-US" sz="3200" dirty="0"/>
              <a:t>In 2010 Kenya adopted a new Constitution </a:t>
            </a:r>
            <a:r>
              <a:rPr lang="en-US" sz="3200" dirty="0" smtClean="0"/>
              <a:t>which incorporated the </a:t>
            </a:r>
            <a:r>
              <a:rPr lang="en-US" sz="3200" dirty="0"/>
              <a:t>devolution of power from the Central Government to the </a:t>
            </a:r>
            <a:r>
              <a:rPr lang="en-US" sz="3200" dirty="0" smtClean="0"/>
              <a:t>47 </a:t>
            </a:r>
            <a:r>
              <a:rPr lang="en-US" sz="3200" dirty="0"/>
              <a:t>county </a:t>
            </a:r>
            <a:r>
              <a:rPr lang="en-US" sz="3200" dirty="0" smtClean="0"/>
              <a:t>governments.</a:t>
            </a:r>
            <a:endParaRPr lang="en-US" sz="3200" dirty="0"/>
          </a:p>
        </p:txBody>
      </p:sp>
    </p:spTree>
    <p:extLst>
      <p:ext uri="{BB962C8B-B14F-4D97-AF65-F5344CB8AC3E}">
        <p14:creationId xmlns:p14="http://schemas.microsoft.com/office/powerpoint/2010/main" val="292676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Objectives of power sharing and Devolution</a:t>
            </a:r>
            <a:endParaRPr lang="en-US" sz="3600" dirty="0"/>
          </a:p>
        </p:txBody>
      </p:sp>
      <p:sp>
        <p:nvSpPr>
          <p:cNvPr id="3" name="Content Placeholder 2"/>
          <p:cNvSpPr>
            <a:spLocks noGrp="1"/>
          </p:cNvSpPr>
          <p:nvPr>
            <p:ph idx="1"/>
          </p:nvPr>
        </p:nvSpPr>
        <p:spPr/>
        <p:txBody>
          <a:bodyPr>
            <a:normAutofit fontScale="92500" lnSpcReduction="20000"/>
          </a:bodyPr>
          <a:lstStyle/>
          <a:p>
            <a:pPr lvl="0"/>
            <a:r>
              <a:rPr lang="en-US" dirty="0"/>
              <a:t>Promote democratic and accountable exercise of </a:t>
            </a:r>
            <a:r>
              <a:rPr lang="en-US" dirty="0" smtClean="0"/>
              <a:t>power. </a:t>
            </a:r>
            <a:endParaRPr lang="en-US" dirty="0"/>
          </a:p>
          <a:p>
            <a:pPr lvl="0"/>
            <a:r>
              <a:rPr lang="en-US" dirty="0"/>
              <a:t>Foster national unity by recognizing </a:t>
            </a:r>
            <a:r>
              <a:rPr lang="en-US" dirty="0" smtClean="0"/>
              <a:t>diversity. </a:t>
            </a:r>
            <a:endParaRPr lang="en-US" dirty="0"/>
          </a:p>
          <a:p>
            <a:pPr lvl="0"/>
            <a:r>
              <a:rPr lang="en-US" dirty="0"/>
              <a:t>Recognize the right of communities to manage their own affairs and to further their </a:t>
            </a:r>
            <a:r>
              <a:rPr lang="en-US" dirty="0" smtClean="0"/>
              <a:t>development. </a:t>
            </a:r>
            <a:endParaRPr lang="en-US" dirty="0"/>
          </a:p>
          <a:p>
            <a:pPr lvl="0"/>
            <a:r>
              <a:rPr lang="en-US" dirty="0"/>
              <a:t>Promote social and economic development and the provision of proximate, easily accessible services throughout </a:t>
            </a:r>
            <a:r>
              <a:rPr lang="en-US" dirty="0" smtClean="0"/>
              <a:t>Kenya. </a:t>
            </a:r>
            <a:endParaRPr lang="en-US" dirty="0"/>
          </a:p>
          <a:p>
            <a:pPr lvl="0"/>
            <a:r>
              <a:rPr lang="en-US" dirty="0"/>
              <a:t>Ensure equitable sharing of national and local resources throughout </a:t>
            </a:r>
            <a:r>
              <a:rPr lang="en-US" dirty="0" smtClean="0"/>
              <a:t>Kenya. </a:t>
            </a:r>
            <a:endParaRPr lang="en-US" dirty="0"/>
          </a:p>
          <a:p>
            <a:pPr lvl="0"/>
            <a:r>
              <a:rPr lang="en-US" dirty="0"/>
              <a:t>Facilitate the decentralization of State organs, their functions and services, from the capital of </a:t>
            </a:r>
            <a:r>
              <a:rPr lang="en-US" dirty="0" smtClean="0"/>
              <a:t>Kenya. </a:t>
            </a:r>
            <a:endParaRPr lang="en-US" dirty="0"/>
          </a:p>
          <a:p>
            <a:endParaRPr lang="en-US" dirty="0"/>
          </a:p>
        </p:txBody>
      </p:sp>
    </p:spTree>
    <p:extLst>
      <p:ext uri="{BB962C8B-B14F-4D97-AF65-F5344CB8AC3E}">
        <p14:creationId xmlns:p14="http://schemas.microsoft.com/office/powerpoint/2010/main" val="37111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Benefits of Powersharing &amp;  Devolution</a:t>
            </a:r>
            <a:endParaRPr lang="en-US" sz="3600" b="1" dirty="0"/>
          </a:p>
        </p:txBody>
      </p:sp>
      <p:sp>
        <p:nvSpPr>
          <p:cNvPr id="3" name="Content Placeholder 2"/>
          <p:cNvSpPr>
            <a:spLocks noGrp="1"/>
          </p:cNvSpPr>
          <p:nvPr>
            <p:ph idx="1"/>
          </p:nvPr>
        </p:nvSpPr>
        <p:spPr/>
        <p:txBody>
          <a:bodyPr>
            <a:normAutofit fontScale="92500" lnSpcReduction="20000"/>
          </a:bodyPr>
          <a:lstStyle/>
          <a:p>
            <a:pPr marL="0" lvl="0" indent="0" algn="ctr">
              <a:buNone/>
            </a:pPr>
            <a:r>
              <a:rPr lang="en-US" u="sng" dirty="0" smtClean="0"/>
              <a:t>Political Benefits</a:t>
            </a:r>
          </a:p>
          <a:p>
            <a:pPr lvl="0"/>
            <a:r>
              <a:rPr lang="en-US" dirty="0"/>
              <a:t>F</a:t>
            </a:r>
            <a:r>
              <a:rPr lang="en-US" dirty="0" smtClean="0"/>
              <a:t>osters </a:t>
            </a:r>
            <a:r>
              <a:rPr lang="en-US" dirty="0"/>
              <a:t>national unity by recognizing </a:t>
            </a:r>
            <a:r>
              <a:rPr lang="en-US" dirty="0" smtClean="0"/>
              <a:t>diversity.</a:t>
            </a:r>
            <a:endParaRPr lang="en-US" dirty="0"/>
          </a:p>
          <a:p>
            <a:pPr lvl="0"/>
            <a:r>
              <a:rPr lang="en-US" dirty="0"/>
              <a:t>G</a:t>
            </a:r>
            <a:r>
              <a:rPr lang="en-US" dirty="0" smtClean="0"/>
              <a:t>ives </a:t>
            </a:r>
            <a:r>
              <a:rPr lang="en-US" dirty="0"/>
              <a:t>powers of self- governance to the people and enhance the participation of the people in the exercise of the powers of the State and in making decisions affecting them</a:t>
            </a:r>
          </a:p>
          <a:p>
            <a:pPr lvl="0"/>
            <a:r>
              <a:rPr lang="en-US" dirty="0"/>
              <a:t>R</a:t>
            </a:r>
            <a:r>
              <a:rPr lang="en-US" dirty="0" smtClean="0"/>
              <a:t>ecognizes </a:t>
            </a:r>
            <a:r>
              <a:rPr lang="en-US" dirty="0"/>
              <a:t>the right of communities to manage their own affairs and to further their </a:t>
            </a:r>
            <a:r>
              <a:rPr lang="en-US" dirty="0" smtClean="0"/>
              <a:t>development.</a:t>
            </a:r>
            <a:endParaRPr lang="en-US" dirty="0"/>
          </a:p>
          <a:p>
            <a:pPr lvl="0"/>
            <a:r>
              <a:rPr lang="en-US" dirty="0"/>
              <a:t>P</a:t>
            </a:r>
            <a:r>
              <a:rPr lang="en-US" dirty="0" smtClean="0"/>
              <a:t>romotes </a:t>
            </a:r>
            <a:r>
              <a:rPr lang="en-US" dirty="0"/>
              <a:t>social and economic development and the provision of proximate, easily accessible services throughout Kenya. </a:t>
            </a:r>
          </a:p>
          <a:p>
            <a:endParaRPr lang="en-US" dirty="0"/>
          </a:p>
          <a:p>
            <a:endParaRPr lang="en-US" dirty="0"/>
          </a:p>
        </p:txBody>
      </p:sp>
    </p:spTree>
    <p:extLst>
      <p:ext uri="{BB962C8B-B14F-4D97-AF65-F5344CB8AC3E}">
        <p14:creationId xmlns:p14="http://schemas.microsoft.com/office/powerpoint/2010/main" val="194960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Political  Benefits (cont’d)</a:t>
            </a:r>
            <a:endParaRPr lang="en-US" sz="3600" dirty="0"/>
          </a:p>
        </p:txBody>
      </p:sp>
      <p:sp>
        <p:nvSpPr>
          <p:cNvPr id="3" name="Content Placeholder 2"/>
          <p:cNvSpPr>
            <a:spLocks noGrp="1"/>
          </p:cNvSpPr>
          <p:nvPr>
            <p:ph idx="1"/>
          </p:nvPr>
        </p:nvSpPr>
        <p:spPr/>
        <p:txBody>
          <a:bodyPr>
            <a:normAutofit fontScale="92500" lnSpcReduction="20000"/>
          </a:bodyPr>
          <a:lstStyle/>
          <a:p>
            <a:r>
              <a:rPr lang="en-US" sz="3200" dirty="0" smtClean="0"/>
              <a:t>Promotes democratic and accountable exercise of power.</a:t>
            </a:r>
          </a:p>
          <a:p>
            <a:pPr lvl="0"/>
            <a:r>
              <a:rPr lang="en-US" sz="3200" dirty="0" smtClean="0"/>
              <a:t>Ensures equitable sharing of national and local resources throughout Kenya. </a:t>
            </a:r>
          </a:p>
          <a:p>
            <a:pPr lvl="0"/>
            <a:r>
              <a:rPr lang="en-US" sz="3200" dirty="0"/>
              <a:t>F</a:t>
            </a:r>
            <a:r>
              <a:rPr lang="en-US" sz="3200" dirty="0" smtClean="0"/>
              <a:t>acilitates the decentralization of State organs, their functions and services, from the capital of Kenya.</a:t>
            </a:r>
          </a:p>
          <a:p>
            <a:pPr lvl="0"/>
            <a:r>
              <a:rPr lang="en-US" sz="3200" dirty="0"/>
              <a:t>E</a:t>
            </a:r>
            <a:r>
              <a:rPr lang="en-US" sz="3200" dirty="0" smtClean="0"/>
              <a:t>mpowers communities to manage their own resources more effectively and simultaneously strengthens local institutions. </a:t>
            </a:r>
          </a:p>
          <a:p>
            <a:endParaRPr lang="en-US" dirty="0"/>
          </a:p>
        </p:txBody>
      </p:sp>
    </p:spTree>
    <p:extLst>
      <p:ext uri="{BB962C8B-B14F-4D97-AF65-F5344CB8AC3E}">
        <p14:creationId xmlns:p14="http://schemas.microsoft.com/office/powerpoint/2010/main" val="361371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Economic Benefits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sz="3000" dirty="0"/>
              <a:t>Devolved provisions in sub-national entities increase economic welfare of the constituents. </a:t>
            </a:r>
          </a:p>
          <a:p>
            <a:pPr lvl="0"/>
            <a:r>
              <a:rPr lang="en-US" sz="3000" dirty="0"/>
              <a:t>Devolved governments have the ability to effectively promote productive efficiency in the provision and use of public services and the allocation of resources. </a:t>
            </a:r>
            <a:endParaRPr lang="en-US" sz="3000" dirty="0" smtClean="0"/>
          </a:p>
          <a:p>
            <a:pPr lvl="0"/>
            <a:r>
              <a:rPr lang="en-US" sz="3000" dirty="0" smtClean="0"/>
              <a:t>Sub-national </a:t>
            </a:r>
            <a:r>
              <a:rPr lang="en-US" sz="3000" dirty="0"/>
              <a:t>entities by their proximity to the beneficiaries of policy outcomes can allocate and extract resources more efficiently than central governments. </a:t>
            </a:r>
            <a:endParaRPr lang="en-US" sz="3000" dirty="0" smtClean="0"/>
          </a:p>
          <a:p>
            <a:pPr lvl="0"/>
            <a:r>
              <a:rPr lang="en-US" sz="3000" dirty="0" smtClean="0"/>
              <a:t>They </a:t>
            </a:r>
            <a:r>
              <a:rPr lang="en-US" sz="3000" dirty="0"/>
              <a:t>have better access to local information, are more directly accountable to local constituents and can more effectively identify and articulate regional needs. </a:t>
            </a:r>
            <a:r>
              <a:rPr lang="en-US" sz="3000" b="1" dirty="0"/>
              <a:t> </a:t>
            </a:r>
            <a:endParaRPr lang="en-US" sz="3000" dirty="0"/>
          </a:p>
          <a:p>
            <a:endParaRPr lang="en-US" dirty="0"/>
          </a:p>
          <a:p>
            <a:endParaRPr lang="en-US" dirty="0"/>
          </a:p>
        </p:txBody>
      </p:sp>
    </p:spTree>
    <p:extLst>
      <p:ext uri="{BB962C8B-B14F-4D97-AF65-F5344CB8AC3E}">
        <p14:creationId xmlns:p14="http://schemas.microsoft.com/office/powerpoint/2010/main" val="348045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13" y="840465"/>
            <a:ext cx="9601196" cy="1014094"/>
          </a:xfrm>
        </p:spPr>
        <p:txBody>
          <a:bodyPr>
            <a:normAutofit/>
          </a:bodyPr>
          <a:lstStyle/>
          <a:p>
            <a:pPr algn="ctr"/>
            <a:r>
              <a:rPr lang="en-US" sz="3600" dirty="0" smtClean="0"/>
              <a:t>Social Benefits</a:t>
            </a:r>
            <a:endParaRPr lang="en-US" sz="3600" dirty="0"/>
          </a:p>
        </p:txBody>
      </p:sp>
      <p:sp>
        <p:nvSpPr>
          <p:cNvPr id="3" name="Content Placeholder 2"/>
          <p:cNvSpPr>
            <a:spLocks noGrp="1"/>
          </p:cNvSpPr>
          <p:nvPr>
            <p:ph idx="1"/>
          </p:nvPr>
        </p:nvSpPr>
        <p:spPr>
          <a:xfrm>
            <a:off x="1346918" y="2537614"/>
            <a:ext cx="9601196" cy="4320386"/>
          </a:xfrm>
        </p:spPr>
        <p:txBody>
          <a:bodyPr>
            <a:noAutofit/>
          </a:bodyPr>
          <a:lstStyle/>
          <a:p>
            <a:pPr lvl="0"/>
            <a:r>
              <a:rPr lang="en-US" sz="3000" dirty="0"/>
              <a:t>G</a:t>
            </a:r>
            <a:r>
              <a:rPr lang="en-US" sz="3000" dirty="0" smtClean="0"/>
              <a:t>ives </a:t>
            </a:r>
            <a:r>
              <a:rPr lang="en-US" sz="3000" dirty="0"/>
              <a:t>the people a sense of identity and self-empowerment. They will feel recognized in their contribution to the growth of their own county.</a:t>
            </a:r>
            <a:r>
              <a:rPr lang="en-US" sz="3000" b="1" dirty="0"/>
              <a:t> </a:t>
            </a:r>
            <a:endParaRPr lang="en-US" sz="3000" dirty="0"/>
          </a:p>
          <a:p>
            <a:pPr lvl="0"/>
            <a:r>
              <a:rPr lang="en-US" sz="3000" dirty="0"/>
              <a:t>H</a:t>
            </a:r>
            <a:r>
              <a:rPr lang="en-US" sz="3000" dirty="0" smtClean="0"/>
              <a:t>elps </a:t>
            </a:r>
            <a:r>
              <a:rPr lang="en-US" sz="3000" dirty="0"/>
              <a:t>to integrate citizens and to enhance nation building.</a:t>
            </a:r>
            <a:r>
              <a:rPr lang="en-US" sz="3000" b="1" dirty="0"/>
              <a:t> </a:t>
            </a:r>
            <a:endParaRPr lang="en-US" sz="3000" dirty="0"/>
          </a:p>
          <a:p>
            <a:pPr lvl="0"/>
            <a:r>
              <a:rPr lang="en-US" sz="3000" dirty="0" smtClean="0"/>
              <a:t>Ensures </a:t>
            </a:r>
            <a:r>
              <a:rPr lang="en-US" sz="3000" dirty="0"/>
              <a:t>gender equity. The Constitution </a:t>
            </a:r>
            <a:r>
              <a:rPr lang="en-US" sz="3000" dirty="0" smtClean="0"/>
              <a:t>stipulates </a:t>
            </a:r>
            <a:r>
              <a:rPr lang="en-US" sz="3000" dirty="0"/>
              <a:t>that not more than two-thirds of the members of any county assembly or county executive shall be of the same gender. </a:t>
            </a:r>
          </a:p>
          <a:p>
            <a:endParaRPr lang="en-US" sz="3200" dirty="0"/>
          </a:p>
        </p:txBody>
      </p:sp>
    </p:spTree>
    <p:extLst>
      <p:ext uri="{BB962C8B-B14F-4D97-AF65-F5344CB8AC3E}">
        <p14:creationId xmlns:p14="http://schemas.microsoft.com/office/powerpoint/2010/main" val="2721449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766</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Topic 8: Sharing   &amp; Devolution of Power </vt:lpstr>
      <vt:lpstr>Topic Purpose</vt:lpstr>
      <vt:lpstr>Expected Learning Outcomes</vt:lpstr>
      <vt:lpstr>Introduction</vt:lpstr>
      <vt:lpstr>Objectives of power sharing and Devolution</vt:lpstr>
      <vt:lpstr>Benefits of Powersharing &amp;  Devolution</vt:lpstr>
      <vt:lpstr>Political  Benefits (cont’d)</vt:lpstr>
      <vt:lpstr>Economic Benefits</vt:lpstr>
      <vt:lpstr>Social Benefits</vt:lpstr>
      <vt:lpstr>Challenges of Powersharing  &amp; Devolution</vt:lpstr>
      <vt:lpstr>Economic Challenges</vt:lpstr>
      <vt:lpstr>Social Challenges</vt:lpstr>
      <vt:lpstr>Revision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AND DEVOLUTION OF POWER</dc:title>
  <dc:creator>Veriton</dc:creator>
  <cp:lastModifiedBy>user</cp:lastModifiedBy>
  <cp:revision>6</cp:revision>
  <dcterms:created xsi:type="dcterms:W3CDTF">2020-07-31T06:40:54Z</dcterms:created>
  <dcterms:modified xsi:type="dcterms:W3CDTF">2020-08-25T11:48:03Z</dcterms:modified>
</cp:coreProperties>
</file>