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4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52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655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45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74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06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396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757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76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69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42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44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7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30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543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8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5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4163-18D3-448E-80F1-EFB540B92332}" type="datetimeFigureOut">
              <a:rPr lang="es-EC" smtClean="0"/>
              <a:t>29/7/2023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D107D0-E3DA-49E3-B91F-5775E3A3B8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456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88017">
            <a:off x="110831" y="2272144"/>
            <a:ext cx="9144000" cy="1163781"/>
          </a:xfrm>
        </p:spPr>
        <p:txBody>
          <a:bodyPr/>
          <a:lstStyle/>
          <a:p>
            <a:r>
              <a:rPr lang="es-ES" dirty="0"/>
              <a:t>RENDICIÓN DE CUENTAS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607994-8218-A705-F33D-C49716122AC7}"/>
              </a:ext>
            </a:extLst>
          </p:cNvPr>
          <p:cNvSpPr txBox="1"/>
          <p:nvPr/>
        </p:nvSpPr>
        <p:spPr>
          <a:xfrm>
            <a:off x="6096000" y="4087091"/>
            <a:ext cx="5417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PROYECTO: VIRTUALIDAD Y DIGITALIZACIÓN EN LA GESTIÓN DE PROYECTOS DE COOPERACIÓN AL DESARROLLO EN LA ZONA RURAL DEL ECUADOR.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Ricardo Suárez.</a:t>
            </a:r>
          </a:p>
          <a:p>
            <a:r>
              <a:rPr lang="es-ES" b="1" dirty="0"/>
              <a:t>Jefe de CESA para Cotopaxi y Tungurahua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Julio 2023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6445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46" y="193964"/>
            <a:ext cx="9144000" cy="1039090"/>
          </a:xfrm>
        </p:spPr>
        <p:txBody>
          <a:bodyPr>
            <a:normAutofit fontScale="90000"/>
          </a:bodyPr>
          <a:lstStyle/>
          <a:p>
            <a:r>
              <a:rPr lang="es-ES" dirty="0"/>
              <a:t>Qué es la rendición de cuentas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8632E-21FA-DC1A-652E-3AA30DA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872" y="1510146"/>
            <a:ext cx="9144001" cy="5153890"/>
          </a:xfrm>
        </p:spPr>
        <p:txBody>
          <a:bodyPr>
            <a:normAutofit/>
          </a:bodyPr>
          <a:lstStyle/>
          <a:p>
            <a:pPr algn="just"/>
            <a:r>
              <a:rPr lang="es-ES" b="0" i="0" u="none" strike="noStrike" baseline="0" dirty="0">
                <a:solidFill>
                  <a:schemeClr val="tx1"/>
                </a:solidFill>
                <a:latin typeface="AvenirLTStd-Light"/>
              </a:rPr>
              <a:t>La rendición de cuentas es un mecanismo mediante el cual la ciudadanía ejerce su derecho de acceso a la información y a ser parte de la gestión pública.</a:t>
            </a:r>
          </a:p>
          <a:p>
            <a:pPr algn="just"/>
            <a:r>
              <a:rPr lang="es-ES" b="0" i="0" u="none" strike="noStrike" baseline="0" dirty="0">
                <a:solidFill>
                  <a:schemeClr val="tx1"/>
                </a:solidFill>
                <a:latin typeface="AvenirLTStd-Light"/>
              </a:rPr>
              <a:t>Es fundamental generar capacidades de participación para exponer ante las autoridades e instituciones obligadas a rendir cuentas nuestras observaciones, necesidades y expectativas respecto al manejo de recursos y fondos públicos.</a:t>
            </a:r>
          </a:p>
          <a:p>
            <a:pPr algn="just"/>
            <a:r>
              <a:rPr lang="es-ES" b="0" i="0" u="none" strike="noStrike" baseline="0" dirty="0">
                <a:solidFill>
                  <a:schemeClr val="tx1"/>
                </a:solidFill>
                <a:latin typeface="AvenirLTStd-Light"/>
              </a:rPr>
              <a:t>La rendición de cuentas es un espacio de encuentro y diálogo entre la ciudadanía y el Estado, que permite plantear propuestas y establecer acuerdos concretos en la implementación de políticas, presencia de servicios, entre otros temas.</a:t>
            </a:r>
          </a:p>
          <a:p>
            <a:pPr algn="just"/>
            <a:r>
              <a:rPr lang="es-ES" dirty="0">
                <a:solidFill>
                  <a:schemeClr val="tx1"/>
                </a:solidFill>
                <a:latin typeface="AvenirLTStd-Light"/>
              </a:rPr>
              <a:t>O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AvenirLTStd-Light"/>
              </a:rPr>
              <a:t>bliga a las instituciones y autoridades a dialogar y concertar con ciudadanos y ciudadanas, y evaluar la gestión pública.</a:t>
            </a:r>
          </a:p>
          <a:p>
            <a:pPr algn="just"/>
            <a:r>
              <a:rPr lang="es-ES" dirty="0">
                <a:solidFill>
                  <a:schemeClr val="tx1"/>
                </a:solidFill>
                <a:latin typeface="AvenirLTStd-Light"/>
              </a:rPr>
              <a:t>Nosotros, como ciudadanos y ciudadanas, somos los primeros fiscalizadores del poder público y es nuestra responsabilidad mantenernos informados y generar opinión respecto a lo hecho por la institucionalidad pública.</a:t>
            </a:r>
          </a:p>
          <a:p>
            <a:pPr algn="just"/>
            <a:r>
              <a:rPr lang="es-ES" dirty="0">
                <a:solidFill>
                  <a:schemeClr val="tx1"/>
                </a:solidFill>
                <a:latin typeface="AvenirLTStd-Light"/>
              </a:rPr>
              <a:t>El rol de la ciudadanía con respecto a los procesos de rendición de cuentas obliga a un manejo responsable de información en los espacios de toma de decisión.</a:t>
            </a:r>
            <a:endParaRPr lang="es-EC" dirty="0">
              <a:solidFill>
                <a:schemeClr val="tx1"/>
              </a:solidFill>
              <a:latin typeface="AvenirLTStd-Light"/>
            </a:endParaRPr>
          </a:p>
          <a:p>
            <a:pPr algn="just"/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179379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01EAE5-8C2B-AD6C-1EC4-2B31A55B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7" y="2132941"/>
            <a:ext cx="7754432" cy="47250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2D6EF0-3767-D0C9-C919-10A1747C07BE}"/>
              </a:ext>
            </a:extLst>
          </p:cNvPr>
          <p:cNvSpPr txBox="1"/>
          <p:nvPr/>
        </p:nvSpPr>
        <p:spPr>
          <a:xfrm>
            <a:off x="879092" y="241005"/>
            <a:ext cx="881149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0" i="0" u="none" strike="noStrike" baseline="0" dirty="0">
                <a:solidFill>
                  <a:srgbClr val="FF8000"/>
                </a:solidFill>
                <a:latin typeface="AvenirLTStd-Medium"/>
              </a:rPr>
              <a:t>Constitución de la República Del Ecuador (CRE)</a:t>
            </a:r>
          </a:p>
          <a:p>
            <a:pPr algn="ctr"/>
            <a:endParaRPr lang="es-ES" sz="1800" b="0" i="0" u="none" strike="noStrike" baseline="0" dirty="0">
              <a:solidFill>
                <a:srgbClr val="FF8000"/>
              </a:solidFill>
              <a:latin typeface="AvenirLTStd-Medium"/>
            </a:endParaRP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AvenirLTStd-Light"/>
              </a:rPr>
              <a:t>Los procesos participativos de rendición de cuentas buscan instaurarse como parte</a:t>
            </a: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AvenirLTStd-Light"/>
              </a:rPr>
              <a:t>de la cultura política y ciudadana, como un ejercicio de democracia participativa</a:t>
            </a: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AvenirLTStd-Light"/>
              </a:rPr>
              <a:t>en nuestro país, y en este sentido la Constitución garantiza su ejercicio como un</a:t>
            </a: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AvenirLTStd-Light"/>
              </a:rPr>
              <a:t>derecho y un deber, mediante su reconocimiento constitucional en varios artículos: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324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78" y="221813"/>
            <a:ext cx="8271164" cy="997382"/>
          </a:xfrm>
        </p:spPr>
        <p:txBody>
          <a:bodyPr/>
          <a:lstStyle/>
          <a:p>
            <a:pPr algn="l"/>
            <a:r>
              <a:rPr lang="es-EC" sz="6000" b="0" i="0" u="none" strike="noStrike" baseline="0" dirty="0">
                <a:solidFill>
                  <a:srgbClr val="8000E6"/>
                </a:solidFill>
                <a:latin typeface="AvenirLTStd-Book-SC700"/>
              </a:rPr>
              <a:t>¿Quiénes rinden cuentas?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8632E-21FA-DC1A-652E-3AA30DA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45" y="1357745"/>
            <a:ext cx="11457710" cy="53201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La rendición de cuentas es una obligación de las instituciones y entidades que manejan recursos y fondos públicos o desarrollan actividades de interés público.</a:t>
            </a:r>
          </a:p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Cuando en estas normas se menciona a </a:t>
            </a:r>
            <a:r>
              <a:rPr lang="es-ES" sz="2000" b="0" i="1" u="none" strike="noStrike" baseline="0" dirty="0">
                <a:solidFill>
                  <a:srgbClr val="000000"/>
                </a:solidFill>
                <a:latin typeface="AvenirLTStd-LightOblique"/>
              </a:rPr>
              <a:t>instituciones y entidades del sector público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, se refiere a las que establece el artículo 225 de la Constitución de la República del Ecuador, que incluye a:</a:t>
            </a:r>
          </a:p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• Los organismos y dependencias de las funciones Ejecutiva, Legislativa, Judicial, Electoral y de Transparencia y Control Social.</a:t>
            </a:r>
          </a:p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• Las entidades que integran el régimen autónomo descentralizado (Gobiernos o juntas parroquiales, municipios y gobiernos provinciales).</a:t>
            </a:r>
          </a:p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• Los organismos y entidades creados por la Constitución o la ley para la prestación de servicios públicos o para desarrollar actividades económicas </a:t>
            </a:r>
            <a:r>
              <a:rPr lang="es-EC" sz="2000" b="0" i="0" u="none" strike="noStrike" baseline="0" dirty="0">
                <a:solidFill>
                  <a:srgbClr val="000000"/>
                </a:solidFill>
                <a:latin typeface="AvenirLTStd-Light"/>
              </a:rPr>
              <a:t>asumidas por el Estado.</a:t>
            </a:r>
          </a:p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AvenirLTStd-Light"/>
              </a:rPr>
              <a:t>• Las personas jurídicas creadas por acto normativo de los gobiernos autónomos descentralizados para la prestación de servicios públicos. Como las empresas de agua potable y alcantarillado, las empresas municipales de aseo, etc.</a:t>
            </a:r>
          </a:p>
          <a:p>
            <a:pPr algn="l"/>
            <a:r>
              <a:rPr lang="es-ES" sz="2000" b="0" i="0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AvenirLTStd-Light"/>
              </a:rPr>
              <a:t>Los representantes de personas jurídicas del sector privado que manejen </a:t>
            </a:r>
            <a:r>
              <a:rPr lang="es-EC" sz="2000" b="0" i="0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AvenirLTStd-Light"/>
              </a:rPr>
              <a:t>fondos públicos o desarrollen actividades de interés público.</a:t>
            </a:r>
            <a:endParaRPr lang="es-ES" sz="2000" b="0" i="0" u="none" strike="noStrike" baseline="0" dirty="0">
              <a:solidFill>
                <a:schemeClr val="tx1"/>
              </a:solidFill>
              <a:highlight>
                <a:srgbClr val="FFFF00"/>
              </a:highlight>
              <a:latin typeface="AvenirLTStd-Light"/>
            </a:endParaRPr>
          </a:p>
          <a:p>
            <a:pPr algn="l"/>
            <a:r>
              <a:rPr lang="es-E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venirLTStd-Light"/>
              </a:rPr>
              <a:t>Para obtener más detalles respecto a quiénes rinden cuentas, es importante revisar la Constitución del Ecuador en su artículo 225, la Ley Orgánica de Participación Ciudadana artículo 90 y la Ley Orgánica del Consejo de Participación Ciudadana </a:t>
            </a:r>
            <a:r>
              <a:rPr lang="es-EC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venirLTStd-Light"/>
              </a:rPr>
              <a:t>en su artículo 11.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venirLTStd-Light"/>
            </a:endParaRPr>
          </a:p>
          <a:p>
            <a:pPr algn="l"/>
            <a:endParaRPr lang="es-ES" sz="1800" dirty="0">
              <a:solidFill>
                <a:srgbClr val="000000"/>
              </a:solidFill>
              <a:latin typeface="AvenirLTStd-Light"/>
            </a:endParaRPr>
          </a:p>
          <a:p>
            <a:pPr algn="l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908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F41D7C-B7EB-0613-00CD-C7DAB22B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8" y="383299"/>
            <a:ext cx="9261387" cy="58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55" y="821832"/>
            <a:ext cx="914400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Objetivos de la rendición de cuentas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8632E-21FA-DC1A-652E-3AA30DA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7008" y="3186551"/>
            <a:ext cx="4572000" cy="2932748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/>
                </a:solidFill>
              </a:rPr>
              <a:t>Tener conocimiento de lo que la organización ha planteado hacer, en la gestión.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Determinar la situación de las acciones.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Contrastar costos, tiempos y efectividad de las acciones.</a:t>
            </a:r>
          </a:p>
          <a:p>
            <a:pPr algn="l"/>
            <a:r>
              <a:rPr lang="es-ES" dirty="0"/>
              <a:t>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EE3436-C083-78FD-52EC-6D6D8C2C3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"/>
          <a:stretch/>
        </p:blipFill>
        <p:spPr>
          <a:xfrm>
            <a:off x="486700" y="2507090"/>
            <a:ext cx="5459650" cy="38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63" y="512618"/>
            <a:ext cx="8977745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800" b="1" dirty="0"/>
              <a:t>Las JAAP y la rendición de cuentas</a:t>
            </a:r>
            <a:endParaRPr lang="es-EC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8632E-21FA-DC1A-652E-3AA30DA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4176"/>
            <a:ext cx="9144000" cy="561097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/>
                </a:solidFill>
              </a:rPr>
              <a:t>Las JAAP, manejan fondos públicos y por tanto deben rendir cuentas a sus socios.</a:t>
            </a:r>
          </a:p>
          <a:p>
            <a:pPr algn="l"/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B119C91-08D9-7866-9A03-90C9C2C62C48}"/>
              </a:ext>
            </a:extLst>
          </p:cNvPr>
          <p:cNvSpPr txBox="1">
            <a:spLocks/>
          </p:cNvSpPr>
          <p:nvPr/>
        </p:nvSpPr>
        <p:spPr>
          <a:xfrm>
            <a:off x="2140527" y="2694701"/>
            <a:ext cx="7910945" cy="84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/>
              <a:t>Aspectos claves que se debe contemplar en la rendición de cuentas</a:t>
            </a:r>
            <a:endParaRPr lang="es-EC" sz="40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DD1E7EA-0490-616D-4B3D-D5CBD914B21C}"/>
              </a:ext>
            </a:extLst>
          </p:cNvPr>
          <p:cNvSpPr txBox="1">
            <a:spLocks/>
          </p:cNvSpPr>
          <p:nvPr/>
        </p:nvSpPr>
        <p:spPr>
          <a:xfrm>
            <a:off x="928249" y="3879272"/>
            <a:ext cx="10501745" cy="2687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Situación de la infraestructura del sistema de agua potable desde el punto de vista técnico, social, organizativo y legal.</a:t>
            </a:r>
          </a:p>
          <a:p>
            <a:pPr algn="just"/>
            <a:r>
              <a:rPr lang="es-ES" dirty="0"/>
              <a:t>Situación económica, informe que debe contemplar ingresos, egresos saldos.</a:t>
            </a:r>
          </a:p>
          <a:p>
            <a:pPr algn="just"/>
            <a:r>
              <a:rPr lang="es-ES" dirty="0"/>
              <a:t>Cobertura del servicio, niveles de satisfacción de los socios.</a:t>
            </a:r>
          </a:p>
          <a:p>
            <a:pPr algn="just"/>
            <a:r>
              <a:rPr lang="es-ES" dirty="0"/>
              <a:t>Calidad del agua ojalá con el pronunciamiento de las autoridades correspondientes.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29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7488-B753-BCE8-A2B3-B8BA6C9F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457200"/>
            <a:ext cx="9628910" cy="16557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Efectos de la rendición de cuentas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8632E-21FA-DC1A-652E-3AA30DA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680" y="2438400"/>
            <a:ext cx="3893127" cy="396240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/>
                </a:solidFill>
              </a:rPr>
              <a:t>Valorar los esfuerzos realizados por parte de los directivos.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Apropiación y responsabilización de los usuarios del funcionamiento del sistema de agua.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Establecimiento de retos que necesita cumplir la JAAP en los diferentes ámbitos.</a:t>
            </a:r>
          </a:p>
          <a:p>
            <a:pPr algn="l"/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45F55A-089A-F24A-783A-9C8746D8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/>
          <a:stretch/>
        </p:blipFill>
        <p:spPr>
          <a:xfrm>
            <a:off x="545690" y="2112963"/>
            <a:ext cx="5579806" cy="42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6EEE41-E70C-133F-FF9C-F3273AB2E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1026" name="Picture 2" descr="Dotación de Agua. DOTACIÓN Se entiende por dotación la cantidad de agua que  se asigna para cada habitante y que incluye el consumo de todos los  servicios. - ppt descargar">
            <a:extLst>
              <a:ext uri="{FF2B5EF4-FFF2-40B4-BE49-F238E27FC236}">
                <a16:creationId xmlns:a16="http://schemas.microsoft.com/office/drawing/2014/main" id="{C45E068F-FEA7-C267-3340-9D635582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F91FA7FD-1B66-ECA8-B92E-675529AD9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17126"/>
            <a:ext cx="12192000" cy="144087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solidFill>
                  <a:srgbClr val="0070C0"/>
                </a:solidFill>
              </a:rPr>
              <a:t>La llave de la salud del pueblo, está en consumir agua de calidad, y esa es la responsabilidad </a:t>
            </a:r>
            <a:r>
              <a:rPr lang="es-ES" sz="3600" b="1" dirty="0" err="1">
                <a:solidFill>
                  <a:srgbClr val="0070C0"/>
                </a:solidFill>
              </a:rPr>
              <a:t>JAAPs</a:t>
            </a:r>
            <a:endParaRPr lang="es-EC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78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715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AvenirLTStd-Book-SC700</vt:lpstr>
      <vt:lpstr>AvenirLTStd-Light</vt:lpstr>
      <vt:lpstr>AvenirLTStd-LightOblique</vt:lpstr>
      <vt:lpstr>AvenirLTStd-Medium</vt:lpstr>
      <vt:lpstr>Trebuchet MS</vt:lpstr>
      <vt:lpstr>Wingdings 3</vt:lpstr>
      <vt:lpstr>Faceta</vt:lpstr>
      <vt:lpstr>RENDICIÓN DE CUENTAS</vt:lpstr>
      <vt:lpstr>Qué es la rendición de cuentas</vt:lpstr>
      <vt:lpstr>Presentación de PowerPoint</vt:lpstr>
      <vt:lpstr>¿Quiénes rinden cuentas?</vt:lpstr>
      <vt:lpstr>Presentación de PowerPoint</vt:lpstr>
      <vt:lpstr>Objetivos de la rendición de cuentas</vt:lpstr>
      <vt:lpstr>Las JAAP y la rendición de cuentas</vt:lpstr>
      <vt:lpstr>Efectos de la rendición de cuentas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 cesa</dc:creator>
  <cp:lastModifiedBy>User</cp:lastModifiedBy>
  <cp:revision>25</cp:revision>
  <dcterms:created xsi:type="dcterms:W3CDTF">2023-07-27T18:20:01Z</dcterms:created>
  <dcterms:modified xsi:type="dcterms:W3CDTF">2023-07-29T19:54:12Z</dcterms:modified>
</cp:coreProperties>
</file>