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25" r:id="rId3"/>
    <p:sldId id="345" r:id="rId4"/>
    <p:sldId id="346" r:id="rId5"/>
    <p:sldId id="347" r:id="rId6"/>
    <p:sldId id="355" r:id="rId7"/>
    <p:sldId id="348" r:id="rId8"/>
    <p:sldId id="356" r:id="rId9"/>
    <p:sldId id="363" r:id="rId10"/>
    <p:sldId id="358" r:id="rId11"/>
    <p:sldId id="359" r:id="rId12"/>
    <p:sldId id="366" r:id="rId13"/>
    <p:sldId id="367" r:id="rId14"/>
    <p:sldId id="34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FFCC"/>
    <a:srgbClr val="F826C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85BA6-FEA4-4932-87B7-EBFD72314FF9}" type="doc">
      <dgm:prSet loTypeId="urn:microsoft.com/office/officeart/2005/8/layout/radial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C59C8B5C-7A28-4297-B248-CB866B2CDF85}">
      <dgm:prSet phldrT="[Texto]" custT="1"/>
      <dgm:spPr/>
      <dgm:t>
        <a:bodyPr/>
        <a:lstStyle/>
        <a:p>
          <a:r>
            <a:rPr lang="es-EC" sz="1800" b="1" dirty="0">
              <a:solidFill>
                <a:schemeClr val="tx1"/>
              </a:solidFill>
            </a:rPr>
            <a:t>RENDICIÓN DE CUENTAS</a:t>
          </a:r>
        </a:p>
      </dgm:t>
    </dgm:pt>
    <dgm:pt modelId="{50D6FB1C-C5B0-450B-8EA7-B061B528095E}" type="parTrans" cxnId="{2770F2D9-820F-45AA-BBD2-72B9FF654F19}">
      <dgm:prSet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9060ACEA-8DBD-42BA-9092-EDF71C107F1E}" type="sibTrans" cxnId="{2770F2D9-820F-45AA-BBD2-72B9FF654F19}">
      <dgm:prSet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1220F9F0-92B9-4BA8-8851-8013F64F2967}">
      <dgm:prSet phldrT="[Texto]" custT="1"/>
      <dgm:spPr/>
      <dgm:t>
        <a:bodyPr/>
        <a:lstStyle/>
        <a:p>
          <a:r>
            <a:rPr lang="es-EC" sz="1400" b="1" dirty="0">
              <a:solidFill>
                <a:schemeClr val="tx1"/>
              </a:solidFill>
            </a:rPr>
            <a:t>APROPIACIÓN Y EMPODERAMIENTO</a:t>
          </a:r>
        </a:p>
      </dgm:t>
    </dgm:pt>
    <dgm:pt modelId="{94AA8090-4619-4FCF-B66E-061109F7D869}" type="parTrans" cxnId="{A3170308-A100-4D37-9BD7-7BF1B45A8695}">
      <dgm:prSet custT="1"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42509A3F-9333-41D4-8CB0-E42D0F7415FB}" type="sibTrans" cxnId="{A3170308-A100-4D37-9BD7-7BF1B45A8695}">
      <dgm:prSet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7E50F775-3FA9-4133-8DB2-1FBD45A14422}">
      <dgm:prSet phldrT="[Texto]" custT="1"/>
      <dgm:spPr/>
      <dgm:t>
        <a:bodyPr/>
        <a:lstStyle/>
        <a:p>
          <a:r>
            <a:rPr lang="es-EC" sz="1600" b="1" dirty="0">
              <a:solidFill>
                <a:schemeClr val="tx1"/>
              </a:solidFill>
            </a:rPr>
            <a:t>MEJORA LA CONFIANZA</a:t>
          </a:r>
        </a:p>
      </dgm:t>
    </dgm:pt>
    <dgm:pt modelId="{F5186158-0D84-4B6E-B79E-D8062DF06914}" type="parTrans" cxnId="{26FA1932-AE56-4C2B-9417-4A0810D30888}">
      <dgm:prSet custT="1"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EFCE91F9-D896-44E1-9209-BBF8E476CF24}" type="sibTrans" cxnId="{26FA1932-AE56-4C2B-9417-4A0810D30888}">
      <dgm:prSet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022A0F71-767C-4E7C-B7D9-176C31023BCA}">
      <dgm:prSet phldrT="[Texto]" custT="1"/>
      <dgm:spPr/>
      <dgm:t>
        <a:bodyPr/>
        <a:lstStyle/>
        <a:p>
          <a:r>
            <a:rPr lang="es-EC" sz="1600" b="1" dirty="0">
              <a:solidFill>
                <a:schemeClr val="tx1"/>
              </a:solidFill>
            </a:rPr>
            <a:t>MEJORA LOS SERVICIO</a:t>
          </a:r>
        </a:p>
      </dgm:t>
    </dgm:pt>
    <dgm:pt modelId="{311FC9C2-9A6F-4CEA-A531-FD564354A5ED}" type="parTrans" cxnId="{86FF3663-8B61-42C2-82DF-2E79CE583CE8}">
      <dgm:prSet custT="1"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AF6777F8-4A8E-40CB-968B-5C2F31272FD6}" type="sibTrans" cxnId="{86FF3663-8B61-42C2-82DF-2E79CE583CE8}">
      <dgm:prSet/>
      <dgm:spPr/>
      <dgm:t>
        <a:bodyPr/>
        <a:lstStyle/>
        <a:p>
          <a:endParaRPr lang="es-EC" sz="1400" b="1">
            <a:solidFill>
              <a:schemeClr val="tx1"/>
            </a:solidFill>
          </a:endParaRPr>
        </a:p>
      </dgm:t>
    </dgm:pt>
    <dgm:pt modelId="{B9A90E91-5F1F-4987-8414-33D480420242}" type="pres">
      <dgm:prSet presAssocID="{97985BA6-FEA4-4932-87B7-EBFD72314FF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5DE425-585B-4CB5-B9B3-AC06AD0AB8F6}" type="pres">
      <dgm:prSet presAssocID="{C59C8B5C-7A28-4297-B248-CB866B2CDF85}" presName="centerShape" presStyleLbl="node0" presStyleIdx="0" presStyleCnt="1" custScaleX="143180" custScaleY="143180"/>
      <dgm:spPr/>
    </dgm:pt>
    <dgm:pt modelId="{F63A2732-9DF0-4826-9604-7CAD677F4D30}" type="pres">
      <dgm:prSet presAssocID="{94AA8090-4619-4FCF-B66E-061109F7D869}" presName="parTrans" presStyleLbl="sibTrans2D1" presStyleIdx="0" presStyleCnt="3" custScaleX="208495" custScaleY="122448"/>
      <dgm:spPr/>
    </dgm:pt>
    <dgm:pt modelId="{37428023-F955-4F14-AB7D-29D93866BC5F}" type="pres">
      <dgm:prSet presAssocID="{94AA8090-4619-4FCF-B66E-061109F7D869}" presName="connectorText" presStyleLbl="sibTrans2D1" presStyleIdx="0" presStyleCnt="3"/>
      <dgm:spPr/>
    </dgm:pt>
    <dgm:pt modelId="{B6972B1E-7F4E-4904-B872-4C0DA3CB4C7F}" type="pres">
      <dgm:prSet presAssocID="{1220F9F0-92B9-4BA8-8851-8013F64F2967}" presName="node" presStyleLbl="node1" presStyleIdx="0" presStyleCnt="3" custScaleX="118124" custScaleY="118124" custRadScaleRad="100547">
        <dgm:presLayoutVars>
          <dgm:bulletEnabled val="1"/>
        </dgm:presLayoutVars>
      </dgm:prSet>
      <dgm:spPr/>
    </dgm:pt>
    <dgm:pt modelId="{52D50444-2FDD-4E3B-8110-992852467928}" type="pres">
      <dgm:prSet presAssocID="{F5186158-0D84-4B6E-B79E-D8062DF06914}" presName="parTrans" presStyleLbl="sibTrans2D1" presStyleIdx="1" presStyleCnt="3" custScaleX="208495" custScaleY="122448"/>
      <dgm:spPr/>
    </dgm:pt>
    <dgm:pt modelId="{E1065F7F-9F50-4143-8F4A-0FD2ED265BB4}" type="pres">
      <dgm:prSet presAssocID="{F5186158-0D84-4B6E-B79E-D8062DF06914}" presName="connectorText" presStyleLbl="sibTrans2D1" presStyleIdx="1" presStyleCnt="3"/>
      <dgm:spPr/>
    </dgm:pt>
    <dgm:pt modelId="{90EC328F-12EC-4505-BE76-CDB03E2BC5D9}" type="pres">
      <dgm:prSet presAssocID="{7E50F775-3FA9-4133-8DB2-1FBD45A14422}" presName="node" presStyleLbl="node1" presStyleIdx="1" presStyleCnt="3" custScaleX="118124" custScaleY="118124">
        <dgm:presLayoutVars>
          <dgm:bulletEnabled val="1"/>
        </dgm:presLayoutVars>
      </dgm:prSet>
      <dgm:spPr/>
    </dgm:pt>
    <dgm:pt modelId="{BA48E7A7-74D6-45C9-9F9D-0526622A4DDB}" type="pres">
      <dgm:prSet presAssocID="{311FC9C2-9A6F-4CEA-A531-FD564354A5ED}" presName="parTrans" presStyleLbl="sibTrans2D1" presStyleIdx="2" presStyleCnt="3" custScaleX="208495" custScaleY="122448"/>
      <dgm:spPr/>
    </dgm:pt>
    <dgm:pt modelId="{956833B6-E0CF-4344-96C6-026B3FC41993}" type="pres">
      <dgm:prSet presAssocID="{311FC9C2-9A6F-4CEA-A531-FD564354A5ED}" presName="connectorText" presStyleLbl="sibTrans2D1" presStyleIdx="2" presStyleCnt="3"/>
      <dgm:spPr/>
    </dgm:pt>
    <dgm:pt modelId="{0845B0B2-16B2-4DF1-8A50-C836CC75BF9A}" type="pres">
      <dgm:prSet presAssocID="{022A0F71-767C-4E7C-B7D9-176C31023BCA}" presName="node" presStyleLbl="node1" presStyleIdx="2" presStyleCnt="3" custScaleX="118124" custScaleY="118124">
        <dgm:presLayoutVars>
          <dgm:bulletEnabled val="1"/>
        </dgm:presLayoutVars>
      </dgm:prSet>
      <dgm:spPr/>
    </dgm:pt>
  </dgm:ptLst>
  <dgm:cxnLst>
    <dgm:cxn modelId="{A3170308-A100-4D37-9BD7-7BF1B45A8695}" srcId="{C59C8B5C-7A28-4297-B248-CB866B2CDF85}" destId="{1220F9F0-92B9-4BA8-8851-8013F64F2967}" srcOrd="0" destOrd="0" parTransId="{94AA8090-4619-4FCF-B66E-061109F7D869}" sibTransId="{42509A3F-9333-41D4-8CB0-E42D0F7415FB}"/>
    <dgm:cxn modelId="{423E201E-D08B-479E-BE4C-B5927435996A}" type="presOf" srcId="{97985BA6-FEA4-4932-87B7-EBFD72314FF9}" destId="{B9A90E91-5F1F-4987-8414-33D480420242}" srcOrd="0" destOrd="0" presId="urn:microsoft.com/office/officeart/2005/8/layout/radial5"/>
    <dgm:cxn modelId="{26FA1932-AE56-4C2B-9417-4A0810D30888}" srcId="{C59C8B5C-7A28-4297-B248-CB866B2CDF85}" destId="{7E50F775-3FA9-4133-8DB2-1FBD45A14422}" srcOrd="1" destOrd="0" parTransId="{F5186158-0D84-4B6E-B79E-D8062DF06914}" sibTransId="{EFCE91F9-D896-44E1-9209-BBF8E476CF24}"/>
    <dgm:cxn modelId="{92F4E53F-542E-4945-BB23-44B4860EF06E}" type="presOf" srcId="{7E50F775-3FA9-4133-8DB2-1FBD45A14422}" destId="{90EC328F-12EC-4505-BE76-CDB03E2BC5D9}" srcOrd="0" destOrd="0" presId="urn:microsoft.com/office/officeart/2005/8/layout/radial5"/>
    <dgm:cxn modelId="{86FF3663-8B61-42C2-82DF-2E79CE583CE8}" srcId="{C59C8B5C-7A28-4297-B248-CB866B2CDF85}" destId="{022A0F71-767C-4E7C-B7D9-176C31023BCA}" srcOrd="2" destOrd="0" parTransId="{311FC9C2-9A6F-4CEA-A531-FD564354A5ED}" sibTransId="{AF6777F8-4A8E-40CB-968B-5C2F31272FD6}"/>
    <dgm:cxn modelId="{5A863550-CA21-430C-B396-3EE6881951E6}" type="presOf" srcId="{022A0F71-767C-4E7C-B7D9-176C31023BCA}" destId="{0845B0B2-16B2-4DF1-8A50-C836CC75BF9A}" srcOrd="0" destOrd="0" presId="urn:microsoft.com/office/officeart/2005/8/layout/radial5"/>
    <dgm:cxn modelId="{BFF88276-6423-4FD5-8F07-4E607EF0692E}" type="presOf" srcId="{94AA8090-4619-4FCF-B66E-061109F7D869}" destId="{F63A2732-9DF0-4826-9604-7CAD677F4D30}" srcOrd="0" destOrd="0" presId="urn:microsoft.com/office/officeart/2005/8/layout/radial5"/>
    <dgm:cxn modelId="{F049B87D-9AA0-463B-9CBD-3F7BD7B21CE5}" type="presOf" srcId="{F5186158-0D84-4B6E-B79E-D8062DF06914}" destId="{E1065F7F-9F50-4143-8F4A-0FD2ED265BB4}" srcOrd="1" destOrd="0" presId="urn:microsoft.com/office/officeart/2005/8/layout/radial5"/>
    <dgm:cxn modelId="{3935787F-8B78-44C3-81CE-09B7912B0B77}" type="presOf" srcId="{F5186158-0D84-4B6E-B79E-D8062DF06914}" destId="{52D50444-2FDD-4E3B-8110-992852467928}" srcOrd="0" destOrd="0" presId="urn:microsoft.com/office/officeart/2005/8/layout/radial5"/>
    <dgm:cxn modelId="{DB579681-2612-4BED-B863-698140D98051}" type="presOf" srcId="{C59C8B5C-7A28-4297-B248-CB866B2CDF85}" destId="{955DE425-585B-4CB5-B9B3-AC06AD0AB8F6}" srcOrd="0" destOrd="0" presId="urn:microsoft.com/office/officeart/2005/8/layout/radial5"/>
    <dgm:cxn modelId="{70F261AC-2F42-4E94-8DE5-6B178624CA0C}" type="presOf" srcId="{94AA8090-4619-4FCF-B66E-061109F7D869}" destId="{37428023-F955-4F14-AB7D-29D93866BC5F}" srcOrd="1" destOrd="0" presId="urn:microsoft.com/office/officeart/2005/8/layout/radial5"/>
    <dgm:cxn modelId="{A13023CE-B849-41BD-8469-529D192EC700}" type="presOf" srcId="{311FC9C2-9A6F-4CEA-A531-FD564354A5ED}" destId="{BA48E7A7-74D6-45C9-9F9D-0526622A4DDB}" srcOrd="0" destOrd="0" presId="urn:microsoft.com/office/officeart/2005/8/layout/radial5"/>
    <dgm:cxn modelId="{01DE07D0-CF9B-41E3-A866-97CCB03D300F}" type="presOf" srcId="{311FC9C2-9A6F-4CEA-A531-FD564354A5ED}" destId="{956833B6-E0CF-4344-96C6-026B3FC41993}" srcOrd="1" destOrd="0" presId="urn:microsoft.com/office/officeart/2005/8/layout/radial5"/>
    <dgm:cxn modelId="{2770F2D9-820F-45AA-BBD2-72B9FF654F19}" srcId="{97985BA6-FEA4-4932-87B7-EBFD72314FF9}" destId="{C59C8B5C-7A28-4297-B248-CB866B2CDF85}" srcOrd="0" destOrd="0" parTransId="{50D6FB1C-C5B0-450B-8EA7-B061B528095E}" sibTransId="{9060ACEA-8DBD-42BA-9092-EDF71C107F1E}"/>
    <dgm:cxn modelId="{E745CAED-65F8-4A64-BD5A-7D5F9736F3AA}" type="presOf" srcId="{1220F9F0-92B9-4BA8-8851-8013F64F2967}" destId="{B6972B1E-7F4E-4904-B872-4C0DA3CB4C7F}" srcOrd="0" destOrd="0" presId="urn:microsoft.com/office/officeart/2005/8/layout/radial5"/>
    <dgm:cxn modelId="{421FAA07-9059-4129-BC44-8090C5B19083}" type="presParOf" srcId="{B9A90E91-5F1F-4987-8414-33D480420242}" destId="{955DE425-585B-4CB5-B9B3-AC06AD0AB8F6}" srcOrd="0" destOrd="0" presId="urn:microsoft.com/office/officeart/2005/8/layout/radial5"/>
    <dgm:cxn modelId="{58C413C5-FC80-4C89-A555-92CCE132E6D7}" type="presParOf" srcId="{B9A90E91-5F1F-4987-8414-33D480420242}" destId="{F63A2732-9DF0-4826-9604-7CAD677F4D30}" srcOrd="1" destOrd="0" presId="urn:microsoft.com/office/officeart/2005/8/layout/radial5"/>
    <dgm:cxn modelId="{4B2B001B-817E-4DAA-9AFA-F72EE1526630}" type="presParOf" srcId="{F63A2732-9DF0-4826-9604-7CAD677F4D30}" destId="{37428023-F955-4F14-AB7D-29D93866BC5F}" srcOrd="0" destOrd="0" presId="urn:microsoft.com/office/officeart/2005/8/layout/radial5"/>
    <dgm:cxn modelId="{DA1FE2F6-B977-4F43-9522-5D208F447BB4}" type="presParOf" srcId="{B9A90E91-5F1F-4987-8414-33D480420242}" destId="{B6972B1E-7F4E-4904-B872-4C0DA3CB4C7F}" srcOrd="2" destOrd="0" presId="urn:microsoft.com/office/officeart/2005/8/layout/radial5"/>
    <dgm:cxn modelId="{0E580C1D-D734-49DD-83AC-108CCEA1B009}" type="presParOf" srcId="{B9A90E91-5F1F-4987-8414-33D480420242}" destId="{52D50444-2FDD-4E3B-8110-992852467928}" srcOrd="3" destOrd="0" presId="urn:microsoft.com/office/officeart/2005/8/layout/radial5"/>
    <dgm:cxn modelId="{CDD86ADB-9EF5-4176-8AFE-B2F0A9272164}" type="presParOf" srcId="{52D50444-2FDD-4E3B-8110-992852467928}" destId="{E1065F7F-9F50-4143-8F4A-0FD2ED265BB4}" srcOrd="0" destOrd="0" presId="urn:microsoft.com/office/officeart/2005/8/layout/radial5"/>
    <dgm:cxn modelId="{7FEDDDEF-2A74-43F7-BD3B-F505DB6F2AC7}" type="presParOf" srcId="{B9A90E91-5F1F-4987-8414-33D480420242}" destId="{90EC328F-12EC-4505-BE76-CDB03E2BC5D9}" srcOrd="4" destOrd="0" presId="urn:microsoft.com/office/officeart/2005/8/layout/radial5"/>
    <dgm:cxn modelId="{8CCBEE04-7F90-4727-9F1F-D23F2E89772F}" type="presParOf" srcId="{B9A90E91-5F1F-4987-8414-33D480420242}" destId="{BA48E7A7-74D6-45C9-9F9D-0526622A4DDB}" srcOrd="5" destOrd="0" presId="urn:microsoft.com/office/officeart/2005/8/layout/radial5"/>
    <dgm:cxn modelId="{DA4F140B-B71E-4919-A8EA-86B14A458CDE}" type="presParOf" srcId="{BA48E7A7-74D6-45C9-9F9D-0526622A4DDB}" destId="{956833B6-E0CF-4344-96C6-026B3FC41993}" srcOrd="0" destOrd="0" presId="urn:microsoft.com/office/officeart/2005/8/layout/radial5"/>
    <dgm:cxn modelId="{B2A456F0-7DA2-4265-BE48-C0F7609879DE}" type="presParOf" srcId="{B9A90E91-5F1F-4987-8414-33D480420242}" destId="{0845B0B2-16B2-4DF1-8A50-C836CC75BF9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DE425-585B-4CB5-B9B3-AC06AD0AB8F6}">
      <dsp:nvSpPr>
        <dsp:cNvPr id="0" name=""/>
        <dsp:cNvSpPr/>
      </dsp:nvSpPr>
      <dsp:spPr>
        <a:xfrm>
          <a:off x="4278313" y="2242857"/>
          <a:ext cx="2474152" cy="2474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>
              <a:solidFill>
                <a:schemeClr val="tx1"/>
              </a:solidFill>
            </a:rPr>
            <a:t>RENDICIÓN DE CUENTAS</a:t>
          </a:r>
        </a:p>
      </dsp:txBody>
      <dsp:txXfrm>
        <a:off x="4640644" y="2605188"/>
        <a:ext cx="1749490" cy="1749490"/>
      </dsp:txXfrm>
    </dsp:sp>
    <dsp:sp modelId="{F63A2732-9DF0-4826-9604-7CAD677F4D30}">
      <dsp:nvSpPr>
        <dsp:cNvPr id="0" name=""/>
        <dsp:cNvSpPr/>
      </dsp:nvSpPr>
      <dsp:spPr>
        <a:xfrm rot="16200000">
          <a:off x="5379722" y="1743125"/>
          <a:ext cx="271333" cy="761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tx1"/>
            </a:solidFill>
          </a:endParaRPr>
        </a:p>
      </dsp:txBody>
      <dsp:txXfrm>
        <a:off x="5420422" y="1936082"/>
        <a:ext cx="189933" cy="456769"/>
      </dsp:txXfrm>
    </dsp:sp>
    <dsp:sp modelId="{B6972B1E-7F4E-4904-B872-4C0DA3CB4C7F}">
      <dsp:nvSpPr>
        <dsp:cNvPr id="0" name=""/>
        <dsp:cNvSpPr/>
      </dsp:nvSpPr>
      <dsp:spPr>
        <a:xfrm>
          <a:off x="4435388" y="-162690"/>
          <a:ext cx="2160002" cy="2160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solidFill>
                <a:schemeClr val="tx1"/>
              </a:solidFill>
            </a:rPr>
            <a:t>APROPIACIÓN Y EMPODERAMIENTO</a:t>
          </a:r>
        </a:p>
      </dsp:txBody>
      <dsp:txXfrm>
        <a:off x="4751713" y="153635"/>
        <a:ext cx="1527352" cy="1527352"/>
      </dsp:txXfrm>
    </dsp:sp>
    <dsp:sp modelId="{52D50444-2FDD-4E3B-8110-992852467928}">
      <dsp:nvSpPr>
        <dsp:cNvPr id="0" name=""/>
        <dsp:cNvSpPr/>
      </dsp:nvSpPr>
      <dsp:spPr>
        <a:xfrm rot="1800000">
          <a:off x="6554196" y="3777374"/>
          <a:ext cx="271333" cy="761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tx1"/>
            </a:solidFill>
          </a:endParaRPr>
        </a:p>
      </dsp:txBody>
      <dsp:txXfrm>
        <a:off x="6559649" y="3909281"/>
        <a:ext cx="189933" cy="456769"/>
      </dsp:txXfrm>
    </dsp:sp>
    <dsp:sp modelId="{90EC328F-12EC-4505-BE76-CDB03E2BC5D9}">
      <dsp:nvSpPr>
        <dsp:cNvPr id="0" name=""/>
        <dsp:cNvSpPr/>
      </dsp:nvSpPr>
      <dsp:spPr>
        <a:xfrm>
          <a:off x="6654685" y="3681244"/>
          <a:ext cx="2160002" cy="2160002"/>
        </a:xfrm>
        <a:prstGeom prst="ellipse">
          <a:avLst/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>
              <a:solidFill>
                <a:schemeClr val="tx1"/>
              </a:solidFill>
            </a:rPr>
            <a:t>MEJORA LA CONFIANZA</a:t>
          </a:r>
        </a:p>
      </dsp:txBody>
      <dsp:txXfrm>
        <a:off x="6971010" y="3997569"/>
        <a:ext cx="1527352" cy="1527352"/>
      </dsp:txXfrm>
    </dsp:sp>
    <dsp:sp modelId="{BA48E7A7-74D6-45C9-9F9D-0526622A4DDB}">
      <dsp:nvSpPr>
        <dsp:cNvPr id="0" name=""/>
        <dsp:cNvSpPr/>
      </dsp:nvSpPr>
      <dsp:spPr>
        <a:xfrm rot="9000000">
          <a:off x="4205248" y="3777374"/>
          <a:ext cx="271333" cy="761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>
            <a:solidFill>
              <a:schemeClr val="tx1"/>
            </a:solidFill>
          </a:endParaRPr>
        </a:p>
      </dsp:txBody>
      <dsp:txXfrm rot="10800000">
        <a:off x="4281195" y="3909281"/>
        <a:ext cx="189933" cy="456769"/>
      </dsp:txXfrm>
    </dsp:sp>
    <dsp:sp modelId="{0845B0B2-16B2-4DF1-8A50-C836CC75BF9A}">
      <dsp:nvSpPr>
        <dsp:cNvPr id="0" name=""/>
        <dsp:cNvSpPr/>
      </dsp:nvSpPr>
      <dsp:spPr>
        <a:xfrm>
          <a:off x="2216091" y="3681244"/>
          <a:ext cx="2160002" cy="2160002"/>
        </a:xfrm>
        <a:prstGeom prst="ellipse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b="1" kern="1200" dirty="0">
              <a:solidFill>
                <a:schemeClr val="tx1"/>
              </a:solidFill>
            </a:rPr>
            <a:t>MEJORA LOS SERVICIO</a:t>
          </a:r>
        </a:p>
      </dsp:txBody>
      <dsp:txXfrm>
        <a:off x="2532416" y="3997569"/>
        <a:ext cx="1527352" cy="152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48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3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9869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3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090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75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292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473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80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00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81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13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225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57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B400-0C5E-45A6-855F-A27F06037859}" type="datetimeFigureOut">
              <a:rPr lang="es-EC" smtClean="0"/>
              <a:t>22/6/2023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B6344-F277-453D-B9F0-79B88D1310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99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6229133" y="2131512"/>
            <a:ext cx="581046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0F0"/>
                </a:solidFill>
                <a:latin typeface="Arial Black" panose="020B0A04020102020204" pitchFamily="34" charset="0"/>
              </a:rPr>
              <a:t>Capacitación Virtual</a:t>
            </a:r>
          </a:p>
          <a:p>
            <a:pPr algn="ctr"/>
            <a:endParaRPr lang="es-ES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S" sz="2800" b="1" dirty="0">
                <a:latin typeface="Arial Black" panose="020B0A04020102020204" pitchFamily="34" charset="0"/>
              </a:rPr>
              <a:t>Fortalecimiento del Liderazgo de la Junta de Riego Mocha Huachi</a:t>
            </a:r>
            <a:endParaRPr lang="es-ES" sz="2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284395"/>
            <a:ext cx="1985083" cy="7559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C0D7C93-51EA-44F9-8434-571A9596FEA7}"/>
              </a:ext>
            </a:extLst>
          </p:cNvPr>
          <p:cNvSpPr txBox="1"/>
          <p:nvPr/>
        </p:nvSpPr>
        <p:spPr>
          <a:xfrm>
            <a:off x="7059211" y="4859523"/>
            <a:ext cx="4274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Capacitadores:</a:t>
            </a:r>
          </a:p>
          <a:p>
            <a:endParaRPr lang="es-EC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C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s-EC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Ricardo Suárez</a:t>
            </a:r>
          </a:p>
          <a:p>
            <a:r>
              <a:rPr lang="es-EC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s-EC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Elizabeth Zapata</a:t>
            </a:r>
          </a:p>
          <a:p>
            <a:pPr algn="ctr"/>
            <a:endParaRPr lang="es-EC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2ADE53-D893-4A81-8B4E-DDD75663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31216"/>
            <a:ext cx="6479364" cy="48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39DF-0900-4D3E-BB4C-F9BFBBF1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89000"/>
            <a:ext cx="10515600" cy="825400"/>
          </a:xfrm>
        </p:spPr>
        <p:txBody>
          <a:bodyPr>
            <a:normAutofit/>
          </a:bodyPr>
          <a:lstStyle/>
          <a:p>
            <a:pPr algn="ctr"/>
            <a:r>
              <a:rPr lang="es-EC" sz="3600" b="1" dirty="0"/>
              <a:t>Importancia de la Rendición de Cuentas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0BAD2DB5-0B27-40BD-84CE-4CF3ACCAC3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610" y="1007166"/>
          <a:ext cx="11030779" cy="567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09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39DF-0900-4D3E-BB4C-F9BFBBF1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89000"/>
            <a:ext cx="10515600" cy="918166"/>
          </a:xfrm>
        </p:spPr>
        <p:txBody>
          <a:bodyPr/>
          <a:lstStyle/>
          <a:p>
            <a:pPr algn="ctr"/>
            <a:r>
              <a:rPr lang="es-EC" b="1" dirty="0"/>
              <a:t>EL ACTA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869A53-68F4-403F-BA9F-D61A84F8661E}"/>
              </a:ext>
            </a:extLst>
          </p:cNvPr>
          <p:cNvSpPr txBox="1"/>
          <p:nvPr/>
        </p:nvSpPr>
        <p:spPr>
          <a:xfrm>
            <a:off x="225287" y="1192697"/>
            <a:ext cx="76465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/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un documento que relata lo sucedido, tratado o acordado en la asamblea de acuerdo al orden del día, es redactado por el secretario/a o quién haga las veces en la reunión.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 acta debe tener: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Numeración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Registro del lugar, fecha y hora donde se llevó a cabo la reunión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 que la presidió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Registro de los miembros presentes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Constancia de que se inicio con el quórum reglamentario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Observaciones al acta anterior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Asuntos tratados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 de las personas que hagan presentado mociones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Propuestas o planteamientos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 de las votaciones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acuerdos y resoluciones planteadas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3BB46D-8FB9-467C-961A-FE8B26B8B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961" r="3961"/>
          <a:stretch/>
        </p:blipFill>
        <p:spPr>
          <a:xfrm>
            <a:off x="7991061" y="878578"/>
            <a:ext cx="3975652" cy="4694463"/>
          </a:xfrm>
          <a:prstGeom prst="leftArrow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7547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2">
            <a:extLst>
              <a:ext uri="{FF2B5EF4-FFF2-40B4-BE49-F238E27FC236}">
                <a16:creationId xmlns:a16="http://schemas.microsoft.com/office/drawing/2014/main" id="{BB5AFB3B-E148-474C-A1FC-7043FEBE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240" y="728003"/>
            <a:ext cx="9875519" cy="5401993"/>
          </a:xfrm>
          <a:prstGeom prst="rect">
            <a:avLst/>
          </a:prstGeom>
          <a:solidFill>
            <a:srgbClr val="FBE4D5"/>
          </a:solidFill>
          <a:ln w="47625" cmpd="dbl">
            <a:solidFill>
              <a:srgbClr val="CC33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s-EC" altLang="es-EC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IMPORTANTE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s-EC" altLang="es-EC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s-EC" altLang="es-EC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El Acta es un documento accesible para todos los miembros de la organización y/o para autoridades que lo requieran</a:t>
            </a:r>
            <a:r>
              <a:rPr lang="es-EC" altLang="es-EC" sz="3600" dirty="0">
                <a:latin typeface="Calibri" panose="020F0502020204030204" pitchFamily="34" charset="0"/>
              </a:rPr>
              <a:t> (previa solicitud motivada),</a:t>
            </a:r>
            <a:r>
              <a:rPr kumimoji="0" lang="es-EC" altLang="es-EC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de allí la importancia que, su redacción debe ser clara, concisa con lenguaje sencillo de fácil comprensión y la presentación debe ser nítida, legible sin borrones ni tachones</a:t>
            </a:r>
            <a:r>
              <a:rPr kumimoji="0" lang="es-EC" altLang="es-EC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  <a:endParaRPr kumimoji="0" lang="es-EC" altLang="es-EC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0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A9A1F-042A-4FF2-BAB6-D1ADEF45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52" y="609600"/>
            <a:ext cx="8596667" cy="566738"/>
          </a:xfrm>
        </p:spPr>
        <p:txBody>
          <a:bodyPr/>
          <a:lstStyle/>
          <a:p>
            <a:pPr algn="ctr"/>
            <a:r>
              <a:rPr lang="es-MX" b="1" dirty="0"/>
              <a:t>ARCHIVO</a:t>
            </a:r>
            <a:endParaRPr lang="es-EC" b="1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743A2A86-6BAA-404F-BEC7-836B95A1B8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666" r="25666"/>
          <a:stretch>
            <a:fillRect/>
          </a:stretch>
        </p:blipFill>
        <p:spPr>
          <a:xfrm>
            <a:off x="6407891" y="1345029"/>
            <a:ext cx="3174259" cy="4082877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C4D7A5-1915-48F6-AF5C-A9DA15DA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436" y="1647288"/>
            <a:ext cx="5138675" cy="4425213"/>
          </a:xfrm>
        </p:spPr>
        <p:txBody>
          <a:bodyPr>
            <a:normAutofit/>
          </a:bodyPr>
          <a:lstStyle/>
          <a:p>
            <a:r>
              <a:rPr lang="es-MX" sz="2400" dirty="0"/>
              <a:t>Toda documentación debe quedar debidamente archivada.</a:t>
            </a:r>
          </a:p>
          <a:p>
            <a:r>
              <a:rPr lang="es-MX" sz="2400" dirty="0"/>
              <a:t>Se constituye en la historia de la organización.</a:t>
            </a:r>
          </a:p>
          <a:p>
            <a:r>
              <a:rPr lang="es-MX" sz="2400" dirty="0"/>
              <a:t>Se encuentran las justificaciones de las acciones realizadas y realizadas por las autoridades.</a:t>
            </a:r>
          </a:p>
          <a:p>
            <a:r>
              <a:rPr lang="es-MX" sz="2400" dirty="0"/>
              <a:t>Es la base para eventuales acciones de auditoría administrativa, financiera y legal.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06560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F8A85EF-2E11-46F5-8792-716D0D354AC0}"/>
              </a:ext>
            </a:extLst>
          </p:cNvPr>
          <p:cNvSpPr txBox="1"/>
          <p:nvPr/>
        </p:nvSpPr>
        <p:spPr>
          <a:xfrm>
            <a:off x="6096000" y="3269673"/>
            <a:ext cx="5029200" cy="58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 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42206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284395"/>
            <a:ext cx="1985083" cy="7559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B1E35C5-46D5-42CA-8B05-3435462BC414}"/>
              </a:ext>
            </a:extLst>
          </p:cNvPr>
          <p:cNvSpPr txBox="1"/>
          <p:nvPr/>
        </p:nvSpPr>
        <p:spPr>
          <a:xfrm>
            <a:off x="2014329" y="1691699"/>
            <a:ext cx="8347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 DEL MÓDULO: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96F52B2-00F6-4F4E-88D1-F47C0D04C712}"/>
              </a:ext>
            </a:extLst>
          </p:cNvPr>
          <p:cNvSpPr txBox="1">
            <a:spLocks/>
          </p:cNvSpPr>
          <p:nvPr/>
        </p:nvSpPr>
        <p:spPr>
          <a:xfrm>
            <a:off x="930064" y="2716400"/>
            <a:ext cx="10515600" cy="316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C" dirty="0"/>
          </a:p>
          <a:p>
            <a:pPr marL="742950" indent="-742950" algn="l">
              <a:buFont typeface="+mj-lt"/>
              <a:buAutoNum type="arabicPeriod"/>
            </a:pPr>
            <a:endParaRPr lang="es-EC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1DE56F-AD31-4250-B974-906777DE5C0C}"/>
              </a:ext>
            </a:extLst>
          </p:cNvPr>
          <p:cNvSpPr txBox="1"/>
          <p:nvPr/>
        </p:nvSpPr>
        <p:spPr>
          <a:xfrm>
            <a:off x="1238175" y="2263054"/>
            <a:ext cx="9899374" cy="16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C" sz="2400" dirty="0">
                <a:latin typeface="Times New Roman" panose="02020603050405020304" pitchFamily="18" charset="0"/>
              </a:rPr>
              <a:t>Mejorar la gestión de  las Juntas Administradoras de Agua potable, mediante el dominio de los instrumentos de gestión, </a:t>
            </a:r>
            <a:r>
              <a:rPr lang="es-EC" sz="2400" b="0" dirty="0">
                <a:effectLst/>
                <a:latin typeface="Times New Roman" panose="02020603050405020304" pitchFamily="18" charset="0"/>
              </a:rPr>
              <a:t>cuya aplicación debe regir la actuación de todos los miembros y fundamentalmente de sus dirigentes.</a:t>
            </a:r>
            <a:endParaRPr lang="es-EC" sz="2400" dirty="0"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1076A7-0AF9-44CD-B7B9-0E1C88BF674D}"/>
              </a:ext>
            </a:extLst>
          </p:cNvPr>
          <p:cNvSpPr txBox="1"/>
          <p:nvPr/>
        </p:nvSpPr>
        <p:spPr>
          <a:xfrm>
            <a:off x="2014328" y="4381471"/>
            <a:ext cx="834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 DE APRENDIZAJE: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36D4FF-714E-4D80-A6EC-0336AD8D07DD}"/>
              </a:ext>
            </a:extLst>
          </p:cNvPr>
          <p:cNvSpPr txBox="1"/>
          <p:nvPr/>
        </p:nvSpPr>
        <p:spPr>
          <a:xfrm>
            <a:off x="1362562" y="4782930"/>
            <a:ext cx="9899374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C" sz="2400" b="0" dirty="0">
                <a:effectLst/>
                <a:latin typeface="Times New Roman" panose="02020603050405020304" pitchFamily="18" charset="0"/>
              </a:rPr>
              <a:t>Los participantes de la capacitación manejan las diferentes herramientas del procedimiento parlamentario, que permitan mejorar la democracia interna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33847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2C85-45D3-41AB-A336-D38BE72D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11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PROCEDIMIENTO PARLAMENTARIO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2B14B7-E650-4DA5-8AC1-0298177B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033"/>
            <a:ext cx="3844041" cy="39081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F74CBC-FF3A-4D6C-BD32-2A7F786F89E3}"/>
              </a:ext>
            </a:extLst>
          </p:cNvPr>
          <p:cNvSpPr txBox="1"/>
          <p:nvPr/>
        </p:nvSpPr>
        <p:spPr>
          <a:xfrm>
            <a:off x="4000500" y="1555274"/>
            <a:ext cx="81915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E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onjunto de normas o reglas que permiten organizar de manera clara y ordenada las asambleas o reuniones de las organizaciones.</a:t>
            </a:r>
          </a:p>
          <a:p>
            <a:pPr algn="just"/>
            <a:r>
              <a:rPr lang="es-E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C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Importancia</a:t>
            </a: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es-E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derecho a expresarse y generar el debate</a:t>
            </a:r>
            <a:endParaRPr lang="es-EC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orden y la democracia </a:t>
            </a:r>
            <a:endParaRPr lang="es-EC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participación</a:t>
            </a:r>
            <a:endParaRPr lang="es-EC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flexibilidad en la toma de decisiones</a:t>
            </a:r>
            <a:endParaRPr lang="es-EC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C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25882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FDEC1-69CF-4748-BA86-76C446F7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91"/>
            <a:ext cx="10515600" cy="953623"/>
          </a:xfrm>
        </p:spPr>
        <p:txBody>
          <a:bodyPr/>
          <a:lstStyle/>
          <a:p>
            <a:pPr algn="ctr"/>
            <a:r>
              <a:rPr lang="es-EC" b="1" dirty="0"/>
              <a:t>LA CONVOCATORIA</a:t>
            </a:r>
          </a:p>
        </p:txBody>
      </p:sp>
      <p:pic>
        <p:nvPicPr>
          <p:cNvPr id="1026" name="Picture 2" descr="Aviso Público De La Convocatoria Para Conformar El Comité De Desarrollo Y  Control Social Del Municipio De Yacuanquer Nariño - Alcaldía Municipal de  Yacuanquer Nariño">
            <a:extLst>
              <a:ext uri="{FF2B5EF4-FFF2-40B4-BE49-F238E27FC236}">
                <a16:creationId xmlns:a16="http://schemas.microsoft.com/office/drawing/2014/main" id="{1DE033B2-6735-461A-8830-828704253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647281" y="3244056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D1ED0C-DC46-4351-8CD5-4642E7D46B6C}"/>
              </a:ext>
            </a:extLst>
          </p:cNvPr>
          <p:cNvSpPr txBox="1"/>
          <p:nvPr/>
        </p:nvSpPr>
        <p:spPr>
          <a:xfrm>
            <a:off x="211454" y="1288268"/>
            <a:ext cx="11477626" cy="523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utiliza para </a:t>
            </a:r>
            <a:r>
              <a:rPr lang="es-E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invitar </a:t>
            </a: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los miembros de una organización a participar de una asamblea o reunión.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convocatoria puede realizarse de forma verbal o escrita, por los diferentes medios de comunicación 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s-E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s-E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Elementos principales: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Motivo 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día, hora y lugar 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Temas a tratar (orden del día)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Quién o quiénes convocan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Utilizar el Estatuto y reglamento</a:t>
            </a:r>
            <a:endParaRPr lang="es-EC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D720F-9D78-4652-9A02-D2227EA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77875"/>
          </a:xfrm>
        </p:spPr>
        <p:txBody>
          <a:bodyPr/>
          <a:lstStyle/>
          <a:p>
            <a:pPr algn="ctr"/>
            <a:r>
              <a:rPr lang="es-EC" b="1" dirty="0"/>
              <a:t>LA ASAMBLEA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BD106BD-9D68-4C5F-8A92-5125A3FF3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8" t="2351" b="2294"/>
          <a:stretch/>
        </p:blipFill>
        <p:spPr>
          <a:xfrm>
            <a:off x="137880" y="960119"/>
            <a:ext cx="4411028" cy="26955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4569B19-96E9-45DE-B156-ACE7704662A0}"/>
              </a:ext>
            </a:extLst>
          </p:cNvPr>
          <p:cNvSpPr txBox="1"/>
          <p:nvPr/>
        </p:nvSpPr>
        <p:spPr>
          <a:xfrm>
            <a:off x="4548908" y="1383078"/>
            <a:ext cx="7179945" cy="181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la reunión de personas que integran una organización, es la máxima autoridad de la organización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Tiene amplios poderes y también limitaciones, por la cual no pued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apartarse de lo establecido en el Estatuto y Reglamento para la toma de decisiones.</a:t>
            </a: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62A60F-527E-439B-9B6E-D1553DC60B6F}"/>
              </a:ext>
            </a:extLst>
          </p:cNvPr>
          <p:cNvSpPr txBox="1"/>
          <p:nvPr/>
        </p:nvSpPr>
        <p:spPr>
          <a:xfrm>
            <a:off x="68940" y="3655641"/>
            <a:ext cx="12054119" cy="32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s-E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Tipos de reuniones y/o asambleas:</a:t>
            </a:r>
            <a:endParaRPr lang="es-EC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s-E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Constitutivas.- </a:t>
            </a: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aquella que se realiza por primera vez, con el fin de formar la organización social.</a:t>
            </a: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s-E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s-E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rdinarias.- </a:t>
            </a: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aquella que se realiza periódicamente de acuerdo a lo establecido en el estatuto y reglamento. El orden del día puede ser modificado, de cuerdo a los requerimientos de la asamblea.</a:t>
            </a:r>
            <a:endParaRPr lang="es-EC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s-E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Extraordinarias.- </a:t>
            </a: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su nombre lo indica no existe periodicidad, sino depende de los requerimientos de la organización. El orden del día es cerrado y obligatorio, solo se puede tratar los puntos expresamente expuestos en el orden del día.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C" sz="2100" dirty="0"/>
          </a:p>
        </p:txBody>
      </p:sp>
    </p:spTree>
    <p:extLst>
      <p:ext uri="{BB962C8B-B14F-4D97-AF65-F5344CB8AC3E}">
        <p14:creationId xmlns:p14="http://schemas.microsoft.com/office/powerpoint/2010/main" val="197560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D720F-9D78-4652-9A02-D2227EA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s-EC" sz="3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Pasos para el desarrollo de las reuniones o asambleas: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64E617-FC66-49F3-AA39-1EA23811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391920"/>
            <a:ext cx="8240533" cy="5283835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Constatación del Quórum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Apertura de la sesión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Lectura y aprobación del acta de la sesión anterior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Lectura de comunicaciones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 de los asuntos o temas a tratar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Debate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Presentación de informes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Acuerdos y resoluciones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Clausura</a:t>
            </a:r>
            <a:endParaRPr lang="es-EC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663A12E-A2B9-4C58-BE4C-54F4357F5B03}"/>
              </a:ext>
            </a:extLst>
          </p:cNvPr>
          <p:cNvGrpSpPr/>
          <p:nvPr/>
        </p:nvGrpSpPr>
        <p:grpSpPr>
          <a:xfrm>
            <a:off x="9139237" y="1825073"/>
            <a:ext cx="2857500" cy="4056614"/>
            <a:chOff x="9139237" y="1825073"/>
            <a:chExt cx="2857500" cy="4056614"/>
          </a:xfrm>
        </p:grpSpPr>
        <p:pic>
          <p:nvPicPr>
            <p:cNvPr id="2054" name="Picture 6" descr="Pasos para crear una empresa: todo lo que necesitas saber">
              <a:extLst>
                <a:ext uri="{FF2B5EF4-FFF2-40B4-BE49-F238E27FC236}">
                  <a16:creationId xmlns:a16="http://schemas.microsoft.com/office/drawing/2014/main" id="{C44A3A2C-6C6B-4B35-B426-3D5E68AEE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9237" y="1825073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ASOS PARA SEGUIR ADELANTE CON TU NEGOCIO - Economic Growth Business  Incubator">
              <a:extLst>
                <a:ext uri="{FF2B5EF4-FFF2-40B4-BE49-F238E27FC236}">
                  <a16:creationId xmlns:a16="http://schemas.microsoft.com/office/drawing/2014/main" id="{E83E11A1-9FCB-4EBE-8105-107441F24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499" y="4033837"/>
              <a:ext cx="24669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29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39DF-0900-4D3E-BB4C-F9BFBBF1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89000"/>
            <a:ext cx="10515600" cy="918166"/>
          </a:xfrm>
        </p:spPr>
        <p:txBody>
          <a:bodyPr/>
          <a:lstStyle/>
          <a:p>
            <a:pPr algn="ctr"/>
            <a:r>
              <a:rPr lang="es-EC" b="1" dirty="0"/>
              <a:t>LAS MOCIONES</a:t>
            </a:r>
          </a:p>
        </p:txBody>
      </p:sp>
      <p:pic>
        <p:nvPicPr>
          <p:cNvPr id="3074" name="Picture 2" descr="Pedir la palabra - YouTube">
            <a:extLst>
              <a:ext uri="{FF2B5EF4-FFF2-40B4-BE49-F238E27FC236}">
                <a16:creationId xmlns:a16="http://schemas.microsoft.com/office/drawing/2014/main" id="{40DC4FAA-0F67-4130-A879-82B1DAE056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822" y="1504914"/>
            <a:ext cx="3719841" cy="208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FF47FE-68DE-4EB6-8E4A-AC6C02A38FE1}"/>
              </a:ext>
            </a:extLst>
          </p:cNvPr>
          <p:cNvSpPr txBox="1"/>
          <p:nvPr/>
        </p:nvSpPr>
        <p:spPr>
          <a:xfrm>
            <a:off x="413302" y="1088731"/>
            <a:ext cx="116619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/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la propuesta que se formula a La Asamblea para solicitar determinado acuerdo </a:t>
            </a:r>
          </a:p>
          <a:p>
            <a:pPr marL="228600" algn="just"/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 mociones pueden presentarse de forma individual o colectiva, </a:t>
            </a:r>
          </a:p>
          <a:p>
            <a:pPr marL="228600" algn="just"/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además puede hacerse de forma verbal o escrita.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s-E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s-E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Reglas generales: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Formular la moción en términos sencillos y claros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Esperar el </a:t>
            </a: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turno para el uso de la palabra y presentar la moción  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Presentar la moción de una manera clara, concisa y afirmativa 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Esperar que alguien apoye la moción</a:t>
            </a:r>
            <a:endParaRPr lang="es-E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Todos deben participar, opinando mediante el voto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no hay apoyo para la moción, esta se perderá y el moderador retomará la discusión general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Permitir al moderador que guíe una discusión adicional entre otros miembros de la asamblea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Modificar la moción original si así lo desean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Permitir al moderador que pregunte a la asamblea general si la discusión está completa y si están listos para efectuar un voto sobre la moción.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s-E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Permitir al moderador que llame al voto</a:t>
            </a:r>
            <a:endParaRPr lang="es-EC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39DF-0900-4D3E-BB4C-F9BFBBF1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89000"/>
            <a:ext cx="10515600" cy="918166"/>
          </a:xfrm>
        </p:spPr>
        <p:txBody>
          <a:bodyPr/>
          <a:lstStyle/>
          <a:p>
            <a:pPr algn="ctr"/>
            <a:r>
              <a:rPr lang="es-EC" b="1" dirty="0"/>
              <a:t>LA VOTACIÓN</a:t>
            </a:r>
          </a:p>
        </p:txBody>
      </p:sp>
      <p:pic>
        <p:nvPicPr>
          <p:cNvPr id="4098" name="Picture 2" descr="Voto Para El Concepto De La Elección La Mano Pone La Votación De Votación  En Caja Ilustración del Vector - Ilustración de documento, sobre: 76479101">
            <a:extLst>
              <a:ext uri="{FF2B5EF4-FFF2-40B4-BE49-F238E27FC236}">
                <a16:creationId xmlns:a16="http://schemas.microsoft.com/office/drawing/2014/main" id="{A853947D-C0DF-4319-9C9E-40011AF03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9" y="1441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a Votación Cuadrática: La idea del fundador de Ethereum Vitalik Buterin -  Criptotendencias - Noticias de bitcoin, criptomonedas y blockchain">
            <a:extLst>
              <a:ext uri="{FF2B5EF4-FFF2-40B4-BE49-F238E27FC236}">
                <a16:creationId xmlns:a16="http://schemas.microsoft.com/office/drawing/2014/main" id="{24914647-6CE0-476B-A504-13F14FCA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2" y="4018930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B6CCC4-4982-4018-9680-B40A520670FE}"/>
              </a:ext>
            </a:extLst>
          </p:cNvPr>
          <p:cNvSpPr txBox="1"/>
          <p:nvPr/>
        </p:nvSpPr>
        <p:spPr>
          <a:xfrm>
            <a:off x="3048000" y="1126436"/>
            <a:ext cx="89551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un procedimiento colectivo mediante el cual una asamblea brinda el apoyo a algo o alguien en particular mediante el voto (máxima expresión de la democracia). 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Votación abierta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expresa levantando la mano o poniéndose de pie y expresando el voto a viva voz.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Votación nominativa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También conocida como votación por lista (padrón), consiste en llamar a los votantes por su nombre de acuerdo a la lista, para que expresen su voto a viva voz.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Votación secreta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realiza por escrito mediante boletas, papeletas o cualquier papel, para luego contabilizar los votos.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39DF-0900-4D3E-BB4C-F9BFBBF1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89000"/>
            <a:ext cx="10515600" cy="918166"/>
          </a:xfrm>
        </p:spPr>
        <p:txBody>
          <a:bodyPr/>
          <a:lstStyle/>
          <a:p>
            <a:pPr algn="ctr"/>
            <a:r>
              <a:rPr lang="es-EC" b="1" dirty="0"/>
              <a:t>RENDICIÓN DE CUENTAS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2CE631-03CF-4125-A16A-351DCD07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9680" r="55832" b="12594"/>
          <a:stretch/>
        </p:blipFill>
        <p:spPr>
          <a:xfrm>
            <a:off x="7752522" y="826379"/>
            <a:ext cx="4439478" cy="5582603"/>
          </a:xfrm>
          <a:prstGeom prst="round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D6257A-9BDA-4AF2-B0EA-D06538B01CA1}"/>
              </a:ext>
            </a:extLst>
          </p:cNvPr>
          <p:cNvSpPr txBox="1"/>
          <p:nvPr/>
        </p:nvSpPr>
        <p:spPr>
          <a:xfrm>
            <a:off x="291550" y="1139687"/>
            <a:ext cx="73417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una expresión de control social, que comprende acciones de petición de información y de explicaciones, así como la evaluación de la gestión.</a:t>
            </a:r>
          </a:p>
          <a:p>
            <a:endParaRPr lang="es-ES" sz="2400" dirty="0">
              <a:latin typeface="Times New Roman" panose="02020603050405020304" pitchFamily="18" charset="0"/>
            </a:endParaRPr>
          </a:p>
          <a:p>
            <a:r>
              <a:rPr lang="es-E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¿</a:t>
            </a:r>
            <a: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Quienes están obligados a RC? </a:t>
            </a:r>
          </a:p>
          <a:p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Art.90 de la Ley Orgánica de Participación Ciudadana</a:t>
            </a:r>
          </a:p>
          <a:p>
            <a:endParaRPr lang="es-E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Instituciones o entidades del Estado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mpresas públicas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personas jurídicas del sector privado que manejen fondos públicos o desarrollen actividades de interés público</a:t>
            </a:r>
            <a:endParaRPr lang="es-E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edios de comunicación social</a:t>
            </a:r>
            <a:endParaRPr lang="es-EC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Autoridades de elección popular</a:t>
            </a: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101378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8655</TotalTime>
  <Words>967</Words>
  <Application>Microsoft Office PowerPoint</Application>
  <PresentationFormat>Panorámica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PROCEDIMIENTO PARLAMENTARIO</vt:lpstr>
      <vt:lpstr>LA CONVOCATORIA</vt:lpstr>
      <vt:lpstr>LA ASAMBLEA</vt:lpstr>
      <vt:lpstr>Pasos para el desarrollo de las reuniones o asambleas:</vt:lpstr>
      <vt:lpstr>LAS MOCIONES</vt:lpstr>
      <vt:lpstr>LA VOTACIÓN</vt:lpstr>
      <vt:lpstr>RENDICIÓN DE CUENTAS</vt:lpstr>
      <vt:lpstr>Importancia de la Rendición de Cuentas</vt:lpstr>
      <vt:lpstr>EL ACTA</vt:lpstr>
      <vt:lpstr>Presentación de PowerPoint</vt:lpstr>
      <vt:lpstr>ARCHIVO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1. ELEMENTOS GENERALES EN TORNO A LOS PROCESOS DE FORTALECIMIENTO DE LAS ORGANIZACIONES DE REGANTES</dc:title>
  <dc:creator>User</dc:creator>
  <cp:lastModifiedBy>PC</cp:lastModifiedBy>
  <cp:revision>217</cp:revision>
  <dcterms:created xsi:type="dcterms:W3CDTF">2019-08-28T18:15:14Z</dcterms:created>
  <dcterms:modified xsi:type="dcterms:W3CDTF">2023-06-22T16:01:02Z</dcterms:modified>
</cp:coreProperties>
</file>