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2" r:id="rId2"/>
    <p:sldId id="325" r:id="rId3"/>
    <p:sldId id="345" r:id="rId4"/>
    <p:sldId id="346" r:id="rId5"/>
    <p:sldId id="347" r:id="rId6"/>
    <p:sldId id="355" r:id="rId7"/>
    <p:sldId id="348" r:id="rId8"/>
    <p:sldId id="356" r:id="rId9"/>
    <p:sldId id="357" r:id="rId10"/>
    <p:sldId id="34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66"/>
    <a:srgbClr val="FFFF00"/>
    <a:srgbClr val="00FFCC"/>
    <a:srgbClr val="F826CB"/>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72" d="100"/>
          <a:sy n="72" d="100"/>
        </p:scale>
        <p:origin x="672"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712B400-0C5E-45A6-855F-A27F06037859}" type="datetimeFigureOut">
              <a:rPr lang="es-EC" smtClean="0"/>
              <a:t>22/7/2023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81CB6344-F277-453D-B9F0-79B88D13105D}" type="slidenum">
              <a:rPr lang="es-EC" smtClean="0"/>
              <a:t>‹Nº›</a:t>
            </a:fld>
            <a:endParaRPr lang="es-EC"/>
          </a:p>
        </p:txBody>
      </p:sp>
    </p:spTree>
    <p:extLst>
      <p:ext uri="{BB962C8B-B14F-4D97-AF65-F5344CB8AC3E}">
        <p14:creationId xmlns:p14="http://schemas.microsoft.com/office/powerpoint/2010/main" val="311838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712B400-0C5E-45A6-855F-A27F06037859}" type="datetimeFigureOut">
              <a:rPr lang="es-EC" smtClean="0"/>
              <a:t>22/7/2023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81CB6344-F277-453D-B9F0-79B88D13105D}" type="slidenum">
              <a:rPr lang="es-EC" smtClean="0"/>
              <a:t>‹Nº›</a:t>
            </a:fld>
            <a:endParaRPr lang="es-EC"/>
          </a:p>
        </p:txBody>
      </p:sp>
    </p:spTree>
    <p:extLst>
      <p:ext uri="{BB962C8B-B14F-4D97-AF65-F5344CB8AC3E}">
        <p14:creationId xmlns:p14="http://schemas.microsoft.com/office/powerpoint/2010/main" val="1324883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712B400-0C5E-45A6-855F-A27F06037859}" type="datetimeFigureOut">
              <a:rPr lang="es-EC" smtClean="0"/>
              <a:t>22/7/2023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81CB6344-F277-453D-B9F0-79B88D13105D}" type="slidenum">
              <a:rPr lang="es-EC" smtClean="0"/>
              <a:t>‹Nº›</a:t>
            </a:fld>
            <a:endParaRPr lang="es-EC"/>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4736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712B400-0C5E-45A6-855F-A27F06037859}" type="datetimeFigureOut">
              <a:rPr lang="es-EC" smtClean="0"/>
              <a:t>22/7/2023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81CB6344-F277-453D-B9F0-79B88D13105D}" type="slidenum">
              <a:rPr lang="es-EC" smtClean="0"/>
              <a:t>‹Nº›</a:t>
            </a:fld>
            <a:endParaRPr lang="es-EC"/>
          </a:p>
        </p:txBody>
      </p:sp>
    </p:spTree>
    <p:extLst>
      <p:ext uri="{BB962C8B-B14F-4D97-AF65-F5344CB8AC3E}">
        <p14:creationId xmlns:p14="http://schemas.microsoft.com/office/powerpoint/2010/main" val="1579869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712B400-0C5E-45A6-855F-A27F06037859}" type="datetimeFigureOut">
              <a:rPr lang="es-EC" smtClean="0"/>
              <a:t>22/7/2023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81CB6344-F277-453D-B9F0-79B88D13105D}" type="slidenum">
              <a:rPr lang="es-EC" smtClean="0"/>
              <a:t>‹Nº›</a:t>
            </a:fld>
            <a:endParaRPr lang="es-EC"/>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18439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712B400-0C5E-45A6-855F-A27F06037859}" type="datetimeFigureOut">
              <a:rPr lang="es-EC" smtClean="0"/>
              <a:t>22/7/2023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81CB6344-F277-453D-B9F0-79B88D13105D}" type="slidenum">
              <a:rPr lang="es-EC" smtClean="0"/>
              <a:t>‹Nº›</a:t>
            </a:fld>
            <a:endParaRPr lang="es-EC"/>
          </a:p>
        </p:txBody>
      </p:sp>
    </p:spTree>
    <p:extLst>
      <p:ext uri="{BB962C8B-B14F-4D97-AF65-F5344CB8AC3E}">
        <p14:creationId xmlns:p14="http://schemas.microsoft.com/office/powerpoint/2010/main" val="4100907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712B400-0C5E-45A6-855F-A27F06037859}" type="datetimeFigureOut">
              <a:rPr lang="es-EC" smtClean="0"/>
              <a:t>22/7/2023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81CB6344-F277-453D-B9F0-79B88D13105D}" type="slidenum">
              <a:rPr lang="es-EC" smtClean="0"/>
              <a:t>‹Nº›</a:t>
            </a:fld>
            <a:endParaRPr lang="es-EC"/>
          </a:p>
        </p:txBody>
      </p:sp>
    </p:spTree>
    <p:extLst>
      <p:ext uri="{BB962C8B-B14F-4D97-AF65-F5344CB8AC3E}">
        <p14:creationId xmlns:p14="http://schemas.microsoft.com/office/powerpoint/2010/main" val="1210756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712B400-0C5E-45A6-855F-A27F06037859}" type="datetimeFigureOut">
              <a:rPr lang="es-EC" smtClean="0"/>
              <a:t>22/7/2023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81CB6344-F277-453D-B9F0-79B88D13105D}" type="slidenum">
              <a:rPr lang="es-EC" smtClean="0"/>
              <a:t>‹Nº›</a:t>
            </a:fld>
            <a:endParaRPr lang="es-EC"/>
          </a:p>
        </p:txBody>
      </p:sp>
    </p:spTree>
    <p:extLst>
      <p:ext uri="{BB962C8B-B14F-4D97-AF65-F5344CB8AC3E}">
        <p14:creationId xmlns:p14="http://schemas.microsoft.com/office/powerpoint/2010/main" val="3712928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712B400-0C5E-45A6-855F-A27F06037859}" type="datetimeFigureOut">
              <a:rPr lang="es-EC" smtClean="0"/>
              <a:t>22/7/2023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81CB6344-F277-453D-B9F0-79B88D13105D}" type="slidenum">
              <a:rPr lang="es-EC" smtClean="0"/>
              <a:t>‹Nº›</a:t>
            </a:fld>
            <a:endParaRPr lang="es-EC"/>
          </a:p>
        </p:txBody>
      </p:sp>
    </p:spTree>
    <p:extLst>
      <p:ext uri="{BB962C8B-B14F-4D97-AF65-F5344CB8AC3E}">
        <p14:creationId xmlns:p14="http://schemas.microsoft.com/office/powerpoint/2010/main" val="594735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712B400-0C5E-45A6-855F-A27F06037859}" type="datetimeFigureOut">
              <a:rPr lang="es-EC" smtClean="0"/>
              <a:t>22/7/2023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81CB6344-F277-453D-B9F0-79B88D13105D}" type="slidenum">
              <a:rPr lang="es-EC" smtClean="0"/>
              <a:t>‹Nº›</a:t>
            </a:fld>
            <a:endParaRPr lang="es-EC"/>
          </a:p>
        </p:txBody>
      </p:sp>
    </p:spTree>
    <p:extLst>
      <p:ext uri="{BB962C8B-B14F-4D97-AF65-F5344CB8AC3E}">
        <p14:creationId xmlns:p14="http://schemas.microsoft.com/office/powerpoint/2010/main" val="209800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712B400-0C5E-45A6-855F-A27F06037859}" type="datetimeFigureOut">
              <a:rPr lang="es-EC" smtClean="0"/>
              <a:t>22/7/2023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81CB6344-F277-453D-B9F0-79B88D13105D}" type="slidenum">
              <a:rPr lang="es-EC" smtClean="0"/>
              <a:t>‹Nº›</a:t>
            </a:fld>
            <a:endParaRPr lang="es-EC"/>
          </a:p>
        </p:txBody>
      </p:sp>
    </p:spTree>
    <p:extLst>
      <p:ext uri="{BB962C8B-B14F-4D97-AF65-F5344CB8AC3E}">
        <p14:creationId xmlns:p14="http://schemas.microsoft.com/office/powerpoint/2010/main" val="480022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712B400-0C5E-45A6-855F-A27F06037859}" type="datetimeFigureOut">
              <a:rPr lang="es-EC" smtClean="0"/>
              <a:t>22/7/2023</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81CB6344-F277-453D-B9F0-79B88D13105D}" type="slidenum">
              <a:rPr lang="es-EC" smtClean="0"/>
              <a:t>‹Nº›</a:t>
            </a:fld>
            <a:endParaRPr lang="es-EC"/>
          </a:p>
        </p:txBody>
      </p:sp>
    </p:spTree>
    <p:extLst>
      <p:ext uri="{BB962C8B-B14F-4D97-AF65-F5344CB8AC3E}">
        <p14:creationId xmlns:p14="http://schemas.microsoft.com/office/powerpoint/2010/main" val="4048188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712B400-0C5E-45A6-855F-A27F06037859}" type="datetimeFigureOut">
              <a:rPr lang="es-EC" smtClean="0"/>
              <a:t>22/7/2023</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81CB6344-F277-453D-B9F0-79B88D13105D}" type="slidenum">
              <a:rPr lang="es-EC" smtClean="0"/>
              <a:t>‹Nº›</a:t>
            </a:fld>
            <a:endParaRPr lang="es-EC"/>
          </a:p>
        </p:txBody>
      </p:sp>
    </p:spTree>
    <p:extLst>
      <p:ext uri="{BB962C8B-B14F-4D97-AF65-F5344CB8AC3E}">
        <p14:creationId xmlns:p14="http://schemas.microsoft.com/office/powerpoint/2010/main" val="3421301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2B400-0C5E-45A6-855F-A27F06037859}" type="datetimeFigureOut">
              <a:rPr lang="es-EC" smtClean="0"/>
              <a:t>22/7/2023</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81CB6344-F277-453D-B9F0-79B88D13105D}" type="slidenum">
              <a:rPr lang="es-EC" smtClean="0"/>
              <a:t>‹Nº›</a:t>
            </a:fld>
            <a:endParaRPr lang="es-EC"/>
          </a:p>
        </p:txBody>
      </p:sp>
    </p:spTree>
    <p:extLst>
      <p:ext uri="{BB962C8B-B14F-4D97-AF65-F5344CB8AC3E}">
        <p14:creationId xmlns:p14="http://schemas.microsoft.com/office/powerpoint/2010/main" val="344225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712B400-0C5E-45A6-855F-A27F06037859}" type="datetimeFigureOut">
              <a:rPr lang="es-EC" smtClean="0"/>
              <a:t>22/7/2023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81CB6344-F277-453D-B9F0-79B88D13105D}" type="slidenum">
              <a:rPr lang="es-EC" smtClean="0"/>
              <a:t>‹Nº›</a:t>
            </a:fld>
            <a:endParaRPr lang="es-EC"/>
          </a:p>
        </p:txBody>
      </p:sp>
    </p:spTree>
    <p:extLst>
      <p:ext uri="{BB962C8B-B14F-4D97-AF65-F5344CB8AC3E}">
        <p14:creationId xmlns:p14="http://schemas.microsoft.com/office/powerpoint/2010/main" val="4205698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712B400-0C5E-45A6-855F-A27F06037859}" type="datetimeFigureOut">
              <a:rPr lang="es-EC" smtClean="0"/>
              <a:t>22/7/2023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81CB6344-F277-453D-B9F0-79B88D13105D}" type="slidenum">
              <a:rPr lang="es-EC" smtClean="0"/>
              <a:t>‹Nº›</a:t>
            </a:fld>
            <a:endParaRPr lang="es-EC"/>
          </a:p>
        </p:txBody>
      </p:sp>
    </p:spTree>
    <p:extLst>
      <p:ext uri="{BB962C8B-B14F-4D97-AF65-F5344CB8AC3E}">
        <p14:creationId xmlns:p14="http://schemas.microsoft.com/office/powerpoint/2010/main" val="3135732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12B400-0C5E-45A6-855F-A27F06037859}" type="datetimeFigureOut">
              <a:rPr lang="es-EC" smtClean="0"/>
              <a:t>22/7/2023</a:t>
            </a:fld>
            <a:endParaRPr lang="es-EC"/>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1CB6344-F277-453D-B9F0-79B88D13105D}" type="slidenum">
              <a:rPr lang="es-EC" smtClean="0"/>
              <a:t>‹Nº›</a:t>
            </a:fld>
            <a:endParaRPr lang="es-EC"/>
          </a:p>
        </p:txBody>
      </p:sp>
    </p:spTree>
    <p:extLst>
      <p:ext uri="{BB962C8B-B14F-4D97-AF65-F5344CB8AC3E}">
        <p14:creationId xmlns:p14="http://schemas.microsoft.com/office/powerpoint/2010/main" val="20799546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p:cNvSpPr txBox="1"/>
          <p:nvPr/>
        </p:nvSpPr>
        <p:spPr>
          <a:xfrm>
            <a:off x="6631764" y="2131512"/>
            <a:ext cx="5407836" cy="2154436"/>
          </a:xfrm>
          <a:prstGeom prst="rect">
            <a:avLst/>
          </a:prstGeom>
          <a:noFill/>
        </p:spPr>
        <p:txBody>
          <a:bodyPr wrap="square" rtlCol="0">
            <a:spAutoFit/>
          </a:bodyPr>
          <a:lstStyle/>
          <a:p>
            <a:pPr algn="ctr"/>
            <a:r>
              <a:rPr lang="es-ES" sz="3200" dirty="0">
                <a:solidFill>
                  <a:srgbClr val="00B0F0"/>
                </a:solidFill>
                <a:latin typeface="Arial Black" panose="020B0A04020102020204" pitchFamily="34" charset="0"/>
              </a:rPr>
              <a:t>Capacitación Virtual</a:t>
            </a:r>
          </a:p>
          <a:p>
            <a:pPr algn="ctr"/>
            <a:endParaRPr lang="es-ES" b="1" dirty="0">
              <a:solidFill>
                <a:srgbClr val="FF6600"/>
              </a:solidFill>
              <a:effectLst>
                <a:outerShdw blurRad="38100" dist="38100" dir="2700000" algn="tl">
                  <a:srgbClr val="000000">
                    <a:alpha val="43137"/>
                  </a:srgbClr>
                </a:outerShdw>
              </a:effectLst>
              <a:latin typeface="Arial Black" panose="020B0A04020102020204" pitchFamily="34" charset="0"/>
            </a:endParaRPr>
          </a:p>
          <a:p>
            <a:pPr algn="ctr"/>
            <a:r>
              <a:rPr lang="es-ES" sz="2800" b="1" dirty="0">
                <a:solidFill>
                  <a:srgbClr val="002060"/>
                </a:solidFill>
                <a:latin typeface="Arial Black" panose="020B0A04020102020204" pitchFamily="34" charset="0"/>
              </a:rPr>
              <a:t>POLITICAS TARIFARIAS, ELEMENTOS CLAVES EN LA CUENCA DEL PASTAZA</a:t>
            </a:r>
          </a:p>
        </p:txBody>
      </p:sp>
      <p:pic>
        <p:nvPicPr>
          <p:cNvPr id="3" name="Imagen 2"/>
          <p:cNvPicPr>
            <a:picLocks noChangeAspect="1"/>
          </p:cNvPicPr>
          <p:nvPr/>
        </p:nvPicPr>
        <p:blipFill>
          <a:blip r:embed="rId2" cstate="print">
            <a:clrChange>
              <a:clrFrom>
                <a:srgbClr val="FEFEFE"/>
              </a:clrFrom>
              <a:clrTo>
                <a:srgbClr val="FEFEFE">
                  <a:alpha val="0"/>
                </a:srgbClr>
              </a:clrTo>
            </a:clrChange>
            <a:biLevel thresh="75000"/>
            <a:extLst>
              <a:ext uri="{28A0092B-C50C-407E-A947-70E740481C1C}">
                <a14:useLocalDpi xmlns:a14="http://schemas.microsoft.com/office/drawing/2010/main" val="0"/>
              </a:ext>
            </a:extLst>
          </a:blip>
          <a:stretch>
            <a:fillRect/>
          </a:stretch>
        </p:blipFill>
        <p:spPr>
          <a:xfrm>
            <a:off x="648928" y="284395"/>
            <a:ext cx="1985083" cy="755955"/>
          </a:xfrm>
          <a:prstGeom prst="rect">
            <a:avLst/>
          </a:prstGeom>
        </p:spPr>
      </p:pic>
      <p:sp>
        <p:nvSpPr>
          <p:cNvPr id="5" name="CuadroTexto 4">
            <a:extLst>
              <a:ext uri="{FF2B5EF4-FFF2-40B4-BE49-F238E27FC236}">
                <a16:creationId xmlns:a16="http://schemas.microsoft.com/office/drawing/2014/main" id="{2C0D7C93-51EA-44F9-8434-571A9596FEA7}"/>
              </a:ext>
            </a:extLst>
          </p:cNvPr>
          <p:cNvSpPr txBox="1"/>
          <p:nvPr/>
        </p:nvSpPr>
        <p:spPr>
          <a:xfrm>
            <a:off x="7059211" y="4859523"/>
            <a:ext cx="4274820" cy="1631216"/>
          </a:xfrm>
          <a:prstGeom prst="rect">
            <a:avLst/>
          </a:prstGeom>
          <a:noFill/>
        </p:spPr>
        <p:txBody>
          <a:bodyPr wrap="square" rtlCol="0">
            <a:spAutoFit/>
          </a:bodyPr>
          <a:lstStyle/>
          <a:p>
            <a:r>
              <a:rPr lang="es-EC" sz="2000" b="1" dirty="0">
                <a:ln w="0"/>
                <a:effectLst>
                  <a:outerShdw blurRad="38100" dist="19050" dir="2700000" algn="tl" rotWithShape="0">
                    <a:schemeClr val="dk1">
                      <a:alpha val="40000"/>
                    </a:schemeClr>
                  </a:outerShdw>
                </a:effectLst>
              </a:rPr>
              <a:t>Capacitadores:</a:t>
            </a:r>
          </a:p>
          <a:p>
            <a:endParaRPr lang="es-EC" sz="2000" b="1" dirty="0">
              <a:ln w="0"/>
              <a:effectLst>
                <a:outerShdw blurRad="38100" dist="19050" dir="2700000" algn="tl" rotWithShape="0">
                  <a:schemeClr val="dk1">
                    <a:alpha val="40000"/>
                  </a:schemeClr>
                </a:outerShdw>
              </a:effectLst>
            </a:endParaRPr>
          </a:p>
          <a:p>
            <a:r>
              <a:rPr lang="es-EC" sz="2000" b="1" dirty="0">
                <a:ln w="0"/>
                <a:effectLst>
                  <a:outerShdw blurRad="38100" dist="19050" dir="2700000" algn="tl" rotWithShape="0">
                    <a:schemeClr val="dk1">
                      <a:alpha val="40000"/>
                    </a:schemeClr>
                  </a:outerShdw>
                </a:effectLst>
              </a:rPr>
              <a:t>1. </a:t>
            </a:r>
            <a:r>
              <a:rPr lang="es-EC" sz="2000" dirty="0">
                <a:ln w="0"/>
                <a:effectLst>
                  <a:outerShdw blurRad="38100" dist="19050" dir="2700000" algn="tl" rotWithShape="0">
                    <a:schemeClr val="dk1">
                      <a:alpha val="40000"/>
                    </a:schemeClr>
                  </a:outerShdw>
                </a:effectLst>
              </a:rPr>
              <a:t>Ricardo Suárez</a:t>
            </a:r>
          </a:p>
          <a:p>
            <a:r>
              <a:rPr lang="es-EC" sz="2000" b="1" dirty="0">
                <a:ln w="0"/>
                <a:effectLst>
                  <a:outerShdw blurRad="38100" dist="19050" dir="2700000" algn="tl" rotWithShape="0">
                    <a:schemeClr val="dk1">
                      <a:alpha val="40000"/>
                    </a:schemeClr>
                  </a:outerShdw>
                </a:effectLst>
              </a:rPr>
              <a:t>2. </a:t>
            </a:r>
            <a:r>
              <a:rPr lang="es-EC" sz="2000" dirty="0">
                <a:ln w="0"/>
                <a:effectLst>
                  <a:outerShdw blurRad="38100" dist="19050" dir="2700000" algn="tl" rotWithShape="0">
                    <a:schemeClr val="dk1">
                      <a:alpha val="40000"/>
                    </a:schemeClr>
                  </a:outerShdw>
                </a:effectLst>
              </a:rPr>
              <a:t>Elizabeth Zapata</a:t>
            </a:r>
          </a:p>
          <a:p>
            <a:pPr algn="ctr"/>
            <a:endParaRPr lang="es-EC" sz="2000" b="1" dirty="0">
              <a:ln w="0"/>
              <a:effectLst>
                <a:outerShdw blurRad="38100" dist="19050" dir="2700000" algn="tl" rotWithShape="0">
                  <a:schemeClr val="dk1">
                    <a:alpha val="40000"/>
                  </a:schemeClr>
                </a:outerShdw>
              </a:effectLst>
            </a:endParaRPr>
          </a:p>
        </p:txBody>
      </p:sp>
      <p:pic>
        <p:nvPicPr>
          <p:cNvPr id="8" name="Imagen 7">
            <a:extLst>
              <a:ext uri="{FF2B5EF4-FFF2-40B4-BE49-F238E27FC236}">
                <a16:creationId xmlns:a16="http://schemas.microsoft.com/office/drawing/2014/main" id="{D52ADE53-D893-4A81-8B4E-DDD75663C0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631216"/>
            <a:ext cx="6479364" cy="4859523"/>
          </a:xfrm>
          <a:prstGeom prst="rect">
            <a:avLst/>
          </a:prstGeom>
        </p:spPr>
      </p:pic>
    </p:spTree>
    <p:extLst>
      <p:ext uri="{BB962C8B-B14F-4D97-AF65-F5344CB8AC3E}">
        <p14:creationId xmlns:p14="http://schemas.microsoft.com/office/powerpoint/2010/main" val="2241227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EF8A85EF-2E11-46F5-8792-716D0D354AC0}"/>
              </a:ext>
            </a:extLst>
          </p:cNvPr>
          <p:cNvSpPr txBox="1"/>
          <p:nvPr/>
        </p:nvSpPr>
        <p:spPr>
          <a:xfrm>
            <a:off x="6096000" y="3269673"/>
            <a:ext cx="5029200" cy="581892"/>
          </a:xfrm>
          <a:prstGeom prst="rect">
            <a:avLst/>
          </a:prstGeom>
          <a:noFill/>
        </p:spPr>
        <p:txBody>
          <a:bodyPr wrap="square" rtlCol="0">
            <a:spAutoFit/>
          </a:bodyPr>
          <a:lstStyle/>
          <a:p>
            <a:r>
              <a:rPr lang="es-EC" sz="3200" b="1" dirty="0">
                <a:ln w="9525">
                  <a:solidFill>
                    <a:schemeClr val="bg1"/>
                  </a:solidFill>
                  <a:prstDash val="solid"/>
                </a:ln>
                <a:effectLst>
                  <a:outerShdw blurRad="12700" dist="38100" dir="2700000" algn="tl" rotWithShape="0">
                    <a:schemeClr val="bg1">
                      <a:lumMod val="50000"/>
                    </a:schemeClr>
                  </a:outerShdw>
                </a:effectLst>
              </a:rPr>
              <a:t>GRACIAS POR LA ATENCIÓN</a:t>
            </a:r>
          </a:p>
        </p:txBody>
      </p:sp>
    </p:spTree>
    <p:extLst>
      <p:ext uri="{BB962C8B-B14F-4D97-AF65-F5344CB8AC3E}">
        <p14:creationId xmlns:p14="http://schemas.microsoft.com/office/powerpoint/2010/main" val="4220621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cstate="print">
            <a:clrChange>
              <a:clrFrom>
                <a:srgbClr val="FEFEFE"/>
              </a:clrFrom>
              <a:clrTo>
                <a:srgbClr val="FEFEFE">
                  <a:alpha val="0"/>
                </a:srgbClr>
              </a:clrTo>
            </a:clrChange>
            <a:biLevel thresh="75000"/>
            <a:extLst>
              <a:ext uri="{28A0092B-C50C-407E-A947-70E740481C1C}">
                <a14:useLocalDpi xmlns:a14="http://schemas.microsoft.com/office/drawing/2010/main" val="0"/>
              </a:ext>
            </a:extLst>
          </a:blip>
          <a:stretch>
            <a:fillRect/>
          </a:stretch>
        </p:blipFill>
        <p:spPr>
          <a:xfrm>
            <a:off x="648928" y="284395"/>
            <a:ext cx="1985083" cy="755955"/>
          </a:xfrm>
          <a:prstGeom prst="rect">
            <a:avLst/>
          </a:prstGeom>
        </p:spPr>
      </p:pic>
      <p:sp>
        <p:nvSpPr>
          <p:cNvPr id="13" name="CuadroTexto 12">
            <a:extLst>
              <a:ext uri="{FF2B5EF4-FFF2-40B4-BE49-F238E27FC236}">
                <a16:creationId xmlns:a16="http://schemas.microsoft.com/office/drawing/2014/main" id="{6B1E35C5-46D5-42CA-8B05-3435462BC414}"/>
              </a:ext>
            </a:extLst>
          </p:cNvPr>
          <p:cNvSpPr txBox="1"/>
          <p:nvPr/>
        </p:nvSpPr>
        <p:spPr>
          <a:xfrm>
            <a:off x="2014329" y="1691699"/>
            <a:ext cx="8347069" cy="523220"/>
          </a:xfrm>
          <a:prstGeom prst="rect">
            <a:avLst/>
          </a:prstGeom>
          <a:noFill/>
        </p:spPr>
        <p:txBody>
          <a:bodyPr wrap="square" rtlCol="0">
            <a:spAutoFit/>
          </a:bodyPr>
          <a:lstStyle/>
          <a:p>
            <a:pPr algn="ctr"/>
            <a:r>
              <a:rPr lang="es-EC" sz="2800" b="1" dirty="0">
                <a:ln w="0"/>
                <a:solidFill>
                  <a:schemeClr val="accent5">
                    <a:lumMod val="75000"/>
                  </a:schemeClr>
                </a:solidFill>
                <a:effectLst>
                  <a:outerShdw blurRad="38100" dist="25400" dir="5400000" algn="ctr" rotWithShape="0">
                    <a:srgbClr val="6E747A">
                      <a:alpha val="43000"/>
                    </a:srgbClr>
                  </a:outerShdw>
                </a:effectLst>
              </a:rPr>
              <a:t>OBJETIVO DEL MÓDULO:</a:t>
            </a:r>
          </a:p>
        </p:txBody>
      </p:sp>
      <p:sp>
        <p:nvSpPr>
          <p:cNvPr id="15" name="Marcador de contenido 2">
            <a:extLst>
              <a:ext uri="{FF2B5EF4-FFF2-40B4-BE49-F238E27FC236}">
                <a16:creationId xmlns:a16="http://schemas.microsoft.com/office/drawing/2014/main" id="{A96F52B2-00F6-4F4E-88D1-F47C0D04C712}"/>
              </a:ext>
            </a:extLst>
          </p:cNvPr>
          <p:cNvSpPr txBox="1">
            <a:spLocks/>
          </p:cNvSpPr>
          <p:nvPr/>
        </p:nvSpPr>
        <p:spPr>
          <a:xfrm>
            <a:off x="930064" y="2716400"/>
            <a:ext cx="10515600" cy="31696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s-EC" dirty="0"/>
          </a:p>
          <a:p>
            <a:pPr marL="742950" indent="-742950" algn="l">
              <a:buFont typeface="+mj-lt"/>
              <a:buAutoNum type="arabicPeriod"/>
            </a:pPr>
            <a:endParaRPr lang="es-EC" dirty="0"/>
          </a:p>
        </p:txBody>
      </p:sp>
      <p:sp>
        <p:nvSpPr>
          <p:cNvPr id="16" name="CuadroTexto 15">
            <a:extLst>
              <a:ext uri="{FF2B5EF4-FFF2-40B4-BE49-F238E27FC236}">
                <a16:creationId xmlns:a16="http://schemas.microsoft.com/office/drawing/2014/main" id="{591DE56F-AD31-4250-B974-906777DE5C0C}"/>
              </a:ext>
            </a:extLst>
          </p:cNvPr>
          <p:cNvSpPr txBox="1"/>
          <p:nvPr/>
        </p:nvSpPr>
        <p:spPr>
          <a:xfrm>
            <a:off x="1238175" y="2263054"/>
            <a:ext cx="9899374" cy="1695144"/>
          </a:xfrm>
          <a:prstGeom prst="rect">
            <a:avLst/>
          </a:prstGeom>
          <a:noFill/>
        </p:spPr>
        <p:txBody>
          <a:bodyPr wrap="square">
            <a:spAutoFit/>
          </a:bodyPr>
          <a:lstStyle/>
          <a:p>
            <a:pPr algn="just">
              <a:lnSpc>
                <a:spcPct val="150000"/>
              </a:lnSpc>
            </a:pPr>
            <a:r>
              <a:rPr lang="es-EC" sz="2400" dirty="0">
                <a:latin typeface="Times New Roman" panose="02020603050405020304" pitchFamily="18" charset="0"/>
              </a:rPr>
              <a:t>Mejorar la gestión de  las Juntas Administradoras de Agua potable, mediante el dominio de los instrumentos de gestión, </a:t>
            </a:r>
            <a:r>
              <a:rPr lang="es-EC" sz="2400" b="0" dirty="0">
                <a:effectLst/>
                <a:latin typeface="Times New Roman" panose="02020603050405020304" pitchFamily="18" charset="0"/>
              </a:rPr>
              <a:t>cuya aplicación debe regir la actuación de todos los miembros y fundamentalmente de sus dirigentes.</a:t>
            </a:r>
            <a:endParaRPr lang="es-EC" sz="2400" dirty="0">
              <a:effectLst/>
            </a:endParaRPr>
          </a:p>
        </p:txBody>
      </p:sp>
      <p:sp>
        <p:nvSpPr>
          <p:cNvPr id="5" name="CuadroTexto 4">
            <a:extLst>
              <a:ext uri="{FF2B5EF4-FFF2-40B4-BE49-F238E27FC236}">
                <a16:creationId xmlns:a16="http://schemas.microsoft.com/office/drawing/2014/main" id="{2B1076A7-0AF9-44CD-B7B9-0E1C88BF674D}"/>
              </a:ext>
            </a:extLst>
          </p:cNvPr>
          <p:cNvSpPr txBox="1"/>
          <p:nvPr/>
        </p:nvSpPr>
        <p:spPr>
          <a:xfrm>
            <a:off x="2014328" y="4381471"/>
            <a:ext cx="8347069" cy="400110"/>
          </a:xfrm>
          <a:prstGeom prst="rect">
            <a:avLst/>
          </a:prstGeom>
          <a:noFill/>
        </p:spPr>
        <p:txBody>
          <a:bodyPr wrap="square" rtlCol="0">
            <a:spAutoFit/>
          </a:bodyPr>
          <a:lstStyle/>
          <a:p>
            <a:r>
              <a:rPr lang="es-EC" sz="2000" b="1" dirty="0">
                <a:ln w="0"/>
                <a:solidFill>
                  <a:schemeClr val="accent5">
                    <a:lumMod val="75000"/>
                  </a:schemeClr>
                </a:solidFill>
                <a:effectLst>
                  <a:outerShdw blurRad="38100" dist="25400" dir="5400000" algn="ctr" rotWithShape="0">
                    <a:srgbClr val="6E747A">
                      <a:alpha val="43000"/>
                    </a:srgbClr>
                  </a:outerShdw>
                </a:effectLst>
              </a:rPr>
              <a:t>OBJETIVO DE APRENDIZAJE:</a:t>
            </a:r>
          </a:p>
        </p:txBody>
      </p:sp>
      <p:sp>
        <p:nvSpPr>
          <p:cNvPr id="7" name="CuadroTexto 6">
            <a:extLst>
              <a:ext uri="{FF2B5EF4-FFF2-40B4-BE49-F238E27FC236}">
                <a16:creationId xmlns:a16="http://schemas.microsoft.com/office/drawing/2014/main" id="{6836D4FF-714E-4D80-A6EC-0336AD8D07DD}"/>
              </a:ext>
            </a:extLst>
          </p:cNvPr>
          <p:cNvSpPr txBox="1"/>
          <p:nvPr/>
        </p:nvSpPr>
        <p:spPr>
          <a:xfrm>
            <a:off x="1362562" y="4782930"/>
            <a:ext cx="9899374" cy="1687963"/>
          </a:xfrm>
          <a:prstGeom prst="rect">
            <a:avLst/>
          </a:prstGeom>
          <a:noFill/>
        </p:spPr>
        <p:txBody>
          <a:bodyPr wrap="square">
            <a:spAutoFit/>
          </a:bodyPr>
          <a:lstStyle/>
          <a:p>
            <a:pPr algn="just">
              <a:lnSpc>
                <a:spcPct val="150000"/>
              </a:lnSpc>
            </a:pPr>
            <a:r>
              <a:rPr lang="es-EC" sz="2400" b="0" dirty="0">
                <a:effectLst/>
                <a:latin typeface="Times New Roman" panose="02020603050405020304" pitchFamily="18" charset="0"/>
              </a:rPr>
              <a:t>Los participantes de la capacitación </a:t>
            </a:r>
            <a:r>
              <a:rPr lang="es-EC" sz="2400" dirty="0">
                <a:latin typeface="Times New Roman" panose="02020603050405020304" pitchFamily="18" charset="0"/>
              </a:rPr>
              <a:t>manejan criterios que deben apoyar el establecimiento de tarifas razonables en la prestación del servicio de agua potable por parte de las JAAP.</a:t>
            </a:r>
            <a:r>
              <a:rPr lang="es-EC" sz="2400" b="0" dirty="0">
                <a:effectLst/>
                <a:latin typeface="Times New Roman" panose="02020603050405020304" pitchFamily="18" charset="0"/>
              </a:rPr>
              <a:t>.</a:t>
            </a:r>
          </a:p>
        </p:txBody>
      </p:sp>
    </p:spTree>
    <p:extLst>
      <p:ext uri="{BB962C8B-B14F-4D97-AF65-F5344CB8AC3E}">
        <p14:creationId xmlns:p14="http://schemas.microsoft.com/office/powerpoint/2010/main" val="3384723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962C85-45D3-41AB-A336-D38BE72D6A82}"/>
              </a:ext>
            </a:extLst>
          </p:cNvPr>
          <p:cNvSpPr>
            <a:spLocks noGrp="1"/>
          </p:cNvSpPr>
          <p:nvPr>
            <p:ph type="title"/>
          </p:nvPr>
        </p:nvSpPr>
        <p:spPr>
          <a:xfrm>
            <a:off x="838200" y="229711"/>
            <a:ext cx="10515600" cy="1325563"/>
          </a:xfrm>
        </p:spPr>
        <p:txBody>
          <a:bodyPr/>
          <a:lstStyle/>
          <a:p>
            <a:pPr algn="ctr"/>
            <a:r>
              <a:rPr lang="es-EC" b="1" dirty="0"/>
              <a:t>CONTEXTO GENERAL.</a:t>
            </a:r>
          </a:p>
        </p:txBody>
      </p:sp>
      <p:pic>
        <p:nvPicPr>
          <p:cNvPr id="4" name="Imagen 3">
            <a:extLst>
              <a:ext uri="{FF2B5EF4-FFF2-40B4-BE49-F238E27FC236}">
                <a16:creationId xmlns:a16="http://schemas.microsoft.com/office/drawing/2014/main" id="{F42B14B7-E650-4DA5-8AC1-0298177B6D1F}"/>
              </a:ext>
            </a:extLst>
          </p:cNvPr>
          <p:cNvPicPr>
            <a:picLocks noChangeAspect="1"/>
          </p:cNvPicPr>
          <p:nvPr/>
        </p:nvPicPr>
        <p:blipFill>
          <a:blip r:embed="rId2"/>
          <a:stretch>
            <a:fillRect/>
          </a:stretch>
        </p:blipFill>
        <p:spPr>
          <a:xfrm>
            <a:off x="0" y="1784033"/>
            <a:ext cx="3844041" cy="3908108"/>
          </a:xfrm>
          <a:prstGeom prst="rect">
            <a:avLst/>
          </a:prstGeom>
        </p:spPr>
      </p:pic>
      <p:sp>
        <p:nvSpPr>
          <p:cNvPr id="5" name="CuadroTexto 4">
            <a:extLst>
              <a:ext uri="{FF2B5EF4-FFF2-40B4-BE49-F238E27FC236}">
                <a16:creationId xmlns:a16="http://schemas.microsoft.com/office/drawing/2014/main" id="{FAF74CBC-FF3A-4D6C-BD32-2A7F786F89E3}"/>
              </a:ext>
            </a:extLst>
          </p:cNvPr>
          <p:cNvSpPr txBox="1"/>
          <p:nvPr/>
        </p:nvSpPr>
        <p:spPr>
          <a:xfrm>
            <a:off x="4000500" y="1555274"/>
            <a:ext cx="8191500" cy="5509200"/>
          </a:xfrm>
          <a:prstGeom prst="rect">
            <a:avLst/>
          </a:prstGeom>
          <a:noFill/>
        </p:spPr>
        <p:txBody>
          <a:bodyPr wrap="square" rtlCol="0">
            <a:spAutoFit/>
          </a:bodyPr>
          <a:lstStyle/>
          <a:p>
            <a:pPr algn="just"/>
            <a:r>
              <a:rPr lang="es-ES" sz="3200" dirty="0">
                <a:effectLst/>
                <a:latin typeface="Times New Roman" panose="02020603050405020304" pitchFamily="18" charset="0"/>
                <a:ea typeface="Times New Roman" panose="02020603050405020304" pitchFamily="18" charset="0"/>
              </a:rPr>
              <a:t>La fijación de tarifas está en estrecha relación con la abundancia o la escasez del elemento vital.</a:t>
            </a:r>
          </a:p>
          <a:p>
            <a:pPr algn="just"/>
            <a:r>
              <a:rPr lang="es-ES" sz="3200" b="1" dirty="0">
                <a:effectLst/>
                <a:latin typeface="Times New Roman" panose="02020603050405020304" pitchFamily="18" charset="0"/>
                <a:ea typeface="Times New Roman" panose="02020603050405020304" pitchFamily="18" charset="0"/>
              </a:rPr>
              <a:t> </a:t>
            </a:r>
            <a:endParaRPr lang="es-EC" sz="3200" dirty="0">
              <a:effectLst/>
              <a:latin typeface="Times New Roman" panose="02020603050405020304" pitchFamily="18" charset="0"/>
              <a:ea typeface="Times New Roman" panose="02020603050405020304" pitchFamily="18" charset="0"/>
            </a:endParaRPr>
          </a:p>
          <a:p>
            <a:pPr algn="just"/>
            <a:r>
              <a:rPr lang="es-ES" sz="3200" b="1" dirty="0">
                <a:effectLst/>
                <a:latin typeface="Times New Roman" panose="02020603050405020304" pitchFamily="18" charset="0"/>
                <a:ea typeface="Times New Roman" panose="02020603050405020304" pitchFamily="18" charset="0"/>
              </a:rPr>
              <a:t>Importancia</a:t>
            </a:r>
            <a:r>
              <a:rPr lang="es-ES" sz="3200" b="1" dirty="0">
                <a:latin typeface="Times New Roman" panose="02020603050405020304" pitchFamily="18" charset="0"/>
                <a:ea typeface="Times New Roman" panose="02020603050405020304" pitchFamily="18" charset="0"/>
              </a:rPr>
              <a:t>:</a:t>
            </a:r>
          </a:p>
          <a:p>
            <a:pPr algn="just"/>
            <a:endParaRPr lang="es-ES" sz="3200" b="1" dirty="0">
              <a:latin typeface="Times New Roman" panose="02020603050405020304" pitchFamily="18" charset="0"/>
              <a:ea typeface="Times New Roman" panose="02020603050405020304" pitchFamily="18" charset="0"/>
            </a:endParaRPr>
          </a:p>
          <a:p>
            <a:pPr marL="457200" indent="-457200" algn="just">
              <a:buFont typeface="Wingdings" panose="05000000000000000000" pitchFamily="2" charset="2"/>
              <a:buChar char="ü"/>
            </a:pPr>
            <a:r>
              <a:rPr lang="es-ES" sz="3200" dirty="0">
                <a:effectLst/>
                <a:latin typeface="Times New Roman" panose="02020603050405020304" pitchFamily="18" charset="0"/>
                <a:ea typeface="Times New Roman" panose="02020603050405020304" pitchFamily="18" charset="0"/>
              </a:rPr>
              <a:t>Ayuda a gestionar los sistemas de agua potable.</a:t>
            </a:r>
            <a:endParaRPr lang="es-EC" sz="3200" dirty="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pPr>
            <a:r>
              <a:rPr lang="es-ES" sz="3200" dirty="0">
                <a:latin typeface="Times New Roman" panose="02020603050405020304" pitchFamily="18" charset="0"/>
                <a:ea typeface="Times New Roman" panose="02020603050405020304" pitchFamily="18" charset="0"/>
              </a:rPr>
              <a:t>Podemos saber cuando un sistema es sostenible y cuando se encuentra en completa vulnerabilidad.</a:t>
            </a:r>
            <a:endParaRPr lang="es-EC" sz="3200" dirty="0"/>
          </a:p>
        </p:txBody>
      </p:sp>
    </p:spTree>
    <p:extLst>
      <p:ext uri="{BB962C8B-B14F-4D97-AF65-F5344CB8AC3E}">
        <p14:creationId xmlns:p14="http://schemas.microsoft.com/office/powerpoint/2010/main" val="2588289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3FDEC1-69CF-4748-BA86-76C446F7DCF4}"/>
              </a:ext>
            </a:extLst>
          </p:cNvPr>
          <p:cNvSpPr>
            <a:spLocks noGrp="1"/>
          </p:cNvSpPr>
          <p:nvPr>
            <p:ph type="title"/>
          </p:nvPr>
        </p:nvSpPr>
        <p:spPr>
          <a:xfrm>
            <a:off x="838200" y="62791"/>
            <a:ext cx="10515600" cy="953623"/>
          </a:xfrm>
        </p:spPr>
        <p:txBody>
          <a:bodyPr>
            <a:normAutofit fontScale="90000"/>
          </a:bodyPr>
          <a:lstStyle/>
          <a:p>
            <a:pPr algn="ctr"/>
            <a:r>
              <a:rPr lang="es-EC" sz="2000" b="1" kern="100" dirty="0">
                <a:effectLst/>
                <a:latin typeface="Calibri" panose="020F0502020204030204" pitchFamily="34" charset="0"/>
                <a:ea typeface="Calibri" panose="020F0502020204030204" pitchFamily="34" charset="0"/>
                <a:cs typeface="Times New Roman" panose="02020603050405020304" pitchFamily="18" charset="0"/>
              </a:rPr>
              <a:t>TIPOS DE SISTEMAS DE AGUA PRESENTES EN LA DEMARCACIÓN HIDROGRÁFICA DEL PASTAZA </a:t>
            </a:r>
            <a:br>
              <a:rPr lang="es-EC" sz="2000" kern="100" dirty="0">
                <a:effectLst/>
                <a:latin typeface="Calibri" panose="020F0502020204030204" pitchFamily="34" charset="0"/>
                <a:ea typeface="Calibri" panose="020F0502020204030204" pitchFamily="34" charset="0"/>
                <a:cs typeface="Times New Roman" panose="02020603050405020304" pitchFamily="18" charset="0"/>
              </a:rPr>
            </a:br>
            <a:endParaRPr lang="es-EC" sz="4000" b="1" dirty="0"/>
          </a:p>
        </p:txBody>
      </p:sp>
      <p:pic>
        <p:nvPicPr>
          <p:cNvPr id="1026" name="Picture 2" descr="Aviso Público De La Convocatoria Para Conformar El Comité De Desarrollo Y  Control Social Del Municipio De Yacuanquer Nariño - Alcaldía Municipal de  Yacuanquer Nariño">
            <a:extLst>
              <a:ext uri="{FF2B5EF4-FFF2-40B4-BE49-F238E27FC236}">
                <a16:creationId xmlns:a16="http://schemas.microsoft.com/office/drawing/2014/main" id="{1DE033B2-6735-461A-8830-828704253CB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tretch/>
        </p:blipFill>
        <p:spPr bwMode="auto">
          <a:xfrm>
            <a:off x="3647281" y="3244056"/>
            <a:ext cx="2657475" cy="1714500"/>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C6D1ED0C-DC46-4351-8CD5-4642E7D46B6C}"/>
              </a:ext>
            </a:extLst>
          </p:cNvPr>
          <p:cNvSpPr txBox="1"/>
          <p:nvPr/>
        </p:nvSpPr>
        <p:spPr>
          <a:xfrm>
            <a:off x="211454" y="1288268"/>
            <a:ext cx="11477626" cy="5531386"/>
          </a:xfrm>
          <a:prstGeom prst="rect">
            <a:avLst/>
          </a:prstGeom>
          <a:noFill/>
        </p:spPr>
        <p:txBody>
          <a:bodyPr wrap="square">
            <a:spAutoFit/>
          </a:bodyPr>
          <a:lstStyle/>
          <a:p>
            <a:pPr marL="228600" algn="just">
              <a:lnSpc>
                <a:spcPct val="107000"/>
              </a:lnSpc>
              <a:spcAft>
                <a:spcPts val="800"/>
              </a:spcAft>
            </a:pPr>
            <a:r>
              <a:rPr lang="es-ES" sz="3200" dirty="0">
                <a:latin typeface="Times New Roman" panose="02020603050405020304" pitchFamily="18" charset="0"/>
                <a:ea typeface="Times New Roman" panose="02020603050405020304" pitchFamily="18" charset="0"/>
              </a:rPr>
              <a:t>S</a:t>
            </a:r>
            <a:r>
              <a:rPr lang="es-ES" sz="3200" dirty="0">
                <a:effectLst/>
                <a:latin typeface="Times New Roman" panose="02020603050405020304" pitchFamily="18" charset="0"/>
                <a:ea typeface="Times New Roman" panose="02020603050405020304" pitchFamily="18" charset="0"/>
              </a:rPr>
              <a:t>e encuentra regulado de acuerdo a la resolución 008-CNC-2011, y regula el rol de los gobiernos autónomos cantonales y de las JAAP.</a:t>
            </a:r>
          </a:p>
          <a:p>
            <a:pPr marL="228600" algn="just">
              <a:lnSpc>
                <a:spcPct val="107000"/>
              </a:lnSpc>
              <a:spcAft>
                <a:spcPts val="800"/>
              </a:spcAft>
            </a:pPr>
            <a:r>
              <a:rPr lang="es-ES" sz="3200" b="1" dirty="0">
                <a:latin typeface="Times New Roman" panose="02020603050405020304" pitchFamily="18" charset="0"/>
                <a:ea typeface="Times New Roman" panose="02020603050405020304" pitchFamily="18" charset="0"/>
              </a:rPr>
              <a:t>Art. 318 de la CPE</a:t>
            </a:r>
            <a:r>
              <a:rPr lang="es-ES" sz="3200" dirty="0">
                <a:latin typeface="Times New Roman" panose="02020603050405020304" pitchFamily="18" charset="0"/>
                <a:ea typeface="Times New Roman" panose="02020603050405020304" pitchFamily="18" charset="0"/>
              </a:rPr>
              <a:t>, reconoce la gestión pública y comunitaria, lo público el estado lo presta a través de empresas públicas y lo comunitario en base a organizaciones sociales en este caso por las JAAP.</a:t>
            </a:r>
            <a:endParaRPr lang="es-ES" sz="3200" dirty="0">
              <a:effectLst/>
              <a:latin typeface="Times New Roman" panose="02020603050405020304" pitchFamily="18" charset="0"/>
              <a:ea typeface="Times New Roman" panose="02020603050405020304" pitchFamily="18" charset="0"/>
            </a:endParaRPr>
          </a:p>
          <a:p>
            <a:pPr marL="228600">
              <a:lnSpc>
                <a:spcPct val="107000"/>
              </a:lnSpc>
            </a:pPr>
            <a:r>
              <a:rPr lang="es-ES" sz="3200" b="1" dirty="0">
                <a:effectLst/>
                <a:latin typeface="Times New Roman" panose="02020603050405020304" pitchFamily="18" charset="0"/>
                <a:ea typeface="Times New Roman" panose="02020603050405020304" pitchFamily="18" charset="0"/>
              </a:rPr>
              <a:t>Tipos de sistemas de agua potable:</a:t>
            </a:r>
            <a:endParaRPr lang="es-EC" sz="3200" dirty="0">
              <a:effectLst/>
              <a:latin typeface="Times New Roman" panose="02020603050405020304" pitchFamily="18" charset="0"/>
              <a:ea typeface="Times New Roman" panose="02020603050405020304" pitchFamily="18" charset="0"/>
            </a:endParaRPr>
          </a:p>
          <a:p>
            <a:pPr marL="342900" lvl="0" indent="-342900" algn="just">
              <a:lnSpc>
                <a:spcPct val="107000"/>
              </a:lnSpc>
              <a:buFont typeface="Wingdings" panose="05000000000000000000" pitchFamily="2" charset="2"/>
              <a:buChar char=""/>
            </a:pPr>
            <a:r>
              <a:rPr lang="es-ES" sz="3200" dirty="0">
                <a:latin typeface="Times New Roman" panose="02020603050405020304" pitchFamily="18" charset="0"/>
                <a:ea typeface="Times New Roman" panose="02020603050405020304" pitchFamily="18" charset="0"/>
              </a:rPr>
              <a:t>Sistemas grandes:  mas de 500 usuarios		</a:t>
            </a:r>
            <a:endParaRPr lang="es-EC" sz="3200" dirty="0">
              <a:effectLst/>
              <a:latin typeface="Times New Roman" panose="02020603050405020304" pitchFamily="18" charset="0"/>
              <a:ea typeface="Times New Roman" panose="02020603050405020304" pitchFamily="18" charset="0"/>
            </a:endParaRPr>
          </a:p>
          <a:p>
            <a:pPr marL="342900" lvl="0" indent="-342900" algn="just">
              <a:lnSpc>
                <a:spcPct val="107000"/>
              </a:lnSpc>
              <a:buFont typeface="Wingdings" panose="05000000000000000000" pitchFamily="2" charset="2"/>
              <a:buChar char=""/>
            </a:pPr>
            <a:r>
              <a:rPr lang="es-ES" sz="3200" dirty="0">
                <a:latin typeface="Times New Roman" panose="02020603050405020304" pitchFamily="18" charset="0"/>
                <a:ea typeface="Times New Roman" panose="02020603050405020304" pitchFamily="18" charset="0"/>
              </a:rPr>
              <a:t>Sistemas medianos: entre 300 a 500 usuarios</a:t>
            </a:r>
            <a:r>
              <a:rPr lang="es-ES" sz="3200" dirty="0">
                <a:effectLst/>
                <a:latin typeface="Times New Roman" panose="02020603050405020304" pitchFamily="18" charset="0"/>
                <a:ea typeface="Times New Roman" panose="02020603050405020304" pitchFamily="18" charset="0"/>
              </a:rPr>
              <a:t> </a:t>
            </a:r>
            <a:endParaRPr lang="es-EC" sz="3200" dirty="0">
              <a:effectLst/>
              <a:latin typeface="Times New Roman" panose="02020603050405020304" pitchFamily="18" charset="0"/>
              <a:ea typeface="Times New Roman" panose="02020603050405020304" pitchFamily="18" charset="0"/>
            </a:endParaRPr>
          </a:p>
          <a:p>
            <a:pPr marL="342900" lvl="0" indent="-342900" algn="just">
              <a:lnSpc>
                <a:spcPct val="107000"/>
              </a:lnSpc>
              <a:buFont typeface="Wingdings" panose="05000000000000000000" pitchFamily="2" charset="2"/>
              <a:buChar char=""/>
            </a:pPr>
            <a:r>
              <a:rPr lang="es-ES" sz="3200" dirty="0">
                <a:latin typeface="Times New Roman" panose="02020603050405020304" pitchFamily="18" charset="0"/>
                <a:ea typeface="Times New Roman" panose="02020603050405020304" pitchFamily="18" charset="0"/>
              </a:rPr>
              <a:t>Sistemas pequeños: menos de 300 usuarios.</a:t>
            </a:r>
            <a:endParaRPr lang="es-EC"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33535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BD720F-9D78-4652-9A02-D2227EA0CDAB}"/>
              </a:ext>
            </a:extLst>
          </p:cNvPr>
          <p:cNvSpPr>
            <a:spLocks noGrp="1"/>
          </p:cNvSpPr>
          <p:nvPr>
            <p:ph type="title"/>
          </p:nvPr>
        </p:nvSpPr>
        <p:spPr>
          <a:xfrm>
            <a:off x="838200" y="182245"/>
            <a:ext cx="10515600" cy="777875"/>
          </a:xfrm>
        </p:spPr>
        <p:txBody>
          <a:bodyPr>
            <a:normAutofit/>
          </a:bodyPr>
          <a:lstStyle/>
          <a:p>
            <a:pPr algn="ctr"/>
            <a:r>
              <a:rPr lang="es-EC" sz="4400" dirty="0">
                <a:effectLst/>
                <a:latin typeface="Calibri" panose="020F0502020204030204" pitchFamily="34" charset="0"/>
                <a:ea typeface="Calibri" panose="020F0502020204030204" pitchFamily="34" charset="0"/>
                <a:cs typeface="Times New Roman" panose="02020603050405020304" pitchFamily="18" charset="0"/>
              </a:rPr>
              <a:t>POLÍTICA Y NORMATIVA TARIFARIA</a:t>
            </a:r>
            <a:endParaRPr lang="es-EC" sz="7200" b="1" dirty="0"/>
          </a:p>
        </p:txBody>
      </p:sp>
      <p:pic>
        <p:nvPicPr>
          <p:cNvPr id="8" name="Marcador de contenido 7">
            <a:extLst>
              <a:ext uri="{FF2B5EF4-FFF2-40B4-BE49-F238E27FC236}">
                <a16:creationId xmlns:a16="http://schemas.microsoft.com/office/drawing/2014/main" id="{BBD106BD-9D68-4C5F-8A92-5125A3FF3614}"/>
              </a:ext>
            </a:extLst>
          </p:cNvPr>
          <p:cNvPicPr>
            <a:picLocks noGrp="1" noChangeAspect="1"/>
          </p:cNvPicPr>
          <p:nvPr>
            <p:ph idx="1"/>
          </p:nvPr>
        </p:nvPicPr>
        <p:blipFill rotWithShape="1">
          <a:blip r:embed="rId2"/>
          <a:srcRect l="2298" t="2351" b="2294"/>
          <a:stretch/>
        </p:blipFill>
        <p:spPr>
          <a:xfrm>
            <a:off x="137880" y="960119"/>
            <a:ext cx="4411028" cy="2695521"/>
          </a:xfrm>
          <a:prstGeom prst="rect">
            <a:avLst/>
          </a:prstGeom>
        </p:spPr>
      </p:pic>
      <p:sp>
        <p:nvSpPr>
          <p:cNvPr id="10" name="CuadroTexto 9">
            <a:extLst>
              <a:ext uri="{FF2B5EF4-FFF2-40B4-BE49-F238E27FC236}">
                <a16:creationId xmlns:a16="http://schemas.microsoft.com/office/drawing/2014/main" id="{14569B19-96E9-45DE-B156-ACE7704662A0}"/>
              </a:ext>
            </a:extLst>
          </p:cNvPr>
          <p:cNvSpPr txBox="1"/>
          <p:nvPr/>
        </p:nvSpPr>
        <p:spPr>
          <a:xfrm>
            <a:off x="4548908" y="1383078"/>
            <a:ext cx="7179945" cy="2443939"/>
          </a:xfrm>
          <a:prstGeom prst="rect">
            <a:avLst/>
          </a:prstGeom>
          <a:noFill/>
        </p:spPr>
        <p:txBody>
          <a:bodyPr wrap="square">
            <a:spAutoFit/>
          </a:bodyPr>
          <a:lstStyle/>
          <a:p>
            <a:pPr marL="228600" algn="just">
              <a:lnSpc>
                <a:spcPct val="107000"/>
              </a:lnSpc>
              <a:spcAft>
                <a:spcPts val="800"/>
              </a:spcAft>
            </a:pPr>
            <a:r>
              <a:rPr lang="es-EC" sz="2400" dirty="0">
                <a:effectLst/>
                <a:latin typeface="Calibri" panose="020F0502020204030204" pitchFamily="34" charset="0"/>
                <a:ea typeface="Calibri" panose="020F0502020204030204" pitchFamily="34" charset="0"/>
                <a:cs typeface="Times New Roman" panose="02020603050405020304" pitchFamily="18" charset="0"/>
              </a:rPr>
              <a:t>Existe un debate muy fuerte en torno al financiamiento de la gestión del agua Desde los años 90 hasta la actualidad, en toda América Latina se ha debatido con intensidad en torno a la </a:t>
            </a:r>
            <a:r>
              <a:rPr lang="es-EC" sz="2400" b="1" dirty="0">
                <a:effectLst/>
                <a:latin typeface="Calibri" panose="020F0502020204030204" pitchFamily="34" charset="0"/>
                <a:ea typeface="Calibri" panose="020F0502020204030204" pitchFamily="34" charset="0"/>
                <a:cs typeface="Times New Roman" panose="02020603050405020304" pitchFamily="18" charset="0"/>
              </a:rPr>
              <a:t>dimensión económica</a:t>
            </a:r>
            <a:r>
              <a:rPr lang="es-EC" sz="2400" dirty="0">
                <a:effectLst/>
                <a:latin typeface="Calibri" panose="020F0502020204030204" pitchFamily="34" charset="0"/>
                <a:ea typeface="Calibri" panose="020F0502020204030204" pitchFamily="34" charset="0"/>
                <a:cs typeface="Times New Roman" panose="02020603050405020304" pitchFamily="18" charset="0"/>
              </a:rPr>
              <a:t> de los recursos hídricos y al </a:t>
            </a:r>
            <a:r>
              <a:rPr lang="es-EC" sz="2400" b="1" dirty="0">
                <a:effectLst/>
                <a:latin typeface="Calibri" panose="020F0502020204030204" pitchFamily="34" charset="0"/>
                <a:ea typeface="Calibri" panose="020F0502020204030204" pitchFamily="34" charset="0"/>
                <a:cs typeface="Times New Roman" panose="02020603050405020304" pitchFamily="18" charset="0"/>
              </a:rPr>
              <a:t>financiamiento</a:t>
            </a:r>
            <a:r>
              <a:rPr lang="es-EC" sz="2400" dirty="0">
                <a:effectLst/>
                <a:latin typeface="Calibri" panose="020F0502020204030204" pitchFamily="34" charset="0"/>
                <a:ea typeface="Calibri" panose="020F0502020204030204" pitchFamily="34" charset="0"/>
                <a:cs typeface="Times New Roman" panose="02020603050405020304" pitchFamily="18" charset="0"/>
              </a:rPr>
              <a:t> de la gestión del agua</a:t>
            </a:r>
            <a:endParaRPr lang="es-EC" sz="2800" dirty="0">
              <a:effectLst/>
              <a:latin typeface="Times New Roman" panose="02020603050405020304" pitchFamily="18" charset="0"/>
              <a:ea typeface="Times New Roman" panose="02020603050405020304" pitchFamily="18" charset="0"/>
            </a:endParaRPr>
          </a:p>
        </p:txBody>
      </p:sp>
      <p:sp>
        <p:nvSpPr>
          <p:cNvPr id="4" name="CuadroTexto 3">
            <a:extLst>
              <a:ext uri="{FF2B5EF4-FFF2-40B4-BE49-F238E27FC236}">
                <a16:creationId xmlns:a16="http://schemas.microsoft.com/office/drawing/2014/main" id="{2A36F4B8-3C0F-2785-1C05-8F1B9F6837E7}"/>
              </a:ext>
            </a:extLst>
          </p:cNvPr>
          <p:cNvSpPr txBox="1"/>
          <p:nvPr/>
        </p:nvSpPr>
        <p:spPr>
          <a:xfrm>
            <a:off x="1082842" y="4547937"/>
            <a:ext cx="10270958" cy="2246769"/>
          </a:xfrm>
          <a:prstGeom prst="rect">
            <a:avLst/>
          </a:prstGeom>
          <a:noFill/>
        </p:spPr>
        <p:txBody>
          <a:bodyPr wrap="square" rtlCol="0">
            <a:spAutoFit/>
          </a:bodyPr>
          <a:lstStyle/>
          <a:p>
            <a:r>
              <a:rPr lang="es-ES" sz="2800" dirty="0"/>
              <a:t>Dimensión Económica = Valoración económica del agua como tal.</a:t>
            </a:r>
          </a:p>
          <a:p>
            <a:endParaRPr lang="es-ES" sz="2800" dirty="0"/>
          </a:p>
          <a:p>
            <a:r>
              <a:rPr lang="es-ES" sz="2800" dirty="0"/>
              <a:t>Financiamiento = Procedencia de los recursos para ejecutar los sistemas de agua y generar el servicio del agua potable</a:t>
            </a:r>
            <a:r>
              <a:rPr lang="es-ES" dirty="0"/>
              <a:t>.</a:t>
            </a:r>
            <a:endParaRPr lang="es-EC" dirty="0"/>
          </a:p>
        </p:txBody>
      </p:sp>
    </p:spTree>
    <p:extLst>
      <p:ext uri="{BB962C8B-B14F-4D97-AF65-F5344CB8AC3E}">
        <p14:creationId xmlns:p14="http://schemas.microsoft.com/office/powerpoint/2010/main" val="1975606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BD720F-9D78-4652-9A02-D2227EA0CDAB}"/>
              </a:ext>
            </a:extLst>
          </p:cNvPr>
          <p:cNvSpPr>
            <a:spLocks noGrp="1"/>
          </p:cNvSpPr>
          <p:nvPr>
            <p:ph type="title"/>
          </p:nvPr>
        </p:nvSpPr>
        <p:spPr>
          <a:xfrm>
            <a:off x="838200" y="182245"/>
            <a:ext cx="10515600" cy="1209675"/>
          </a:xfrm>
        </p:spPr>
        <p:txBody>
          <a:bodyPr>
            <a:normAutofit fontScale="90000"/>
          </a:bodyPr>
          <a:lstStyle/>
          <a:p>
            <a:pPr algn="ctr"/>
            <a:r>
              <a:rPr lang="es-EC" sz="4400" kern="100" dirty="0">
                <a:effectLst/>
                <a:latin typeface="Calibri" panose="020F0502020204030204" pitchFamily="34" charset="0"/>
                <a:ea typeface="Calibri" panose="020F0502020204030204" pitchFamily="34" charset="0"/>
                <a:cs typeface="Times New Roman" panose="02020603050405020304" pitchFamily="18" charset="0"/>
              </a:rPr>
              <a:t>MARCO NORMATIVO VIGENTE, PARA EL ESTABLECIMIENTO DE LAS TARIFAS</a:t>
            </a:r>
            <a:br>
              <a:rPr lang="es-EC"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s-EC" sz="3800" b="1" dirty="0">
              <a:ln w="0"/>
              <a:solidFill>
                <a:schemeClr val="accent1"/>
              </a:solidFill>
              <a:effectLst>
                <a:outerShdw blurRad="38100" dist="25400" dir="5400000" algn="ctr" rotWithShape="0">
                  <a:srgbClr val="6E747A">
                    <a:alpha val="43000"/>
                  </a:srgbClr>
                </a:outerShdw>
              </a:effectLst>
            </a:endParaRPr>
          </a:p>
        </p:txBody>
      </p:sp>
      <p:sp>
        <p:nvSpPr>
          <p:cNvPr id="5" name="Marcador de contenido 4">
            <a:extLst>
              <a:ext uri="{FF2B5EF4-FFF2-40B4-BE49-F238E27FC236}">
                <a16:creationId xmlns:a16="http://schemas.microsoft.com/office/drawing/2014/main" id="{3664E617-FC66-49F3-AA39-1EA238112943}"/>
              </a:ext>
            </a:extLst>
          </p:cNvPr>
          <p:cNvSpPr>
            <a:spLocks noGrp="1"/>
          </p:cNvSpPr>
          <p:nvPr>
            <p:ph idx="1"/>
          </p:nvPr>
        </p:nvSpPr>
        <p:spPr>
          <a:xfrm>
            <a:off x="678180" y="1391920"/>
            <a:ext cx="8240533" cy="5283835"/>
          </a:xfrm>
        </p:spPr>
        <p:txBody>
          <a:bodyPr>
            <a:noAutofit/>
          </a:bodyPr>
          <a:lstStyle/>
          <a:p>
            <a:pPr algn="just">
              <a:lnSpc>
                <a:spcPct val="107000"/>
              </a:lnSpc>
              <a:spcAft>
                <a:spcPts val="800"/>
              </a:spcAft>
              <a:buFont typeface="+mj-lt"/>
              <a:buAutoNum type="arabicPeriod"/>
            </a:pPr>
            <a:r>
              <a:rPr lang="es-ES" sz="2400" dirty="0">
                <a:effectLst/>
                <a:latin typeface="Times New Roman" panose="02020603050405020304" pitchFamily="18" charset="0"/>
                <a:ea typeface="Times New Roman" panose="02020603050405020304" pitchFamily="18" charset="0"/>
              </a:rPr>
              <a:t>Art. 314, CPE. (último párrafo) El Estado dispondrá que los precios y tarifas de los servicios públicos sean equitativos y se establecerá su control y regulación</a:t>
            </a:r>
            <a:r>
              <a:rPr lang="es-EC" sz="2400" kern="100" dirty="0">
                <a:effectLst/>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buFont typeface="+mj-lt"/>
              <a:buAutoNum type="arabicPeriod"/>
            </a:pPr>
            <a:r>
              <a:rPr lang="es-ES" sz="2400" dirty="0">
                <a:effectLst/>
                <a:latin typeface="Times New Roman" panose="02020603050405020304" pitchFamily="18" charset="0"/>
                <a:ea typeface="Times New Roman" panose="02020603050405020304" pitchFamily="18" charset="0"/>
              </a:rPr>
              <a:t>Art. 136, COOTAD. </a:t>
            </a:r>
            <a:r>
              <a:rPr lang="es-EC" sz="2400" kern="100" dirty="0">
                <a:effectLst/>
                <a:latin typeface="Calibri" panose="020F0502020204030204" pitchFamily="34" charset="0"/>
                <a:ea typeface="Calibri" panose="020F0502020204030204" pitchFamily="34" charset="0"/>
                <a:cs typeface="Times New Roman" panose="02020603050405020304" pitchFamily="18" charset="0"/>
              </a:rPr>
              <a:t>Los gobiernos autónomos descentralizados regionales y provinciales, en coordinación con los consejos de cuencas hidrográficas podrán establecer tasas vinculadas a la obtención de recursos destinados a la conservación de las cuencas hidrográficas y la gestión ambiental: cuyos recursos se utilizarán, con la participación de los gobiernos autónomos descentralizados parroquiales y las comunidades rurales, para la conservación y recuperación de los ecosistemas donde se encuentran las fuentes y cursos de agua.”</a:t>
            </a:r>
          </a:p>
          <a:p>
            <a:pPr marL="342900" lvl="0" indent="-342900" algn="just">
              <a:lnSpc>
                <a:spcPct val="107000"/>
              </a:lnSpc>
              <a:spcAft>
                <a:spcPts val="800"/>
              </a:spcAft>
              <a:buFont typeface="+mj-lt"/>
              <a:buAutoNum type="arabicPeriod"/>
            </a:pPr>
            <a:endParaRPr lang="es-ES" dirty="0">
              <a:effectLst/>
              <a:latin typeface="Times New Roman" panose="02020603050405020304" pitchFamily="18" charset="0"/>
              <a:ea typeface="Times New Roman" panose="02020603050405020304" pitchFamily="18" charset="0"/>
            </a:endParaRPr>
          </a:p>
          <a:p>
            <a:pPr marL="342900" lvl="0" indent="-342900" algn="just">
              <a:lnSpc>
                <a:spcPct val="107000"/>
              </a:lnSpc>
              <a:spcAft>
                <a:spcPts val="800"/>
              </a:spcAft>
              <a:buFont typeface="+mj-lt"/>
              <a:buAutoNum type="arabicPeriod"/>
            </a:pPr>
            <a:endParaRPr lang="es-EC" dirty="0">
              <a:effectLst/>
              <a:latin typeface="Times New Roman" panose="02020603050405020304" pitchFamily="18" charset="0"/>
              <a:ea typeface="Times New Roman" panose="02020603050405020304" pitchFamily="18" charset="0"/>
            </a:endParaRPr>
          </a:p>
        </p:txBody>
      </p:sp>
      <p:grpSp>
        <p:nvGrpSpPr>
          <p:cNvPr id="6" name="Grupo 5">
            <a:extLst>
              <a:ext uri="{FF2B5EF4-FFF2-40B4-BE49-F238E27FC236}">
                <a16:creationId xmlns:a16="http://schemas.microsoft.com/office/drawing/2014/main" id="{B663A12E-A2B9-4C58-BE4C-54F4357F5B03}"/>
              </a:ext>
            </a:extLst>
          </p:cNvPr>
          <p:cNvGrpSpPr/>
          <p:nvPr/>
        </p:nvGrpSpPr>
        <p:grpSpPr>
          <a:xfrm>
            <a:off x="9139237" y="1825073"/>
            <a:ext cx="2857500" cy="4056614"/>
            <a:chOff x="9139237" y="1825073"/>
            <a:chExt cx="2857500" cy="4056614"/>
          </a:xfrm>
        </p:grpSpPr>
        <p:pic>
          <p:nvPicPr>
            <p:cNvPr id="2054" name="Picture 6" descr="Pasos para crear una empresa: todo lo que necesitas saber">
              <a:extLst>
                <a:ext uri="{FF2B5EF4-FFF2-40B4-BE49-F238E27FC236}">
                  <a16:creationId xmlns:a16="http://schemas.microsoft.com/office/drawing/2014/main" id="{C44A3A2C-6C6B-4B35-B426-3D5E68AEE0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9237" y="1825073"/>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PASOS PARA SEGUIR ADELANTE CON TU NEGOCIO - Economic Growth Business  Incubator">
              <a:extLst>
                <a:ext uri="{FF2B5EF4-FFF2-40B4-BE49-F238E27FC236}">
                  <a16:creationId xmlns:a16="http://schemas.microsoft.com/office/drawing/2014/main" id="{E83E11A1-9FCB-4EBE-8105-107441F242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4499" y="4033837"/>
              <a:ext cx="2466975" cy="184785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9296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7A39DF-0900-4D3E-BB4C-F9BFBBF10EA1}"/>
              </a:ext>
            </a:extLst>
          </p:cNvPr>
          <p:cNvSpPr>
            <a:spLocks noGrp="1"/>
          </p:cNvSpPr>
          <p:nvPr>
            <p:ph type="title"/>
          </p:nvPr>
        </p:nvSpPr>
        <p:spPr>
          <a:xfrm>
            <a:off x="745434" y="1"/>
            <a:ext cx="10515600" cy="1088730"/>
          </a:xfrm>
        </p:spPr>
        <p:txBody>
          <a:bodyPr>
            <a:normAutofit fontScale="90000"/>
          </a:bodyPr>
          <a:lstStyle/>
          <a:p>
            <a:pPr algn="ctr"/>
            <a:r>
              <a:rPr lang="es-EC" dirty="0">
                <a:effectLst/>
                <a:latin typeface="Calibri" panose="020F0502020204030204" pitchFamily="34" charset="0"/>
                <a:ea typeface="Calibri" panose="020F0502020204030204" pitchFamily="34" charset="0"/>
                <a:cs typeface="Times New Roman" panose="02020603050405020304" pitchFamily="18" charset="0"/>
              </a:rPr>
              <a:t>RUBROS A CONSIDERAR PARA LA FIJACIÓN DE UNA TARIFA SOSTENIBLE</a:t>
            </a:r>
            <a:endParaRPr lang="es-EC" b="1" dirty="0"/>
          </a:p>
        </p:txBody>
      </p:sp>
      <p:pic>
        <p:nvPicPr>
          <p:cNvPr id="3074" name="Picture 2" descr="Pedir la palabra - YouTube">
            <a:extLst>
              <a:ext uri="{FF2B5EF4-FFF2-40B4-BE49-F238E27FC236}">
                <a16:creationId xmlns:a16="http://schemas.microsoft.com/office/drawing/2014/main" id="{40DC4FAA-0F67-4130-A879-82B1DAE056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46822" y="1504914"/>
            <a:ext cx="3719841" cy="2083111"/>
          </a:xfrm>
          <a:prstGeom prst="ellipse">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0CFF47FE-68DE-4EB6-8E4A-AC6C02A38FE1}"/>
              </a:ext>
            </a:extLst>
          </p:cNvPr>
          <p:cNvSpPr txBox="1"/>
          <p:nvPr/>
        </p:nvSpPr>
        <p:spPr>
          <a:xfrm>
            <a:off x="413302" y="1088731"/>
            <a:ext cx="11661913" cy="5773504"/>
          </a:xfrm>
          <a:prstGeom prst="rect">
            <a:avLst/>
          </a:prstGeom>
          <a:noFill/>
        </p:spPr>
        <p:txBody>
          <a:bodyPr wrap="square">
            <a:spAutoFit/>
          </a:bodyPr>
          <a:lstStyle/>
          <a:p>
            <a:pPr algn="just">
              <a:lnSpc>
                <a:spcPct val="107000"/>
              </a:lnSpc>
              <a:spcAft>
                <a:spcPts val="800"/>
              </a:spcAft>
            </a:pPr>
            <a:r>
              <a:rPr lang="es-EC" sz="3200" kern="100" dirty="0">
                <a:effectLst/>
                <a:latin typeface="Calibri" panose="020F0502020204030204" pitchFamily="34" charset="0"/>
                <a:ea typeface="Calibri" panose="020F0502020204030204" pitchFamily="34" charset="0"/>
                <a:cs typeface="Times New Roman" panose="02020603050405020304" pitchFamily="18" charset="0"/>
              </a:rPr>
              <a:t>Depreciación: Inversión inicial/vida útil.</a:t>
            </a:r>
          </a:p>
          <a:p>
            <a:pPr algn="just">
              <a:lnSpc>
                <a:spcPct val="107000"/>
              </a:lnSpc>
              <a:spcAft>
                <a:spcPts val="800"/>
              </a:spcAft>
            </a:pPr>
            <a:r>
              <a:rPr lang="es-EC" sz="3200" kern="100" dirty="0">
                <a:effectLst/>
                <a:latin typeface="Calibri" panose="020F0502020204030204" pitchFamily="34" charset="0"/>
                <a:ea typeface="Calibri" panose="020F0502020204030204" pitchFamily="34" charset="0"/>
                <a:cs typeface="Times New Roman" panose="02020603050405020304" pitchFamily="18" charset="0"/>
              </a:rPr>
              <a:t>Costos de conservación de las fuentes: estimar un porcentaje.</a:t>
            </a:r>
          </a:p>
          <a:p>
            <a:pPr algn="just">
              <a:lnSpc>
                <a:spcPct val="107000"/>
              </a:lnSpc>
              <a:spcAft>
                <a:spcPts val="800"/>
              </a:spcAft>
            </a:pPr>
            <a:r>
              <a:rPr lang="es-EC" sz="3200" kern="100" dirty="0">
                <a:effectLst/>
                <a:latin typeface="Calibri" panose="020F0502020204030204" pitchFamily="34" charset="0"/>
                <a:ea typeface="Calibri" panose="020F0502020204030204" pitchFamily="34" charset="0"/>
                <a:cs typeface="Times New Roman" panose="02020603050405020304" pitchFamily="18" charset="0"/>
              </a:rPr>
              <a:t>Costos de AOM.</a:t>
            </a:r>
          </a:p>
          <a:p>
            <a:pPr algn="just">
              <a:lnSpc>
                <a:spcPct val="107000"/>
              </a:lnSpc>
              <a:spcAft>
                <a:spcPts val="800"/>
              </a:spcAft>
            </a:pPr>
            <a:r>
              <a:rPr lang="es-EC" sz="3200" kern="100" dirty="0">
                <a:effectLst/>
                <a:latin typeface="Calibri" panose="020F0502020204030204" pitchFamily="34" charset="0"/>
                <a:ea typeface="Calibri" panose="020F0502020204030204" pitchFamily="34" charset="0"/>
                <a:cs typeface="Times New Roman" panose="02020603050405020304" pitchFamily="18" charset="0"/>
              </a:rPr>
              <a:t>A= Todos los costos que se generan en la administración de las JAAP (secretaria, Contadora, servicios básicos, comunicaciones, papelería) </a:t>
            </a:r>
          </a:p>
          <a:p>
            <a:pPr algn="just">
              <a:lnSpc>
                <a:spcPct val="107000"/>
              </a:lnSpc>
              <a:spcAft>
                <a:spcPts val="800"/>
              </a:spcAft>
            </a:pPr>
            <a:r>
              <a:rPr lang="es-EC" sz="3200" kern="100" dirty="0">
                <a:effectLst/>
                <a:latin typeface="Calibri" panose="020F0502020204030204" pitchFamily="34" charset="0"/>
                <a:ea typeface="Calibri" panose="020F0502020204030204" pitchFamily="34" charset="0"/>
                <a:cs typeface="Times New Roman" panose="02020603050405020304" pitchFamily="18" charset="0"/>
              </a:rPr>
              <a:t>O= Pagos al operador, lectura de medidores, notificaciones, análisis de calidad del agua.</a:t>
            </a:r>
          </a:p>
          <a:p>
            <a:pPr algn="just">
              <a:lnSpc>
                <a:spcPct val="107000"/>
              </a:lnSpc>
              <a:spcAft>
                <a:spcPts val="800"/>
              </a:spcAft>
            </a:pPr>
            <a:r>
              <a:rPr lang="es-EC" sz="3200" kern="100" dirty="0">
                <a:effectLst/>
                <a:latin typeface="Calibri" panose="020F0502020204030204" pitchFamily="34" charset="0"/>
                <a:ea typeface="Calibri" panose="020F0502020204030204" pitchFamily="34" charset="0"/>
                <a:cs typeface="Times New Roman" panose="02020603050405020304" pitchFamily="18" charset="0"/>
              </a:rPr>
              <a:t>M= Costos de reparación promedio, costos de desinfección, vigilancia del sistema.</a:t>
            </a:r>
          </a:p>
          <a:p>
            <a:pPr marL="228600" algn="just"/>
            <a:endParaRPr lang="es-EC" sz="2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46116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7A39DF-0900-4D3E-BB4C-F9BFBBF10EA1}"/>
              </a:ext>
            </a:extLst>
          </p:cNvPr>
          <p:cNvSpPr>
            <a:spLocks noGrp="1"/>
          </p:cNvSpPr>
          <p:nvPr>
            <p:ph type="title"/>
          </p:nvPr>
        </p:nvSpPr>
        <p:spPr>
          <a:xfrm>
            <a:off x="745434" y="89000"/>
            <a:ext cx="10515600" cy="918166"/>
          </a:xfrm>
        </p:spPr>
        <p:txBody>
          <a:bodyPr>
            <a:normAutofit fontScale="90000"/>
          </a:bodyPr>
          <a:lstStyle/>
          <a:p>
            <a:pPr algn="ctr"/>
            <a:r>
              <a:rPr lang="es-EC" sz="4900" kern="100" dirty="0">
                <a:effectLst/>
                <a:latin typeface="Calibri" panose="020F0502020204030204" pitchFamily="34" charset="0"/>
                <a:ea typeface="Calibri" panose="020F0502020204030204" pitchFamily="34" charset="0"/>
                <a:cs typeface="Times New Roman" panose="02020603050405020304" pitchFamily="18" charset="0"/>
              </a:rPr>
              <a:t>COMPOSICIÓN DE LA FACTURA</a:t>
            </a:r>
            <a:r>
              <a:rPr lang="es-EC" sz="1800" kern="100" dirty="0">
                <a:effectLst/>
                <a:latin typeface="Calibri" panose="020F0502020204030204" pitchFamily="34" charset="0"/>
                <a:ea typeface="Calibri" panose="020F0502020204030204" pitchFamily="34" charset="0"/>
                <a:cs typeface="Times New Roman" panose="02020603050405020304" pitchFamily="18" charset="0"/>
              </a:rPr>
              <a:t>.</a:t>
            </a:r>
            <a:br>
              <a:rPr lang="es-EC"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s-EC" b="1" dirty="0"/>
          </a:p>
        </p:txBody>
      </p:sp>
      <p:pic>
        <p:nvPicPr>
          <p:cNvPr id="4098" name="Picture 2" descr="Voto Para El Concepto De La Elección La Mano Pone La Votación De Votación  En Caja Ilustración del Vector - Ilustración de documento, sobre: 76479101">
            <a:extLst>
              <a:ext uri="{FF2B5EF4-FFF2-40B4-BE49-F238E27FC236}">
                <a16:creationId xmlns:a16="http://schemas.microsoft.com/office/drawing/2014/main" id="{A853947D-C0DF-4319-9C9E-40011AF03AD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2679" y="1441485"/>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La Votación Cuadrática: La idea del fundador de Ethereum Vitalik Buterin -  Criptotendencias - Noticias de bitcoin, criptomonedas y blockchain">
            <a:extLst>
              <a:ext uri="{FF2B5EF4-FFF2-40B4-BE49-F238E27FC236}">
                <a16:creationId xmlns:a16="http://schemas.microsoft.com/office/drawing/2014/main" id="{24914647-6CE0-476B-A504-13F14FCAD7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842" y="4018930"/>
            <a:ext cx="2590800" cy="1762125"/>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20AB75E5-B527-18EC-4EEB-3085D75CCC26}"/>
              </a:ext>
            </a:extLst>
          </p:cNvPr>
          <p:cNvSpPr txBox="1"/>
          <p:nvPr/>
        </p:nvSpPr>
        <p:spPr>
          <a:xfrm>
            <a:off x="3320716" y="1441485"/>
            <a:ext cx="7940318" cy="4775666"/>
          </a:xfrm>
          <a:prstGeom prst="rect">
            <a:avLst/>
          </a:prstGeom>
          <a:noFill/>
        </p:spPr>
        <p:txBody>
          <a:bodyPr wrap="square" rtlCol="0">
            <a:spAutoFit/>
          </a:bodyPr>
          <a:lstStyle/>
          <a:p>
            <a:pPr algn="just">
              <a:lnSpc>
                <a:spcPct val="107000"/>
              </a:lnSpc>
              <a:spcAft>
                <a:spcPts val="800"/>
              </a:spcAft>
            </a:pPr>
            <a:r>
              <a:rPr lang="es-EC" sz="2800" b="1" kern="100" dirty="0">
                <a:effectLst/>
                <a:latin typeface="Calibri" panose="020F0502020204030204" pitchFamily="34" charset="0"/>
                <a:ea typeface="Calibri" panose="020F0502020204030204" pitchFamily="34" charset="0"/>
                <a:cs typeface="Times New Roman" panose="02020603050405020304" pitchFamily="18" charset="0"/>
              </a:rPr>
              <a:t>Información general: JUNTA ADMINISTRADORA DE AGUA POTABLE NN.</a:t>
            </a:r>
            <a:endParaRPr lang="es-EC"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C" sz="2800" kern="100" dirty="0">
                <a:effectLst/>
                <a:latin typeface="Calibri" panose="020F0502020204030204" pitchFamily="34" charset="0"/>
                <a:ea typeface="Calibri" panose="020F0502020204030204" pitchFamily="34" charset="0"/>
                <a:cs typeface="Times New Roman" panose="02020603050405020304" pitchFamily="18" charset="0"/>
              </a:rPr>
              <a:t>Nombres:</a:t>
            </a:r>
          </a:p>
          <a:p>
            <a:pPr algn="just">
              <a:lnSpc>
                <a:spcPct val="107000"/>
              </a:lnSpc>
              <a:spcAft>
                <a:spcPts val="800"/>
              </a:spcAft>
            </a:pPr>
            <a:r>
              <a:rPr lang="es-EC" sz="2800" kern="100" dirty="0">
                <a:effectLst/>
                <a:latin typeface="Calibri" panose="020F0502020204030204" pitchFamily="34" charset="0"/>
                <a:ea typeface="Calibri" panose="020F0502020204030204" pitchFamily="34" charset="0"/>
                <a:cs typeface="Times New Roman" panose="02020603050405020304" pitchFamily="18" charset="0"/>
              </a:rPr>
              <a:t>Dirección:</a:t>
            </a:r>
          </a:p>
          <a:p>
            <a:pPr algn="just">
              <a:lnSpc>
                <a:spcPct val="107000"/>
              </a:lnSpc>
              <a:spcAft>
                <a:spcPts val="800"/>
              </a:spcAft>
            </a:pPr>
            <a:r>
              <a:rPr lang="es-EC" sz="2800" kern="100" dirty="0">
                <a:effectLst/>
                <a:latin typeface="Calibri" panose="020F0502020204030204" pitchFamily="34" charset="0"/>
                <a:ea typeface="Calibri" panose="020F0502020204030204" pitchFamily="34" charset="0"/>
                <a:cs typeface="Times New Roman" panose="02020603050405020304" pitchFamily="18" charset="0"/>
              </a:rPr>
              <a:t>Código:</a:t>
            </a:r>
          </a:p>
          <a:p>
            <a:pPr algn="just">
              <a:lnSpc>
                <a:spcPct val="107000"/>
              </a:lnSpc>
              <a:spcAft>
                <a:spcPts val="800"/>
              </a:spcAft>
            </a:pPr>
            <a:r>
              <a:rPr lang="es-EC" sz="2800" kern="100" dirty="0">
                <a:effectLst/>
                <a:latin typeface="Calibri" panose="020F0502020204030204" pitchFamily="34" charset="0"/>
                <a:ea typeface="Calibri" panose="020F0502020204030204" pitchFamily="34" charset="0"/>
                <a:cs typeface="Times New Roman" panose="02020603050405020304" pitchFamily="18" charset="0"/>
              </a:rPr>
              <a:t>Fecha de facturación:</a:t>
            </a:r>
          </a:p>
          <a:p>
            <a:pPr algn="just">
              <a:lnSpc>
                <a:spcPct val="107000"/>
              </a:lnSpc>
              <a:spcAft>
                <a:spcPts val="800"/>
              </a:spcAft>
            </a:pPr>
            <a:r>
              <a:rPr lang="es-EC" sz="2800" kern="100" dirty="0">
                <a:effectLst/>
                <a:latin typeface="Calibri" panose="020F0502020204030204" pitchFamily="34" charset="0"/>
                <a:ea typeface="Calibri" panose="020F0502020204030204" pitchFamily="34" charset="0"/>
                <a:cs typeface="Times New Roman" panose="02020603050405020304" pitchFamily="18" charset="0"/>
              </a:rPr>
              <a:t>Fecha máxima de pago:</a:t>
            </a:r>
          </a:p>
          <a:p>
            <a:pPr algn="just">
              <a:lnSpc>
                <a:spcPct val="107000"/>
              </a:lnSpc>
              <a:spcAft>
                <a:spcPts val="800"/>
              </a:spcAft>
            </a:pPr>
            <a:r>
              <a:rPr lang="es-EC" sz="2800" kern="100" dirty="0">
                <a:effectLst/>
                <a:latin typeface="Calibri" panose="020F0502020204030204" pitchFamily="34" charset="0"/>
                <a:ea typeface="Calibri" panose="020F0502020204030204" pitchFamily="34" charset="0"/>
                <a:cs typeface="Times New Roman" panose="02020603050405020304" pitchFamily="18" charset="0"/>
              </a:rPr>
              <a:t>Categoría: Domiciliaria       / oficial     / industrial.</a:t>
            </a:r>
          </a:p>
          <a:p>
            <a:endParaRPr lang="es-EC" dirty="0"/>
          </a:p>
        </p:txBody>
      </p:sp>
    </p:spTree>
    <p:extLst>
      <p:ext uri="{BB962C8B-B14F-4D97-AF65-F5344CB8AC3E}">
        <p14:creationId xmlns:p14="http://schemas.microsoft.com/office/powerpoint/2010/main" val="3522932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7A39DF-0900-4D3E-BB4C-F9BFBBF10EA1}"/>
              </a:ext>
            </a:extLst>
          </p:cNvPr>
          <p:cNvSpPr>
            <a:spLocks noGrp="1"/>
          </p:cNvSpPr>
          <p:nvPr>
            <p:ph type="title"/>
          </p:nvPr>
        </p:nvSpPr>
        <p:spPr>
          <a:xfrm>
            <a:off x="745434" y="89000"/>
            <a:ext cx="10515600" cy="918166"/>
          </a:xfrm>
        </p:spPr>
        <p:txBody>
          <a:bodyPr>
            <a:normAutofit fontScale="90000"/>
          </a:bodyPr>
          <a:lstStyle/>
          <a:p>
            <a:pPr algn="ctr"/>
            <a:r>
              <a:rPr lang="es-EC" sz="6000" b="1" kern="100" dirty="0">
                <a:effectLst/>
                <a:latin typeface="Calibri" panose="020F0502020204030204" pitchFamily="34" charset="0"/>
                <a:ea typeface="Calibri" panose="020F0502020204030204" pitchFamily="34" charset="0"/>
                <a:cs typeface="Times New Roman" panose="02020603050405020304" pitchFamily="18" charset="0"/>
              </a:rPr>
              <a:t>RUBROS DE COSTO</a:t>
            </a:r>
            <a:br>
              <a:rPr lang="es-EC"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s-EC" b="1" dirty="0"/>
          </a:p>
        </p:txBody>
      </p:sp>
      <p:pic>
        <p:nvPicPr>
          <p:cNvPr id="4098" name="Picture 2" descr="Voto Para El Concepto De La Elección La Mano Pone La Votación De Votación  En Caja Ilustración del Vector - Ilustración de documento, sobre: 76479101">
            <a:extLst>
              <a:ext uri="{FF2B5EF4-FFF2-40B4-BE49-F238E27FC236}">
                <a16:creationId xmlns:a16="http://schemas.microsoft.com/office/drawing/2014/main" id="{A853947D-C0DF-4319-9C9E-40011AF03AD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2679" y="1441485"/>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La Votación Cuadrática: La idea del fundador de Ethereum Vitalik Buterin -  Criptotendencias - Noticias de bitcoin, criptomonedas y blockchain">
            <a:extLst>
              <a:ext uri="{FF2B5EF4-FFF2-40B4-BE49-F238E27FC236}">
                <a16:creationId xmlns:a16="http://schemas.microsoft.com/office/drawing/2014/main" id="{24914647-6CE0-476B-A504-13F14FCAD7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842" y="4018930"/>
            <a:ext cx="2590800" cy="1762125"/>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20AB75E5-B527-18EC-4EEB-3085D75CCC26}"/>
              </a:ext>
            </a:extLst>
          </p:cNvPr>
          <p:cNvSpPr txBox="1"/>
          <p:nvPr/>
        </p:nvSpPr>
        <p:spPr>
          <a:xfrm>
            <a:off x="3320716" y="1441485"/>
            <a:ext cx="7940318" cy="5237011"/>
          </a:xfrm>
          <a:prstGeom prst="rect">
            <a:avLst/>
          </a:prstGeom>
          <a:noFill/>
        </p:spPr>
        <p:txBody>
          <a:bodyPr wrap="square" rtlCol="0">
            <a:spAutoFit/>
          </a:bodyPr>
          <a:lstStyle/>
          <a:p>
            <a:pPr algn="just">
              <a:lnSpc>
                <a:spcPct val="107000"/>
              </a:lnSpc>
              <a:spcAft>
                <a:spcPts val="800"/>
              </a:spcAft>
            </a:pPr>
            <a:r>
              <a:rPr lang="es-EC" sz="3600" kern="100" dirty="0">
                <a:effectLst/>
                <a:latin typeface="Calibri" panose="020F0502020204030204" pitchFamily="34" charset="0"/>
                <a:ea typeface="Calibri" panose="020F0502020204030204" pitchFamily="34" charset="0"/>
                <a:cs typeface="Times New Roman" panose="02020603050405020304" pitchFamily="18" charset="0"/>
              </a:rPr>
              <a:t>Consumo básico m</a:t>
            </a:r>
            <a:r>
              <a:rPr lang="es-EC" sz="3600" kern="100" baseline="30000" dirty="0">
                <a:effectLst/>
                <a:latin typeface="Calibri" panose="020F0502020204030204" pitchFamily="34" charset="0"/>
                <a:ea typeface="Calibri" panose="020F0502020204030204" pitchFamily="34" charset="0"/>
                <a:cs typeface="Times New Roman" panose="02020603050405020304" pitchFamily="18" charset="0"/>
              </a:rPr>
              <a:t>3</a:t>
            </a:r>
            <a:r>
              <a:rPr lang="es-EC" sz="3600" kern="100" dirty="0">
                <a:effectLst/>
                <a:latin typeface="Calibri" panose="020F0502020204030204" pitchFamily="34" charset="0"/>
                <a:ea typeface="Calibri" panose="020F0502020204030204" pitchFamily="34" charset="0"/>
                <a:cs typeface="Times New Roman" panose="02020603050405020304" pitchFamily="18" charset="0"/>
              </a:rPr>
              <a:t>  </a:t>
            </a:r>
            <a:r>
              <a:rPr lang="es-EC" sz="3600" kern="100" baseline="30000" dirty="0">
                <a:effectLst/>
                <a:latin typeface="Calibri" panose="020F0502020204030204" pitchFamily="34" charset="0"/>
                <a:ea typeface="Calibri" panose="020F0502020204030204" pitchFamily="34" charset="0"/>
                <a:cs typeface="Times New Roman" panose="02020603050405020304" pitchFamily="18" charset="0"/>
              </a:rPr>
              <a:t>    </a:t>
            </a:r>
            <a:endParaRPr lang="es-EC" sz="3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C" sz="3600" kern="100" dirty="0">
                <a:effectLst/>
                <a:latin typeface="Calibri" panose="020F0502020204030204" pitchFamily="34" charset="0"/>
                <a:ea typeface="Calibri" panose="020F0502020204030204" pitchFamily="34" charset="0"/>
                <a:cs typeface="Times New Roman" panose="02020603050405020304" pitchFamily="18" charset="0"/>
              </a:rPr>
              <a:t>Consumo adicional m</a:t>
            </a:r>
            <a:r>
              <a:rPr lang="es-EC" sz="3600" kern="100" baseline="30000" dirty="0">
                <a:effectLst/>
                <a:latin typeface="Calibri" panose="020F0502020204030204" pitchFamily="34" charset="0"/>
                <a:ea typeface="Calibri" panose="020F0502020204030204" pitchFamily="34" charset="0"/>
                <a:cs typeface="Times New Roman" panose="02020603050405020304" pitchFamily="18" charset="0"/>
              </a:rPr>
              <a:t>3</a:t>
            </a:r>
            <a:r>
              <a:rPr lang="es-EC" sz="3600"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s-EC" sz="3600" kern="100" dirty="0">
                <a:effectLst/>
                <a:latin typeface="Calibri" panose="020F0502020204030204" pitchFamily="34" charset="0"/>
                <a:ea typeface="Calibri" panose="020F0502020204030204" pitchFamily="34" charset="0"/>
                <a:cs typeface="Times New Roman" panose="02020603050405020304" pitchFamily="18" charset="0"/>
              </a:rPr>
              <a:t>Recolección basura.</a:t>
            </a:r>
          </a:p>
          <a:p>
            <a:pPr algn="just">
              <a:lnSpc>
                <a:spcPct val="107000"/>
              </a:lnSpc>
              <a:spcAft>
                <a:spcPts val="800"/>
              </a:spcAft>
            </a:pPr>
            <a:r>
              <a:rPr lang="es-EC" sz="3600" kern="100" dirty="0">
                <a:effectLst/>
                <a:latin typeface="Calibri" panose="020F0502020204030204" pitchFamily="34" charset="0"/>
                <a:ea typeface="Calibri" panose="020F0502020204030204" pitchFamily="34" charset="0"/>
                <a:cs typeface="Times New Roman" panose="02020603050405020304" pitchFamily="18" charset="0"/>
              </a:rPr>
              <a:t>Administración.</a:t>
            </a:r>
          </a:p>
          <a:p>
            <a:pPr algn="just">
              <a:lnSpc>
                <a:spcPct val="107000"/>
              </a:lnSpc>
              <a:spcAft>
                <a:spcPts val="800"/>
              </a:spcAft>
            </a:pPr>
            <a:r>
              <a:rPr lang="es-EC" sz="3600" kern="100" dirty="0">
                <a:effectLst/>
                <a:latin typeface="Calibri" panose="020F0502020204030204" pitchFamily="34" charset="0"/>
                <a:ea typeface="Calibri" panose="020F0502020204030204" pitchFamily="34" charset="0"/>
                <a:cs typeface="Times New Roman" panose="02020603050405020304" pitchFamily="18" charset="0"/>
              </a:rPr>
              <a:t>Medición.</a:t>
            </a:r>
          </a:p>
          <a:p>
            <a:pPr algn="just">
              <a:lnSpc>
                <a:spcPct val="107000"/>
              </a:lnSpc>
              <a:spcAft>
                <a:spcPts val="800"/>
              </a:spcAft>
            </a:pPr>
            <a:r>
              <a:rPr lang="es-EC" sz="3600" kern="100" dirty="0">
                <a:effectLst/>
                <a:latin typeface="Calibri" panose="020F0502020204030204" pitchFamily="34" charset="0"/>
                <a:ea typeface="Calibri" panose="020F0502020204030204" pitchFamily="34" charset="0"/>
                <a:cs typeface="Times New Roman" panose="02020603050405020304" pitchFamily="18" charset="0"/>
              </a:rPr>
              <a:t>Interés de mora.</a:t>
            </a:r>
          </a:p>
          <a:p>
            <a:pPr algn="just">
              <a:lnSpc>
                <a:spcPct val="107000"/>
              </a:lnSpc>
              <a:spcAft>
                <a:spcPts val="800"/>
              </a:spcAft>
            </a:pPr>
            <a:r>
              <a:rPr lang="es-EC" sz="3600" kern="100" dirty="0">
                <a:effectLst/>
                <a:latin typeface="Calibri" panose="020F0502020204030204" pitchFamily="34" charset="0"/>
                <a:ea typeface="Calibri" panose="020F0502020204030204" pitchFamily="34" charset="0"/>
                <a:cs typeface="Times New Roman" panose="02020603050405020304" pitchFamily="18" charset="0"/>
              </a:rPr>
              <a:t>Multas.</a:t>
            </a:r>
            <a:endParaRPr lang="es-EC" sz="4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s-EC" dirty="0"/>
          </a:p>
        </p:txBody>
      </p:sp>
    </p:spTree>
    <p:extLst>
      <p:ext uri="{BB962C8B-B14F-4D97-AF65-F5344CB8AC3E}">
        <p14:creationId xmlns:p14="http://schemas.microsoft.com/office/powerpoint/2010/main" val="394205611"/>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8808</TotalTime>
  <Words>617</Words>
  <Application>Microsoft Office PowerPoint</Application>
  <PresentationFormat>Panorámica</PresentationFormat>
  <Paragraphs>57</Paragraphs>
  <Slides>10</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10</vt:i4>
      </vt:variant>
    </vt:vector>
  </HeadingPairs>
  <TitlesOfParts>
    <vt:vector size="18" baseType="lpstr">
      <vt:lpstr>Arial</vt:lpstr>
      <vt:lpstr>Arial Black</vt:lpstr>
      <vt:lpstr>Calibri</vt:lpstr>
      <vt:lpstr>Times New Roman</vt:lpstr>
      <vt:lpstr>Trebuchet MS</vt:lpstr>
      <vt:lpstr>Wingdings</vt:lpstr>
      <vt:lpstr>Wingdings 3</vt:lpstr>
      <vt:lpstr>Faceta</vt:lpstr>
      <vt:lpstr>Presentación de PowerPoint</vt:lpstr>
      <vt:lpstr>Presentación de PowerPoint</vt:lpstr>
      <vt:lpstr>CONTEXTO GENERAL.</vt:lpstr>
      <vt:lpstr>TIPOS DE SISTEMAS DE AGUA PRESENTES EN LA DEMARCACIÓN HIDROGRÁFICA DEL PASTAZA  </vt:lpstr>
      <vt:lpstr>POLÍTICA Y NORMATIVA TARIFARIA</vt:lpstr>
      <vt:lpstr>MARCO NORMATIVO VIGENTE, PARA EL ESTABLECIMIENTO DE LAS TARIFAS </vt:lpstr>
      <vt:lpstr>RUBROS A CONSIDERAR PARA LA FIJACIÓN DE UNA TARIFA SOSTENIBLE</vt:lpstr>
      <vt:lpstr>COMPOSICIÓN DE LA FACTURA. </vt:lpstr>
      <vt:lpstr>RUBROS DE COSTO </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MÓDULO 1. ELEMENTOS GENERALES EN TORNO A LOS PROCESOS DE FORTALECIMIENTO DE LAS ORGANIZACIONES DE REGANTES</dc:title>
  <dc:creator>User</dc:creator>
  <cp:lastModifiedBy>User</cp:lastModifiedBy>
  <cp:revision>222</cp:revision>
  <dcterms:created xsi:type="dcterms:W3CDTF">2019-08-28T18:15:14Z</dcterms:created>
  <dcterms:modified xsi:type="dcterms:W3CDTF">2023-07-22T20:58:41Z</dcterms:modified>
</cp:coreProperties>
</file>