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4" r:id="rId3"/>
    <p:sldId id="297" r:id="rId4"/>
    <p:sldId id="298" r:id="rId5"/>
    <p:sldId id="295" r:id="rId6"/>
    <p:sldId id="296" r:id="rId7"/>
    <p:sldId id="290" r:id="rId8"/>
    <p:sldId id="292" r:id="rId9"/>
    <p:sldId id="293" r:id="rId10"/>
    <p:sldId id="291" r:id="rId11"/>
  </p:sldIdLst>
  <p:sldSz cx="9144000" cy="6858000" type="screen4x3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DD3B383-B6F3-4877-8004-3340591F10CA}">
          <p14:sldIdLst>
            <p14:sldId id="256"/>
            <p14:sldId id="294"/>
            <p14:sldId id="297"/>
            <p14:sldId id="298"/>
            <p14:sldId id="295"/>
            <p14:sldId id="296"/>
            <p14:sldId id="290"/>
            <p14:sldId id="292"/>
            <p14:sldId id="293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1335" autoAdjust="0"/>
  </p:normalViewPr>
  <p:slideViewPr>
    <p:cSldViewPr snapToGrid="0">
      <p:cViewPr varScale="1">
        <p:scale>
          <a:sx n="120" d="100"/>
          <a:sy n="120" d="100"/>
        </p:scale>
        <p:origin x="117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5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80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A7047017-3F4D-4800-9B33-5B2A9DB7873C}" type="datetimeFigureOut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80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F6CEBBC0-0D16-4C51-A178-F7B061223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421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280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4EE61553-47AE-49F4-A30A-FEA3F4C5BB3B}" type="datetimeFigureOut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664" y="3271383"/>
            <a:ext cx="7941310" cy="2676585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280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01BD5F71-B6FF-4752-A481-C3A1CF41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98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Structured-light 3D surface imaging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D5F71-B6FF-4752-A481-C3A1CF41568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次は</a:t>
            </a:r>
            <a:r>
              <a:rPr lang="en-US" altLang="zh-CN" dirty="0" err="1"/>
              <a:t>reprojection</a:t>
            </a:r>
            <a:r>
              <a:rPr lang="ja-JP" altLang="en-US" dirty="0"/>
              <a:t>。</a:t>
            </a:r>
            <a:r>
              <a:rPr lang="en-US" altLang="zh-CN" dirty="0" err="1"/>
              <a:t>Reprojection</a:t>
            </a:r>
            <a:r>
              <a:rPr lang="ja-JP" altLang="en-US" dirty="0"/>
              <a:t>は二つ方法があります。</a:t>
            </a:r>
            <a:r>
              <a:rPr lang="en-US" altLang="zh-CN" dirty="0" err="1"/>
              <a:t>OpenCV</a:t>
            </a:r>
            <a:r>
              <a:rPr lang="ja-JP" altLang="en-US" dirty="0"/>
              <a:t>の方法と前回輪講で説明した</a:t>
            </a:r>
            <a:r>
              <a:rPr lang="en-US" altLang="ja-JP" dirty="0"/>
              <a:t>3dunder</a:t>
            </a:r>
            <a:r>
              <a:rPr lang="en-US" altLang="zh-CN" dirty="0"/>
              <a:t>world</a:t>
            </a:r>
            <a:r>
              <a:rPr lang="ja-JP" altLang="en-US" dirty="0"/>
              <a:t>の方法なんです。</a:t>
            </a:r>
            <a:endParaRPr lang="en-US" altLang="ja-JP" dirty="0"/>
          </a:p>
          <a:p>
            <a:pPr defTabSz="924458">
              <a:defRPr/>
            </a:pPr>
            <a:r>
              <a:rPr lang="ja-JP" altLang="en-US" dirty="0"/>
              <a:t>まずは</a:t>
            </a:r>
            <a:r>
              <a:rPr lang="en-US" altLang="zh-CN" dirty="0" err="1"/>
              <a:t>OpenCV</a:t>
            </a:r>
            <a:r>
              <a:rPr lang="ja-JP" altLang="en-US" dirty="0"/>
              <a:t>のほう。</a:t>
            </a:r>
            <a:r>
              <a:rPr lang="en-US" altLang="ja-JP" dirty="0" err="1">
                <a:solidFill>
                  <a:prstClr val="black"/>
                </a:solidFill>
              </a:rPr>
              <a:t>OpenCV</a:t>
            </a:r>
            <a:r>
              <a:rPr lang="ja-JP" altLang="en-US" dirty="0">
                <a:solidFill>
                  <a:prstClr val="black"/>
                </a:solidFill>
              </a:rPr>
              <a:t>は画像修正する時、両方のカメラ画像平面を同じ平面にして、すべてのエピポーラ線が平行になりました。</a:t>
            </a:r>
            <a:endParaRPr lang="en-US" altLang="ja-JP" dirty="0">
              <a:solidFill>
                <a:prstClr val="black"/>
              </a:solidFill>
            </a:endParaRPr>
          </a:p>
          <a:p>
            <a:pPr defTabSz="924458">
              <a:defRPr/>
            </a:pPr>
            <a:r>
              <a:rPr lang="ja-JP" altLang="en-US" dirty="0">
                <a:solidFill>
                  <a:prstClr val="black"/>
                </a:solidFill>
              </a:rPr>
              <a:t>先ほどの画素の</a:t>
            </a:r>
            <a:r>
              <a:rPr lang="ja-JP" altLang="en-US" dirty="0"/>
              <a:t>マッピングを利用して、視差マップを求める</a:t>
            </a:r>
            <a:endParaRPr lang="ja-JP" altLang="en-US" dirty="0">
              <a:solidFill>
                <a:prstClr val="black"/>
              </a:solidFill>
            </a:endParaRPr>
          </a:p>
          <a:p>
            <a:endParaRPr lang="en-US" altLang="ja-JP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DB3A1-2A63-4D74-B381-A349237CBD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/>
              <a:t>3dunderworld</a:t>
            </a:r>
            <a:r>
              <a:rPr lang="ja-JP" altLang="en-US" sz="1400" dirty="0"/>
              <a:t>は視差マップをもとめずに、</a:t>
            </a:r>
            <a:r>
              <a:rPr lang="ja-JP" altLang="en-US" sz="1300" dirty="0"/>
              <a:t>画像</a:t>
            </a:r>
            <a:r>
              <a:rPr lang="en-US" altLang="ja-JP" sz="1300" dirty="0"/>
              <a:t>1</a:t>
            </a:r>
            <a:r>
              <a:rPr lang="ja-JP" altLang="en-US" sz="1300" dirty="0"/>
              <a:t>および画像</a:t>
            </a:r>
            <a:r>
              <a:rPr lang="en-US" altLang="ja-JP" sz="1300" dirty="0"/>
              <a:t>2</a:t>
            </a:r>
            <a:r>
              <a:rPr lang="ja-JP" altLang="en-US" sz="1300" dirty="0"/>
              <a:t>内の対応する画素を考えると、二つの光線は、下の図のように生じられ、それらの交点が計算されます。</a:t>
            </a:r>
            <a:endParaRPr lang="en-US" altLang="ja-JP" sz="1300" dirty="0"/>
          </a:p>
          <a:p>
            <a:r>
              <a:rPr lang="ja-JP" altLang="en-US" sz="1300" dirty="0"/>
              <a:t>二つの光線は、交（まじ）わらないことがあります。その場合には、この中点が交点であると仮定します</a:t>
            </a:r>
            <a:endParaRPr lang="en-US" altLang="ja-JP" sz="1300" dirty="0"/>
          </a:p>
          <a:p>
            <a:r>
              <a:rPr lang="ja-JP" altLang="en-US" sz="1300" dirty="0"/>
              <a:t>すべての画素を計算すれば、物体表面の</a:t>
            </a:r>
            <a:r>
              <a:rPr lang="en-US" altLang="ja-JP" sz="1300" dirty="0"/>
              <a:t>3D</a:t>
            </a:r>
            <a:r>
              <a:rPr lang="ja-JP" altLang="en-US" sz="1300" dirty="0"/>
              <a:t>点群を生成できるように</a:t>
            </a:r>
            <a:r>
              <a:rPr lang="ja-JP" altLang="en-US" sz="1300" dirty="0" smtClean="0"/>
              <a:t>なりました。</a:t>
            </a:r>
            <a:endParaRPr lang="ja-JP" altLang="en-US" sz="13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DB3A1-2A63-4D74-B381-A349237CBD0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67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C931-648D-4F19-A7E9-4215BE8EB453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33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6EC0-4E43-4FF5-933C-8728087BB85F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35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8B55-76C5-4689-9D3B-072D0666FEF8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92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F857-1170-4F41-B12E-ABF113777648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47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4318-77C3-4220-BCFC-4622BF0AADB9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61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1334-7932-403E-9818-0031037B27BC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42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6AA7-D6AC-483B-B59F-B92B33580718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69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AB63-8332-4105-A8E8-92D9FFE45080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6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F610-1513-4196-8905-051CB72780E2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6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9A3-628B-475C-AC88-0DCEBFCBE43E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0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6B5-C4B8-4F0A-BA8D-9718B829FC64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27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74DA-14F1-4050-95A4-F0689030D4A9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4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12" Type="http://schemas.openxmlformats.org/officeDocument/2006/relationships/image" Target="../media/image31.jpeg"/><Relationship Id="rId2" Type="http://schemas.openxmlformats.org/officeDocument/2006/relationships/image" Target="../media/image21.jpeg"/><Relationship Id="rId16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30.jpeg"/><Relationship Id="rId5" Type="http://schemas.openxmlformats.org/officeDocument/2006/relationships/image" Target="../media/image24.jpeg"/><Relationship Id="rId15" Type="http://schemas.openxmlformats.org/officeDocument/2006/relationships/image" Target="../media/image34.jpeg"/><Relationship Id="rId10" Type="http://schemas.openxmlformats.org/officeDocument/2006/relationships/image" Target="../media/image29.jpeg"/><Relationship Id="rId4" Type="http://schemas.openxmlformats.org/officeDocument/2006/relationships/image" Target="../media/image23.jpeg"/><Relationship Id="rId9" Type="http://schemas.openxmlformats.org/officeDocument/2006/relationships/image" Target="../media/image28.jpeg"/><Relationship Id="rId1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Structured-light 3D surface </a:t>
            </a:r>
            <a:r>
              <a:rPr lang="en-US" altLang="ja-JP" dirty="0" smtClean="0"/>
              <a:t>imaging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李淳雨 </a:t>
            </a:r>
            <a:r>
              <a:rPr kumimoji="1" lang="en-US" altLang="ja-JP" dirty="0" smtClean="0"/>
              <a:t>(Li </a:t>
            </a:r>
            <a:r>
              <a:rPr kumimoji="1" lang="en-US" altLang="ja-JP" dirty="0" err="1" smtClean="0"/>
              <a:t>Chunyu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Meeting 2017/02/27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5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デコー</a:t>
            </a:r>
            <a:r>
              <a:rPr lang="ja-JP" altLang="en-US" dirty="0" smtClean="0"/>
              <a:t>ド</a:t>
            </a:r>
            <a:r>
              <a:rPr lang="ja-JP" altLang="en-US" dirty="0"/>
              <a:t>の対応点で</a:t>
            </a:r>
            <a:r>
              <a:rPr lang="en-US" altLang="ja-JP" dirty="0" smtClean="0"/>
              <a:t>SFM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結果</a:t>
            </a:r>
            <a:r>
              <a:rPr lang="zh-CN" altLang="en-US" dirty="0" smtClean="0"/>
              <a:t>（</a:t>
            </a:r>
            <a:r>
              <a:rPr lang="en-US" altLang="zh-CN" dirty="0" err="1"/>
              <a:t>V</a:t>
            </a:r>
            <a:r>
              <a:rPr lang="en-US" altLang="zh-CN" dirty="0" err="1" smtClean="0"/>
              <a:t>isualSFM</a:t>
            </a:r>
            <a:r>
              <a:rPr lang="zh-CN" altLang="en-US" dirty="0" smtClean="0"/>
              <a:t>）</a:t>
            </a:r>
            <a:endParaRPr lang="en-US" altLang="ja-JP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01" y="1825623"/>
            <a:ext cx="2619676" cy="2177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01" y="4003473"/>
            <a:ext cx="2619676" cy="2072155"/>
          </a:xfrm>
          <a:prstGeom prst="rect">
            <a:avLst/>
          </a:prstGeom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13972"/>
              </p:ext>
            </p:extLst>
          </p:nvPr>
        </p:nvGraphicFramePr>
        <p:xfrm>
          <a:off x="628378" y="2346504"/>
          <a:ext cx="367673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273">
                  <a:extLst>
                    <a:ext uri="{9D8B030D-6E8A-4147-A177-3AD203B41FA5}">
                      <a16:colId xmlns:a16="http://schemas.microsoft.com/office/drawing/2014/main" val="3608354301"/>
                    </a:ext>
                  </a:extLst>
                </a:gridCol>
                <a:gridCol w="1141171">
                  <a:extLst>
                    <a:ext uri="{9D8B030D-6E8A-4147-A177-3AD203B41FA5}">
                      <a16:colId xmlns:a16="http://schemas.microsoft.com/office/drawing/2014/main" val="3607645355"/>
                    </a:ext>
                  </a:extLst>
                </a:gridCol>
                <a:gridCol w="1631289">
                  <a:extLst>
                    <a:ext uri="{9D8B030D-6E8A-4147-A177-3AD203B41FA5}">
                      <a16:colId xmlns:a16="http://schemas.microsoft.com/office/drawing/2014/main" val="102926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画像組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特徴点数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特徴点比率</a:t>
                      </a:r>
                      <a:r>
                        <a:rPr kumimoji="1" lang="en-US" altLang="ja-JP" dirty="0" smtClean="0"/>
                        <a:t>(%)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44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278321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35.3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53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342493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43.6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11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385560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49.1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89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307828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39.2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50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267616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34.1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40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平均</a:t>
                      </a:r>
                      <a:endParaRPr kumimoji="1" lang="ja-JP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316364</a:t>
                      </a:r>
                      <a:endParaRPr kumimoji="1" lang="ja-JP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40.2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799089"/>
                  </a:ext>
                </a:extLst>
              </a:tr>
            </a:tbl>
          </a:graphicData>
        </a:graphic>
      </p:graphicFrame>
      <p:sp>
        <p:nvSpPr>
          <p:cNvPr id="9" name="正方形/長方形 16"/>
          <p:cNvSpPr/>
          <p:nvPr/>
        </p:nvSpPr>
        <p:spPr>
          <a:xfrm>
            <a:off x="539100" y="4946514"/>
            <a:ext cx="38552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/>
              <a:t>特徴点</a:t>
            </a:r>
            <a:r>
              <a:rPr lang="ja-JP" altLang="en-US" sz="1100" dirty="0" smtClean="0"/>
              <a:t>比率 </a:t>
            </a:r>
            <a:r>
              <a:rPr lang="en-US" altLang="ja-JP" sz="1100" dirty="0" smtClean="0"/>
              <a:t>= </a:t>
            </a:r>
            <a:r>
              <a:rPr lang="ja-JP" altLang="en-US" sz="1100" dirty="0" smtClean="0"/>
              <a:t>特徴点数 </a:t>
            </a:r>
            <a:r>
              <a:rPr lang="en-US" altLang="zh-CN" sz="1100" dirty="0" smtClean="0"/>
              <a:t>/ </a:t>
            </a:r>
            <a:r>
              <a:rPr lang="ja-JP" altLang="en-US" sz="1100" dirty="0" smtClean="0"/>
              <a:t>プロジェクター解像度</a:t>
            </a:r>
            <a:r>
              <a:rPr lang="en-US" altLang="ja-JP" sz="1100" dirty="0" smtClean="0"/>
              <a:t>(1024*768)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577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ja-JP" altLang="en-US" dirty="0" smtClean="0"/>
              <a:t>と</a:t>
            </a:r>
            <a:r>
              <a:rPr lang="en-US" altLang="zh-CN" dirty="0" smtClean="0"/>
              <a:t>3dUnderworld</a:t>
            </a:r>
            <a:r>
              <a:rPr lang="ja-JP" altLang="en-US" dirty="0" smtClean="0"/>
              <a:t>復元アルゴリズムの比較</a:t>
            </a:r>
            <a:endParaRPr lang="en-US" altLang="ja-JP" dirty="0" smtClean="0"/>
          </a:p>
          <a:p>
            <a:r>
              <a:rPr lang="ja-JP" altLang="en-US" dirty="0" smtClean="0"/>
              <a:t>横帯</a:t>
            </a:r>
            <a:r>
              <a:rPr lang="ja-JP" altLang="en-US" dirty="0"/>
              <a:t>ノイズ</a:t>
            </a:r>
            <a:r>
              <a:rPr lang="ja-JP" altLang="en-US" dirty="0" smtClean="0"/>
              <a:t>改善</a:t>
            </a:r>
            <a:endParaRPr lang="en-US" altLang="ja-JP" dirty="0" smtClean="0"/>
          </a:p>
          <a:p>
            <a:r>
              <a:rPr lang="ja-JP" altLang="en-US" dirty="0"/>
              <a:t>デコード</a:t>
            </a:r>
            <a:r>
              <a:rPr lang="ja-JP" altLang="en-US" dirty="0" smtClean="0"/>
              <a:t>の対応点</a:t>
            </a:r>
            <a:r>
              <a:rPr lang="ja-JP" altLang="en-US" dirty="0"/>
              <a:t>で</a:t>
            </a:r>
            <a:r>
              <a:rPr lang="en-US" altLang="ja-JP" dirty="0"/>
              <a:t>SFM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2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/>
        </p:nvCxnSpPr>
        <p:spPr>
          <a:xfrm flipH="1" flipV="1">
            <a:off x="2483954" y="3141142"/>
            <a:ext cx="386292" cy="806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2052128" y="3140516"/>
            <a:ext cx="431826" cy="101443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OpenCV</a:t>
            </a:r>
            <a:r>
              <a:rPr lang="ja-JP" altLang="en-US" dirty="0"/>
              <a:t>と</a:t>
            </a:r>
            <a:r>
              <a:rPr lang="en-US" altLang="zh-CN" dirty="0"/>
              <a:t>3dUnderworld</a:t>
            </a:r>
            <a:r>
              <a:rPr lang="ja-JP" altLang="en-US" dirty="0"/>
              <a:t>復元アルゴリズムの比較</a:t>
            </a:r>
            <a:endParaRPr kumimoji="1" lang="ja-JP" altLang="en-US" sz="4400" dirty="0"/>
          </a:p>
        </p:txBody>
      </p:sp>
      <p:sp>
        <p:nvSpPr>
          <p:cNvPr id="74" name="正方形/長方形 73"/>
          <p:cNvSpPr/>
          <p:nvPr/>
        </p:nvSpPr>
        <p:spPr>
          <a:xfrm>
            <a:off x="1227929" y="3913301"/>
            <a:ext cx="849562" cy="68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2836307" y="3913301"/>
            <a:ext cx="867960" cy="68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平行四辺形 75"/>
          <p:cNvSpPr/>
          <p:nvPr/>
        </p:nvSpPr>
        <p:spPr>
          <a:xfrm rot="20766654">
            <a:off x="2674480" y="4090149"/>
            <a:ext cx="970925" cy="608682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平行四辺形 77"/>
          <p:cNvSpPr/>
          <p:nvPr/>
        </p:nvSpPr>
        <p:spPr>
          <a:xfrm rot="790161" flipV="1">
            <a:off x="1317610" y="4078117"/>
            <a:ext cx="912262" cy="632747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652710" y="4356033"/>
            <a:ext cx="320608" cy="7094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3054907" y="4339601"/>
            <a:ext cx="275411" cy="72586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953651" y="4326983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3020523" y="4303160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1653095" y="5123908"/>
            <a:ext cx="1677223" cy="567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13"/>
          <p:cNvSpPr txBox="1"/>
          <p:nvPr/>
        </p:nvSpPr>
        <p:spPr>
          <a:xfrm>
            <a:off x="2387218" y="5123908"/>
            <a:ext cx="22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</a:t>
            </a:r>
            <a:endParaRPr lang="en-US" altLang="ja-JP" sz="1400" baseline="-25000" dirty="0"/>
          </a:p>
        </p:txBody>
      </p:sp>
      <p:sp>
        <p:nvSpPr>
          <p:cNvPr id="72" name="テキスト ボックス 13"/>
          <p:cNvSpPr txBox="1"/>
          <p:nvPr/>
        </p:nvSpPr>
        <p:spPr>
          <a:xfrm>
            <a:off x="1471799" y="4096815"/>
            <a:ext cx="66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(u, v)</a:t>
            </a:r>
            <a:endParaRPr lang="en-US" altLang="ja-JP" sz="1400" baseline="-25000" dirty="0"/>
          </a:p>
        </p:txBody>
      </p:sp>
      <p:sp>
        <p:nvSpPr>
          <p:cNvPr id="77" name="テキスト ボックス 13"/>
          <p:cNvSpPr txBox="1"/>
          <p:nvPr/>
        </p:nvSpPr>
        <p:spPr>
          <a:xfrm>
            <a:off x="2957961" y="4040779"/>
            <a:ext cx="69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(u’, v’)</a:t>
            </a:r>
            <a:endParaRPr lang="en-US" altLang="ja-JP" sz="1400" baseline="-25000" dirty="0"/>
          </a:p>
        </p:txBody>
      </p:sp>
      <p:sp>
        <p:nvSpPr>
          <p:cNvPr id="90" name="テキスト ボックス 13"/>
          <p:cNvSpPr txBox="1"/>
          <p:nvPr/>
        </p:nvSpPr>
        <p:spPr>
          <a:xfrm>
            <a:off x="2420745" y="2869191"/>
            <a:ext cx="74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(X, Y, Z)</a:t>
            </a:r>
            <a:endParaRPr lang="en-US" altLang="ja-JP" sz="1400" baseline="-25000" dirty="0"/>
          </a:p>
        </p:txBody>
      </p:sp>
      <p:cxnSp>
        <p:nvCxnSpPr>
          <p:cNvPr id="92" name="直接箭头连接符 91"/>
          <p:cNvCxnSpPr/>
          <p:nvPr/>
        </p:nvCxnSpPr>
        <p:spPr>
          <a:xfrm flipV="1">
            <a:off x="3364702" y="4291272"/>
            <a:ext cx="20746" cy="77418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13"/>
          <p:cNvSpPr txBox="1"/>
          <p:nvPr/>
        </p:nvSpPr>
        <p:spPr>
          <a:xfrm>
            <a:off x="3337294" y="4587666"/>
            <a:ext cx="22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f</a:t>
            </a:r>
            <a:endParaRPr lang="en-US" altLang="ja-JP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6"/>
              <p:cNvSpPr/>
              <p:nvPr/>
            </p:nvSpPr>
            <p:spPr>
              <a:xfrm>
                <a:off x="5753721" y="3796300"/>
                <a:ext cx="804707" cy="1327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𝑏𝑢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ja-JP" dirty="0" smtClean="0"/>
              </a:p>
              <a:p>
                <a:r>
                  <a:rPr lang="en-US" altLang="zh-CN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𝑏𝑣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i="1" dirty="0" smtClean="0">
                    <a:latin typeface="Cambria Math" panose="02040503050406030204" pitchFamily="18" charset="0"/>
                  </a:rPr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21" y="3796300"/>
                <a:ext cx="804707" cy="1327608"/>
              </a:xfrm>
              <a:prstGeom prst="rect">
                <a:avLst/>
              </a:prstGeom>
              <a:blipFill rotWithShape="0">
                <a:blip r:embed="rId3"/>
                <a:stretch>
                  <a:fillRect l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内容占位符 98"/>
          <p:cNvSpPr>
            <a:spLocks noGrp="1"/>
          </p:cNvSpPr>
          <p:nvPr>
            <p:ph idx="1"/>
          </p:nvPr>
        </p:nvSpPr>
        <p:spPr>
          <a:xfrm>
            <a:off x="3272599" y="2128854"/>
            <a:ext cx="5543692" cy="800424"/>
          </a:xfrm>
        </p:spPr>
        <p:txBody>
          <a:bodyPr>
            <a:normAutofit fontScale="92500"/>
          </a:bodyPr>
          <a:lstStyle/>
          <a:p>
            <a:r>
              <a:rPr lang="en-US" altLang="ja-JP" sz="1600" dirty="0" err="1"/>
              <a:t>OpenCV</a:t>
            </a:r>
            <a:r>
              <a:rPr lang="ja-JP" altLang="en-US" sz="1600" dirty="0"/>
              <a:t>は画像修正する時、両方のカメラ画像平面を同じ平面にして、すべてのエピポーラ線が平行になりました</a:t>
            </a:r>
            <a:r>
              <a:rPr lang="ja-JP" altLang="en-US" sz="1600" dirty="0" smtClean="0"/>
              <a:t>。デコードした対応点を</a:t>
            </a:r>
            <a:r>
              <a:rPr lang="ja-JP" altLang="en-US" sz="1600" dirty="0"/>
              <a:t>利用して、視差マップを求める</a:t>
            </a:r>
            <a:endParaRPr lang="ja-JP" altLang="en-US" sz="16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100" name="矩形 6"/>
          <p:cNvSpPr/>
          <p:nvPr/>
        </p:nvSpPr>
        <p:spPr>
          <a:xfrm>
            <a:off x="5597268" y="2824445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 = u – u’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24" name="内容占位符 3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/>
              <a:t>OpenCV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834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OpenCV</a:t>
            </a:r>
            <a:r>
              <a:rPr lang="ja-JP" altLang="en-US" dirty="0"/>
              <a:t>と</a:t>
            </a:r>
            <a:r>
              <a:rPr lang="en-US" altLang="zh-CN" dirty="0"/>
              <a:t>3dUnderworld</a:t>
            </a:r>
            <a:r>
              <a:rPr lang="ja-JP" altLang="en-US" dirty="0"/>
              <a:t>復元アルゴリズムの比較</a:t>
            </a:r>
            <a:endParaRPr kumimoji="1" lang="ja-JP" altLang="en-US" sz="4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5D7A-2219-4B3D-B25B-E50F85EF6EA6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0" y="3861550"/>
            <a:ext cx="1133475" cy="257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29" y="4118725"/>
            <a:ext cx="1057275" cy="228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303" y="4347325"/>
            <a:ext cx="1152525" cy="571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27" y="4918825"/>
            <a:ext cx="2124075" cy="628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14" y="5547475"/>
            <a:ext cx="876300" cy="247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63" y="3852056"/>
            <a:ext cx="2057400" cy="1019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5011911"/>
            <a:ext cx="2257425" cy="4191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1733"/>
          </a:xfrm>
        </p:spPr>
        <p:txBody>
          <a:bodyPr>
            <a:normAutofit lnSpcReduction="10000"/>
          </a:bodyPr>
          <a:lstStyle/>
          <a:p>
            <a:r>
              <a:rPr lang="en-US" altLang="ja-JP" sz="2400" dirty="0"/>
              <a:t>3dunderworld</a:t>
            </a:r>
          </a:p>
          <a:p>
            <a:r>
              <a:rPr lang="ja-JP" altLang="en-US" sz="1600" dirty="0" smtClean="0"/>
              <a:t>画像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と画像</a:t>
            </a:r>
            <a:r>
              <a:rPr lang="en-US" altLang="ja-JP" sz="1600" dirty="0"/>
              <a:t>2</a:t>
            </a:r>
            <a:r>
              <a:rPr lang="ja-JP" altLang="en-US" sz="1600" dirty="0"/>
              <a:t>内の</a:t>
            </a:r>
            <a:r>
              <a:rPr lang="ja-JP" altLang="en-US" sz="1600" dirty="0" smtClean="0"/>
              <a:t>対応点を</a:t>
            </a:r>
            <a:r>
              <a:rPr lang="ja-JP" altLang="en-US" sz="1600" dirty="0"/>
              <a:t>考えると、二つの光線は、下の図のように生じられ、それらの</a:t>
            </a:r>
            <a:r>
              <a:rPr lang="ja-JP" altLang="en-US" sz="1600" dirty="0" smtClean="0"/>
              <a:t>交点を求める。</a:t>
            </a:r>
            <a:endParaRPr lang="ja-JP" altLang="en-US" sz="1600" dirty="0"/>
          </a:p>
          <a:p>
            <a:r>
              <a:rPr lang="ja-JP" altLang="en-US" sz="1600" dirty="0"/>
              <a:t>二つの光線</a:t>
            </a:r>
            <a:r>
              <a:rPr lang="ja-JP" altLang="en-US" sz="1600" dirty="0" smtClean="0"/>
              <a:t>は交わらない</a:t>
            </a:r>
            <a:r>
              <a:rPr lang="ja-JP" altLang="en-US" sz="1600" dirty="0"/>
              <a:t>ことがあります。その場合には、この中点が交点であると仮定</a:t>
            </a:r>
            <a:r>
              <a:rPr lang="ja-JP" altLang="en-US" sz="1600" dirty="0" smtClean="0"/>
              <a:t>します。</a:t>
            </a:r>
            <a:endParaRPr lang="ja-JP" altLang="en-US" sz="1600" dirty="0"/>
          </a:p>
          <a:p>
            <a:r>
              <a:rPr lang="ja-JP" altLang="en-US" sz="1600" dirty="0"/>
              <a:t>すべての画素を計算すれば、物体表面の</a:t>
            </a:r>
            <a:r>
              <a:rPr lang="en-US" altLang="ja-JP" sz="1600" dirty="0"/>
              <a:t>3D</a:t>
            </a:r>
            <a:r>
              <a:rPr lang="ja-JP" altLang="en-US" sz="1600" dirty="0"/>
              <a:t>点群を生成できるようになりました</a:t>
            </a:r>
            <a:r>
              <a:rPr lang="ja-JP" altLang="en-US" sz="2400" dirty="0"/>
              <a:t>。</a:t>
            </a:r>
          </a:p>
          <a:p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2354090" y="3653848"/>
            <a:ext cx="668006" cy="156185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2116262" y="3857293"/>
            <a:ext cx="637732" cy="135841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平行四辺形 75"/>
          <p:cNvSpPr/>
          <p:nvPr/>
        </p:nvSpPr>
        <p:spPr>
          <a:xfrm rot="20766654">
            <a:off x="2738614" y="5150902"/>
            <a:ext cx="970925" cy="608682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平行四辺形 77"/>
          <p:cNvSpPr/>
          <p:nvPr/>
        </p:nvSpPr>
        <p:spPr>
          <a:xfrm rot="790161" flipV="1">
            <a:off x="1381744" y="5138870"/>
            <a:ext cx="912262" cy="632747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接连接符 59"/>
          <p:cNvCxnSpPr/>
          <p:nvPr/>
        </p:nvCxnSpPr>
        <p:spPr>
          <a:xfrm flipV="1">
            <a:off x="1716844" y="5416786"/>
            <a:ext cx="320608" cy="7094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3119041" y="5400354"/>
            <a:ext cx="275411" cy="72586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2017785" y="5387736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84657" y="5363913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テキスト ボックス 13"/>
          <p:cNvSpPr txBox="1"/>
          <p:nvPr/>
        </p:nvSpPr>
        <p:spPr>
          <a:xfrm>
            <a:off x="2367658" y="4459582"/>
            <a:ext cx="22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</a:t>
            </a:r>
            <a:endParaRPr lang="en-US" altLang="ja-JP" sz="1400" baseline="-25000" dirty="0"/>
          </a:p>
        </p:txBody>
      </p:sp>
      <p:sp>
        <p:nvSpPr>
          <p:cNvPr id="70" name="テキスト ボックス 13"/>
          <p:cNvSpPr txBox="1"/>
          <p:nvPr/>
        </p:nvSpPr>
        <p:spPr>
          <a:xfrm>
            <a:off x="3401428" y="5648419"/>
            <a:ext cx="22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f</a:t>
            </a:r>
            <a:endParaRPr lang="en-US" altLang="ja-JP" sz="1400" baseline="-25000" dirty="0"/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2451352" y="3857294"/>
            <a:ext cx="12398" cy="67920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2436885" y="4168536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テキスト ボックス 13"/>
          <p:cNvSpPr txBox="1"/>
          <p:nvPr/>
        </p:nvSpPr>
        <p:spPr>
          <a:xfrm>
            <a:off x="2078162" y="4037506"/>
            <a:ext cx="351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</a:t>
            </a:r>
            <a:r>
              <a:rPr lang="en-US" altLang="ja-JP" sz="1400" baseline="-25000" dirty="0" smtClean="0"/>
              <a:t>1</a:t>
            </a:r>
            <a:endParaRPr lang="en-US" altLang="ja-JP" sz="1400" baseline="-25000" dirty="0"/>
          </a:p>
        </p:txBody>
      </p:sp>
      <p:sp>
        <p:nvSpPr>
          <p:cNvPr id="74" name="テキスト ボックス 13"/>
          <p:cNvSpPr txBox="1"/>
          <p:nvPr/>
        </p:nvSpPr>
        <p:spPr>
          <a:xfrm>
            <a:off x="2371233" y="3651588"/>
            <a:ext cx="22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a</a:t>
            </a:r>
            <a:endParaRPr lang="en-US" altLang="ja-JP" sz="1400" baseline="-25000" dirty="0"/>
          </a:p>
        </p:txBody>
      </p:sp>
      <p:sp>
        <p:nvSpPr>
          <p:cNvPr id="75" name="テキスト ボックス 13"/>
          <p:cNvSpPr txBox="1"/>
          <p:nvPr/>
        </p:nvSpPr>
        <p:spPr>
          <a:xfrm>
            <a:off x="3351535" y="5968755"/>
            <a:ext cx="22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</a:t>
            </a:r>
            <a:endParaRPr lang="en-US" altLang="ja-JP" sz="1400" baseline="-25000" dirty="0"/>
          </a:p>
        </p:txBody>
      </p:sp>
      <p:sp>
        <p:nvSpPr>
          <p:cNvPr id="76" name="テキスト ボックス 13"/>
          <p:cNvSpPr txBox="1"/>
          <p:nvPr/>
        </p:nvSpPr>
        <p:spPr>
          <a:xfrm>
            <a:off x="1677318" y="5968755"/>
            <a:ext cx="22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q</a:t>
            </a:r>
            <a:endParaRPr lang="en-US" altLang="ja-JP" sz="1400" baseline="-25000" dirty="0"/>
          </a:p>
        </p:txBody>
      </p:sp>
      <p:sp>
        <p:nvSpPr>
          <p:cNvPr id="77" name="テキスト ボックス 13"/>
          <p:cNvSpPr txBox="1"/>
          <p:nvPr/>
        </p:nvSpPr>
        <p:spPr>
          <a:xfrm>
            <a:off x="1977312" y="5874130"/>
            <a:ext cx="124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P1 = (a + b) / 2</a:t>
            </a:r>
            <a:endParaRPr lang="en-US" altLang="ja-JP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9404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OpenCV</a:t>
            </a:r>
            <a:r>
              <a:rPr lang="ja-JP" altLang="en-US" dirty="0"/>
              <a:t>と</a:t>
            </a:r>
            <a:r>
              <a:rPr lang="en-US" altLang="zh-CN" dirty="0"/>
              <a:t>3dUnderworld</a:t>
            </a:r>
            <a:r>
              <a:rPr lang="ja-JP" altLang="en-US" dirty="0"/>
              <a:t>復元アルゴリズムの</a:t>
            </a:r>
            <a:r>
              <a:rPr lang="ja-JP" altLang="en-US" dirty="0" smtClean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1" y="1825625"/>
            <a:ext cx="4309110" cy="4351338"/>
          </a:xfrm>
        </p:spPr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pPr lvl="1"/>
            <a:r>
              <a:rPr lang="ja-JP" altLang="en-US" sz="1800" dirty="0" smtClean="0"/>
              <a:t>一つ平面を用意し、この平面</a:t>
            </a:r>
            <a:r>
              <a:rPr lang="ja-JP" altLang="en-US" sz="1800" dirty="0"/>
              <a:t>をスキャン</a:t>
            </a:r>
            <a:r>
              <a:rPr lang="ja-JP" altLang="en-US" sz="1800" dirty="0" smtClean="0"/>
              <a:t>する。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RANSAC</a:t>
            </a:r>
            <a:r>
              <a:rPr lang="ja-JP" altLang="en-US" sz="1800" dirty="0"/>
              <a:t>法を利用</a:t>
            </a:r>
            <a:r>
              <a:rPr lang="ja-JP" altLang="en-US" sz="1800" dirty="0" smtClean="0"/>
              <a:t>し、</a:t>
            </a:r>
            <a:r>
              <a:rPr lang="ja-JP" altLang="en-US" sz="1800" dirty="0"/>
              <a:t>平面の方程式を</a:t>
            </a:r>
            <a:r>
              <a:rPr lang="ja-JP" altLang="en-US" sz="1800" dirty="0" smtClean="0"/>
              <a:t>求める。</a:t>
            </a:r>
            <a:endParaRPr lang="ja-JP" altLang="en-US" sz="1800" dirty="0"/>
          </a:p>
          <a:p>
            <a:pPr lvl="1"/>
            <a:r>
              <a:rPr lang="en-US" altLang="ja-JP" sz="1800" dirty="0" smtClean="0"/>
              <a:t>3d</a:t>
            </a:r>
            <a:r>
              <a:rPr lang="ja-JP" altLang="en-US" sz="1800" dirty="0"/>
              <a:t>点群</a:t>
            </a:r>
            <a:r>
              <a:rPr lang="en-US" altLang="ja-JP" sz="1800" dirty="0" smtClean="0"/>
              <a:t> </a:t>
            </a:r>
            <a:r>
              <a:rPr lang="ja-JP" altLang="en-US" sz="1800" dirty="0"/>
              <a:t>と平面の</a:t>
            </a:r>
            <a:r>
              <a:rPr lang="ja-JP" altLang="en-US" sz="1800"/>
              <a:t>距離</a:t>
            </a:r>
            <a:r>
              <a:rPr lang="ja-JP" altLang="en-US" sz="1800" smtClean="0"/>
              <a:t>を測って</a:t>
            </a:r>
            <a:r>
              <a:rPr lang="ja-JP" altLang="en-US" sz="1800" dirty="0"/>
              <a:t>、この距離を誤差として、</a:t>
            </a:r>
            <a:r>
              <a:rPr lang="en-US" altLang="ja-JP" sz="1800" dirty="0" smtClean="0"/>
              <a:t>RMSE</a:t>
            </a:r>
            <a:r>
              <a:rPr lang="ja-JP" altLang="en-US" sz="1800" dirty="0" smtClean="0"/>
              <a:t>の計算を行う。</a:t>
            </a:r>
            <a:endParaRPr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5437409" y="3843995"/>
            <a:ext cx="200834" cy="867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5647282" y="3844224"/>
            <a:ext cx="1" cy="444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647282" y="4303456"/>
            <a:ext cx="581187" cy="121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5638242" y="3844223"/>
            <a:ext cx="581186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228469" y="3912028"/>
            <a:ext cx="0" cy="51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7902934" y="3912028"/>
            <a:ext cx="16790" cy="452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7320453" y="4364708"/>
            <a:ext cx="582480" cy="89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7320453" y="3912028"/>
            <a:ext cx="582480" cy="38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7329495" y="3950128"/>
            <a:ext cx="0" cy="51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5432889" y="3920423"/>
            <a:ext cx="804622" cy="775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5439672" y="4303456"/>
            <a:ext cx="205024" cy="392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5428367" y="4424765"/>
            <a:ext cx="806558" cy="271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7902289" y="4342013"/>
            <a:ext cx="240220" cy="35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315933" y="3945171"/>
            <a:ext cx="831096" cy="752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7902934" y="3912028"/>
            <a:ext cx="253137" cy="7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7329496" y="4452759"/>
            <a:ext cx="813013" cy="245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弧 38"/>
          <p:cNvSpPr/>
          <p:nvPr/>
        </p:nvSpPr>
        <p:spPr>
          <a:xfrm rot="21318549" flipV="1">
            <a:off x="6129183" y="4055458"/>
            <a:ext cx="1295078" cy="731748"/>
          </a:xfrm>
          <a:prstGeom prst="arc">
            <a:avLst>
              <a:gd name="adj1" fmla="val 11046157"/>
              <a:gd name="adj2" fmla="val 21239721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10300" y="4421332"/>
            <a:ext cx="59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R, t</a:t>
            </a:r>
            <a:endParaRPr kumimoji="1" lang="ja-JP" altLang="en-US" dirty="0"/>
          </a:p>
        </p:txBody>
      </p:sp>
      <p:sp>
        <p:nvSpPr>
          <p:cNvPr id="44" name="フローチャート: 手作業 43"/>
          <p:cNvSpPr/>
          <p:nvPr/>
        </p:nvSpPr>
        <p:spPr>
          <a:xfrm>
            <a:off x="6116508" y="5110564"/>
            <a:ext cx="1429076" cy="604433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ysClr val="windowText" lastClr="000000"/>
                </a:solidFill>
              </a:rPr>
              <a:t>Projector</a:t>
            </a:r>
            <a:endParaRPr kumimoji="1" lang="ja-JP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フローチャート: 手作業 44"/>
          <p:cNvSpPr/>
          <p:nvPr/>
        </p:nvSpPr>
        <p:spPr>
          <a:xfrm>
            <a:off x="6109726" y="5465843"/>
            <a:ext cx="1435858" cy="404244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/>
          <p:cNvCxnSpPr/>
          <p:nvPr/>
        </p:nvCxnSpPr>
        <p:spPr>
          <a:xfrm>
            <a:off x="6116508" y="5110564"/>
            <a:ext cx="0" cy="354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547192" y="5110564"/>
            <a:ext cx="0" cy="354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7260782" y="5714997"/>
            <a:ext cx="0" cy="15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6403965" y="5714997"/>
            <a:ext cx="0" cy="15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6116508" y="2176953"/>
            <a:ext cx="1151056" cy="74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Plane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2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OpenCV</a:t>
            </a:r>
            <a:r>
              <a:rPr lang="ja-JP" altLang="en-US" dirty="0"/>
              <a:t>と</a:t>
            </a:r>
            <a:r>
              <a:rPr lang="en-US" altLang="zh-CN" dirty="0"/>
              <a:t>3dUnderworld</a:t>
            </a:r>
            <a:r>
              <a:rPr lang="ja-JP" altLang="en-US" dirty="0"/>
              <a:t>復元アルゴリズムの</a:t>
            </a:r>
            <a:r>
              <a:rPr lang="ja-JP" altLang="en-US" dirty="0" smtClean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40454"/>
            <a:ext cx="7886700" cy="4351338"/>
          </a:xfrm>
        </p:spPr>
        <p:txBody>
          <a:bodyPr/>
          <a:lstStyle/>
          <a:p>
            <a:r>
              <a:rPr kumimoji="1" lang="ja-JP" altLang="en-US" dirty="0" smtClean="0"/>
              <a:t>結果</a:t>
            </a:r>
            <a:r>
              <a:rPr kumimoji="1" lang="zh-CN" altLang="en-US" dirty="0" smtClean="0"/>
              <a:t>（</a:t>
            </a:r>
            <a:r>
              <a:rPr kumimoji="1" lang="ja-JP" altLang="en-US" dirty="0" smtClean="0"/>
              <a:t>画像解像度</a:t>
            </a:r>
            <a:r>
              <a:rPr lang="en-US" altLang="ja-JP" dirty="0"/>
              <a:t>1280*960 </a:t>
            </a:r>
            <a:r>
              <a:rPr kumimoji="1" lang="zh-CN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74666"/>
              </p:ext>
            </p:extLst>
          </p:nvPr>
        </p:nvGraphicFramePr>
        <p:xfrm>
          <a:off x="907083" y="2013016"/>
          <a:ext cx="7486877" cy="4708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261">
                  <a:extLst>
                    <a:ext uri="{9D8B030D-6E8A-4147-A177-3AD203B41FA5}">
                      <a16:colId xmlns:a16="http://schemas.microsoft.com/office/drawing/2014/main" val="110332252"/>
                    </a:ext>
                  </a:extLst>
                </a:gridCol>
                <a:gridCol w="1623973">
                  <a:extLst>
                    <a:ext uri="{9D8B030D-6E8A-4147-A177-3AD203B41FA5}">
                      <a16:colId xmlns:a16="http://schemas.microsoft.com/office/drawing/2014/main" val="1476679492"/>
                    </a:ext>
                  </a:extLst>
                </a:gridCol>
                <a:gridCol w="1408147">
                  <a:extLst>
                    <a:ext uri="{9D8B030D-6E8A-4147-A177-3AD203B41FA5}">
                      <a16:colId xmlns:a16="http://schemas.microsoft.com/office/drawing/2014/main" val="636332937"/>
                    </a:ext>
                  </a:extLst>
                </a:gridCol>
                <a:gridCol w="1513984">
                  <a:extLst>
                    <a:ext uri="{9D8B030D-6E8A-4147-A177-3AD203B41FA5}">
                      <a16:colId xmlns:a16="http://schemas.microsoft.com/office/drawing/2014/main" val="2242567350"/>
                    </a:ext>
                  </a:extLst>
                </a:gridCol>
                <a:gridCol w="1119256">
                  <a:extLst>
                    <a:ext uri="{9D8B030D-6E8A-4147-A177-3AD203B41FA5}">
                      <a16:colId xmlns:a16="http://schemas.microsoft.com/office/drawing/2014/main" val="417842951"/>
                    </a:ext>
                  </a:extLst>
                </a:gridCol>
                <a:gridCol w="1119256">
                  <a:extLst>
                    <a:ext uri="{9D8B030D-6E8A-4147-A177-3AD203B41FA5}">
                      <a16:colId xmlns:a16="http://schemas.microsoft.com/office/drawing/2014/main" val="2570845072"/>
                    </a:ext>
                  </a:extLst>
                </a:gridCol>
              </a:tblGrid>
              <a:tr h="21106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平面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手法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3d</a:t>
                      </a:r>
                      <a:r>
                        <a:rPr kumimoji="1" lang="ja-JP" altLang="en-US" dirty="0" smtClean="0"/>
                        <a:t>点群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kumimoji="1" lang="ja-JP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点数</a:t>
                      </a:r>
                      <a:r>
                        <a:rPr kumimoji="1" lang="en-US" altLang="ja-JP" dirty="0" smtClean="0"/>
                        <a:t>(N)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51580"/>
                  </a:ext>
                </a:extLst>
              </a:tr>
              <a:tr h="2110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 </a:t>
                      </a:r>
                      <a:r>
                        <a:rPr kumimoji="1" lang="ja-JP" altLang="en-US" dirty="0" smtClean="0"/>
                        <a:t>正面図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上面図</a:t>
                      </a:r>
                      <a:endParaRPr kumimoji="1" lang="ja-JP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80070"/>
                  </a:ext>
                </a:extLst>
              </a:tr>
              <a:tr h="99423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OpenCV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2.10316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297109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087664"/>
                  </a:ext>
                </a:extLst>
              </a:tr>
              <a:tr h="994235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3dUnderworld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0.74907</a:t>
                      </a:r>
                      <a:endParaRPr kumimoji="1" lang="ja-JP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397672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089664"/>
                  </a:ext>
                </a:extLst>
              </a:tr>
              <a:tr h="99423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OpenCV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5.74816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211499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03116"/>
                  </a:ext>
                </a:extLst>
              </a:tr>
              <a:tr h="994235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3dUnderworld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0.94459</a:t>
                      </a:r>
                      <a:endParaRPr kumimoji="1" lang="ja-JP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227711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567008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7" y="3767327"/>
            <a:ext cx="1316936" cy="9363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5" y="3767327"/>
            <a:ext cx="1261640" cy="93634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7" y="2762915"/>
            <a:ext cx="1280487" cy="95320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5" y="2768896"/>
            <a:ext cx="1340499" cy="94722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7" y="4754879"/>
            <a:ext cx="1161332" cy="9217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4" y="4754879"/>
            <a:ext cx="1262005" cy="92171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09" y="5751597"/>
            <a:ext cx="1165090" cy="93436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36" y="5755724"/>
            <a:ext cx="1256098" cy="9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5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横</a:t>
            </a:r>
            <a:r>
              <a:rPr lang="ja-JP" altLang="en-US" dirty="0"/>
              <a:t>帯ノイズ改善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184785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プロジェクターの画像出力周波数は</a:t>
            </a:r>
            <a:r>
              <a:rPr lang="en-US" altLang="zh-CN" sz="1800" dirty="0" smtClean="0"/>
              <a:t>60Hz</a:t>
            </a:r>
            <a:r>
              <a:rPr lang="ja-JP" altLang="en-US" sz="1800" dirty="0" smtClean="0"/>
              <a:t>である。</a:t>
            </a:r>
            <a:endParaRPr lang="en-US" altLang="zh-CN" sz="1800" dirty="0" smtClean="0"/>
          </a:p>
          <a:p>
            <a:r>
              <a:rPr lang="ja-JP" altLang="en-US" sz="1800" dirty="0"/>
              <a:t>カメラのシャッター</a:t>
            </a:r>
            <a:r>
              <a:rPr lang="ja-JP" altLang="en-US" sz="1800" dirty="0" smtClean="0"/>
              <a:t>速度 </a:t>
            </a:r>
            <a:r>
              <a:rPr lang="en-US" altLang="ja-JP" sz="1800" dirty="0" smtClean="0"/>
              <a:t>&gt; </a:t>
            </a:r>
            <a:r>
              <a:rPr lang="en-US" altLang="zh-CN" sz="1800" dirty="0" smtClean="0"/>
              <a:t>60</a:t>
            </a:r>
            <a:r>
              <a:rPr lang="ja-JP" altLang="en-US" sz="1800" dirty="0" smtClean="0"/>
              <a:t>の場合、横</a:t>
            </a:r>
            <a:r>
              <a:rPr lang="ja-JP" altLang="en-US" sz="1800" dirty="0"/>
              <a:t>帯ノイズが出てしまうことがあります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シャッター</a:t>
            </a:r>
            <a:r>
              <a:rPr lang="ja-JP" altLang="en-US" sz="1800" dirty="0" smtClean="0"/>
              <a:t>速度</a:t>
            </a:r>
            <a:r>
              <a:rPr lang="en-US" altLang="zh-CN" sz="1800" dirty="0"/>
              <a:t>1</a:t>
            </a:r>
            <a:r>
              <a:rPr lang="en-US" altLang="zh-CN" sz="1800" dirty="0" smtClean="0"/>
              <a:t>/50</a:t>
            </a:r>
            <a:r>
              <a:rPr lang="ja-JP" altLang="en-US" sz="1800" dirty="0" smtClean="0"/>
              <a:t>秒固定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露出時間が長くなったので、画像の明るさが高くなりました</a:t>
            </a:r>
            <a:endParaRPr lang="en-US" altLang="ja-JP" sz="18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41" y="3534625"/>
            <a:ext cx="2514583" cy="188593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763919" y="4440808"/>
            <a:ext cx="1093272" cy="4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5400000">
            <a:off x="2009769" y="2704615"/>
            <a:ext cx="620600" cy="31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85" y="3534625"/>
            <a:ext cx="2514584" cy="1885938"/>
          </a:xfrm>
          <a:prstGeom prst="rect">
            <a:avLst/>
          </a:prstGeom>
        </p:spPr>
      </p:pic>
      <p:sp>
        <p:nvSpPr>
          <p:cNvPr id="12" name="テキスト ボックス 13"/>
          <p:cNvSpPr txBox="1"/>
          <p:nvPr/>
        </p:nvSpPr>
        <p:spPr>
          <a:xfrm>
            <a:off x="5621925" y="5417461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Improved image</a:t>
            </a:r>
            <a:endParaRPr lang="en-US" altLang="ja-JP" sz="1100" dirty="0"/>
          </a:p>
        </p:txBody>
      </p:sp>
      <p:sp>
        <p:nvSpPr>
          <p:cNvPr id="13" name="テキスト ボックス 13"/>
          <p:cNvSpPr txBox="1"/>
          <p:nvPr/>
        </p:nvSpPr>
        <p:spPr>
          <a:xfrm>
            <a:off x="1747719" y="5420563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Old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image with noise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51798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デコー</a:t>
            </a:r>
            <a:r>
              <a:rPr lang="ja-JP" altLang="en-US" dirty="0" smtClean="0"/>
              <a:t>ドの対応点で</a:t>
            </a:r>
            <a:r>
              <a:rPr lang="en-US" altLang="ja-JP" dirty="0" smtClean="0"/>
              <a:t>SFM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正方形/長方形 6"/>
          <p:cNvSpPr/>
          <p:nvPr/>
        </p:nvSpPr>
        <p:spPr>
          <a:xfrm>
            <a:off x="486711" y="2617414"/>
            <a:ext cx="1188720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Patterns  </a:t>
            </a:r>
            <a:r>
              <a:rPr lang="en-US" altLang="zh-CN" dirty="0"/>
              <a:t>e</a:t>
            </a:r>
            <a:r>
              <a:rPr lang="en-US" altLang="zh-CN" dirty="0" smtClean="0"/>
              <a:t>ncoding</a:t>
            </a:r>
          </a:p>
        </p:txBody>
      </p:sp>
      <p:sp>
        <p:nvSpPr>
          <p:cNvPr id="7" name="正方形/長方形 7"/>
          <p:cNvSpPr/>
          <p:nvPr/>
        </p:nvSpPr>
        <p:spPr>
          <a:xfrm>
            <a:off x="450039" y="3992083"/>
            <a:ext cx="1262065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Acquisition</a:t>
            </a:r>
            <a:endParaRPr lang="en-US" altLang="zh-CN" dirty="0" smtClean="0"/>
          </a:p>
        </p:txBody>
      </p:sp>
      <p:cxnSp>
        <p:nvCxnSpPr>
          <p:cNvPr id="9" name="直線矢印コネクタ 10"/>
          <p:cNvCxnSpPr>
            <a:stCxn id="6" idx="2"/>
            <a:endCxn id="7" idx="0"/>
          </p:cNvCxnSpPr>
          <p:nvPr/>
        </p:nvCxnSpPr>
        <p:spPr>
          <a:xfrm>
            <a:off x="1081071" y="3131764"/>
            <a:ext cx="1" cy="860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1"/>
          <p:cNvCxnSpPr/>
          <p:nvPr/>
        </p:nvCxnSpPr>
        <p:spPr>
          <a:xfrm>
            <a:off x="2699367" y="3423299"/>
            <a:ext cx="504613" cy="3156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5"/>
          <p:cNvSpPr/>
          <p:nvPr/>
        </p:nvSpPr>
        <p:spPr>
          <a:xfrm>
            <a:off x="277921" y="3551085"/>
            <a:ext cx="7685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Gray code</a:t>
            </a:r>
            <a:endParaRPr lang="ja-JP" altLang="en-US" sz="1100" dirty="0"/>
          </a:p>
        </p:txBody>
      </p:sp>
      <p:sp>
        <p:nvSpPr>
          <p:cNvPr id="13" name="正方形/長方形 16"/>
          <p:cNvSpPr/>
          <p:nvPr/>
        </p:nvSpPr>
        <p:spPr>
          <a:xfrm>
            <a:off x="1985952" y="5111206"/>
            <a:ext cx="7561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Images of object</a:t>
            </a:r>
            <a:endParaRPr lang="ja-JP" altLang="en-US" sz="1100" dirty="0"/>
          </a:p>
        </p:txBody>
      </p:sp>
      <p:sp>
        <p:nvSpPr>
          <p:cNvPr id="14" name="平行四辺形 18"/>
          <p:cNvSpPr/>
          <p:nvPr/>
        </p:nvSpPr>
        <p:spPr>
          <a:xfrm>
            <a:off x="7735093" y="3975631"/>
            <a:ext cx="1018854" cy="514350"/>
          </a:xfrm>
          <a:prstGeom prst="parallelogram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 cloud</a:t>
            </a:r>
            <a:endParaRPr kumimoji="1" lang="ja-JP" altLang="en-US" dirty="0"/>
          </a:p>
        </p:txBody>
      </p:sp>
      <p:pic>
        <p:nvPicPr>
          <p:cNvPr id="16" name="Picture 6" descr="binary_h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93" y="3435360"/>
            <a:ext cx="704586" cy="50831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左大括号 17"/>
          <p:cNvSpPr/>
          <p:nvPr/>
        </p:nvSpPr>
        <p:spPr>
          <a:xfrm>
            <a:off x="1748310" y="3175174"/>
            <a:ext cx="303755" cy="1858984"/>
          </a:xfrm>
          <a:prstGeom prst="leftBrace">
            <a:avLst>
              <a:gd name="adj1" fmla="val 8333"/>
              <a:gd name="adj2" fmla="val 539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00" y="3175174"/>
            <a:ext cx="661667" cy="4962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86" y="3785639"/>
            <a:ext cx="661082" cy="495812"/>
          </a:xfrm>
          <a:prstGeom prst="rect">
            <a:avLst/>
          </a:prstGeom>
        </p:spPr>
      </p:pic>
      <p:sp>
        <p:nvSpPr>
          <p:cNvPr id="23" name="正方形/長方形 9"/>
          <p:cNvSpPr/>
          <p:nvPr/>
        </p:nvSpPr>
        <p:spPr>
          <a:xfrm>
            <a:off x="6307450" y="3975631"/>
            <a:ext cx="1216013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VisualSFM</a:t>
            </a:r>
            <a:endParaRPr lang="en-US" altLang="zh-CN" dirty="0"/>
          </a:p>
        </p:txBody>
      </p:sp>
      <p:sp>
        <p:nvSpPr>
          <p:cNvPr id="25" name="文本框 24"/>
          <p:cNvSpPr txBox="1"/>
          <p:nvPr/>
        </p:nvSpPr>
        <p:spPr>
          <a:xfrm>
            <a:off x="2235072" y="4281451"/>
            <a:ext cx="25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···</a:t>
            </a:r>
            <a:endParaRPr lang="zh-CN" altLang="en-US" dirty="0"/>
          </a:p>
        </p:txBody>
      </p:sp>
      <p:cxnSp>
        <p:nvCxnSpPr>
          <p:cNvPr id="27" name="肘形连接符 26"/>
          <p:cNvCxnSpPr/>
          <p:nvPr/>
        </p:nvCxnSpPr>
        <p:spPr>
          <a:xfrm flipV="1">
            <a:off x="2686489" y="3746122"/>
            <a:ext cx="264552" cy="2745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92111" y="4032547"/>
            <a:ext cx="26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···</a:t>
            </a:r>
            <a:endParaRPr lang="zh-CN" altLang="en-US" dirty="0"/>
          </a:p>
        </p:txBody>
      </p:sp>
      <p:sp>
        <p:nvSpPr>
          <p:cNvPr id="32" name="右大括号 31"/>
          <p:cNvSpPr/>
          <p:nvPr/>
        </p:nvSpPr>
        <p:spPr>
          <a:xfrm>
            <a:off x="6055776" y="3449145"/>
            <a:ext cx="205256" cy="15921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正方形/長方形 9"/>
          <p:cNvSpPr/>
          <p:nvPr/>
        </p:nvSpPr>
        <p:spPr>
          <a:xfrm>
            <a:off x="3214459" y="3444112"/>
            <a:ext cx="899385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decode</a:t>
            </a:r>
            <a:endParaRPr lang="en-US" altLang="zh-CN" dirty="0"/>
          </a:p>
        </p:txBody>
      </p:sp>
      <p:cxnSp>
        <p:nvCxnSpPr>
          <p:cNvPr id="57" name="カギ線コネクタ 13"/>
          <p:cNvCxnSpPr>
            <a:stCxn id="23" idx="3"/>
            <a:endCxn id="14" idx="5"/>
          </p:cNvCxnSpPr>
          <p:nvPr/>
        </p:nvCxnSpPr>
        <p:spPr>
          <a:xfrm>
            <a:off x="7523463" y="4232806"/>
            <a:ext cx="275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平行四辺形 18"/>
          <p:cNvSpPr/>
          <p:nvPr/>
        </p:nvSpPr>
        <p:spPr>
          <a:xfrm>
            <a:off x="4382608" y="3443897"/>
            <a:ext cx="1672468" cy="514350"/>
          </a:xfrm>
          <a:prstGeom prst="parallelogram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Feature</a:t>
            </a:r>
            <a:r>
              <a:rPr lang="ja-JP" altLang="en-US" dirty="0"/>
              <a:t> </a:t>
            </a:r>
            <a:r>
              <a:rPr lang="en-US" altLang="ja-JP" dirty="0" smtClean="0"/>
              <a:t>Points</a:t>
            </a:r>
            <a:r>
              <a:rPr lang="zh-CN" altLang="en-US" dirty="0"/>
              <a:t> </a:t>
            </a:r>
            <a:r>
              <a:rPr lang="en-US" altLang="zh-CN" dirty="0" smtClean="0"/>
              <a:t>pairs</a:t>
            </a:r>
            <a:endParaRPr lang="en-US" altLang="ja-JP" dirty="0"/>
          </a:p>
        </p:txBody>
      </p:sp>
      <p:cxnSp>
        <p:nvCxnSpPr>
          <p:cNvPr id="45" name="カギ線コネクタ 13"/>
          <p:cNvCxnSpPr>
            <a:stCxn id="53" idx="3"/>
            <a:endCxn id="39" idx="5"/>
          </p:cNvCxnSpPr>
          <p:nvPr/>
        </p:nvCxnSpPr>
        <p:spPr>
          <a:xfrm flipV="1">
            <a:off x="4113844" y="3701072"/>
            <a:ext cx="333058" cy="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概要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457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デコ</a:t>
            </a:r>
            <a:r>
              <a:rPr lang="ja-JP" altLang="en-US" dirty="0"/>
              <a:t>ードの対応点で</a:t>
            </a:r>
            <a:r>
              <a:rPr lang="en-US" altLang="ja-JP" dirty="0"/>
              <a:t>SFM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04" y="1502354"/>
            <a:ext cx="1679999" cy="12600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27" y="2132354"/>
            <a:ext cx="1680000" cy="12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47" y="1500023"/>
            <a:ext cx="1680000" cy="12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31" y="2130023"/>
            <a:ext cx="1680000" cy="12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91" y="1500023"/>
            <a:ext cx="1680000" cy="12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75" y="2130023"/>
            <a:ext cx="1680000" cy="12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0" y="2760023"/>
            <a:ext cx="1680000" cy="12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36" y="2760023"/>
            <a:ext cx="1680000" cy="12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0" y="2760023"/>
            <a:ext cx="1680000" cy="126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30653" y="6331786"/>
            <a:ext cx="38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撮影された画像（５組　</a:t>
            </a:r>
            <a:r>
              <a:rPr lang="en-US" altLang="ja-JP" dirty="0" smtClean="0"/>
              <a:t>1280*960</a:t>
            </a:r>
            <a:r>
              <a:rPr lang="ja-JP" altLang="en-US" dirty="0" smtClean="0"/>
              <a:t>）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1" y="4116767"/>
            <a:ext cx="1680000" cy="12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02" y="4558432"/>
            <a:ext cx="1680000" cy="126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03" y="5000097"/>
            <a:ext cx="1680000" cy="126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91" y="4112917"/>
            <a:ext cx="1680000" cy="126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15" y="4560172"/>
            <a:ext cx="1680000" cy="126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16" y="5001193"/>
            <a:ext cx="168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13632</TotalTime>
  <Words>605</Words>
  <Application>Microsoft Office PowerPoint</Application>
  <PresentationFormat>画面に合わせる (4:3)</PresentationFormat>
  <Paragraphs>133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Structured-light 3D surface imaging</vt:lpstr>
      <vt:lpstr>Outline</vt:lpstr>
      <vt:lpstr>OpenCVと3dUnderworld復元アルゴリズムの比較</vt:lpstr>
      <vt:lpstr>OpenCVと3dUnderworld復元アルゴリズムの比較</vt:lpstr>
      <vt:lpstr>OpenCVと3dUnderworld復元アルゴリズムの比較</vt:lpstr>
      <vt:lpstr>OpenCVと3dUnderworld復元アルゴリズムの比較</vt:lpstr>
      <vt:lpstr>横帯ノイズ改善</vt:lpstr>
      <vt:lpstr>デコードの対応点でSFM</vt:lpstr>
      <vt:lpstr>デコードの対応点でSFM</vt:lpstr>
      <vt:lpstr>デコードの対応点でSFM</vt:lpstr>
    </vt:vector>
  </TitlesOfParts>
  <Company>東京工業大学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lchunyu</dc:creator>
  <cp:lastModifiedBy>lchunyu</cp:lastModifiedBy>
  <cp:revision>269</cp:revision>
  <cp:lastPrinted>2017-01-16T04:25:21Z</cp:lastPrinted>
  <dcterms:created xsi:type="dcterms:W3CDTF">2016-11-09T04:14:56Z</dcterms:created>
  <dcterms:modified xsi:type="dcterms:W3CDTF">2017-02-28T07:26:12Z</dcterms:modified>
</cp:coreProperties>
</file>