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2" r:id="rId2"/>
  </p:sldMasterIdLst>
  <p:notesMasterIdLst>
    <p:notesMasterId r:id="rId33"/>
  </p:notesMasterIdLst>
  <p:sldIdLst>
    <p:sldId id="256" r:id="rId3"/>
    <p:sldId id="282" r:id="rId4"/>
    <p:sldId id="258" r:id="rId5"/>
    <p:sldId id="290" r:id="rId6"/>
    <p:sldId id="291" r:id="rId7"/>
    <p:sldId id="283" r:id="rId8"/>
    <p:sldId id="276" r:id="rId9"/>
    <p:sldId id="284" r:id="rId10"/>
    <p:sldId id="260" r:id="rId11"/>
    <p:sldId id="285" r:id="rId12"/>
    <p:sldId id="261" r:id="rId13"/>
    <p:sldId id="287" r:id="rId14"/>
    <p:sldId id="277" r:id="rId15"/>
    <p:sldId id="286" r:id="rId16"/>
    <p:sldId id="257" r:id="rId17"/>
    <p:sldId id="263" r:id="rId18"/>
    <p:sldId id="264" r:id="rId19"/>
    <p:sldId id="265" r:id="rId20"/>
    <p:sldId id="292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8" r:id="rId30"/>
    <p:sldId id="279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2E87659-3BC0-4C92-849F-0CF960E832E7}">
          <p14:sldIdLst>
            <p14:sldId id="256"/>
            <p14:sldId id="282"/>
            <p14:sldId id="258"/>
            <p14:sldId id="290"/>
            <p14:sldId id="291"/>
            <p14:sldId id="283"/>
            <p14:sldId id="276"/>
            <p14:sldId id="284"/>
            <p14:sldId id="260"/>
            <p14:sldId id="285"/>
            <p14:sldId id="261"/>
            <p14:sldId id="287"/>
            <p14:sldId id="277"/>
            <p14:sldId id="286"/>
            <p14:sldId id="257"/>
            <p14:sldId id="263"/>
            <p14:sldId id="264"/>
            <p14:sldId id="265"/>
            <p14:sldId id="29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8"/>
            <p14:sldId id="279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81E-F674-4DD2-AF67-8C2F238FFB66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34305-1DB8-4487-88A7-31492FF57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003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34305-1DB8-4487-88A7-31492FF57E4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320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34305-1DB8-4487-88A7-31492FF57E4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298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34305-1DB8-4487-88A7-31492FF57E4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08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34305-1DB8-4487-88A7-31492FF57E4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318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34305-1DB8-4487-88A7-31492FF57E4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311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34305-1DB8-4487-88A7-31492FF57E4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373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34305-1DB8-4487-88A7-31492FF57E4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845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34305-1DB8-4487-88A7-31492FF57E4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71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34305-1DB8-4487-88A7-31492FF57E4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769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34305-1DB8-4487-88A7-31492FF57E4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46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FAA8-B56B-49A1-A2C6-8B777C6940D4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011B-68AF-43FC-A635-30ED2BBFB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9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FAA8-B56B-49A1-A2C6-8B777C6940D4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011B-68AF-43FC-A635-30ED2BBFB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36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FAA8-B56B-49A1-A2C6-8B777C6940D4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011B-68AF-43FC-A635-30ED2BBFB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862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FAA8-B56B-49A1-A2C6-8B777C6940D4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011B-68AF-43FC-A635-30ED2BBFB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220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 anchor="ctr"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FAA8-B56B-49A1-A2C6-8B777C6940D4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941011B-68AF-43FC-A635-30ED2BBFB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467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FAA8-B56B-49A1-A2C6-8B777C6940D4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011B-68AF-43FC-A635-30ED2BBFB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834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FAA8-B56B-49A1-A2C6-8B777C6940D4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011B-68AF-43FC-A635-30ED2BBFB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068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FAA8-B56B-49A1-A2C6-8B777C6940D4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011B-68AF-43FC-A635-30ED2BBFB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157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FAA8-B56B-49A1-A2C6-8B777C6940D4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011B-68AF-43FC-A635-30ED2BBFB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4799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FAA8-B56B-49A1-A2C6-8B777C6940D4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011B-68AF-43FC-A635-30ED2BBFB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081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FAA8-B56B-49A1-A2C6-8B777C6940D4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011B-68AF-43FC-A635-30ED2BBFB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51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FAA8-B56B-49A1-A2C6-8B777C6940D4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011B-68AF-43FC-A635-30ED2BBFB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4593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FAA8-B56B-49A1-A2C6-8B777C6940D4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011B-68AF-43FC-A635-30ED2BBFB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7352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FAA8-B56B-49A1-A2C6-8B777C6940D4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011B-68AF-43FC-A635-30ED2BBFB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2742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FAA8-B56B-49A1-A2C6-8B777C6940D4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011B-68AF-43FC-A635-30ED2BBFB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1853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FAA8-B56B-49A1-A2C6-8B777C6940D4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011B-68AF-43FC-A635-30ED2BBFB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0040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FAA8-B56B-49A1-A2C6-8B777C6940D4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011B-68AF-43FC-A635-30ED2BBFB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7458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FAA8-B56B-49A1-A2C6-8B777C6940D4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011B-68AF-43FC-A635-30ED2BBFB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6507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FAA8-B56B-49A1-A2C6-8B777C6940D4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011B-68AF-43FC-A635-30ED2BBFB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7450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FAA8-B56B-49A1-A2C6-8B777C6940D4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011B-68AF-43FC-A635-30ED2BBFB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1435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FAA8-B56B-49A1-A2C6-8B777C6940D4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011B-68AF-43FC-A635-30ED2BBFB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6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FAA8-B56B-49A1-A2C6-8B777C6940D4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011B-68AF-43FC-A635-30ED2BBFB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97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FAA8-B56B-49A1-A2C6-8B777C6940D4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011B-68AF-43FC-A635-30ED2BBFB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41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FAA8-B56B-49A1-A2C6-8B777C6940D4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011B-68AF-43FC-A635-30ED2BBFB8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9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FAA8-B56B-49A1-A2C6-8B777C6940D4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011B-68AF-43FC-A635-30ED2BBFB8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6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FAA8-B56B-49A1-A2C6-8B777C6940D4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011B-68AF-43FC-A635-30ED2BBFB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19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FAA8-B56B-49A1-A2C6-8B777C6940D4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011B-68AF-43FC-A635-30ED2BBFB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72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FAA8-B56B-49A1-A2C6-8B777C6940D4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011B-68AF-43FC-A635-30ED2BBFB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8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C0AFAA8-B56B-49A1-A2C6-8B777C6940D4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1011B-68AF-43FC-A635-30ED2BBFB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13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0AFAA8-B56B-49A1-A2C6-8B777C6940D4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41011B-68AF-43FC-A635-30ED2BBFB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91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ltk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tartarus.org/martin/PorterStemmer" TargetMode="External"/><Relationship Id="rId4" Type="http://schemas.openxmlformats.org/officeDocument/2006/relationships/hyperlink" Target="http://textminingonline.com/dive-into-nltk-part-i-getting-started-with-nlt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knowledge_qmhu@163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CDFD3-93DB-46B2-B88A-B2E63C17D0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Lab.1 </a:t>
            </a:r>
            <a:r>
              <a:rPr lang="zh-CN" altLang="en-US" dirty="0"/>
              <a:t>预处理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DB09E3-3C9C-4A9C-B364-831FF00028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673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2DC02-718F-463A-99F7-1E1BA44F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调用</a:t>
            </a:r>
            <a:r>
              <a:rPr lang="en-US" altLang="zh-CN" dirty="0"/>
              <a:t>nltk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081014-8C62-4690-A2C2-16B34A533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nltk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sentence = </a:t>
            </a:r>
            <a:r>
              <a:rPr lang="zh-CN" altLang="en-US" b="1" dirty="0">
                <a:solidFill>
                  <a:srgbClr val="0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solidFill>
                  <a:srgbClr val="0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Tony’s horse isn’t from </a:t>
            </a:r>
            <a:r>
              <a:rPr lang="zh-CN" altLang="zh-CN" b="1" dirty="0">
                <a:solidFill>
                  <a:srgbClr val="0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U.S.A"</a:t>
            </a:r>
            <a:br>
              <a:rPr lang="zh-CN" altLang="zh-CN" b="1" dirty="0">
                <a:solidFill>
                  <a:srgbClr val="0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tokens = nltk.word_tokenize(sentence)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(tokens)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[‘Tony’, ”’s”, ’horse’, ‘is’, “</a:t>
            </a:r>
            <a:r>
              <a:rPr lang="en-US" altLang="zh-CN" dirty="0" err="1"/>
              <a:t>n’t</a:t>
            </a:r>
            <a:r>
              <a:rPr lang="en-US" altLang="zh-CN" dirty="0"/>
              <a:t>”, ‘from’, ‘U.S.A’]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968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256F4-2845-498E-997C-67B37256D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去除停用词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36C1F-7B29-4494-9936-8FBDD2850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创造一份停词表</a:t>
            </a:r>
            <a:endParaRPr lang="en-US" altLang="zh-CN" dirty="0"/>
          </a:p>
          <a:p>
            <a:r>
              <a:rPr lang="zh-CN" altLang="en-US" dirty="0"/>
              <a:t>按照停词表去除停用词</a:t>
            </a:r>
            <a:endParaRPr lang="en-US" altLang="zh-CN" dirty="0"/>
          </a:p>
          <a:p>
            <a:r>
              <a:rPr lang="zh-CN" altLang="en-US" dirty="0"/>
              <a:t>如何获得停用词表？</a:t>
            </a:r>
            <a:endParaRPr lang="en-US" altLang="zh-CN" dirty="0"/>
          </a:p>
          <a:p>
            <a:pPr lvl="1"/>
            <a:r>
              <a:rPr lang="zh-CN" altLang="en-US" dirty="0"/>
              <a:t>直接百度</a:t>
            </a:r>
            <a:endParaRPr lang="en-US" altLang="zh-CN" dirty="0"/>
          </a:p>
          <a:p>
            <a:pPr lvl="1"/>
            <a:r>
              <a:rPr lang="zh-CN" altLang="en-US" dirty="0"/>
              <a:t>统计文档集合中的高频词汇，人工筛选</a:t>
            </a:r>
            <a:endParaRPr lang="en-US" altLang="zh-CN" dirty="0"/>
          </a:p>
          <a:p>
            <a:pPr lvl="1"/>
            <a:r>
              <a:rPr lang="en-US" altLang="zh-CN" dirty="0"/>
              <a:t>-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A911E3-AF07-4093-8C40-A794EF4B3981}"/>
              </a:ext>
            </a:extLst>
          </p:cNvPr>
          <p:cNvSpPr/>
          <p:nvPr/>
        </p:nvSpPr>
        <p:spPr>
          <a:xfrm>
            <a:off x="2472964" y="51448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nltk.corpus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stopwords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zh-CN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(stopwords.words(</a:t>
            </a:r>
            <a:r>
              <a:rPr lang="zh-CN" altLang="zh-CN" b="1" dirty="0">
                <a:solidFill>
                  <a:srgbClr val="0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'english'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)))</a:t>
            </a:r>
            <a:endParaRPr lang="zh-CN" altLang="zh-CN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325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D525B-54F1-44EB-898C-7AF8E892B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词形</a:t>
            </a:r>
            <a:r>
              <a:rPr lang="en-US" altLang="zh-CN" dirty="0"/>
              <a:t>&amp;</a:t>
            </a:r>
            <a:r>
              <a:rPr lang="zh-CN" altLang="en-US" dirty="0"/>
              <a:t>词干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9B1A82-D987-4DCE-8FEF-E62196516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词形归并</a:t>
            </a:r>
            <a:r>
              <a:rPr lang="en-US" altLang="zh-CN" dirty="0"/>
              <a:t>Lemmatization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39721BC-39DC-404C-B94C-628242F65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4311" y="3335336"/>
            <a:ext cx="4895056" cy="2735525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将单词还原为一般形式</a:t>
            </a:r>
            <a:endParaRPr lang="en-US" altLang="zh-CN" sz="2000" dirty="0"/>
          </a:p>
          <a:p>
            <a:r>
              <a:rPr lang="en-US" altLang="zh-CN" sz="2000" dirty="0"/>
              <a:t>driving-&gt;drive</a:t>
            </a:r>
          </a:p>
          <a:p>
            <a:r>
              <a:rPr lang="en-US" altLang="zh-CN" sz="2000" dirty="0"/>
              <a:t>drove-&gt;drive</a:t>
            </a:r>
          </a:p>
          <a:p>
            <a:r>
              <a:rPr lang="en-US" altLang="zh-CN" sz="2000" dirty="0"/>
              <a:t>national -&gt; national</a:t>
            </a:r>
          </a:p>
          <a:p>
            <a:r>
              <a:rPr lang="en-US" altLang="zh-CN" sz="2000" dirty="0"/>
              <a:t>dogs-&gt;dog</a:t>
            </a:r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32360B5C-7F9E-4747-BC1A-EFDF8E1DF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词干还原</a:t>
            </a:r>
            <a:r>
              <a:rPr lang="en-US" altLang="zh-CN" dirty="0"/>
              <a:t>Stemming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3342A69-7C9F-4C41-B037-25A156F19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7967" y="3335336"/>
            <a:ext cx="4895056" cy="28368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抽取词干</a:t>
            </a:r>
            <a:endParaRPr lang="en-US" altLang="zh-CN" sz="2000" dirty="0"/>
          </a:p>
          <a:p>
            <a:r>
              <a:rPr lang="en-US" altLang="zh-CN" sz="2000" dirty="0"/>
              <a:t>driving-&gt;drive</a:t>
            </a:r>
          </a:p>
          <a:p>
            <a:r>
              <a:rPr lang="en-US" altLang="zh-CN" sz="2000" dirty="0"/>
              <a:t>drove-&gt;drove</a:t>
            </a:r>
          </a:p>
          <a:p>
            <a:r>
              <a:rPr lang="en-US" altLang="zh-CN" sz="2000" dirty="0"/>
              <a:t>national-&gt;nation</a:t>
            </a:r>
          </a:p>
          <a:p>
            <a:r>
              <a:rPr lang="en-US" altLang="zh-CN" sz="2000" dirty="0"/>
              <a:t>dogs-&gt;dog</a:t>
            </a:r>
          </a:p>
        </p:txBody>
      </p:sp>
    </p:spTree>
    <p:extLst>
      <p:ext uri="{BB962C8B-B14F-4D97-AF65-F5344CB8AC3E}">
        <p14:creationId xmlns:p14="http://schemas.microsoft.com/office/powerpoint/2010/main" val="136807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07C21-E4C4-4B92-A276-74779C72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NLTK </a:t>
            </a:r>
            <a:r>
              <a:rPr lang="en-US" altLang="zh-CN" dirty="0" err="1"/>
              <a:t>Lemmatizer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25B9B-06F8-4695-9D4D-FA7EAAC8F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nltk.stem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WordNetLemmatizer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lemmatizaer = WordNetLemmatizer()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(lemmatizaer.lemmatize(</a:t>
            </a:r>
            <a:r>
              <a:rPr lang="zh-CN" altLang="zh-CN" b="1" dirty="0">
                <a:solidFill>
                  <a:srgbClr val="0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'dogs'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(lemmatizaer.lemmatize(</a:t>
            </a:r>
            <a:r>
              <a:rPr lang="zh-CN" altLang="zh-CN" b="1" dirty="0">
                <a:solidFill>
                  <a:srgbClr val="0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'is'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(lemmatizaer.lemmatize(</a:t>
            </a:r>
            <a:r>
              <a:rPr lang="zh-CN" altLang="zh-CN" b="1" dirty="0">
                <a:solidFill>
                  <a:srgbClr val="0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'is'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dirty="0">
                <a:solidFill>
                  <a:srgbClr val="66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pos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zh-CN" b="1" dirty="0">
                <a:solidFill>
                  <a:srgbClr val="0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'v</a:t>
            </a:r>
            <a:r>
              <a:rPr lang="zh-CN" altLang="en-US" b="1" dirty="0">
                <a:solidFill>
                  <a:srgbClr val="0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’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kumimoji="0" lang="zh-CN" altLang="zh-CN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dirty="0"/>
              <a:t>dog</a:t>
            </a:r>
          </a:p>
          <a:p>
            <a:r>
              <a:rPr lang="en-US" altLang="zh-CN" dirty="0"/>
              <a:t>is</a:t>
            </a:r>
          </a:p>
          <a:p>
            <a:r>
              <a:rPr lang="en-US" altLang="zh-CN" dirty="0"/>
              <a:t>be</a:t>
            </a:r>
          </a:p>
        </p:txBody>
      </p:sp>
    </p:spTree>
    <p:extLst>
      <p:ext uri="{BB962C8B-B14F-4D97-AF65-F5344CB8AC3E}">
        <p14:creationId xmlns:p14="http://schemas.microsoft.com/office/powerpoint/2010/main" val="303136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5718F-AD64-4E2C-BE6A-CE342DC8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词干还原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3CA7F3-DD1F-495A-8BD3-ADD69308C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采用缩减的方式提取词干</a:t>
            </a:r>
            <a:endParaRPr lang="en-US" altLang="zh-CN" dirty="0"/>
          </a:p>
          <a:p>
            <a:pPr lvl="1"/>
            <a:r>
              <a:rPr lang="en-US" altLang="zh-CN" dirty="0"/>
              <a:t>different -&gt; differ</a:t>
            </a:r>
          </a:p>
          <a:p>
            <a:r>
              <a:rPr lang="zh-CN" altLang="en-US" u="sng" dirty="0"/>
              <a:t>截取后缀</a:t>
            </a:r>
            <a:endParaRPr lang="en-US" altLang="zh-CN" u="sng" dirty="0"/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re</a:t>
            </a:r>
            <a:r>
              <a:rPr lang="en-US" altLang="zh-CN" u="sng" dirty="0"/>
              <a:t>viv</a:t>
            </a:r>
            <a:r>
              <a:rPr lang="en-US" altLang="zh-CN" u="sng" dirty="0">
                <a:solidFill>
                  <a:srgbClr val="00B0F0"/>
                </a:solidFill>
              </a:rPr>
              <a:t>al</a:t>
            </a:r>
          </a:p>
          <a:p>
            <a:r>
              <a:rPr lang="zh-CN" altLang="en-US" u="sng" dirty="0"/>
              <a:t>编写代码实现</a:t>
            </a:r>
            <a:r>
              <a:rPr lang="en-US" altLang="zh-CN" u="sng" dirty="0"/>
              <a:t>Porter</a:t>
            </a:r>
            <a:r>
              <a:rPr lang="zh-CN" altLang="en-US" u="sng" dirty="0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088829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FA34F-EB50-46E2-9332-84023E454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Porter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6C0CA-5479-453F-A0FD-290FF0CD5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15299"/>
            <a:ext cx="10018713" cy="3575901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辅音</a:t>
            </a:r>
            <a:r>
              <a:rPr lang="en-US" altLang="zh-CN" sz="2000" dirty="0"/>
              <a:t>(constant)</a:t>
            </a:r>
            <a:r>
              <a:rPr lang="zh-CN" altLang="en-US" sz="2000" dirty="0"/>
              <a:t>： 除了</a:t>
            </a:r>
            <a:r>
              <a:rPr lang="en-US" altLang="zh-CN" sz="2000" dirty="0"/>
              <a:t>a, e,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o, u</a:t>
            </a:r>
            <a:r>
              <a:rPr lang="zh-CN" altLang="en-US" sz="2000" dirty="0"/>
              <a:t>以及跟在辅音之后的</a:t>
            </a:r>
            <a:r>
              <a:rPr lang="en-US" altLang="zh-CN" sz="2000" dirty="0"/>
              <a:t>y</a:t>
            </a:r>
            <a:r>
              <a:rPr lang="zh-CN" altLang="en-US" sz="2000" dirty="0"/>
              <a:t>的字母</a:t>
            </a:r>
            <a:endParaRPr lang="en-US" altLang="zh-CN" sz="2000" dirty="0"/>
          </a:p>
          <a:p>
            <a:pPr lvl="1"/>
            <a:r>
              <a:rPr lang="en-US" altLang="zh-CN" sz="1600" dirty="0"/>
              <a:t>t</a:t>
            </a:r>
            <a:r>
              <a:rPr lang="en-US" altLang="zh-CN" sz="1600" dirty="0">
                <a:solidFill>
                  <a:srgbClr val="FF0000"/>
                </a:solidFill>
              </a:rPr>
              <a:t>o</a:t>
            </a:r>
            <a:r>
              <a:rPr lang="en-US" altLang="zh-CN" sz="1600" dirty="0"/>
              <a:t>y       tr</a:t>
            </a:r>
            <a:r>
              <a:rPr lang="en-US" altLang="zh-CN" sz="1600" dirty="0">
                <a:solidFill>
                  <a:srgbClr val="FF0000"/>
                </a:solidFill>
              </a:rPr>
              <a:t>a</a:t>
            </a:r>
            <a:r>
              <a:rPr lang="en-US" altLang="zh-CN" sz="1600" dirty="0"/>
              <a:t>g</a:t>
            </a:r>
            <a:r>
              <a:rPr lang="en-US" altLang="zh-CN" sz="1600" dirty="0">
                <a:solidFill>
                  <a:srgbClr val="FF0000"/>
                </a:solidFill>
              </a:rPr>
              <a:t>e</a:t>
            </a:r>
            <a:r>
              <a:rPr lang="en-US" altLang="zh-CN" sz="1600" dirty="0"/>
              <a:t>d</a:t>
            </a:r>
            <a:r>
              <a:rPr lang="en-US" altLang="zh-CN" sz="1600" dirty="0">
                <a:solidFill>
                  <a:srgbClr val="FF0000"/>
                </a:solidFill>
              </a:rPr>
              <a:t>y</a:t>
            </a:r>
          </a:p>
          <a:p>
            <a:r>
              <a:rPr lang="zh-CN" altLang="en-US" sz="2000" dirty="0"/>
              <a:t>元音</a:t>
            </a:r>
            <a:r>
              <a:rPr lang="en-US" altLang="zh-CN" sz="2000" dirty="0"/>
              <a:t>(vowel)</a:t>
            </a:r>
            <a:r>
              <a:rPr lang="zh-CN" altLang="en-US" sz="2000" dirty="0"/>
              <a:t>：除了辅音就是元音</a:t>
            </a:r>
            <a:endParaRPr lang="en-US" altLang="zh-CN" sz="2000" dirty="0"/>
          </a:p>
          <a:p>
            <a:r>
              <a:rPr lang="zh-CN" altLang="en-US" sz="2000" dirty="0"/>
              <a:t>一个辅</a:t>
            </a:r>
            <a:r>
              <a:rPr lang="en-US" altLang="zh-CN" sz="2000" dirty="0"/>
              <a:t>(</a:t>
            </a:r>
            <a:r>
              <a:rPr lang="zh-CN" altLang="en-US" sz="2000" dirty="0"/>
              <a:t>元</a:t>
            </a:r>
            <a:r>
              <a:rPr lang="en-US" altLang="zh-CN" sz="2000" dirty="0"/>
              <a:t>)</a:t>
            </a:r>
            <a:r>
              <a:rPr lang="zh-CN" altLang="en-US" sz="2000" dirty="0"/>
              <a:t>音字母</a:t>
            </a:r>
            <a:r>
              <a:rPr lang="en-US" altLang="zh-CN" sz="2000" dirty="0"/>
              <a:t>: c(v)</a:t>
            </a:r>
            <a:r>
              <a:rPr lang="zh-CN" altLang="en-US" sz="2000" dirty="0"/>
              <a:t>，一串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&gt;0)</a:t>
            </a:r>
            <a:r>
              <a:rPr lang="zh-CN" altLang="en-US" sz="2000" dirty="0"/>
              <a:t>辅</a:t>
            </a:r>
            <a:r>
              <a:rPr lang="en-US" altLang="zh-CN" sz="2000" dirty="0"/>
              <a:t>(</a:t>
            </a:r>
            <a:r>
              <a:rPr lang="zh-CN" altLang="en-US" sz="2000" dirty="0"/>
              <a:t>元</a:t>
            </a:r>
            <a:r>
              <a:rPr lang="en-US" altLang="zh-CN" sz="2000" dirty="0"/>
              <a:t>)</a:t>
            </a:r>
            <a:r>
              <a:rPr lang="zh-CN" altLang="en-US" sz="2000" dirty="0"/>
              <a:t>音字母</a:t>
            </a:r>
            <a:r>
              <a:rPr lang="en-US" altLang="zh-CN" sz="2000" dirty="0"/>
              <a:t>: C(V)</a:t>
            </a:r>
          </a:p>
          <a:p>
            <a:r>
              <a:rPr lang="zh-CN" altLang="en-US" sz="2000" dirty="0"/>
              <a:t>所有的单词都可表示成：</a:t>
            </a:r>
            <a:endParaRPr lang="en-US" altLang="zh-CN" sz="2000" dirty="0"/>
          </a:p>
          <a:p>
            <a:pPr lvl="1"/>
            <a:r>
              <a:rPr lang="en-US" altLang="zh-CN" sz="1600" dirty="0"/>
              <a:t>CVCV…C                           	automatic</a:t>
            </a:r>
          </a:p>
          <a:p>
            <a:pPr lvl="1"/>
            <a:r>
              <a:rPr lang="en-US" altLang="zh-CN" sz="1600" dirty="0"/>
              <a:t>CVCV…V			attack</a:t>
            </a:r>
          </a:p>
          <a:p>
            <a:pPr lvl="1"/>
            <a:r>
              <a:rPr lang="en-US" altLang="zh-CN" sz="1600" dirty="0"/>
              <a:t>VCVC…C			balance</a:t>
            </a:r>
          </a:p>
          <a:p>
            <a:pPr lvl="1"/>
            <a:r>
              <a:rPr lang="en-US" altLang="zh-CN" sz="1600" dirty="0"/>
              <a:t>VCVC…V			blank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59090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915FF-6716-4396-A34B-C06DF332F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14021"/>
            <a:ext cx="10018713" cy="437718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简记为：</a:t>
            </a:r>
            <a:endParaRPr lang="en-US" altLang="zh-CN" dirty="0"/>
          </a:p>
          <a:p>
            <a:r>
              <a:rPr lang="en-US" altLang="zh-CN" dirty="0"/>
              <a:t>[C](VC){m}[V]——[]</a:t>
            </a:r>
            <a:r>
              <a:rPr lang="zh-CN" altLang="en-US" dirty="0"/>
              <a:t>表示其中的内容可出现可不出现，中间是</a:t>
            </a:r>
            <a:r>
              <a:rPr lang="en-US" altLang="zh-CN" dirty="0"/>
              <a:t>(VC)</a:t>
            </a:r>
            <a:r>
              <a:rPr lang="zh-CN" altLang="en-US" dirty="0"/>
              <a:t>重复出现</a:t>
            </a:r>
            <a:r>
              <a:rPr lang="en-US" altLang="zh-CN" dirty="0"/>
              <a:t>m</a:t>
            </a:r>
            <a:r>
              <a:rPr lang="zh-CN" altLang="en-US" dirty="0"/>
              <a:t>次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au</a:t>
            </a:r>
            <a:r>
              <a:rPr lang="en-US" altLang="zh-CN" dirty="0"/>
              <a:t>dience    CVCVC</a:t>
            </a:r>
          </a:p>
          <a:p>
            <a:pPr lvl="1"/>
            <a:r>
              <a:rPr lang="en-US" altLang="zh-CN" dirty="0"/>
              <a:t>cra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en-US" altLang="zh-CN" dirty="0"/>
              <a:t>            VCV</a:t>
            </a:r>
          </a:p>
          <a:p>
            <a:r>
              <a:rPr lang="zh-CN" altLang="en-US" dirty="0"/>
              <a:t>举例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m=0, TR, Y     (null word)</a:t>
            </a:r>
          </a:p>
          <a:p>
            <a:pPr lvl="1"/>
            <a:r>
              <a:rPr lang="en-US" altLang="zh-CN" dirty="0"/>
              <a:t>m=1, TREE</a:t>
            </a:r>
          </a:p>
          <a:p>
            <a:pPr lvl="1"/>
            <a:r>
              <a:rPr lang="en-US" altLang="zh-CN" dirty="0"/>
              <a:t>m=2, TROUBLE</a:t>
            </a:r>
          </a:p>
        </p:txBody>
      </p:sp>
    </p:spTree>
    <p:extLst>
      <p:ext uri="{BB962C8B-B14F-4D97-AF65-F5344CB8AC3E}">
        <p14:creationId xmlns:p14="http://schemas.microsoft.com/office/powerpoint/2010/main" val="3357759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0ED2E-5651-409A-B137-5F6D36A4A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197EB8-15C1-40E6-BF89-5C64C4BAE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REPLAC</a:t>
            </a:r>
            <a:r>
              <a:rPr lang="en-US" altLang="zh-CN" dirty="0">
                <a:solidFill>
                  <a:srgbClr val="00B0F0"/>
                </a:solidFill>
              </a:rPr>
              <a:t>EMENT</a:t>
            </a:r>
            <a:r>
              <a:rPr lang="en-US" altLang="zh-CN" dirty="0"/>
              <a:t> = REPLAC(</a:t>
            </a:r>
            <a:r>
              <a:rPr lang="en-US" altLang="zh-CN" dirty="0">
                <a:solidFill>
                  <a:srgbClr val="FF0000"/>
                </a:solidFill>
              </a:rPr>
              <a:t>stem</a:t>
            </a:r>
            <a:r>
              <a:rPr lang="en-US" altLang="zh-CN" dirty="0"/>
              <a:t>)+EMNET(</a:t>
            </a:r>
            <a:r>
              <a:rPr lang="en-US" altLang="zh-CN" dirty="0">
                <a:solidFill>
                  <a:srgbClr val="00B0F0"/>
                </a:solidFill>
              </a:rPr>
              <a:t>suffix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Porter</a:t>
            </a:r>
            <a:r>
              <a:rPr lang="zh-CN" altLang="en-US" dirty="0"/>
              <a:t>算法按照规则移除后缀，一般规则可以记为</a:t>
            </a:r>
            <a:endParaRPr lang="en-US" altLang="zh-CN" dirty="0"/>
          </a:p>
          <a:p>
            <a:r>
              <a:rPr lang="en-US" altLang="zh-CN" dirty="0"/>
              <a:t>(condition) S1 -&gt; S2</a:t>
            </a:r>
          </a:p>
          <a:p>
            <a:r>
              <a:rPr lang="zh-CN" altLang="en-US" dirty="0"/>
              <a:t>如果词条是以</a:t>
            </a:r>
            <a:r>
              <a:rPr lang="en-US" altLang="zh-CN" dirty="0"/>
              <a:t>S1</a:t>
            </a:r>
            <a:r>
              <a:rPr lang="zh-CN" altLang="en-US" dirty="0"/>
              <a:t>为后缀，并且词干部分满足</a:t>
            </a:r>
            <a:r>
              <a:rPr lang="en-US" altLang="zh-CN" dirty="0"/>
              <a:t>condition</a:t>
            </a:r>
            <a:r>
              <a:rPr lang="zh-CN" altLang="en-US" dirty="0"/>
              <a:t>，则将</a:t>
            </a:r>
            <a:r>
              <a:rPr lang="en-US" altLang="zh-CN" dirty="0"/>
              <a:t>S1</a:t>
            </a:r>
            <a:r>
              <a:rPr lang="zh-CN" altLang="en-US" dirty="0"/>
              <a:t>替换为</a:t>
            </a:r>
            <a:r>
              <a:rPr lang="en-US" altLang="zh-CN" dirty="0"/>
              <a:t>S2</a:t>
            </a:r>
          </a:p>
          <a:p>
            <a:r>
              <a:rPr lang="zh-CN" altLang="en-US" dirty="0"/>
              <a:t>例如</a:t>
            </a:r>
            <a:r>
              <a:rPr lang="en-US" altLang="zh-CN" dirty="0"/>
              <a:t>”(m&gt;1) EMENT-&gt; ”</a:t>
            </a:r>
            <a:r>
              <a:rPr lang="zh-CN" altLang="en-US" dirty="0"/>
              <a:t>可将</a:t>
            </a:r>
            <a:r>
              <a:rPr lang="en-US" altLang="zh-CN" dirty="0"/>
              <a:t>”</a:t>
            </a:r>
            <a:r>
              <a:rPr lang="en-US" altLang="zh-CN" u="sng" dirty="0"/>
              <a:t>REPLAC</a:t>
            </a:r>
            <a:r>
              <a:rPr lang="en-US" altLang="zh-CN" dirty="0"/>
              <a:t>EMENT”</a:t>
            </a:r>
            <a:r>
              <a:rPr lang="zh-CN" altLang="en-US" dirty="0"/>
              <a:t>还原成</a:t>
            </a:r>
            <a:r>
              <a:rPr lang="en-US" altLang="zh-CN" dirty="0"/>
              <a:t>”REPLAC”</a:t>
            </a:r>
            <a:r>
              <a:rPr lang="zh-CN" altLang="en-US" dirty="0"/>
              <a:t>，而</a:t>
            </a:r>
            <a:r>
              <a:rPr lang="en-US" altLang="zh-CN" dirty="0"/>
              <a:t>”CEMENT”</a:t>
            </a:r>
            <a:r>
              <a:rPr lang="zh-CN" altLang="en-US" dirty="0"/>
              <a:t>不能还原成</a:t>
            </a:r>
            <a:r>
              <a:rPr lang="en-US" altLang="zh-CN" dirty="0"/>
              <a:t>”C”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964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F9590-6AAD-4CE6-994D-66844704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Condition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87E64F-6819-4885-AF6D-89385092A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*S, </a:t>
            </a:r>
            <a:r>
              <a:rPr lang="zh-CN" altLang="en-US" dirty="0"/>
              <a:t>词干以</a:t>
            </a:r>
            <a:r>
              <a:rPr lang="en-US" altLang="zh-CN" dirty="0"/>
              <a:t>S</a:t>
            </a:r>
            <a:r>
              <a:rPr lang="zh-CN" altLang="en-US" dirty="0"/>
              <a:t>结尾</a:t>
            </a:r>
            <a:r>
              <a:rPr lang="en-US" altLang="zh-CN" dirty="0"/>
              <a:t>, *L, </a:t>
            </a:r>
            <a:r>
              <a:rPr lang="zh-CN" altLang="en-US" dirty="0"/>
              <a:t>词干以</a:t>
            </a:r>
            <a:r>
              <a:rPr lang="en-US" altLang="zh-CN" dirty="0"/>
              <a:t>L</a:t>
            </a:r>
            <a:r>
              <a:rPr lang="zh-CN" altLang="en-US" dirty="0"/>
              <a:t>结尾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*v*</a:t>
            </a:r>
            <a:r>
              <a:rPr lang="zh-CN" altLang="en-US" dirty="0"/>
              <a:t>，词干中含有一个元音字母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*d</a:t>
            </a:r>
            <a:r>
              <a:rPr lang="zh-CN" altLang="en-US" dirty="0"/>
              <a:t>，词干以两个同样的辅音字母结束</a:t>
            </a:r>
            <a:r>
              <a:rPr lang="en-US" altLang="zh-CN" dirty="0"/>
              <a:t>(-TT,-SS)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hitting-&gt;</a:t>
            </a:r>
            <a:r>
              <a:rPr lang="en-US" altLang="zh-CN" dirty="0" err="1"/>
              <a:t>hitt</a:t>
            </a:r>
            <a:r>
              <a:rPr lang="en-US" altLang="zh-CN" dirty="0"/>
              <a:t>-&gt;hit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*o</a:t>
            </a:r>
            <a:r>
              <a:rPr lang="zh-CN" altLang="en-US" dirty="0"/>
              <a:t>，词干以</a:t>
            </a:r>
            <a:r>
              <a:rPr lang="en-US" altLang="zh-CN" dirty="0" err="1"/>
              <a:t>cvc</a:t>
            </a:r>
            <a:r>
              <a:rPr lang="zh-CN" altLang="en-US" dirty="0"/>
              <a:t>格式结尾，并且第二个</a:t>
            </a:r>
            <a:r>
              <a:rPr lang="en-US" altLang="zh-CN" dirty="0"/>
              <a:t>c</a:t>
            </a:r>
            <a:r>
              <a:rPr lang="zh-CN" altLang="en-US" dirty="0"/>
              <a:t>不是</a:t>
            </a:r>
            <a:r>
              <a:rPr lang="en-US" altLang="zh-CN" dirty="0"/>
              <a:t>W, X, Y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452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6560C-732E-43BC-9DED-640F132F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Porter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256A9E-1570-469D-B910-3797878B0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From step1 to step5:</a:t>
            </a:r>
          </a:p>
          <a:p>
            <a:pPr lvl="1"/>
            <a:r>
              <a:rPr lang="zh-CN" altLang="en-US" dirty="0"/>
              <a:t>找到最长的匹配上的规则</a:t>
            </a:r>
            <a:r>
              <a:rPr lang="en-US" altLang="zh-CN" dirty="0"/>
              <a:t>(c)s1-&gt;s2</a:t>
            </a:r>
          </a:p>
          <a:p>
            <a:pPr lvl="1"/>
            <a:r>
              <a:rPr lang="zh-CN" altLang="en-US" dirty="0"/>
              <a:t>判断词干部分是否满足条件</a:t>
            </a:r>
            <a:r>
              <a:rPr lang="en-US" altLang="zh-CN" dirty="0"/>
              <a:t>c</a:t>
            </a:r>
          </a:p>
          <a:p>
            <a:pPr lvl="2"/>
            <a:r>
              <a:rPr lang="zh-CN" altLang="en-US" dirty="0"/>
              <a:t>满足则用</a:t>
            </a:r>
            <a:r>
              <a:rPr lang="en-US" altLang="zh-CN" dirty="0"/>
              <a:t>s2</a:t>
            </a:r>
            <a:r>
              <a:rPr lang="zh-CN" altLang="en-US" dirty="0"/>
              <a:t>替换</a:t>
            </a:r>
            <a:r>
              <a:rPr lang="en-US" altLang="zh-CN" dirty="0"/>
              <a:t>s1</a:t>
            </a:r>
          </a:p>
          <a:p>
            <a:pPr lvl="1"/>
            <a:r>
              <a:rPr lang="zh-CN" altLang="en-US" dirty="0"/>
              <a:t>进入下一步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998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066A2-8E8A-482A-93A2-E328F7CFD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98B280-465C-462B-A4A1-C221B648E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数据集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disk12.tar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topics.151-200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自然语言处理工具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nltk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08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D8FD7-4B36-4B59-879A-6F2405030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BD12C-72FF-4019-89BF-9D9506F26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一组规则之中只有一个会被采用</a:t>
            </a:r>
            <a:endParaRPr lang="en-US" altLang="zh-CN" dirty="0"/>
          </a:p>
          <a:p>
            <a:r>
              <a:rPr lang="zh-CN" altLang="en-US" dirty="0"/>
              <a:t>选择长度最长的</a:t>
            </a:r>
            <a:r>
              <a:rPr lang="en-US" altLang="zh-CN" dirty="0"/>
              <a:t>S1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CARE</a:t>
            </a:r>
            <a:r>
              <a:rPr lang="en-US" altLang="zh-CN" strike="sngStrike" dirty="0"/>
              <a:t>SESS</a:t>
            </a:r>
            <a:r>
              <a:rPr lang="en-US" altLang="zh-CN" dirty="0"/>
              <a:t> -&gt; CARESS</a:t>
            </a:r>
            <a:r>
              <a:rPr lang="zh-CN" altLang="en-US" dirty="0"/>
              <a:t>， </a:t>
            </a:r>
            <a:r>
              <a:rPr lang="en-US" altLang="zh-CN" dirty="0"/>
              <a:t>CARE</a:t>
            </a:r>
            <a:r>
              <a:rPr lang="en-US" altLang="zh-CN" strike="sngStrike" dirty="0"/>
              <a:t>SS</a:t>
            </a:r>
            <a:r>
              <a:rPr lang="en-US" altLang="zh-CN" dirty="0"/>
              <a:t>-&gt;CARESS, CARE</a:t>
            </a:r>
            <a:r>
              <a:rPr lang="en-US" altLang="zh-CN" strike="sngStrike" dirty="0"/>
              <a:t>S</a:t>
            </a:r>
            <a:r>
              <a:rPr lang="en-US" altLang="zh-CN" dirty="0"/>
              <a:t>-&gt;CARE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870CCA4-81B4-4694-B57E-FADD872CF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246" y="2666999"/>
            <a:ext cx="2274634" cy="202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25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88B1F-1D62-4160-B249-4C631A81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3195E-E8E6-4DC0-909E-DFFA8F4A4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Step 1a:</a:t>
            </a:r>
          </a:p>
          <a:p>
            <a:endParaRPr lang="en-US" altLang="zh-CN" dirty="0"/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Step 1b: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3A11EE-1467-4F72-98C2-173D701C7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424" y="2175298"/>
            <a:ext cx="6784368" cy="15117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DD6FCF-401D-453F-9C74-52153F0D9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9424" y="4313363"/>
            <a:ext cx="7078992" cy="185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60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75917-8C0E-45B4-8D1F-311AC2CE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Step1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5B12B1-F422-4DD0-B51F-15CF90834046}"/>
              </a:ext>
            </a:extLst>
          </p:cNvPr>
          <p:cNvSpPr txBox="1"/>
          <p:nvPr/>
        </p:nvSpPr>
        <p:spPr>
          <a:xfrm>
            <a:off x="1395167" y="3601039"/>
            <a:ext cx="19324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如果触发了</a:t>
            </a:r>
            <a:r>
              <a:rPr lang="en-US" altLang="zh-CN" sz="2400" dirty="0"/>
              <a:t>Step1b</a:t>
            </a:r>
            <a:r>
              <a:rPr lang="zh-CN" altLang="en-US" sz="2400" dirty="0"/>
              <a:t>中的后两条</a:t>
            </a:r>
            <a:r>
              <a:rPr lang="en-US" altLang="zh-CN" sz="2400" dirty="0"/>
              <a:t>(v.)</a:t>
            </a:r>
          </a:p>
          <a:p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A78B885-966F-440C-AC19-6AF54F927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4970" y="2571979"/>
            <a:ext cx="7553499" cy="383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46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196BC-7B64-4D0E-B6D1-930CB2E3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248EA8-A355-4E3A-AFC0-51B309C34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 1c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Step 1</a:t>
            </a:r>
            <a:r>
              <a:rPr lang="zh-CN" altLang="en-US" dirty="0"/>
              <a:t>主要处理复数和时态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F49072-817C-46FB-9349-884B257D9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421" y="2961166"/>
            <a:ext cx="8040214" cy="93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0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C429F-C6EF-4F76-A4B4-78AAF9EC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Step2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ADBADDC-D681-431F-8DFE-C8AD74602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07049" y="2170916"/>
            <a:ext cx="5755868" cy="44973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4BD2046-3E1F-48C8-9F5A-375117553874}"/>
              </a:ext>
            </a:extLst>
          </p:cNvPr>
          <p:cNvSpPr txBox="1"/>
          <p:nvPr/>
        </p:nvSpPr>
        <p:spPr>
          <a:xfrm>
            <a:off x="9439597" y="3195190"/>
            <a:ext cx="2158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可通过倒数第二个字母快速定位到符合的规则</a:t>
            </a:r>
          </a:p>
        </p:txBody>
      </p:sp>
    </p:spTree>
    <p:extLst>
      <p:ext uri="{BB962C8B-B14F-4D97-AF65-F5344CB8AC3E}">
        <p14:creationId xmlns:p14="http://schemas.microsoft.com/office/powerpoint/2010/main" val="70782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49164-2280-4B91-B68C-7CEC2F12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3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B8B80AA-DE49-47DA-842F-E984EB488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010" y="2351726"/>
            <a:ext cx="8769979" cy="263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01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72848-8403-44E0-82C9-B1361FC2A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4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ECF5173-5CB0-4FDA-87EB-BFD062656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3239" y="1329513"/>
            <a:ext cx="6881784" cy="523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24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08F37-FAF6-4BC0-88DD-0001F9A6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A7889-B905-4974-9AA6-5C25E178C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8D13F4-3376-422E-8F8D-611502F20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538" y="4397913"/>
            <a:ext cx="7714255" cy="11781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8E550D3-C880-43BE-A45C-25DE0E3DC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621" y="2759563"/>
            <a:ext cx="7900471" cy="117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89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93906-CC91-40EC-9516-99FEF943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NLTK</a:t>
            </a:r>
            <a:r>
              <a:rPr lang="zh-CN" altLang="en-US" dirty="0"/>
              <a:t>中调用</a:t>
            </a:r>
            <a:r>
              <a:rPr lang="en-US" altLang="zh-CN" dirty="0"/>
              <a:t>stemmer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71104D-D61C-4780-81E0-A1E79C61B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nltk</a:t>
            </a:r>
            <a:r>
              <a:rPr lang="zh-CN" altLang="en-US" dirty="0"/>
              <a:t>提供了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stemmer</a:t>
            </a:r>
            <a:r>
              <a:rPr lang="zh-CN" altLang="en-US" dirty="0"/>
              <a:t>，</a:t>
            </a:r>
            <a:r>
              <a:rPr lang="en-US" altLang="zh-CN" dirty="0"/>
              <a:t>Porter Stemmer, Lancaster Stemmer, Snowball Stemmer</a:t>
            </a:r>
          </a:p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nltk.stem.porter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PorterStemmer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porter_stemmer = PorterStemmer()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(porter_stemmer.stem(</a:t>
            </a:r>
            <a:r>
              <a:rPr lang="zh-CN" altLang="zh-CN" b="1" dirty="0">
                <a:solidFill>
                  <a:srgbClr val="0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'replacement</a:t>
            </a:r>
            <a:r>
              <a:rPr lang="zh-CN" altLang="en-US" b="1" dirty="0">
                <a:solidFill>
                  <a:srgbClr val="0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’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kumimoji="0" lang="zh-CN" altLang="zh-CN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replac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757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4AA19-39A8-42CA-8894-248F4CA0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28265C-CA46-444B-9124-71FFFA982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hlinkClick r:id="rId3"/>
              </a:rPr>
              <a:t>http://www.nltk.org/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4"/>
              </a:rPr>
              <a:t>http://textminingonline.com/dive-into-nltk-part-i-getting-started-with-nltk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5"/>
              </a:rPr>
              <a:t>https://tartarus.org/martin/PorterStemmer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《</a:t>
            </a:r>
            <a:r>
              <a:rPr lang="zh-CN" altLang="en-US" dirty="0"/>
              <a:t>信息检索导论</a:t>
            </a:r>
            <a:r>
              <a:rPr lang="en-US" altLang="zh-CN" dirty="0"/>
              <a:t>》 </a:t>
            </a:r>
            <a:r>
              <a:rPr lang="zh-CN" altLang="en-US" dirty="0"/>
              <a:t>王斌 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《Python </a:t>
            </a:r>
            <a:r>
              <a:rPr lang="zh-CN" altLang="en-US" dirty="0"/>
              <a:t>自然语言处理</a:t>
            </a:r>
            <a:r>
              <a:rPr lang="en-US" altLang="zh-CN" dirty="0"/>
              <a:t>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115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B114E-33F6-4F6B-902C-E2BBA085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670"/>
            <a:ext cx="10515600" cy="1325563"/>
          </a:xfrm>
        </p:spPr>
        <p:txBody>
          <a:bodyPr/>
          <a:lstStyle/>
          <a:p>
            <a:r>
              <a:rPr lang="en-US" altLang="zh-CN" dirty="0"/>
              <a:t>Disk12.tar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D7BA00-CC9D-4E2B-9E94-101F60301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594266-5CCE-4763-B0AE-022B575CC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622" y="2564757"/>
            <a:ext cx="7995684" cy="337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508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B6499-0F7F-4CF3-9B3B-AC2DD653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550007-1E89-4348-BA0A-929ECD783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hlinkClick r:id="rId3"/>
              </a:rPr>
              <a:t>knowledge_qmhu@163.com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一份简单的报告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topics</a:t>
            </a:r>
            <a:r>
              <a:rPr lang="zh-CN" altLang="en-US" dirty="0"/>
              <a:t>和指定</a:t>
            </a:r>
            <a:r>
              <a:rPr lang="en-US" altLang="zh-CN" dirty="0"/>
              <a:t>document</a:t>
            </a:r>
            <a:r>
              <a:rPr lang="zh-CN" altLang="en-US" dirty="0"/>
              <a:t>的处理结果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代码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DDL</a:t>
            </a:r>
            <a:r>
              <a:rPr lang="zh-CN" altLang="en-US" dirty="0"/>
              <a:t>：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54888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84570-47CE-452F-BFF5-F7E3C0E4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7C5BD5B-9FB8-45DB-992A-7F5B77F5C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2693" y="2328421"/>
            <a:ext cx="7301950" cy="395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2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A97BA-39BE-4C36-A2BA-8DC65D1C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</a:t>
            </a:r>
            <a:endParaRPr lang="zh-CN" altLang="en-US" dirty="0"/>
          </a:p>
        </p:txBody>
      </p:sp>
      <p:pic>
        <p:nvPicPr>
          <p:cNvPr id="19" name="内容占位符 18">
            <a:extLst>
              <a:ext uri="{FF2B5EF4-FFF2-40B4-BE49-F238E27FC236}">
                <a16:creationId xmlns:a16="http://schemas.microsoft.com/office/drawing/2014/main" id="{E6E6D65D-8E4F-4C38-B31C-BFB97CECC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55942" y="2243864"/>
            <a:ext cx="6702458" cy="44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17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AE344-2DA2-4D85-829E-089BF1614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NLTK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6EA95B-3429-4179-BB3F-0C53D919C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Natural Language Toolkit</a:t>
            </a:r>
          </a:p>
          <a:p>
            <a:r>
              <a:rPr lang="en-US" altLang="zh-CN" dirty="0"/>
              <a:t>Install:</a:t>
            </a:r>
          </a:p>
          <a:p>
            <a:r>
              <a:rPr lang="zh-CN" altLang="en-US" dirty="0"/>
              <a:t>环境</a:t>
            </a:r>
            <a:r>
              <a:rPr lang="en-US" altLang="zh-CN" dirty="0"/>
              <a:t>: python 2.7, 3.4+</a:t>
            </a:r>
          </a:p>
          <a:p>
            <a:r>
              <a:rPr lang="en-US" altLang="zh-CN" dirty="0"/>
              <a:t>Anaconda: </a:t>
            </a:r>
            <a:r>
              <a:rPr lang="zh-CN" altLang="en-US" dirty="0"/>
              <a:t>自带</a:t>
            </a:r>
            <a:r>
              <a:rPr lang="en-US" altLang="zh-CN" dirty="0"/>
              <a:t>nltk</a:t>
            </a:r>
          </a:p>
          <a:p>
            <a:r>
              <a:rPr lang="zh-CN" altLang="en-US" dirty="0"/>
              <a:t>或者</a:t>
            </a:r>
            <a:r>
              <a:rPr lang="en-US" altLang="zh-CN" dirty="0"/>
              <a:t>pip install</a:t>
            </a:r>
            <a:r>
              <a:rPr lang="zh-CN" altLang="en-US" dirty="0"/>
              <a:t>命令和官网下载安装包</a:t>
            </a:r>
            <a:r>
              <a:rPr lang="en-US" altLang="zh-CN" dirty="0"/>
              <a:t>(windows)</a:t>
            </a:r>
          </a:p>
          <a:p>
            <a:pPr lvl="1"/>
            <a:r>
              <a:rPr lang="en-US" altLang="zh-CN" dirty="0"/>
              <a:t>pip install –U nltk</a:t>
            </a:r>
          </a:p>
          <a:p>
            <a:r>
              <a:rPr lang="zh-CN" altLang="en-US" dirty="0"/>
              <a:t>详情：</a:t>
            </a:r>
            <a:r>
              <a:rPr lang="en-US" altLang="zh-CN" dirty="0"/>
              <a:t> http://www.nltk.org/install.html</a:t>
            </a:r>
          </a:p>
        </p:txBody>
      </p:sp>
    </p:spTree>
    <p:extLst>
      <p:ext uri="{BB962C8B-B14F-4D97-AF65-F5344CB8AC3E}">
        <p14:creationId xmlns:p14="http://schemas.microsoft.com/office/powerpoint/2010/main" val="507497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4787A-3862-468A-B86D-DDF9BEDF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下载语料和模型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5168DC-19D8-4E84-93BD-6AD30CDCF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cmd</a:t>
            </a:r>
            <a:r>
              <a:rPr lang="zh-CN" altLang="en-US" dirty="0"/>
              <a:t>中输入命令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python</a:t>
            </a:r>
          </a:p>
          <a:p>
            <a:r>
              <a:rPr lang="en-US" altLang="zh-CN" dirty="0"/>
              <a:t>&gt;&gt;&gt;import nltk</a:t>
            </a:r>
          </a:p>
          <a:p>
            <a:r>
              <a:rPr lang="en-US" altLang="zh-CN" dirty="0"/>
              <a:t>&gt;&gt;&gt;</a:t>
            </a:r>
            <a:r>
              <a:rPr lang="en-US" altLang="zh-CN" dirty="0" err="1"/>
              <a:t>nltk.download</a:t>
            </a:r>
            <a:r>
              <a:rPr lang="en-US" altLang="zh-CN" dirty="0"/>
              <a:t>()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41CEE4-AA54-4546-94D9-F426E47D9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380" y="1922912"/>
            <a:ext cx="6033369" cy="474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6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C5FE8-167A-42FE-ADCE-771FE1A3F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472D8-2E10-4C8B-9B7C-552293E18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解压</a:t>
            </a:r>
            <a:r>
              <a:rPr lang="en-US" altLang="zh-CN" dirty="0"/>
              <a:t>&amp;</a:t>
            </a:r>
            <a:r>
              <a:rPr lang="zh-CN" altLang="en-US" dirty="0"/>
              <a:t>提取文档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词条化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去除停用词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词形归并</a:t>
            </a:r>
            <a:endParaRPr lang="en-US" altLang="zh-CN"/>
          </a:p>
          <a:p>
            <a:r>
              <a:rPr lang="en-US" altLang="zh-CN"/>
              <a:t>5</a:t>
            </a:r>
            <a:r>
              <a:rPr lang="en-US" altLang="zh-CN" dirty="0"/>
              <a:t>.</a:t>
            </a:r>
            <a:r>
              <a:rPr lang="zh-CN" altLang="en-US" dirty="0"/>
              <a:t>词干还原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DDBA8786-FD10-4B0E-B002-4BAA467D8EC6}"/>
              </a:ext>
            </a:extLst>
          </p:cNvPr>
          <p:cNvSpPr/>
          <p:nvPr/>
        </p:nvSpPr>
        <p:spPr>
          <a:xfrm>
            <a:off x="4336329" y="3041321"/>
            <a:ext cx="433633" cy="2375555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00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F59C4-0A32-49BA-B733-5E5A470B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词条化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A7EEC8-7362-4E92-BB66-B1C03630D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4200" dirty="0"/>
              <a:t>词条化</a:t>
            </a:r>
            <a:r>
              <a:rPr lang="en-US" altLang="zh-CN" sz="4200" dirty="0"/>
              <a:t> Tokenization</a:t>
            </a:r>
            <a:r>
              <a:rPr lang="zh-CN" altLang="en-US" sz="4200" dirty="0"/>
              <a:t>：</a:t>
            </a:r>
            <a:endParaRPr lang="en-US" altLang="zh-CN" sz="4200" dirty="0"/>
          </a:p>
          <a:p>
            <a:pPr>
              <a:lnSpc>
                <a:spcPct val="150000"/>
              </a:lnSpc>
            </a:pPr>
            <a:r>
              <a:rPr lang="en-US" altLang="zh-CN" sz="4200" dirty="0"/>
              <a:t>1.</a:t>
            </a:r>
            <a:r>
              <a:rPr lang="zh-CN" altLang="en-US" sz="4200" dirty="0"/>
              <a:t>按照空格对文档进行分词</a:t>
            </a:r>
            <a:endParaRPr lang="en-US" altLang="zh-CN" sz="4200" dirty="0"/>
          </a:p>
          <a:p>
            <a:pPr>
              <a:lnSpc>
                <a:spcPct val="150000"/>
              </a:lnSpc>
            </a:pPr>
            <a:r>
              <a:rPr lang="en-US" altLang="zh-CN" sz="4200" dirty="0"/>
              <a:t>2. </a:t>
            </a:r>
            <a:r>
              <a:rPr lang="zh-CN" altLang="en-US" sz="4200" dirty="0"/>
              <a:t>去除标点符号</a:t>
            </a:r>
            <a:endParaRPr lang="en-US" altLang="zh-CN" sz="4200" dirty="0"/>
          </a:p>
          <a:p>
            <a:pPr lvl="1">
              <a:lnSpc>
                <a:spcPct val="150000"/>
              </a:lnSpc>
            </a:pPr>
            <a:r>
              <a:rPr lang="zh-CN" altLang="en-US" sz="3400" dirty="0"/>
              <a:t>所有的标点都要去除吗？</a:t>
            </a:r>
            <a:r>
              <a:rPr lang="en-US" altLang="zh-CN" sz="3400" dirty="0"/>
              <a:t>aren’t, Tom’s, U.S.A</a:t>
            </a:r>
          </a:p>
          <a:p>
            <a:pPr lvl="1">
              <a:lnSpc>
                <a:spcPct val="150000"/>
              </a:lnSpc>
            </a:pPr>
            <a:r>
              <a:rPr lang="zh-CN" altLang="en-US" sz="3400" dirty="0"/>
              <a:t>不同的情况做不同的处理</a:t>
            </a:r>
            <a:endParaRPr lang="en-US" altLang="zh-CN" sz="3400" dirty="0"/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zh-CN" altLang="en-US" sz="4200" dirty="0">
                <a:solidFill>
                  <a:srgbClr val="FF0000"/>
                </a:solidFill>
              </a:rPr>
              <a:t>用同样的工具</a:t>
            </a:r>
            <a:r>
              <a:rPr lang="en-US" altLang="zh-CN" sz="4200" dirty="0">
                <a:solidFill>
                  <a:srgbClr val="FF0000"/>
                </a:solidFill>
              </a:rPr>
              <a:t>/</a:t>
            </a:r>
            <a:r>
              <a:rPr lang="zh-CN" altLang="en-US" sz="4200" dirty="0">
                <a:solidFill>
                  <a:srgbClr val="FF0000"/>
                </a:solidFill>
              </a:rPr>
              <a:t>方法对</a:t>
            </a:r>
            <a:r>
              <a:rPr lang="en-US" altLang="zh-CN" sz="4200" dirty="0">
                <a:solidFill>
                  <a:srgbClr val="FF0000"/>
                </a:solidFill>
              </a:rPr>
              <a:t>query</a:t>
            </a:r>
            <a:r>
              <a:rPr lang="zh-CN" altLang="en-US" sz="4200" dirty="0">
                <a:solidFill>
                  <a:srgbClr val="FF0000"/>
                </a:solidFill>
              </a:rPr>
              <a:t>和</a:t>
            </a:r>
            <a:r>
              <a:rPr lang="en-US" altLang="zh-CN" sz="4200" dirty="0">
                <a:solidFill>
                  <a:srgbClr val="FF0000"/>
                </a:solidFill>
              </a:rPr>
              <a:t>document</a:t>
            </a:r>
            <a:r>
              <a:rPr lang="zh-CN" altLang="en-US" sz="4200" dirty="0">
                <a:solidFill>
                  <a:srgbClr val="FF0000"/>
                </a:solidFill>
              </a:rPr>
              <a:t>进行处理</a:t>
            </a:r>
            <a:endParaRPr lang="en-US" altLang="zh-CN" sz="4200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60B4E8-3326-4910-A196-007A693F2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019" y="2925413"/>
            <a:ext cx="5182049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5852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</TotalTime>
  <Words>781</Words>
  <Application>Microsoft Office PowerPoint</Application>
  <PresentationFormat>宽屏</PresentationFormat>
  <Paragraphs>158</Paragraphs>
  <Slides>30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等线</vt:lpstr>
      <vt:lpstr>华文楷体</vt:lpstr>
      <vt:lpstr>宋体</vt:lpstr>
      <vt:lpstr>Arial</vt:lpstr>
      <vt:lpstr>Corbel</vt:lpstr>
      <vt:lpstr>Times New Roman</vt:lpstr>
      <vt:lpstr>Wingdings 2</vt:lpstr>
      <vt:lpstr>HDOfficeLightV0</vt:lpstr>
      <vt:lpstr>视差</vt:lpstr>
      <vt:lpstr>Lab.1 预处理</vt:lpstr>
      <vt:lpstr>准备工作</vt:lpstr>
      <vt:lpstr>Disk12.tar</vt:lpstr>
      <vt:lpstr>Document</vt:lpstr>
      <vt:lpstr>Query</vt:lpstr>
      <vt:lpstr>NLTK</vt:lpstr>
      <vt:lpstr>下载语料和模型</vt:lpstr>
      <vt:lpstr>Tasks</vt:lpstr>
      <vt:lpstr>词条化</vt:lpstr>
      <vt:lpstr>调用nltk</vt:lpstr>
      <vt:lpstr>去除停用词</vt:lpstr>
      <vt:lpstr>词形&amp;词干</vt:lpstr>
      <vt:lpstr>NLTK Lemmatizer:</vt:lpstr>
      <vt:lpstr>词干还原</vt:lpstr>
      <vt:lpstr>Porter算法</vt:lpstr>
      <vt:lpstr>PowerPoint 演示文稿</vt:lpstr>
      <vt:lpstr>规则</vt:lpstr>
      <vt:lpstr>Condition</vt:lpstr>
      <vt:lpstr>Porter算法</vt:lpstr>
      <vt:lpstr>PowerPoint 演示文稿</vt:lpstr>
      <vt:lpstr>Step1</vt:lpstr>
      <vt:lpstr>Step1</vt:lpstr>
      <vt:lpstr>Step1</vt:lpstr>
      <vt:lpstr>Step2</vt:lpstr>
      <vt:lpstr>Step 3</vt:lpstr>
      <vt:lpstr>Step 4</vt:lpstr>
      <vt:lpstr>Step 5</vt:lpstr>
      <vt:lpstr>NLTK中调用stemmer</vt:lpstr>
      <vt:lpstr>参考资料</vt:lpstr>
      <vt:lpstr>作业提交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陈嘉逸</dc:creator>
  <cp:lastModifiedBy>陈嘉逸</cp:lastModifiedBy>
  <cp:revision>163</cp:revision>
  <dcterms:created xsi:type="dcterms:W3CDTF">2018-02-26T13:50:36Z</dcterms:created>
  <dcterms:modified xsi:type="dcterms:W3CDTF">2018-03-06T06:42:19Z</dcterms:modified>
</cp:coreProperties>
</file>