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88" r:id="rId10"/>
    <p:sldId id="305" r:id="rId11"/>
    <p:sldId id="306" r:id="rId12"/>
    <p:sldId id="269" r:id="rId13"/>
    <p:sldId id="307" r:id="rId14"/>
    <p:sldId id="302" r:id="rId15"/>
    <p:sldId id="301" r:id="rId16"/>
    <p:sldId id="285" r:id="rId17"/>
    <p:sldId id="287" r:id="rId18"/>
    <p:sldId id="289" r:id="rId19"/>
    <p:sldId id="284" r:id="rId20"/>
    <p:sldId id="300" r:id="rId21"/>
    <p:sldId id="283" r:id="rId22"/>
    <p:sldId id="276" r:id="rId23"/>
    <p:sldId id="277" r:id="rId24"/>
    <p:sldId id="278" r:id="rId25"/>
    <p:sldId id="279" r:id="rId26"/>
    <p:sldId id="280" r:id="rId27"/>
    <p:sldId id="281" r:id="rId28"/>
    <p:sldId id="282" r:id="rId29"/>
    <p:sldId id="291" r:id="rId30"/>
    <p:sldId id="292" r:id="rId31"/>
    <p:sldId id="293" r:id="rId32"/>
    <p:sldId id="294" r:id="rId33"/>
    <p:sldId id="295" r:id="rId34"/>
    <p:sldId id="308" r:id="rId35"/>
    <p:sldId id="309" r:id="rId36"/>
    <p:sldId id="310" r:id="rId37"/>
    <p:sldId id="311" r:id="rId38"/>
    <p:sldId id="312" r:id="rId39"/>
    <p:sldId id="313"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274690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2869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296078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202691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32221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2103498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747368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4012327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193199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6588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243119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97883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18390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142712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100231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124475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1137CE4-9A74-41D8-BB9F-B479D709550E}" type="datetimeFigureOut">
              <a:rPr lang="zh-CN" altLang="en-US" smtClean="0"/>
              <a:t>2018/4/30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326139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137CE4-9A74-41D8-BB9F-B479D709550E}" type="datetimeFigureOut">
              <a:rPr lang="zh-CN" altLang="en-US" smtClean="0"/>
              <a:t>2018/4/30</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5EF903-1DD4-4BB5-AAC4-D03986E7BF27}" type="slidenum">
              <a:rPr lang="zh-CN" altLang="en-US" smtClean="0"/>
              <a:t>‹#›</a:t>
            </a:fld>
            <a:endParaRPr lang="zh-CN" altLang="en-US"/>
          </a:p>
        </p:txBody>
      </p:sp>
    </p:spTree>
    <p:extLst>
      <p:ext uri="{BB962C8B-B14F-4D97-AF65-F5344CB8AC3E}">
        <p14:creationId xmlns:p14="http://schemas.microsoft.com/office/powerpoint/2010/main" val="25856368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rec.nist.gov/trec_eval/index.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60040-B1BA-4D6F-AA11-F9C46A9A5B97}"/>
              </a:ext>
            </a:extLst>
          </p:cNvPr>
          <p:cNvSpPr>
            <a:spLocks noGrp="1"/>
          </p:cNvSpPr>
          <p:nvPr>
            <p:ph type="ctrTitle"/>
          </p:nvPr>
        </p:nvSpPr>
        <p:spPr/>
        <p:txBody>
          <a:bodyPr/>
          <a:lstStyle/>
          <a:p>
            <a:r>
              <a:rPr lang="en-US" altLang="zh-CN" dirty="0"/>
              <a:t>Lab.3 Start to Retrieve</a:t>
            </a:r>
            <a:endParaRPr lang="zh-CN" altLang="en-US" dirty="0"/>
          </a:p>
        </p:txBody>
      </p:sp>
      <p:sp>
        <p:nvSpPr>
          <p:cNvPr id="3" name="副标题 2">
            <a:extLst>
              <a:ext uri="{FF2B5EF4-FFF2-40B4-BE49-F238E27FC236}">
                <a16:creationId xmlns:a16="http://schemas.microsoft.com/office/drawing/2014/main" id="{DE0DB958-1749-43E7-A4FE-CB729D39649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1752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9A1DE-A538-462F-A697-286AA606C4E4}"/>
              </a:ext>
            </a:extLst>
          </p:cNvPr>
          <p:cNvSpPr>
            <a:spLocks noGrp="1"/>
          </p:cNvSpPr>
          <p:nvPr>
            <p:ph type="title"/>
          </p:nvPr>
        </p:nvSpPr>
        <p:spPr/>
        <p:txBody>
          <a:bodyPr/>
          <a:lstStyle/>
          <a:p>
            <a:r>
              <a:rPr lang="zh-CN" altLang="en-US" dirty="0"/>
              <a:t>流程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3F8F02-7461-40C9-A6A4-7457EEB5AC06}"/>
                  </a:ext>
                </a:extLst>
              </p:cNvPr>
              <p:cNvSpPr>
                <a:spLocks noGrp="1"/>
              </p:cNvSpPr>
              <p:nvPr>
                <p:ph idx="1"/>
              </p:nvPr>
            </p:nvSpPr>
            <p:spPr/>
            <p:txBody>
              <a:bodyPr/>
              <a:lstStyle/>
              <a:p>
                <a:r>
                  <a:rPr lang="zh-CN" altLang="en-US" dirty="0"/>
                  <a:t>给定</a:t>
                </a:r>
                <a:r>
                  <a:rPr lang="en-US" altLang="zh-CN" dirty="0"/>
                  <a:t>Query </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dirty="0"/>
                  <a:t> </a:t>
                </a:r>
              </a:p>
              <a:p>
                <a:r>
                  <a:rPr lang="zh-CN" altLang="en-US" dirty="0"/>
                  <a:t>在倒排索引中找到候选文档集合</a:t>
                </a:r>
                <a:endParaRPr lang="en-US" altLang="zh-CN" dirty="0"/>
              </a:p>
              <a:p>
                <a:pPr lvl="1"/>
                <a:r>
                  <a:rPr lang="en-US" altLang="zh-CN" dirty="0"/>
                  <a:t>D=</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𝑑𝑜𝑐𝑠</m:t>
                        </m:r>
                        <m:r>
                          <a:rPr lang="en-US" altLang="zh-CN" b="0" i="1" smtClean="0">
                            <a:latin typeface="Cambria Math" panose="02040503050406030204" pitchFamily="18" charset="0"/>
                          </a:rPr>
                          <m:t>_</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𝑝𝑜𝑠𝑡𝑖𝑛𝑔𝑙𝑖𝑠𝑡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endParaRPr lang="en-US" altLang="zh-CN" dirty="0"/>
              </a:p>
              <a:p>
                <a:r>
                  <a:rPr lang="zh-CN" altLang="en-US" dirty="0"/>
                  <a:t>计算相关程度</a:t>
                </a:r>
                <a:endParaRPr lang="en-US" altLang="zh-CN" dirty="0"/>
              </a:p>
              <a:p>
                <a:pPr lvl="1"/>
                <a:r>
                  <a:rPr lang="en-US" altLang="zh-CN" dirty="0"/>
                  <a:t>TF-IDF, BM25</a:t>
                </a:r>
              </a:p>
              <a:p>
                <a:r>
                  <a:rPr lang="zh-CN" altLang="en-US" dirty="0"/>
                  <a:t>返回最终排序结果</a:t>
                </a:r>
                <a:endParaRPr lang="en-US" altLang="zh-CN" dirty="0"/>
              </a:p>
            </p:txBody>
          </p:sp>
        </mc:Choice>
        <mc:Fallback xmlns="">
          <p:sp>
            <p:nvSpPr>
              <p:cNvPr id="3" name="内容占位符 2">
                <a:extLst>
                  <a:ext uri="{FF2B5EF4-FFF2-40B4-BE49-F238E27FC236}">
                    <a16:creationId xmlns:a16="http://schemas.microsoft.com/office/drawing/2014/main" id="{1A3F8F02-7461-40C9-A6A4-7457EEB5AC06}"/>
                  </a:ext>
                </a:extLst>
              </p:cNvPr>
              <p:cNvSpPr>
                <a:spLocks noGrp="1" noRot="1" noChangeAspect="1" noMove="1" noResize="1" noEditPoints="1" noAdjustHandles="1" noChangeArrowheads="1" noChangeShapeType="1" noTextEdit="1"/>
              </p:cNvSpPr>
              <p:nvPr>
                <p:ph idx="1"/>
              </p:nvPr>
            </p:nvSpPr>
            <p:spPr>
              <a:blipFill>
                <a:blip r:embed="rId2"/>
                <a:stretch>
                  <a:fillRect l="-1521" t="-2339" b="-2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84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F41D9-9217-4AD8-80C9-8D5D565E7A91}"/>
              </a:ext>
            </a:extLst>
          </p:cNvPr>
          <p:cNvSpPr>
            <a:spLocks noGrp="1"/>
          </p:cNvSpPr>
          <p:nvPr>
            <p:ph type="title"/>
          </p:nvPr>
        </p:nvSpPr>
        <p:spPr/>
        <p:txBody>
          <a:bodyPr/>
          <a:lstStyle/>
          <a:p>
            <a:r>
              <a:rPr lang="en-US" altLang="zh-CN" dirty="0"/>
              <a:t>TF-IDF</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154BAB-446A-4F69-8232-AD4891AEA519}"/>
                  </a:ext>
                </a:extLst>
              </p:cNvPr>
              <p:cNvSpPr>
                <a:spLocks noGrp="1"/>
              </p:cNvSpPr>
              <p:nvPr>
                <p:ph idx="1"/>
              </p:nvPr>
            </p:nvSpPr>
            <p:spPr/>
            <p:txBody>
              <a:bodyPr>
                <a:normAutofit/>
              </a:bodyPr>
              <a:lstStyle/>
              <a:p>
                <a14:m>
                  <m:oMath xmlns:m="http://schemas.openxmlformats.org/officeDocument/2006/math">
                    <m:r>
                      <a:rPr lang="en-US" altLang="zh-CN" sz="2800" b="0" i="1" smtClean="0">
                        <a:latin typeface="Cambria Math" panose="02040503050406030204" pitchFamily="18" charset="0"/>
                      </a:rPr>
                      <m:t>𝑆𝑐𝑜𝑟𝑒</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𝑞</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e>
                    </m:d>
                    <m:r>
                      <a:rPr lang="en-US" altLang="zh-CN" sz="2800" b="0" i="1" smtClean="0">
                        <a:latin typeface="Cambria Math" panose="02040503050406030204" pitchFamily="18" charset="0"/>
                      </a:rPr>
                      <m:t>=</m:t>
                    </m:r>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𝑡</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𝑞</m:t>
                        </m:r>
                      </m:sub>
                      <m:sup/>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𝑡𝑓</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𝑖𝑑𝑓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e>
                    </m:nary>
                  </m:oMath>
                </a14:m>
                <a:endParaRPr lang="en-US" altLang="zh-CN" sz="2800" dirty="0"/>
              </a:p>
              <a:p>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𝑡𝑓</m:t>
                        </m:r>
                      </m:e>
                      <m:sub>
                        <m:r>
                          <a:rPr lang="en-US" altLang="zh-CN" sz="2800" i="1">
                            <a:latin typeface="Cambria Math" panose="02040503050406030204" pitchFamily="18" charset="0"/>
                          </a:rPr>
                          <m:t>𝑡</m:t>
                        </m:r>
                        <m:r>
                          <a:rPr lang="en-US" altLang="zh-CN" sz="2800" i="1">
                            <a:latin typeface="Cambria Math" panose="02040503050406030204" pitchFamily="18" charset="0"/>
                          </a:rPr>
                          <m:t>,</m:t>
                        </m:r>
                        <m:r>
                          <a:rPr lang="en-US" altLang="zh-CN" sz="2800" i="1">
                            <a:latin typeface="Cambria Math" panose="02040503050406030204" pitchFamily="18" charset="0"/>
                          </a:rPr>
                          <m:t>𝑑</m:t>
                        </m:r>
                      </m:sub>
                    </m:sSub>
                  </m:oMath>
                </a14:m>
                <a:r>
                  <a:rPr lang="zh-CN" altLang="en-US" sz="2800" dirty="0"/>
                  <a:t>  </a:t>
                </a:r>
                <a:r>
                  <a:rPr lang="en-US" altLang="zh-CN" sz="2800" dirty="0"/>
                  <a:t>term t</a:t>
                </a:r>
                <a:r>
                  <a:rPr lang="zh-CN" altLang="en-US" sz="2800" dirty="0"/>
                  <a:t>在</a:t>
                </a:r>
                <a:r>
                  <a:rPr lang="en-US" altLang="zh-CN" sz="2800" dirty="0"/>
                  <a:t>doc d</a:t>
                </a:r>
                <a:r>
                  <a:rPr lang="zh-CN" altLang="en-US" sz="2800" dirty="0"/>
                  <a:t>出现的次数</a:t>
                </a:r>
                <a:endParaRPr lang="en-US" altLang="zh-CN" sz="2800" dirty="0"/>
              </a:p>
              <a:p>
                <a14:m>
                  <m:oMath xmlns:m="http://schemas.openxmlformats.org/officeDocument/2006/math">
                    <m:r>
                      <a:rPr lang="en-US" altLang="zh-CN" sz="2800" b="0" i="1" smtClean="0">
                        <a:latin typeface="Cambria Math" panose="02040503050406030204" pitchFamily="18" charset="0"/>
                      </a:rPr>
                      <m:t>𝑖𝑑𝑓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oMath>
                </a14:m>
                <a:r>
                  <a:rPr lang="en-US" altLang="zh-CN" sz="2800" dirty="0"/>
                  <a:t> =</a:t>
                </a:r>
                <a14:m>
                  <m:oMath xmlns:m="http://schemas.openxmlformats.org/officeDocument/2006/math">
                    <m:func>
                      <m:funcPr>
                        <m:ctrlPr>
                          <a:rPr lang="en-US" altLang="zh-CN" sz="2800" i="1" dirty="0" smtClean="0">
                            <a:latin typeface="Cambria Math" panose="02040503050406030204" pitchFamily="18" charset="0"/>
                          </a:rPr>
                        </m:ctrlPr>
                      </m:funcPr>
                      <m:fName>
                        <m:r>
                          <m:rPr>
                            <m:sty m:val="p"/>
                          </m:rPr>
                          <a:rPr lang="en-US" altLang="zh-CN" sz="2800" i="0" dirty="0" smtClean="0">
                            <a:latin typeface="Cambria Math" panose="02040503050406030204" pitchFamily="18" charset="0"/>
                          </a:rPr>
                          <m:t>log</m:t>
                        </m:r>
                      </m:fName>
                      <m:e>
                        <m:f>
                          <m:fPr>
                            <m:ctrlPr>
                              <a:rPr lang="en-US" altLang="zh-CN" sz="2800" i="1" dirty="0" smtClean="0">
                                <a:latin typeface="Cambria Math" panose="02040503050406030204" pitchFamily="18" charset="0"/>
                              </a:rPr>
                            </m:ctrlPr>
                          </m:fPr>
                          <m:num>
                            <m:r>
                              <a:rPr lang="en-US" altLang="zh-CN" sz="2800" b="0" i="1" dirty="0" smtClean="0">
                                <a:latin typeface="Cambria Math" panose="02040503050406030204" pitchFamily="18" charset="0"/>
                              </a:rPr>
                              <m:t>𝑁</m:t>
                            </m:r>
                          </m:num>
                          <m:den>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𝑛</m:t>
                                </m:r>
                              </m:e>
                              <m:sub>
                                <m:r>
                                  <a:rPr lang="en-US" altLang="zh-CN" sz="2800" b="0" i="1" dirty="0" smtClean="0">
                                    <a:latin typeface="Cambria Math" panose="02040503050406030204" pitchFamily="18" charset="0"/>
                                  </a:rPr>
                                  <m:t>𝑡</m:t>
                                </m:r>
                              </m:sub>
                            </m:sSub>
                          </m:den>
                        </m:f>
                      </m:e>
                    </m:func>
                  </m:oMath>
                </a14:m>
                <a:endParaRPr lang="en-US" altLang="zh-CN" sz="2800" dirty="0"/>
              </a:p>
              <a:p>
                <a:endParaRPr lang="zh-CN" altLang="en-US" sz="2800" dirty="0"/>
              </a:p>
            </p:txBody>
          </p:sp>
        </mc:Choice>
        <mc:Fallback xmlns="">
          <p:sp>
            <p:nvSpPr>
              <p:cNvPr id="3" name="内容占位符 2">
                <a:extLst>
                  <a:ext uri="{FF2B5EF4-FFF2-40B4-BE49-F238E27FC236}">
                    <a16:creationId xmlns:a16="http://schemas.microsoft.com/office/drawing/2014/main" id="{55154BAB-446A-4F69-8232-AD4891AEA51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483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EDD67-5D69-4F1F-8630-FEED6322F59C}"/>
              </a:ext>
            </a:extLst>
          </p:cNvPr>
          <p:cNvSpPr>
            <a:spLocks noGrp="1"/>
          </p:cNvSpPr>
          <p:nvPr>
            <p:ph type="title"/>
          </p:nvPr>
        </p:nvSpPr>
        <p:spPr/>
        <p:txBody>
          <a:bodyPr/>
          <a:lstStyle/>
          <a:p>
            <a:r>
              <a:rPr lang="en-US" altLang="zh-CN" dirty="0"/>
              <a:t>Variants of  TF</a:t>
            </a:r>
            <a:endParaRPr lang="zh-CN" altLang="en-US" dirty="0"/>
          </a:p>
        </p:txBody>
      </p:sp>
      <p:pic>
        <p:nvPicPr>
          <p:cNvPr id="4" name="内容占位符 3">
            <a:extLst>
              <a:ext uri="{FF2B5EF4-FFF2-40B4-BE49-F238E27FC236}">
                <a16:creationId xmlns:a16="http://schemas.microsoft.com/office/drawing/2014/main" id="{E29FDE19-C82C-41EC-9499-015CDF636FAC}"/>
              </a:ext>
            </a:extLst>
          </p:cNvPr>
          <p:cNvPicPr>
            <a:picLocks noGrp="1" noChangeAspect="1"/>
          </p:cNvPicPr>
          <p:nvPr>
            <p:ph idx="1"/>
          </p:nvPr>
        </p:nvPicPr>
        <p:blipFill>
          <a:blip r:embed="rId2"/>
          <a:stretch>
            <a:fillRect/>
          </a:stretch>
        </p:blipFill>
        <p:spPr>
          <a:xfrm>
            <a:off x="4128545" y="2242455"/>
            <a:ext cx="4959472" cy="4127561"/>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8CFDFAE-DAB0-4460-875D-33133742732F}"/>
                  </a:ext>
                </a:extLst>
              </p:cNvPr>
              <p:cNvSpPr txBox="1"/>
              <p:nvPr/>
            </p:nvSpPr>
            <p:spPr>
              <a:xfrm>
                <a:off x="9180512" y="3195735"/>
                <a:ext cx="2230016" cy="658514"/>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a:t>  </a:t>
                </a:r>
                <a:r>
                  <a:rPr lang="en-US" altLang="zh-CN" dirty="0"/>
                  <a:t>term t </a:t>
                </a:r>
                <a:r>
                  <a:rPr lang="zh-CN" altLang="en-US" dirty="0"/>
                  <a:t>在 </a:t>
                </a:r>
                <a:r>
                  <a:rPr lang="en-US" altLang="zh-CN" dirty="0"/>
                  <a:t>doc d</a:t>
                </a:r>
                <a:r>
                  <a:rPr lang="zh-CN" altLang="en-US" dirty="0"/>
                  <a:t> 出现的次数</a:t>
                </a:r>
              </a:p>
            </p:txBody>
          </p:sp>
        </mc:Choice>
        <mc:Fallback xmlns="">
          <p:sp>
            <p:nvSpPr>
              <p:cNvPr id="5" name="文本框 4">
                <a:extLst>
                  <a:ext uri="{FF2B5EF4-FFF2-40B4-BE49-F238E27FC236}">
                    <a16:creationId xmlns:a16="http://schemas.microsoft.com/office/drawing/2014/main" id="{28CFDFAE-DAB0-4460-875D-33133742732F}"/>
                  </a:ext>
                </a:extLst>
              </p:cNvPr>
              <p:cNvSpPr txBox="1">
                <a:spLocks noRot="1" noChangeAspect="1" noMove="1" noResize="1" noEditPoints="1" noAdjustHandles="1" noChangeArrowheads="1" noChangeShapeType="1" noTextEdit="1"/>
              </p:cNvSpPr>
              <p:nvPr/>
            </p:nvSpPr>
            <p:spPr>
              <a:xfrm>
                <a:off x="9180512" y="3195735"/>
                <a:ext cx="2230016" cy="658514"/>
              </a:xfrm>
              <a:prstGeom prst="rect">
                <a:avLst/>
              </a:prstGeom>
              <a:blipFill>
                <a:blip r:embed="rId3"/>
                <a:stretch>
                  <a:fillRect l="-2459" t="-3704" b="-14815"/>
                </a:stretch>
              </a:blipFill>
            </p:spPr>
            <p:txBody>
              <a:bodyPr/>
              <a:lstStyle/>
              <a:p>
                <a:r>
                  <a:rPr lang="zh-CN" altLang="en-US">
                    <a:noFill/>
                  </a:rPr>
                  <a:t> </a:t>
                </a:r>
              </a:p>
            </p:txBody>
          </p:sp>
        </mc:Fallback>
      </mc:AlternateContent>
      <p:sp>
        <p:nvSpPr>
          <p:cNvPr id="6" name="左大括号 5">
            <a:extLst>
              <a:ext uri="{FF2B5EF4-FFF2-40B4-BE49-F238E27FC236}">
                <a16:creationId xmlns:a16="http://schemas.microsoft.com/office/drawing/2014/main" id="{187385F5-2587-4F56-A447-8BDB1087CFA9}"/>
              </a:ext>
            </a:extLst>
          </p:cNvPr>
          <p:cNvSpPr/>
          <p:nvPr/>
        </p:nvSpPr>
        <p:spPr>
          <a:xfrm>
            <a:off x="3564294" y="3359020"/>
            <a:ext cx="564251" cy="1464907"/>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3334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F223D-422B-44A9-947A-3FAB9707B101}"/>
              </a:ext>
            </a:extLst>
          </p:cNvPr>
          <p:cNvSpPr>
            <a:spLocks noGrp="1"/>
          </p:cNvSpPr>
          <p:nvPr>
            <p:ph type="title"/>
          </p:nvPr>
        </p:nvSpPr>
        <p:spPr/>
        <p:txBody>
          <a:bodyPr/>
          <a:lstStyle/>
          <a:p>
            <a:r>
              <a:rPr lang="en-US" altLang="zh-CN" dirty="0"/>
              <a:t>Variants of IDF</a:t>
            </a:r>
            <a:endParaRPr lang="zh-CN" altLang="en-US" dirty="0"/>
          </a:p>
        </p:txBody>
      </p:sp>
      <p:pic>
        <p:nvPicPr>
          <p:cNvPr id="4" name="内容占位符 3">
            <a:extLst>
              <a:ext uri="{FF2B5EF4-FFF2-40B4-BE49-F238E27FC236}">
                <a16:creationId xmlns:a16="http://schemas.microsoft.com/office/drawing/2014/main" id="{6D4FC295-CB28-4597-8826-E99C580E8B30}"/>
              </a:ext>
            </a:extLst>
          </p:cNvPr>
          <p:cNvPicPr>
            <a:picLocks noGrp="1" noChangeAspect="1"/>
          </p:cNvPicPr>
          <p:nvPr>
            <p:ph idx="1"/>
          </p:nvPr>
        </p:nvPicPr>
        <p:blipFill>
          <a:blip r:embed="rId2"/>
          <a:stretch>
            <a:fillRect/>
          </a:stretch>
        </p:blipFill>
        <p:spPr>
          <a:xfrm>
            <a:off x="3069560" y="2438399"/>
            <a:ext cx="6706737" cy="3595470"/>
          </a:xfrm>
          <a:prstGeom prst="rect">
            <a:avLst/>
          </a:prstGeom>
        </p:spPr>
      </p:pic>
    </p:spTree>
    <p:extLst>
      <p:ext uri="{BB962C8B-B14F-4D97-AF65-F5344CB8AC3E}">
        <p14:creationId xmlns:p14="http://schemas.microsoft.com/office/powerpoint/2010/main" val="378401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844-AA41-4615-A295-48299E60CEDD}"/>
              </a:ext>
            </a:extLst>
          </p:cNvPr>
          <p:cNvSpPr>
            <a:spLocks noGrp="1"/>
          </p:cNvSpPr>
          <p:nvPr>
            <p:ph type="title"/>
          </p:nvPr>
        </p:nvSpPr>
        <p:spPr/>
        <p:txBody>
          <a:bodyPr/>
          <a:lstStyle/>
          <a:p>
            <a:r>
              <a:rPr lang="en-US" altLang="zh-CN" dirty="0"/>
              <a:t>TF-IDF &amp; </a:t>
            </a:r>
            <a:r>
              <a:rPr lang="zh-CN" altLang="en-US" dirty="0"/>
              <a:t>倒排索引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AB71904-A27C-4442-BD54-404CE1FB569D}"/>
                  </a:ext>
                </a:extLst>
              </p:cNvPr>
              <p:cNvSpPr>
                <a:spLocks noGrp="1"/>
              </p:cNvSpPr>
              <p:nvPr>
                <p:ph idx="1"/>
              </p:nvPr>
            </p:nvSpPr>
            <p:spPr/>
            <p:txBody>
              <a:bodyPr/>
              <a:lstStyle/>
              <a:p>
                <a:r>
                  <a:rPr lang="zh-CN" altLang="en-US" dirty="0"/>
                  <a:t>我们要计算的指标：</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𝑑</m:t>
                        </m:r>
                      </m:sub>
                    </m:sSub>
                  </m:oMath>
                </a14:m>
                <a:r>
                  <a:rPr lang="en-US" altLang="zh-CN" dirty="0"/>
                  <a:t>  : </a:t>
                </a:r>
                <a:r>
                  <a:rPr lang="zh-CN" altLang="en-US" dirty="0"/>
                  <a:t>倒排索引里的词频信息</a:t>
                </a:r>
                <a:endParaRPr lang="en-US" altLang="zh-CN" dirty="0"/>
              </a:p>
              <a:p>
                <a14:m>
                  <m:oMath xmlns:m="http://schemas.openxmlformats.org/officeDocument/2006/math">
                    <m:r>
                      <a:rPr lang="en-US" altLang="zh-CN" b="0" i="1" smtClean="0">
                        <a:latin typeface="Cambria Math" panose="02040503050406030204" pitchFamily="18" charset="0"/>
                      </a:rPr>
                      <m:t>𝑁</m:t>
                    </m:r>
                  </m:oMath>
                </a14:m>
                <a:r>
                  <a:rPr lang="en-US" altLang="zh-CN" dirty="0"/>
                  <a:t>: </a:t>
                </a:r>
                <a:r>
                  <a:rPr lang="zh-CN" altLang="en-US" dirty="0"/>
                  <a:t>文档集的大小</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𝑑𝑓</m:t>
                        </m:r>
                      </m:e>
                      <m:sub>
                        <m:r>
                          <a:rPr lang="en-US" altLang="zh-CN" i="1">
                            <a:latin typeface="Cambria Math" panose="02040503050406030204" pitchFamily="18" charset="0"/>
                          </a:rPr>
                          <m:t>𝑡</m:t>
                        </m:r>
                      </m:sub>
                    </m:sSub>
                  </m:oMath>
                </a14:m>
                <a:r>
                  <a:rPr lang="zh-CN" altLang="en-US" dirty="0"/>
                  <a:t>：出现</a:t>
                </a:r>
                <a:r>
                  <a:rPr lang="en-US" altLang="zh-CN" dirty="0"/>
                  <a:t>t</a:t>
                </a:r>
                <a:r>
                  <a:rPr lang="zh-CN" altLang="en-US" dirty="0"/>
                  <a:t>的文档数目：</a:t>
                </a:r>
                <a:r>
                  <a:rPr lang="en-US" altLang="zh-CN" dirty="0" err="1"/>
                  <a:t>len</a:t>
                </a:r>
                <a:r>
                  <a:rPr lang="en-US" altLang="zh-CN" dirty="0"/>
                  <a:t>(</a:t>
                </a:r>
                <a:r>
                  <a:rPr lang="en-US" altLang="zh-CN" dirty="0" err="1"/>
                  <a:t>posting_list</a:t>
                </a:r>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8AB71904-A27C-4442-BD54-404CE1FB569D}"/>
                  </a:ext>
                </a:extLst>
              </p:cNvPr>
              <p:cNvSpPr>
                <a:spLocks noGrp="1" noRot="1" noChangeAspect="1" noMove="1" noResize="1" noEditPoints="1" noAdjustHandles="1" noChangeArrowheads="1" noChangeShapeType="1" noTextEdit="1"/>
              </p:cNvSpPr>
              <p:nvPr>
                <p:ph idx="1"/>
              </p:nvPr>
            </p:nvSpPr>
            <p:spPr>
              <a:blipFill>
                <a:blip r:embed="rId2"/>
                <a:stretch>
                  <a:fillRect l="-1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85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DC0BE-AF76-4C44-9202-DDEC6FE78D28}"/>
              </a:ext>
            </a:extLst>
          </p:cNvPr>
          <p:cNvSpPr>
            <a:spLocks noGrp="1"/>
          </p:cNvSpPr>
          <p:nvPr>
            <p:ph type="title"/>
          </p:nvPr>
        </p:nvSpPr>
        <p:spPr/>
        <p:txBody>
          <a:bodyPr/>
          <a:lstStyle/>
          <a:p>
            <a:r>
              <a:rPr lang="en-US" altLang="zh-CN" dirty="0"/>
              <a:t>Okapi BM25</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CDFA901-12BC-46EF-8606-F07AD99C991C}"/>
                  </a:ext>
                </a:extLst>
              </p:cNvPr>
              <p:cNvSpPr txBox="1"/>
              <p:nvPr/>
            </p:nvSpPr>
            <p:spPr>
              <a:xfrm>
                <a:off x="2589245" y="3002358"/>
                <a:ext cx="8375241" cy="1207510"/>
              </a:xfrm>
              <a:prstGeom prst="rect">
                <a:avLst/>
              </a:prstGeom>
              <a:noFill/>
              <a:ln>
                <a:solidFill>
                  <a:schemeClr val="accent1">
                    <a:lumMod val="7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𝑆𝑐𝑜𝑟𝑒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e>
                      </m:d>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r>
                            <a:rPr lang="en-US" altLang="zh-CN" sz="2400" b="0" i="1" smtClean="0">
                              <a:latin typeface="Cambria Math" panose="02040503050406030204" pitchFamily="18" charset="0"/>
                            </a:rPr>
                            <m:t>𝐼𝐷𝐹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f>
                                <m:fPr>
                                  <m:ctrlPr>
                                    <a:rPr lang="en-US" altLang="zh-CN" sz="2400" b="0" i="1" smtClean="0">
                                      <a:solidFill>
                                        <a:srgbClr val="FF0000"/>
                                      </a:solidFill>
                                      <a:latin typeface="Cambria Math" panose="02040503050406030204" pitchFamily="18" charset="0"/>
                                    </a:rPr>
                                  </m:ctrlPr>
                                </m:fPr>
                                <m:num>
                                  <m:d>
                                    <m:dPr>
                                      <m:begChr m:val="|"/>
                                      <m:endChr m:val="|"/>
                                      <m:ctrlPr>
                                        <a:rPr lang="en-US" altLang="zh-CN" sz="2400" b="0" i="1" smtClean="0">
                                          <a:solidFill>
                                            <a:srgbClr val="FF0000"/>
                                          </a:solidFill>
                                          <a:latin typeface="Cambria Math" panose="02040503050406030204" pitchFamily="18" charset="0"/>
                                        </a:rPr>
                                      </m:ctrlPr>
                                    </m:dPr>
                                    <m:e>
                                      <m:r>
                                        <a:rPr lang="en-US" altLang="zh-CN" sz="2400" b="0" i="1" smtClean="0">
                                          <a:solidFill>
                                            <a:srgbClr val="FF0000"/>
                                          </a:solidFill>
                                          <a:latin typeface="Cambria Math" panose="02040503050406030204" pitchFamily="18" charset="0"/>
                                        </a:rPr>
                                        <m:t>𝑑</m:t>
                                      </m:r>
                                    </m:e>
                                  </m:d>
                                </m:num>
                                <m:den>
                                  <m:r>
                                    <a:rPr lang="en-US" altLang="zh-CN" sz="2400" b="0" i="1" smtClean="0">
                                      <a:solidFill>
                                        <a:srgbClr val="FF0000"/>
                                      </a:solidFill>
                                      <a:latin typeface="Cambria Math" panose="02040503050406030204" pitchFamily="18" charset="0"/>
                                    </a:rPr>
                                    <m:t>𝑎𝑣𝑔𝑑𝑙</m:t>
                                  </m:r>
                                </m:den>
                              </m:f>
                              <m:r>
                                <a:rPr lang="en-US" altLang="zh-CN" sz="2400" b="0" i="1" smtClean="0">
                                  <a:latin typeface="Cambria Math" panose="02040503050406030204" pitchFamily="18" charset="0"/>
                                </a:rPr>
                                <m:t>)</m:t>
                              </m:r>
                            </m:den>
                          </m:f>
                        </m:e>
                      </m:nary>
                    </m:oMath>
                  </m:oMathPara>
                </a14:m>
                <a:endParaRPr lang="zh-CN" altLang="en-US" sz="2400" dirty="0"/>
              </a:p>
            </p:txBody>
          </p:sp>
        </mc:Choice>
        <mc:Fallback xmlns="">
          <p:sp>
            <p:nvSpPr>
              <p:cNvPr id="7" name="文本框 6">
                <a:extLst>
                  <a:ext uri="{FF2B5EF4-FFF2-40B4-BE49-F238E27FC236}">
                    <a16:creationId xmlns:a16="http://schemas.microsoft.com/office/drawing/2014/main" id="{3CDFA901-12BC-46EF-8606-F07AD99C991C}"/>
                  </a:ext>
                </a:extLst>
              </p:cNvPr>
              <p:cNvSpPr txBox="1">
                <a:spLocks noRot="1" noChangeAspect="1" noMove="1" noResize="1" noEditPoints="1" noAdjustHandles="1" noChangeArrowheads="1" noChangeShapeType="1" noTextEdit="1"/>
              </p:cNvSpPr>
              <p:nvPr/>
            </p:nvSpPr>
            <p:spPr>
              <a:xfrm>
                <a:off x="2589245" y="3002358"/>
                <a:ext cx="8375241" cy="1207510"/>
              </a:xfrm>
              <a:prstGeom prst="rect">
                <a:avLst/>
              </a:prstGeom>
              <a:blipFill>
                <a:blip r:embed="rId2"/>
                <a:stretch>
                  <a:fillRect/>
                </a:stretch>
              </a:blipFill>
              <a:ln>
                <a:solidFill>
                  <a:schemeClr val="accent1">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4BA2AC0-ACB8-42F9-8AD2-E8A7FA807CDC}"/>
                  </a:ext>
                </a:extLst>
              </p:cNvPr>
              <p:cNvSpPr txBox="1"/>
              <p:nvPr/>
            </p:nvSpPr>
            <p:spPr>
              <a:xfrm>
                <a:off x="4002832" y="4530012"/>
                <a:ext cx="4092915" cy="15178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𝐼𝐷𝐹</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+0.5</m:t>
                              </m:r>
                            </m:num>
                            <m:den>
                              <m:r>
                                <a:rPr lang="en-US" altLang="zh-CN" sz="2400" b="0" i="1" smtClean="0">
                                  <a:latin typeface="Cambria Math" panose="02040503050406030204" pitchFamily="18" charset="0"/>
                                </a:rPr>
                                <m:t>𝑛</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+0.5</m:t>
                              </m:r>
                            </m:den>
                          </m:f>
                        </m:e>
                      </m:func>
                    </m:oMath>
                  </m:oMathPara>
                </a14:m>
                <a:endParaRPr lang="en-US" altLang="zh-CN" sz="2400" b="0" dirty="0"/>
              </a:p>
              <a:p>
                <a:endParaRPr lang="en-US" altLang="zh-CN" sz="2400" b="0" dirty="0"/>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1.2, 2.0</m:t>
                          </m:r>
                        </m:e>
                      </m:d>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=0.75</m:t>
                      </m:r>
                    </m:oMath>
                  </m:oMathPara>
                </a14:m>
                <a:endParaRPr lang="zh-CN" altLang="en-US" sz="2400" dirty="0"/>
              </a:p>
            </p:txBody>
          </p:sp>
        </mc:Choice>
        <mc:Fallback xmlns="">
          <p:sp>
            <p:nvSpPr>
              <p:cNvPr id="10" name="文本框 9">
                <a:extLst>
                  <a:ext uri="{FF2B5EF4-FFF2-40B4-BE49-F238E27FC236}">
                    <a16:creationId xmlns:a16="http://schemas.microsoft.com/office/drawing/2014/main" id="{E4BA2AC0-ACB8-42F9-8AD2-E8A7FA807CDC}"/>
                  </a:ext>
                </a:extLst>
              </p:cNvPr>
              <p:cNvSpPr txBox="1">
                <a:spLocks noRot="1" noChangeAspect="1" noMove="1" noResize="1" noEditPoints="1" noAdjustHandles="1" noChangeArrowheads="1" noChangeShapeType="1" noTextEdit="1"/>
              </p:cNvSpPr>
              <p:nvPr/>
            </p:nvSpPr>
            <p:spPr>
              <a:xfrm>
                <a:off x="4002832" y="4530012"/>
                <a:ext cx="4092915" cy="1517851"/>
              </a:xfrm>
              <a:prstGeom prst="rect">
                <a:avLst/>
              </a:prstGeom>
              <a:blipFill>
                <a:blip r:embed="rId3"/>
                <a:stretch>
                  <a:fillRect b="-281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3703544-7D41-4C57-864B-B9776228FDDB}"/>
              </a:ext>
            </a:extLst>
          </p:cNvPr>
          <p:cNvSpPr txBox="1"/>
          <p:nvPr/>
        </p:nvSpPr>
        <p:spPr>
          <a:xfrm>
            <a:off x="4002832" y="6172200"/>
            <a:ext cx="4618654" cy="369332"/>
          </a:xfrm>
          <a:prstGeom prst="rect">
            <a:avLst/>
          </a:prstGeom>
          <a:noFill/>
        </p:spPr>
        <p:txBody>
          <a:bodyPr wrap="square" rtlCol="0">
            <a:spAutoFit/>
          </a:bodyPr>
          <a:lstStyle/>
          <a:p>
            <a:r>
              <a:rPr lang="en-US" altLang="zh-CN" dirty="0"/>
              <a:t>https://en.wikipedia.org/wiki/Okapi_BM25</a:t>
            </a:r>
            <a:endParaRPr lang="zh-CN" altLang="en-US" dirty="0"/>
          </a:p>
        </p:txBody>
      </p:sp>
      <p:sp>
        <p:nvSpPr>
          <p:cNvPr id="16" name="文本框 15">
            <a:extLst>
              <a:ext uri="{FF2B5EF4-FFF2-40B4-BE49-F238E27FC236}">
                <a16:creationId xmlns:a16="http://schemas.microsoft.com/office/drawing/2014/main" id="{34BFF878-6F8F-45E8-A467-D40094D7D7A1}"/>
              </a:ext>
            </a:extLst>
          </p:cNvPr>
          <p:cNvSpPr txBox="1"/>
          <p:nvPr/>
        </p:nvSpPr>
        <p:spPr>
          <a:xfrm>
            <a:off x="6943396" y="2508689"/>
            <a:ext cx="3356180" cy="400110"/>
          </a:xfrm>
          <a:prstGeom prst="rect">
            <a:avLst/>
          </a:prstGeom>
          <a:noFill/>
        </p:spPr>
        <p:txBody>
          <a:bodyPr wrap="square" rtlCol="0">
            <a:spAutoFit/>
          </a:bodyPr>
          <a:lstStyle/>
          <a:p>
            <a:r>
              <a:rPr lang="en-US" altLang="zh-CN" sz="2000" dirty="0"/>
              <a:t>Term frequency</a:t>
            </a:r>
            <a:endParaRPr lang="zh-CN" altLang="en-US" sz="2000" dirty="0"/>
          </a:p>
        </p:txBody>
      </p:sp>
      <p:cxnSp>
        <p:nvCxnSpPr>
          <p:cNvPr id="18" name="直接箭头连接符 17">
            <a:extLst>
              <a:ext uri="{FF2B5EF4-FFF2-40B4-BE49-F238E27FC236}">
                <a16:creationId xmlns:a16="http://schemas.microsoft.com/office/drawing/2014/main" id="{D1BBE3B6-6A15-4BED-8D8D-BD564CDEBB73}"/>
              </a:ext>
            </a:extLst>
          </p:cNvPr>
          <p:cNvCxnSpPr/>
          <p:nvPr/>
        </p:nvCxnSpPr>
        <p:spPr>
          <a:xfrm>
            <a:off x="7324531" y="2878021"/>
            <a:ext cx="317240" cy="34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63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2195A-9ACD-4462-ABF4-46211FEA21C7}"/>
              </a:ext>
            </a:extLst>
          </p:cNvPr>
          <p:cNvSpPr>
            <a:spLocks noGrp="1"/>
          </p:cNvSpPr>
          <p:nvPr>
            <p:ph type="title"/>
          </p:nvPr>
        </p:nvSpPr>
        <p:spPr/>
        <p:txBody>
          <a:bodyPr/>
          <a:lstStyle/>
          <a:p>
            <a:r>
              <a:rPr lang="zh-CN" altLang="en-US" dirty="0"/>
              <a:t>检索结果格式</a:t>
            </a:r>
          </a:p>
        </p:txBody>
      </p:sp>
      <p:sp>
        <p:nvSpPr>
          <p:cNvPr id="3" name="内容占位符 2">
            <a:extLst>
              <a:ext uri="{FF2B5EF4-FFF2-40B4-BE49-F238E27FC236}">
                <a16:creationId xmlns:a16="http://schemas.microsoft.com/office/drawing/2014/main" id="{7CA10033-54DD-4296-A8E0-C69F9E716A98}"/>
              </a:ext>
            </a:extLst>
          </p:cNvPr>
          <p:cNvSpPr>
            <a:spLocks noGrp="1"/>
          </p:cNvSpPr>
          <p:nvPr>
            <p:ph idx="1"/>
          </p:nvPr>
        </p:nvSpPr>
        <p:spPr/>
        <p:txBody>
          <a:bodyPr/>
          <a:lstStyle/>
          <a:p>
            <a:r>
              <a:rPr lang="en-US" altLang="zh-CN" dirty="0"/>
              <a:t>TREC format for res file:</a:t>
            </a:r>
          </a:p>
          <a:p>
            <a:r>
              <a:rPr lang="en-US" altLang="zh-CN" dirty="0">
                <a:solidFill>
                  <a:srgbClr val="FF0000"/>
                </a:solidFill>
              </a:rPr>
              <a:t>TOPIC_ID  Q0  DOC_ID  RANK  SCORE  RUN_ID</a:t>
            </a:r>
          </a:p>
          <a:p>
            <a:r>
              <a:rPr lang="en-US" altLang="zh-CN" dirty="0"/>
              <a:t>E.g.  CD009020 0 7777777 0 2.5 RUN_1</a:t>
            </a:r>
          </a:p>
          <a:p>
            <a:r>
              <a:rPr lang="en-US" altLang="zh-CN" dirty="0"/>
              <a:t>          CD009020 0 778899 1 2.2 19260817_JZM_METHOD</a:t>
            </a:r>
            <a:endParaRPr lang="zh-CN" altLang="en-US" dirty="0"/>
          </a:p>
        </p:txBody>
      </p:sp>
    </p:spTree>
    <p:extLst>
      <p:ext uri="{BB962C8B-B14F-4D97-AF65-F5344CB8AC3E}">
        <p14:creationId xmlns:p14="http://schemas.microsoft.com/office/powerpoint/2010/main" val="89000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评测</a:t>
            </a:r>
          </a:p>
        </p:txBody>
      </p:sp>
      <p:sp>
        <p:nvSpPr>
          <p:cNvPr id="3" name="内容占位符 2"/>
          <p:cNvSpPr>
            <a:spLocks noGrp="1"/>
          </p:cNvSpPr>
          <p:nvPr>
            <p:ph idx="1"/>
          </p:nvPr>
        </p:nvSpPr>
        <p:spPr/>
        <p:txBody>
          <a:bodyPr/>
          <a:lstStyle/>
          <a:p>
            <a:r>
              <a:rPr lang="zh-CN" altLang="en-US" dirty="0"/>
              <a:t>标准答案 </a:t>
            </a:r>
            <a:r>
              <a:rPr lang="en-US" altLang="zh-CN" dirty="0" err="1"/>
              <a:t>Qrel</a:t>
            </a:r>
            <a:endParaRPr lang="en-US" altLang="zh-CN" dirty="0"/>
          </a:p>
          <a:p>
            <a:r>
              <a:rPr lang="en-US" altLang="zh-CN" dirty="0"/>
              <a:t>TOPIC_ID  0  DOC_ID  RELEVANCE</a:t>
            </a:r>
          </a:p>
          <a:p>
            <a:r>
              <a:rPr lang="en-US" altLang="zh-CN" dirty="0"/>
              <a:t>RELEVANCE</a:t>
            </a:r>
            <a:r>
              <a:rPr lang="zh-CN" altLang="en-US" dirty="0"/>
              <a:t>分为两种：</a:t>
            </a:r>
            <a:endParaRPr lang="en-US" altLang="zh-CN" dirty="0"/>
          </a:p>
          <a:p>
            <a:pPr lvl="1"/>
            <a:r>
              <a:rPr lang="zh-CN" altLang="en-US" dirty="0"/>
              <a:t>相关</a:t>
            </a:r>
            <a:r>
              <a:rPr lang="en-US" altLang="zh-CN" dirty="0"/>
              <a:t>/</a:t>
            </a:r>
            <a:r>
              <a:rPr lang="zh-CN" altLang="en-US" dirty="0"/>
              <a:t>不相关</a:t>
            </a:r>
            <a:r>
              <a:rPr lang="en-US" altLang="zh-CN" dirty="0"/>
              <a:t>, 1/0</a:t>
            </a:r>
          </a:p>
          <a:p>
            <a:pPr lvl="1"/>
            <a:r>
              <a:rPr lang="zh-CN" altLang="en-US" dirty="0"/>
              <a:t>相关程度</a:t>
            </a:r>
            <a:endParaRPr lang="en-US" altLang="zh-CN" dirty="0"/>
          </a:p>
        </p:txBody>
      </p:sp>
      <p:pic>
        <p:nvPicPr>
          <p:cNvPr id="4" name="图片 3"/>
          <p:cNvPicPr>
            <a:picLocks noChangeAspect="1"/>
          </p:cNvPicPr>
          <p:nvPr/>
        </p:nvPicPr>
        <p:blipFill>
          <a:blip r:embed="rId2"/>
          <a:stretch>
            <a:fillRect/>
          </a:stretch>
        </p:blipFill>
        <p:spPr>
          <a:xfrm>
            <a:off x="7457789" y="3411077"/>
            <a:ext cx="2749856" cy="1996192"/>
          </a:xfrm>
          <a:prstGeom prst="rect">
            <a:avLst/>
          </a:prstGeom>
        </p:spPr>
      </p:pic>
    </p:spTree>
    <p:extLst>
      <p:ext uri="{BB962C8B-B14F-4D97-AF65-F5344CB8AC3E}">
        <p14:creationId xmlns:p14="http://schemas.microsoft.com/office/powerpoint/2010/main" val="365358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Trec_eval</a:t>
            </a:r>
            <a:endParaRPr lang="zh-CN" altLang="en-US" dirty="0"/>
          </a:p>
        </p:txBody>
      </p:sp>
      <p:sp>
        <p:nvSpPr>
          <p:cNvPr id="3" name="内容占位符 2"/>
          <p:cNvSpPr>
            <a:spLocks noGrp="1"/>
          </p:cNvSpPr>
          <p:nvPr>
            <p:ph idx="1"/>
          </p:nvPr>
        </p:nvSpPr>
        <p:spPr/>
        <p:txBody>
          <a:bodyPr/>
          <a:lstStyle/>
          <a:p>
            <a:r>
              <a:rPr lang="en-US" altLang="zh-CN" dirty="0"/>
              <a:t>TREC </a:t>
            </a:r>
            <a:r>
              <a:rPr lang="zh-CN" altLang="en-US" dirty="0"/>
              <a:t>评测脚本</a:t>
            </a:r>
            <a:r>
              <a:rPr lang="en-US" altLang="zh-CN" dirty="0"/>
              <a:t>(</a:t>
            </a:r>
            <a:r>
              <a:rPr lang="en-US" altLang="zh-CN" dirty="0" err="1"/>
              <a:t>linux</a:t>
            </a:r>
            <a:r>
              <a:rPr lang="en-US" altLang="zh-CN" dirty="0"/>
              <a:t>)</a:t>
            </a:r>
          </a:p>
          <a:p>
            <a:r>
              <a:rPr lang="en-US" altLang="zh-CN" dirty="0">
                <a:hlinkClick r:id="rId2"/>
              </a:rPr>
              <a:t>https://trec.nist.gov/trec_eval/index.html</a:t>
            </a:r>
            <a:r>
              <a:rPr lang="en-US" altLang="zh-CN" dirty="0"/>
              <a:t> </a:t>
            </a:r>
            <a:r>
              <a:rPr lang="zh-CN" altLang="en-US" dirty="0"/>
              <a:t>（翻墙</a:t>
            </a:r>
            <a:r>
              <a:rPr lang="en-US" altLang="zh-CN" dirty="0"/>
              <a:t>/QQ</a:t>
            </a:r>
            <a:r>
              <a:rPr lang="zh-CN" altLang="en-US" dirty="0"/>
              <a:t>群）</a:t>
            </a:r>
            <a:endParaRPr lang="en-US" altLang="zh-CN" dirty="0"/>
          </a:p>
          <a:p>
            <a:r>
              <a:rPr lang="en-US" altLang="zh-CN" dirty="0"/>
              <a:t>Usage:</a:t>
            </a:r>
          </a:p>
          <a:p>
            <a:r>
              <a:rPr lang="en-US" altLang="zh-CN" dirty="0"/>
              <a:t>Installation: </a:t>
            </a:r>
            <a:r>
              <a:rPr lang="en-US" altLang="zh-CN" dirty="0" err="1"/>
              <a:t>trec_eval</a:t>
            </a:r>
            <a:r>
              <a:rPr lang="zh-CN" altLang="en-US" dirty="0"/>
              <a:t>目录下</a:t>
            </a:r>
            <a:r>
              <a:rPr lang="en-US" altLang="zh-CN" dirty="0"/>
              <a:t>make</a:t>
            </a:r>
            <a:r>
              <a:rPr lang="zh-CN" altLang="en-US" dirty="0"/>
              <a:t>命令</a:t>
            </a:r>
            <a:endParaRPr lang="en-US" altLang="zh-CN" dirty="0"/>
          </a:p>
          <a:p>
            <a:r>
              <a:rPr lang="en-US" altLang="zh-CN" dirty="0"/>
              <a:t>Evaluation: ./</a:t>
            </a:r>
            <a:r>
              <a:rPr lang="en-US" altLang="zh-CN" dirty="0" err="1"/>
              <a:t>trec_eval</a:t>
            </a:r>
            <a:r>
              <a:rPr lang="en-US" altLang="zh-CN" dirty="0"/>
              <a:t>  [-q]  [-m measure] </a:t>
            </a:r>
            <a:r>
              <a:rPr lang="en-US" altLang="zh-CN" dirty="0" err="1"/>
              <a:t>qrel_file</a:t>
            </a:r>
            <a:r>
              <a:rPr lang="en-US" altLang="zh-CN" dirty="0"/>
              <a:t>  </a:t>
            </a:r>
            <a:r>
              <a:rPr lang="en-US" altLang="zh-CN" dirty="0" err="1"/>
              <a:t>res_file</a:t>
            </a:r>
            <a:r>
              <a:rPr lang="en-US" altLang="zh-CN" dirty="0"/>
              <a:t> &gt;&gt;  </a:t>
            </a:r>
            <a:r>
              <a:rPr lang="en-US" altLang="zh-CN" dirty="0" err="1"/>
              <a:t>xxx.xxx</a:t>
            </a:r>
            <a:endParaRPr lang="zh-CN" altLang="en-US" dirty="0"/>
          </a:p>
        </p:txBody>
      </p:sp>
    </p:spTree>
    <p:extLst>
      <p:ext uri="{BB962C8B-B14F-4D97-AF65-F5344CB8AC3E}">
        <p14:creationId xmlns:p14="http://schemas.microsoft.com/office/powerpoint/2010/main" val="272698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58A8-F392-4751-8890-9147BEC9DC65}"/>
              </a:ext>
            </a:extLst>
          </p:cNvPr>
          <p:cNvSpPr>
            <a:spLocks noGrp="1"/>
          </p:cNvSpPr>
          <p:nvPr>
            <p:ph type="title"/>
          </p:nvPr>
        </p:nvSpPr>
        <p:spPr/>
        <p:txBody>
          <a:bodyPr/>
          <a:lstStyle/>
          <a:p>
            <a:r>
              <a:rPr lang="en-US" altLang="zh-CN" dirty="0"/>
              <a:t>Task</a:t>
            </a:r>
            <a:endParaRPr lang="zh-CN" altLang="en-US" dirty="0"/>
          </a:p>
        </p:txBody>
      </p:sp>
      <p:sp>
        <p:nvSpPr>
          <p:cNvPr id="3" name="内容占位符 2">
            <a:extLst>
              <a:ext uri="{FF2B5EF4-FFF2-40B4-BE49-F238E27FC236}">
                <a16:creationId xmlns:a16="http://schemas.microsoft.com/office/drawing/2014/main" id="{67BAEE59-4803-438C-B88E-F361933055F4}"/>
              </a:ext>
            </a:extLst>
          </p:cNvPr>
          <p:cNvSpPr>
            <a:spLocks noGrp="1"/>
          </p:cNvSpPr>
          <p:nvPr>
            <p:ph idx="1"/>
          </p:nvPr>
        </p:nvSpPr>
        <p:spPr/>
        <p:txBody>
          <a:bodyPr>
            <a:normAutofit/>
          </a:bodyPr>
          <a:lstStyle/>
          <a:p>
            <a:r>
              <a:rPr lang="zh-CN" altLang="en-US" dirty="0"/>
              <a:t>人工阅读</a:t>
            </a:r>
            <a:r>
              <a:rPr lang="en-US" altLang="zh-CN"/>
              <a:t>topic 151-200, </a:t>
            </a:r>
            <a:r>
              <a:rPr lang="zh-CN" altLang="en-US" dirty="0"/>
              <a:t>尝试撰写</a:t>
            </a:r>
            <a:r>
              <a:rPr lang="en-US" altLang="zh-CN" dirty="0"/>
              <a:t>Boolean query, </a:t>
            </a:r>
            <a:r>
              <a:rPr lang="zh-CN" altLang="en-US" dirty="0"/>
              <a:t>编写代码进行检索</a:t>
            </a:r>
            <a:endParaRPr lang="en-US" altLang="zh-CN" dirty="0"/>
          </a:p>
          <a:p>
            <a:pPr lvl="1"/>
            <a:r>
              <a:rPr lang="zh-CN" altLang="en-US" dirty="0"/>
              <a:t>分析</a:t>
            </a:r>
            <a:r>
              <a:rPr lang="en-US" altLang="zh-CN" dirty="0"/>
              <a:t>Boolean query(AND OR NOT)</a:t>
            </a:r>
          </a:p>
          <a:p>
            <a:pPr lvl="1"/>
            <a:r>
              <a:rPr lang="zh-CN" altLang="en-US" dirty="0"/>
              <a:t>调取倒排记录表，实现逻辑操作</a:t>
            </a:r>
            <a:endParaRPr lang="en-US" altLang="zh-CN" dirty="0"/>
          </a:p>
          <a:p>
            <a:r>
              <a:rPr lang="zh-CN" altLang="en-US" dirty="0"/>
              <a:t>使用</a:t>
            </a:r>
            <a:r>
              <a:rPr lang="en-US" altLang="zh-CN" dirty="0"/>
              <a:t>tf-idf&amp;BM25</a:t>
            </a:r>
            <a:r>
              <a:rPr lang="zh-CN" altLang="en-US" dirty="0"/>
              <a:t>进行检索</a:t>
            </a:r>
            <a:endParaRPr lang="en-US" altLang="zh-CN" dirty="0"/>
          </a:p>
          <a:p>
            <a:pPr lvl="1"/>
            <a:r>
              <a:rPr lang="zh-CN" altLang="en-US" dirty="0"/>
              <a:t>可以加入自己的想法</a:t>
            </a:r>
            <a:endParaRPr lang="en-US" altLang="zh-CN" dirty="0"/>
          </a:p>
          <a:p>
            <a:r>
              <a:rPr lang="zh-CN" altLang="en-US" dirty="0"/>
              <a:t>使用</a:t>
            </a:r>
            <a:r>
              <a:rPr lang="en-US" altLang="zh-CN" dirty="0" err="1"/>
              <a:t>trec_eval</a:t>
            </a:r>
            <a:r>
              <a:rPr lang="en-US" altLang="zh-CN" dirty="0"/>
              <a:t> </a:t>
            </a:r>
            <a:r>
              <a:rPr lang="zh-CN" altLang="en-US" dirty="0"/>
              <a:t>进行评测</a:t>
            </a:r>
            <a:endParaRPr lang="en-US" altLang="zh-CN" dirty="0"/>
          </a:p>
        </p:txBody>
      </p:sp>
    </p:spTree>
    <p:extLst>
      <p:ext uri="{BB962C8B-B14F-4D97-AF65-F5344CB8AC3E}">
        <p14:creationId xmlns:p14="http://schemas.microsoft.com/office/powerpoint/2010/main" val="327264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6FD6C-0C14-4124-B53F-F75E928B96BA}"/>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99A203AD-0D2C-41FB-A68C-50792251CB8C}"/>
              </a:ext>
            </a:extLst>
          </p:cNvPr>
          <p:cNvSpPr>
            <a:spLocks noGrp="1"/>
          </p:cNvSpPr>
          <p:nvPr>
            <p:ph idx="1"/>
          </p:nvPr>
        </p:nvSpPr>
        <p:spPr/>
        <p:txBody>
          <a:bodyPr/>
          <a:lstStyle/>
          <a:p>
            <a:r>
              <a:rPr lang="zh-CN" altLang="en-US" dirty="0"/>
              <a:t>布尔检索</a:t>
            </a:r>
            <a:endParaRPr lang="en-US" altLang="zh-CN" dirty="0"/>
          </a:p>
          <a:p>
            <a:r>
              <a:rPr lang="en-US" altLang="zh-CN" dirty="0"/>
              <a:t>TF-IDF &amp; BM25</a:t>
            </a:r>
          </a:p>
          <a:p>
            <a:r>
              <a:rPr lang="zh-CN" altLang="en-US" dirty="0"/>
              <a:t>检索结果 </a:t>
            </a:r>
            <a:r>
              <a:rPr lang="en-US" altLang="zh-CN" dirty="0"/>
              <a:t>&amp; </a:t>
            </a:r>
            <a:r>
              <a:rPr lang="zh-CN" altLang="en-US" dirty="0"/>
              <a:t>评测</a:t>
            </a:r>
            <a:endParaRPr lang="en-US" altLang="zh-CN" dirty="0"/>
          </a:p>
          <a:p>
            <a:endParaRPr lang="en-US" altLang="zh-CN" dirty="0"/>
          </a:p>
        </p:txBody>
      </p:sp>
    </p:spTree>
    <p:extLst>
      <p:ext uri="{BB962C8B-B14F-4D97-AF65-F5344CB8AC3E}">
        <p14:creationId xmlns:p14="http://schemas.microsoft.com/office/powerpoint/2010/main" val="348593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提交作业</a:t>
            </a:r>
          </a:p>
        </p:txBody>
      </p:sp>
      <p:sp>
        <p:nvSpPr>
          <p:cNvPr id="3" name="内容占位符 2"/>
          <p:cNvSpPr>
            <a:spLocks noGrp="1"/>
          </p:cNvSpPr>
          <p:nvPr>
            <p:ph idx="1"/>
          </p:nvPr>
        </p:nvSpPr>
        <p:spPr/>
        <p:txBody>
          <a:bodyPr>
            <a:normAutofit fontScale="92500" lnSpcReduction="10000"/>
          </a:bodyPr>
          <a:lstStyle/>
          <a:p>
            <a:r>
              <a:rPr lang="zh-CN" altLang="en-US" dirty="0"/>
              <a:t>报告</a:t>
            </a:r>
            <a:endParaRPr lang="en-US" altLang="zh-CN" dirty="0"/>
          </a:p>
          <a:p>
            <a:pPr lvl="1"/>
            <a:r>
              <a:rPr lang="zh-CN" altLang="en-US" dirty="0"/>
              <a:t>思路，过程</a:t>
            </a:r>
            <a:endParaRPr lang="en-US" altLang="zh-CN" dirty="0"/>
          </a:p>
          <a:p>
            <a:pPr lvl="1"/>
            <a:r>
              <a:rPr lang="en-US" altLang="zh-CN" dirty="0"/>
              <a:t>Evaluations(Precision/</a:t>
            </a:r>
            <a:r>
              <a:rPr lang="en-US" altLang="zh-CN" dirty="0" err="1"/>
              <a:t>Recall,MAP</a:t>
            </a:r>
            <a:r>
              <a:rPr lang="en-US" altLang="zh-CN" dirty="0"/>
              <a:t>,</a:t>
            </a:r>
            <a:r>
              <a:rPr lang="zh-CN" altLang="en-US" dirty="0"/>
              <a:t>  </a:t>
            </a:r>
            <a:r>
              <a:rPr lang="en-US" altLang="zh-CN" dirty="0"/>
              <a:t>…)</a:t>
            </a:r>
          </a:p>
          <a:p>
            <a:r>
              <a:rPr lang="zh-CN" altLang="en-US" dirty="0"/>
              <a:t>代码</a:t>
            </a:r>
            <a:endParaRPr lang="en-US" altLang="zh-CN" dirty="0"/>
          </a:p>
          <a:p>
            <a:r>
              <a:rPr lang="zh-CN" altLang="en-US" dirty="0"/>
              <a:t>检索结果</a:t>
            </a:r>
            <a:endParaRPr lang="en-US" altLang="zh-CN" dirty="0"/>
          </a:p>
          <a:p>
            <a:r>
              <a:rPr lang="en-US" altLang="zh-CN" dirty="0"/>
              <a:t>DDL  Apr. 28. 2018</a:t>
            </a:r>
          </a:p>
          <a:p>
            <a:r>
              <a:rPr lang="zh-CN" altLang="en-US" dirty="0"/>
              <a:t>文件名： 学号</a:t>
            </a:r>
            <a:r>
              <a:rPr lang="en-US" altLang="zh-CN" dirty="0"/>
              <a:t>_</a:t>
            </a:r>
            <a:r>
              <a:rPr lang="zh-CN" altLang="en-US" dirty="0"/>
              <a:t>姓名</a:t>
            </a:r>
            <a:r>
              <a:rPr lang="en-US" altLang="zh-CN" dirty="0"/>
              <a:t>.zip/pdf/…</a:t>
            </a:r>
            <a:endParaRPr lang="zh-CN" altLang="en-US" dirty="0"/>
          </a:p>
        </p:txBody>
      </p:sp>
    </p:spTree>
    <p:extLst>
      <p:ext uri="{BB962C8B-B14F-4D97-AF65-F5344CB8AC3E}">
        <p14:creationId xmlns:p14="http://schemas.microsoft.com/office/powerpoint/2010/main" val="410152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4BC264-2B3F-4D3F-A4D5-2A3CAE33FD50}"/>
              </a:ext>
            </a:extLst>
          </p:cNvPr>
          <p:cNvSpPr>
            <a:spLocks noGrp="1"/>
          </p:cNvSpPr>
          <p:nvPr>
            <p:ph type="title"/>
          </p:nvPr>
        </p:nvSpPr>
        <p:spPr/>
        <p:txBody>
          <a:bodyPr/>
          <a:lstStyle/>
          <a:p>
            <a:r>
              <a:rPr lang="zh-CN" altLang="en-US" dirty="0"/>
              <a:t>附录 一些评价指标</a:t>
            </a:r>
          </a:p>
        </p:txBody>
      </p:sp>
      <p:sp>
        <p:nvSpPr>
          <p:cNvPr id="5" name="文本占位符 4">
            <a:extLst>
              <a:ext uri="{FF2B5EF4-FFF2-40B4-BE49-F238E27FC236}">
                <a16:creationId xmlns:a16="http://schemas.microsoft.com/office/drawing/2014/main" id="{FF2CF3B5-D696-42AC-A1EC-A878C81440F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555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F0CDF-5B3F-4497-8DFA-0DB34D4FC4AF}"/>
              </a:ext>
            </a:extLst>
          </p:cNvPr>
          <p:cNvSpPr>
            <a:spLocks noGrp="1"/>
          </p:cNvSpPr>
          <p:nvPr>
            <p:ph type="title"/>
          </p:nvPr>
        </p:nvSpPr>
        <p:spPr/>
        <p:txBody>
          <a:bodyPr/>
          <a:lstStyle/>
          <a:p>
            <a:r>
              <a:rPr lang="zh-CN" altLang="en-US" dirty="0"/>
              <a:t>评价指标</a:t>
            </a:r>
          </a:p>
        </p:txBody>
      </p:sp>
      <p:sp>
        <p:nvSpPr>
          <p:cNvPr id="3" name="内容占位符 2">
            <a:extLst>
              <a:ext uri="{FF2B5EF4-FFF2-40B4-BE49-F238E27FC236}">
                <a16:creationId xmlns:a16="http://schemas.microsoft.com/office/drawing/2014/main" id="{B7DD75BD-D091-4C6E-A5F6-1E96347C6565}"/>
              </a:ext>
            </a:extLst>
          </p:cNvPr>
          <p:cNvSpPr>
            <a:spLocks noGrp="1"/>
          </p:cNvSpPr>
          <p:nvPr>
            <p:ph idx="1"/>
          </p:nvPr>
        </p:nvSpPr>
        <p:spPr/>
        <p:txBody>
          <a:bodyPr/>
          <a:lstStyle/>
          <a:p>
            <a:r>
              <a:rPr lang="en-US" altLang="zh-CN" dirty="0"/>
              <a:t>Precision &amp; Recall</a:t>
            </a:r>
          </a:p>
          <a:p>
            <a:r>
              <a:rPr lang="zh-CN" altLang="en-US" dirty="0"/>
              <a:t>查询</a:t>
            </a:r>
            <a:r>
              <a:rPr lang="en-US" altLang="zh-CN" dirty="0"/>
              <a:t>Q</a:t>
            </a:r>
            <a:r>
              <a:rPr lang="zh-CN" altLang="en-US" dirty="0"/>
              <a:t>，本应该有</a:t>
            </a:r>
            <a:r>
              <a:rPr lang="en-US" altLang="zh-CN" dirty="0"/>
              <a:t>100</a:t>
            </a:r>
            <a:r>
              <a:rPr lang="zh-CN" altLang="en-US" dirty="0"/>
              <a:t>篇相关文档，某个系统返回</a:t>
            </a:r>
            <a:r>
              <a:rPr lang="en-US" altLang="zh-CN" dirty="0"/>
              <a:t>200</a:t>
            </a:r>
            <a:r>
              <a:rPr lang="zh-CN" altLang="en-US" dirty="0"/>
              <a:t>篇文档，其中</a:t>
            </a:r>
            <a:r>
              <a:rPr lang="en-US" altLang="zh-CN" dirty="0"/>
              <a:t>80</a:t>
            </a:r>
            <a:r>
              <a:rPr lang="zh-CN" altLang="en-US" dirty="0"/>
              <a:t>篇是真正相关的文档</a:t>
            </a:r>
          </a:p>
          <a:p>
            <a:r>
              <a:rPr lang="en-US" altLang="zh-CN" dirty="0"/>
              <a:t>Recall=80/100=0.8</a:t>
            </a:r>
          </a:p>
          <a:p>
            <a:r>
              <a:rPr lang="en-US" altLang="zh-CN" dirty="0"/>
              <a:t>Precision=80/200=0.4</a:t>
            </a:r>
          </a:p>
          <a:p>
            <a:endParaRPr lang="zh-CN" altLang="en-US" dirty="0"/>
          </a:p>
        </p:txBody>
      </p:sp>
    </p:spTree>
    <p:extLst>
      <p:ext uri="{BB962C8B-B14F-4D97-AF65-F5344CB8AC3E}">
        <p14:creationId xmlns:p14="http://schemas.microsoft.com/office/powerpoint/2010/main" val="17366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11795-B561-4BD6-9A7A-10A27033D0F2}"/>
              </a:ext>
            </a:extLst>
          </p:cNvPr>
          <p:cNvSpPr>
            <a:spLocks noGrp="1"/>
          </p:cNvSpPr>
          <p:nvPr>
            <p:ph type="title"/>
          </p:nvPr>
        </p:nvSpPr>
        <p:spPr/>
        <p:txBody>
          <a:bodyPr/>
          <a:lstStyle/>
          <a:p>
            <a:r>
              <a:rPr lang="zh-CN" altLang="en-US" dirty="0"/>
              <a:t>评价指标</a:t>
            </a:r>
          </a:p>
        </p:txBody>
      </p:sp>
      <p:sp>
        <p:nvSpPr>
          <p:cNvPr id="3" name="内容占位符 2">
            <a:extLst>
              <a:ext uri="{FF2B5EF4-FFF2-40B4-BE49-F238E27FC236}">
                <a16:creationId xmlns:a16="http://schemas.microsoft.com/office/drawing/2014/main" id="{776D4434-87E9-4559-B4F4-C8832BE3AF9A}"/>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628B81DC-73F9-45C8-B7E5-C73BC39EFD82}"/>
              </a:ext>
            </a:extLst>
          </p:cNvPr>
          <p:cNvPicPr>
            <a:picLocks noChangeAspect="1"/>
          </p:cNvPicPr>
          <p:nvPr/>
        </p:nvPicPr>
        <p:blipFill>
          <a:blip r:embed="rId2"/>
          <a:stretch>
            <a:fillRect/>
          </a:stretch>
        </p:blipFill>
        <p:spPr>
          <a:xfrm>
            <a:off x="4733622" y="3112133"/>
            <a:ext cx="3710706" cy="1035661"/>
          </a:xfrm>
          <a:prstGeom prst="rect">
            <a:avLst/>
          </a:prstGeom>
        </p:spPr>
      </p:pic>
      <p:pic>
        <p:nvPicPr>
          <p:cNvPr id="6" name="图片 5">
            <a:extLst>
              <a:ext uri="{FF2B5EF4-FFF2-40B4-BE49-F238E27FC236}">
                <a16:creationId xmlns:a16="http://schemas.microsoft.com/office/drawing/2014/main" id="{3E80CA79-9961-40F7-B5C9-0EC9D6673571}"/>
              </a:ext>
            </a:extLst>
          </p:cNvPr>
          <p:cNvPicPr>
            <a:picLocks noChangeAspect="1"/>
          </p:cNvPicPr>
          <p:nvPr/>
        </p:nvPicPr>
        <p:blipFill>
          <a:blip r:embed="rId3"/>
          <a:stretch>
            <a:fillRect/>
          </a:stretch>
        </p:blipFill>
        <p:spPr>
          <a:xfrm>
            <a:off x="4733623" y="4480766"/>
            <a:ext cx="3734507" cy="788818"/>
          </a:xfrm>
          <a:prstGeom prst="rect">
            <a:avLst/>
          </a:prstGeom>
        </p:spPr>
      </p:pic>
    </p:spTree>
    <p:extLst>
      <p:ext uri="{BB962C8B-B14F-4D97-AF65-F5344CB8AC3E}">
        <p14:creationId xmlns:p14="http://schemas.microsoft.com/office/powerpoint/2010/main" val="445774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F77B1-7E04-4AF3-B793-DB70D887F7CB}"/>
              </a:ext>
            </a:extLst>
          </p:cNvPr>
          <p:cNvSpPr>
            <a:spLocks noGrp="1"/>
          </p:cNvSpPr>
          <p:nvPr>
            <p:ph type="title"/>
          </p:nvPr>
        </p:nvSpPr>
        <p:spPr/>
        <p:txBody>
          <a:bodyPr/>
          <a:lstStyle/>
          <a:p>
            <a:r>
              <a:rPr lang="zh-CN" altLang="en-US" dirty="0"/>
              <a:t>平均准确率</a:t>
            </a:r>
            <a:r>
              <a:rPr lang="en-US" altLang="zh-CN" dirty="0"/>
              <a:t>AP</a:t>
            </a:r>
            <a:endParaRPr lang="zh-CN" altLang="en-US" dirty="0"/>
          </a:p>
        </p:txBody>
      </p:sp>
      <p:sp>
        <p:nvSpPr>
          <p:cNvPr id="3" name="内容占位符 2">
            <a:extLst>
              <a:ext uri="{FF2B5EF4-FFF2-40B4-BE49-F238E27FC236}">
                <a16:creationId xmlns:a16="http://schemas.microsoft.com/office/drawing/2014/main" id="{9599038B-7865-4BF8-BBB7-CB928694764E}"/>
              </a:ext>
            </a:extLst>
          </p:cNvPr>
          <p:cNvSpPr>
            <a:spLocks noGrp="1"/>
          </p:cNvSpPr>
          <p:nvPr>
            <p:ph idx="1"/>
          </p:nvPr>
        </p:nvSpPr>
        <p:spPr/>
        <p:txBody>
          <a:bodyPr/>
          <a:lstStyle/>
          <a:p>
            <a:r>
              <a:rPr lang="en-US" altLang="zh-CN" dirty="0"/>
              <a:t>q(query</a:t>
            </a:r>
            <a:r>
              <a:rPr lang="zh-CN" altLang="en-US" dirty="0"/>
              <a:t>，搜索词</a:t>
            </a:r>
            <a:r>
              <a:rPr lang="en-US" altLang="zh-CN" dirty="0"/>
              <a:t>)</a:t>
            </a:r>
            <a:r>
              <a:rPr lang="zh-CN" altLang="en-US" dirty="0"/>
              <a:t>与</a:t>
            </a:r>
            <a:r>
              <a:rPr lang="en-US" altLang="zh-CN" dirty="0"/>
              <a:t>d(doc</a:t>
            </a:r>
            <a:r>
              <a:rPr lang="zh-CN" altLang="en-US" dirty="0"/>
              <a:t>，检索到的</a:t>
            </a:r>
            <a:r>
              <a:rPr lang="en-US" altLang="zh-CN" dirty="0"/>
              <a:t>doc)</a:t>
            </a:r>
            <a:r>
              <a:rPr lang="zh-CN" altLang="en-US" dirty="0"/>
              <a:t>的关系非</a:t>
            </a:r>
            <a:r>
              <a:rPr lang="en-US" altLang="zh-CN" dirty="0"/>
              <a:t>0</a:t>
            </a:r>
            <a:r>
              <a:rPr lang="zh-CN" altLang="en-US" dirty="0"/>
              <a:t>即</a:t>
            </a:r>
            <a:r>
              <a:rPr lang="en-US" altLang="zh-CN" dirty="0"/>
              <a:t>1</a:t>
            </a:r>
          </a:p>
          <a:p>
            <a:r>
              <a:rPr lang="zh-CN" altLang="en-US" dirty="0"/>
              <a:t>核心是利用</a:t>
            </a:r>
            <a:r>
              <a:rPr lang="en-US" altLang="zh-CN" dirty="0"/>
              <a:t>q</a:t>
            </a:r>
            <a:r>
              <a:rPr lang="zh-CN" altLang="en-US" dirty="0"/>
              <a:t>对应的相关的</a:t>
            </a:r>
            <a:r>
              <a:rPr lang="en-US" altLang="zh-CN" dirty="0"/>
              <a:t>d</a:t>
            </a:r>
            <a:r>
              <a:rPr lang="zh-CN" altLang="en-US" dirty="0"/>
              <a:t>出现的位置来进行排序算法准确性的评估</a:t>
            </a:r>
          </a:p>
        </p:txBody>
      </p:sp>
      <mc:AlternateContent xmlns:mc="http://schemas.openxmlformats.org/markup-compatibility/2006" xmlns:a14="http://schemas.microsoft.com/office/drawing/2010/main">
        <mc:Choice Requires="a14">
          <p:sp>
            <p:nvSpPr>
              <p:cNvPr id="4" name="文本框 3"/>
              <p:cNvSpPr txBox="1"/>
              <p:nvPr/>
            </p:nvSpPr>
            <p:spPr>
              <a:xfrm>
                <a:off x="4681903" y="4791808"/>
                <a:ext cx="335572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𝐴𝑃</m:t>
                      </m:r>
                      <m:r>
                        <a:rPr lang="en-US" altLang="zh-CN" b="0" i="1" smtClean="0">
                          <a:latin typeface="Cambria Math" panose="02040503050406030204" pitchFamily="18" charset="0"/>
                        </a:rPr>
                        <m:t>= </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𝑟</m:t>
                          </m:r>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𝑟</m:t>
                          </m:r>
                        </m:sup>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num>
                            <m:den>
                              <m:r>
                                <a:rPr lang="zh-CN" altLang="en-US" b="0" i="1" smtClean="0">
                                  <a:latin typeface="Cambria Math" panose="02040503050406030204" pitchFamily="18" charset="0"/>
                                </a:rPr>
                                <m:t>第</m:t>
                              </m:r>
                              <m:r>
                                <a:rPr lang="en-US" altLang="zh-CN" b="0" i="1" smtClean="0">
                                  <a:latin typeface="Cambria Math" panose="02040503050406030204" pitchFamily="18" charset="0"/>
                                </a:rPr>
                                <m:t>𝑖</m:t>
                              </m:r>
                              <m:r>
                                <a:rPr lang="zh-CN" altLang="en-US" b="0" i="1" smtClean="0">
                                  <a:latin typeface="Cambria Math" panose="02040503050406030204" pitchFamily="18" charset="0"/>
                                </a:rPr>
                                <m:t>个</m:t>
                              </m:r>
                              <m:r>
                                <a:rPr lang="zh-CN" altLang="en-US" i="1">
                                  <a:latin typeface="Cambria Math" panose="02040503050406030204" pitchFamily="18" charset="0"/>
                                </a:rPr>
                                <m:t>相关</m:t>
                              </m:r>
                              <m:r>
                                <a:rPr lang="zh-CN" altLang="en-US" i="1" smtClean="0">
                                  <a:latin typeface="Cambria Math" panose="02040503050406030204" pitchFamily="18" charset="0"/>
                                </a:rPr>
                                <m:t>文档</m:t>
                              </m:r>
                              <m:r>
                                <a:rPr lang="zh-CN" altLang="en-US" b="0" i="1" smtClean="0">
                                  <a:latin typeface="Cambria Math" panose="02040503050406030204" pitchFamily="18" charset="0"/>
                                </a:rPr>
                                <m:t>的</m:t>
                              </m:r>
                              <m:r>
                                <a:rPr lang="zh-CN" altLang="en-US" i="1">
                                  <a:latin typeface="Cambria Math" panose="02040503050406030204" pitchFamily="18" charset="0"/>
                                </a:rPr>
                                <m:t>位置</m:t>
                              </m:r>
                            </m:den>
                          </m:f>
                        </m:e>
                      </m:nary>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681903" y="4791808"/>
                <a:ext cx="3355726" cy="75623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836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0A883-9011-4A23-8578-60E2288D97F3}"/>
              </a:ext>
            </a:extLst>
          </p:cNvPr>
          <p:cNvSpPr>
            <a:spLocks noGrp="1"/>
          </p:cNvSpPr>
          <p:nvPr>
            <p:ph type="title"/>
          </p:nvPr>
        </p:nvSpPr>
        <p:spPr/>
        <p:txBody>
          <a:bodyPr/>
          <a:lstStyle/>
          <a:p>
            <a:r>
              <a:rPr lang="en-US" altLang="zh-CN" dirty="0"/>
              <a:t>P@N</a:t>
            </a:r>
            <a:endParaRPr lang="zh-CN" altLang="en-US" dirty="0"/>
          </a:p>
        </p:txBody>
      </p:sp>
      <p:sp>
        <p:nvSpPr>
          <p:cNvPr id="3" name="内容占位符 2">
            <a:extLst>
              <a:ext uri="{FF2B5EF4-FFF2-40B4-BE49-F238E27FC236}">
                <a16:creationId xmlns:a16="http://schemas.microsoft.com/office/drawing/2014/main" id="{D02887B4-5502-4F08-9542-E9A6B9F31871}"/>
              </a:ext>
            </a:extLst>
          </p:cNvPr>
          <p:cNvSpPr>
            <a:spLocks noGrp="1"/>
          </p:cNvSpPr>
          <p:nvPr>
            <p:ph idx="1"/>
          </p:nvPr>
        </p:nvSpPr>
        <p:spPr/>
        <p:txBody>
          <a:bodyPr/>
          <a:lstStyle/>
          <a:p>
            <a:r>
              <a:rPr lang="en-US" altLang="zh-CN" dirty="0" err="1"/>
              <a:t>Precision@N</a:t>
            </a:r>
            <a:r>
              <a:rPr lang="en-US" altLang="zh-CN" dirty="0"/>
              <a:t>: </a:t>
            </a:r>
            <a:r>
              <a:rPr lang="zh-CN" altLang="en-US" dirty="0"/>
              <a:t>在第</a:t>
            </a:r>
            <a:r>
              <a:rPr lang="en-US" altLang="zh-CN" dirty="0"/>
              <a:t>N</a:t>
            </a:r>
            <a:r>
              <a:rPr lang="zh-CN" altLang="en-US" dirty="0"/>
              <a:t>个位置上的准确率。</a:t>
            </a:r>
            <a:endParaRPr lang="en-US" altLang="zh-CN" dirty="0"/>
          </a:p>
          <a:p>
            <a:r>
              <a:rPr lang="zh-CN" altLang="en-US" dirty="0">
                <a:latin typeface="Times New Roman" pitchFamily="18" charset="0"/>
              </a:rPr>
              <a:t>对于搜索引擎，大量统计数据表明，大部分搜索引擎用户只关注前一、两页的结果，因此，</a:t>
            </a:r>
            <a:r>
              <a:rPr lang="en-US" altLang="zh-CN" dirty="0">
                <a:latin typeface="Times New Roman" pitchFamily="18" charset="0"/>
              </a:rPr>
              <a:t>P@10, P@20</a:t>
            </a:r>
            <a:r>
              <a:rPr lang="zh-CN" altLang="en-US" dirty="0">
                <a:latin typeface="Times New Roman" pitchFamily="18" charset="0"/>
              </a:rPr>
              <a:t>对大规模搜索引擎来说是很好的评价指标</a:t>
            </a:r>
            <a:endParaRPr lang="zh-CN" altLang="en-US" dirty="0"/>
          </a:p>
        </p:txBody>
      </p:sp>
    </p:spTree>
    <p:extLst>
      <p:ext uri="{BB962C8B-B14F-4D97-AF65-F5344CB8AC3E}">
        <p14:creationId xmlns:p14="http://schemas.microsoft.com/office/powerpoint/2010/main" val="394998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CBEB9-D0CA-4A06-B187-5C5511C4939F}"/>
              </a:ext>
            </a:extLst>
          </p:cNvPr>
          <p:cNvSpPr>
            <a:spLocks noGrp="1"/>
          </p:cNvSpPr>
          <p:nvPr>
            <p:ph type="title"/>
          </p:nvPr>
        </p:nvSpPr>
        <p:spPr/>
        <p:txBody>
          <a:bodyPr/>
          <a:lstStyle/>
          <a:p>
            <a:r>
              <a:rPr lang="zh-CN" altLang="en-US" dirty="0"/>
              <a:t>平均</a:t>
            </a:r>
          </a:p>
        </p:txBody>
      </p:sp>
      <p:sp>
        <p:nvSpPr>
          <p:cNvPr id="3" name="内容占位符 2">
            <a:extLst>
              <a:ext uri="{FF2B5EF4-FFF2-40B4-BE49-F238E27FC236}">
                <a16:creationId xmlns:a16="http://schemas.microsoft.com/office/drawing/2014/main" id="{24ACF31C-7FD3-4D87-A94D-1AFC551953DB}"/>
              </a:ext>
            </a:extLst>
          </p:cNvPr>
          <p:cNvSpPr>
            <a:spLocks noGrp="1"/>
          </p:cNvSpPr>
          <p:nvPr>
            <p:ph idx="1"/>
          </p:nvPr>
        </p:nvSpPr>
        <p:spPr/>
        <p:txBody>
          <a:bodyPr>
            <a:normAutofit lnSpcReduction="10000"/>
          </a:bodyPr>
          <a:lstStyle/>
          <a:p>
            <a:r>
              <a:rPr lang="zh-CN" altLang="en-US" dirty="0"/>
              <a:t>宏平均</a:t>
            </a:r>
            <a:r>
              <a:rPr lang="en-US" altLang="zh-CN" dirty="0"/>
              <a:t>(Macro Average): </a:t>
            </a:r>
            <a:r>
              <a:rPr lang="zh-CN" altLang="en-US" dirty="0"/>
              <a:t>对每个查询求出某个指标，然后对这些指标进行算术平均</a:t>
            </a:r>
          </a:p>
          <a:p>
            <a:r>
              <a:rPr lang="zh-CN" altLang="en-US" dirty="0"/>
              <a:t>微平均</a:t>
            </a:r>
            <a:r>
              <a:rPr lang="en-US" altLang="zh-CN" dirty="0"/>
              <a:t>(Micro Average): </a:t>
            </a:r>
            <a:r>
              <a:rPr lang="zh-CN" altLang="en-US" dirty="0"/>
              <a:t>将所有查询视为一个查询，将各种情况的文档总数求和，然后进行指标的计算</a:t>
            </a:r>
          </a:p>
          <a:p>
            <a:r>
              <a:rPr lang="zh-CN" altLang="en-US" dirty="0"/>
              <a:t>如：</a:t>
            </a:r>
            <a:r>
              <a:rPr lang="en-US" altLang="zh-CN" dirty="0"/>
              <a:t>Micro Precision=(</a:t>
            </a:r>
            <a:r>
              <a:rPr lang="zh-CN" altLang="en-US" dirty="0"/>
              <a:t>对所有查询检出的相关文档总数</a:t>
            </a:r>
            <a:r>
              <a:rPr lang="en-US" altLang="zh-CN" dirty="0"/>
              <a:t>)/(</a:t>
            </a:r>
            <a:r>
              <a:rPr lang="zh-CN" altLang="en-US" dirty="0"/>
              <a:t>对所有查询检出的文档总数</a:t>
            </a:r>
            <a:r>
              <a:rPr lang="en-US" altLang="zh-CN" dirty="0"/>
              <a:t>)</a:t>
            </a:r>
          </a:p>
          <a:p>
            <a:r>
              <a:rPr lang="en-US" altLang="zh-CN" dirty="0"/>
              <a:t>MAP(Mean Average Precision):</a:t>
            </a:r>
            <a:r>
              <a:rPr lang="zh-CN" altLang="en-US" dirty="0">
                <a:latin typeface="Times New Roman" pitchFamily="18" charset="0"/>
              </a:rPr>
              <a:t>对所有查询的</a:t>
            </a:r>
            <a:r>
              <a:rPr lang="en-US" altLang="zh-CN" dirty="0">
                <a:latin typeface="Times New Roman" pitchFamily="18" charset="0"/>
              </a:rPr>
              <a:t>AP</a:t>
            </a:r>
            <a:r>
              <a:rPr lang="zh-CN" altLang="en-US" dirty="0">
                <a:latin typeface="Times New Roman" pitchFamily="18" charset="0"/>
              </a:rPr>
              <a:t>求宏平均</a:t>
            </a:r>
            <a:endParaRPr lang="en-US" altLang="zh-CN" dirty="0"/>
          </a:p>
          <a:p>
            <a:endParaRPr lang="zh-CN" altLang="en-US" dirty="0"/>
          </a:p>
        </p:txBody>
      </p:sp>
    </p:spTree>
    <p:extLst>
      <p:ext uri="{BB962C8B-B14F-4D97-AF65-F5344CB8AC3E}">
        <p14:creationId xmlns:p14="http://schemas.microsoft.com/office/powerpoint/2010/main" val="361281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260BF-124C-4EB3-A3AC-BCC2A1EF159A}"/>
              </a:ext>
            </a:extLst>
          </p:cNvPr>
          <p:cNvSpPr>
            <a:spLocks noGrp="1"/>
          </p:cNvSpPr>
          <p:nvPr>
            <p:ph type="title"/>
          </p:nvPr>
        </p:nvSpPr>
        <p:spPr/>
        <p:txBody>
          <a:bodyPr/>
          <a:lstStyle/>
          <a:p>
            <a:r>
              <a:rPr lang="en-US" altLang="zh-CN" dirty="0"/>
              <a:t>NDCG</a:t>
            </a:r>
            <a:endParaRPr lang="zh-CN" altLang="en-US" dirty="0"/>
          </a:p>
        </p:txBody>
      </p:sp>
      <p:sp>
        <p:nvSpPr>
          <p:cNvPr id="3" name="内容占位符 2">
            <a:extLst>
              <a:ext uri="{FF2B5EF4-FFF2-40B4-BE49-F238E27FC236}">
                <a16:creationId xmlns:a16="http://schemas.microsoft.com/office/drawing/2014/main" id="{B4849455-2D8D-4B13-ADBB-91756DDB7239}"/>
              </a:ext>
            </a:extLst>
          </p:cNvPr>
          <p:cNvSpPr>
            <a:spLocks noGrp="1"/>
          </p:cNvSpPr>
          <p:nvPr>
            <p:ph idx="1"/>
          </p:nvPr>
        </p:nvSpPr>
        <p:spPr/>
        <p:txBody>
          <a:bodyPr/>
          <a:lstStyle/>
          <a:p>
            <a:r>
              <a:rPr lang="zh-CN" altLang="en-US" dirty="0"/>
              <a:t>每个文档不仅仅只有相关和不相关两种情况，而是有相关度级别，比如</a:t>
            </a:r>
            <a:r>
              <a:rPr lang="en-US" altLang="zh-CN" dirty="0"/>
              <a:t>0,1,2,3</a:t>
            </a:r>
            <a:r>
              <a:rPr lang="zh-CN" altLang="en-US" dirty="0"/>
              <a:t>。我们可以假设，对于返回结果：</a:t>
            </a:r>
          </a:p>
          <a:p>
            <a:pPr lvl="1"/>
            <a:r>
              <a:rPr lang="zh-CN" altLang="en-US" dirty="0"/>
              <a:t>相关度级别越高的结果越多越好</a:t>
            </a:r>
          </a:p>
          <a:p>
            <a:pPr lvl="1"/>
            <a:r>
              <a:rPr lang="zh-CN" altLang="en-US" dirty="0"/>
              <a:t>相关度级别越高的结果越靠前越好</a:t>
            </a:r>
          </a:p>
          <a:p>
            <a:r>
              <a:rPr lang="en-US" altLang="zh-CN" b="1" dirty="0"/>
              <a:t>Normalized Discounted Cumulative Gain</a:t>
            </a:r>
          </a:p>
          <a:p>
            <a:endParaRPr lang="zh-CN" altLang="en-US" b="1" dirty="0"/>
          </a:p>
        </p:txBody>
      </p:sp>
    </p:spTree>
    <p:extLst>
      <p:ext uri="{BB962C8B-B14F-4D97-AF65-F5344CB8AC3E}">
        <p14:creationId xmlns:p14="http://schemas.microsoft.com/office/powerpoint/2010/main" val="183472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BE942-6591-4238-82C6-5F1F34541EDB}"/>
              </a:ext>
            </a:extLst>
          </p:cNvPr>
          <p:cNvSpPr>
            <a:spLocks noGrp="1"/>
          </p:cNvSpPr>
          <p:nvPr>
            <p:ph type="title"/>
          </p:nvPr>
        </p:nvSpPr>
        <p:spPr/>
        <p:txBody>
          <a:bodyPr/>
          <a:lstStyle/>
          <a:p>
            <a:r>
              <a:rPr lang="en-US" altLang="zh-CN" dirty="0"/>
              <a:t>NDCG</a:t>
            </a:r>
            <a:endParaRPr lang="zh-CN" altLang="en-US" dirty="0"/>
          </a:p>
        </p:txBody>
      </p:sp>
      <p:pic>
        <p:nvPicPr>
          <p:cNvPr id="4" name="内容占位符 3"/>
          <p:cNvPicPr>
            <a:picLocks noGrp="1" noChangeAspect="1"/>
          </p:cNvPicPr>
          <p:nvPr>
            <p:ph idx="1"/>
          </p:nvPr>
        </p:nvPicPr>
        <p:blipFill>
          <a:blip r:embed="rId2"/>
          <a:stretch>
            <a:fillRect/>
          </a:stretch>
        </p:blipFill>
        <p:spPr>
          <a:xfrm>
            <a:off x="2398431" y="3067195"/>
            <a:ext cx="8190476" cy="2323809"/>
          </a:xfrm>
          <a:prstGeom prst="rect">
            <a:avLst/>
          </a:prstGeom>
        </p:spPr>
      </p:pic>
    </p:spTree>
    <p:extLst>
      <p:ext uri="{BB962C8B-B14F-4D97-AF65-F5344CB8AC3E}">
        <p14:creationId xmlns:p14="http://schemas.microsoft.com/office/powerpoint/2010/main" val="694686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Gain</a:t>
            </a:r>
            <a:endParaRPr lang="zh-CN" altLang="en-US" dirty="0"/>
          </a:p>
        </p:txBody>
      </p:sp>
      <p:pic>
        <p:nvPicPr>
          <p:cNvPr id="4" name="内容占位符 3"/>
          <p:cNvPicPr>
            <a:picLocks noGrp="1" noChangeAspect="1"/>
          </p:cNvPicPr>
          <p:nvPr>
            <p:ph idx="1"/>
          </p:nvPr>
        </p:nvPicPr>
        <p:blipFill>
          <a:blip r:embed="rId2"/>
          <a:stretch>
            <a:fillRect/>
          </a:stretch>
        </p:blipFill>
        <p:spPr>
          <a:xfrm>
            <a:off x="2922240" y="3038624"/>
            <a:ext cx="7142857" cy="2380952"/>
          </a:xfrm>
          <a:prstGeom prst="rect">
            <a:avLst/>
          </a:prstGeom>
        </p:spPr>
      </p:pic>
    </p:spTree>
    <p:extLst>
      <p:ext uri="{BB962C8B-B14F-4D97-AF65-F5344CB8AC3E}">
        <p14:creationId xmlns:p14="http://schemas.microsoft.com/office/powerpoint/2010/main" val="137304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99045-A247-41DA-9DD2-167C808CF895}"/>
              </a:ext>
            </a:extLst>
          </p:cNvPr>
          <p:cNvSpPr>
            <a:spLocks noGrp="1"/>
          </p:cNvSpPr>
          <p:nvPr>
            <p:ph type="title"/>
          </p:nvPr>
        </p:nvSpPr>
        <p:spPr/>
        <p:txBody>
          <a:bodyPr/>
          <a:lstStyle/>
          <a:p>
            <a:r>
              <a:rPr lang="zh-CN" altLang="en-US" dirty="0"/>
              <a:t>布尔检索</a:t>
            </a:r>
          </a:p>
        </p:txBody>
      </p:sp>
      <p:sp>
        <p:nvSpPr>
          <p:cNvPr id="3" name="内容占位符 2">
            <a:extLst>
              <a:ext uri="{FF2B5EF4-FFF2-40B4-BE49-F238E27FC236}">
                <a16:creationId xmlns:a16="http://schemas.microsoft.com/office/drawing/2014/main" id="{7590A8B2-D4DE-4F29-9808-E726CC4313BD}"/>
              </a:ext>
            </a:extLst>
          </p:cNvPr>
          <p:cNvSpPr>
            <a:spLocks noGrp="1"/>
          </p:cNvSpPr>
          <p:nvPr>
            <p:ph idx="1"/>
          </p:nvPr>
        </p:nvSpPr>
        <p:spPr/>
        <p:txBody>
          <a:bodyPr/>
          <a:lstStyle/>
          <a:p>
            <a:r>
              <a:rPr lang="zh-CN" altLang="en-US" dirty="0"/>
              <a:t>用布尔表达式连接各检索项，由计算机进行相应逻辑运算，找出符合条件的信息</a:t>
            </a:r>
            <a:endParaRPr lang="en-US" altLang="zh-CN" dirty="0"/>
          </a:p>
          <a:p>
            <a:r>
              <a:rPr lang="en-US" altLang="zh-CN" dirty="0">
                <a:solidFill>
                  <a:srgbClr val="FF0000"/>
                </a:solidFill>
              </a:rPr>
              <a:t>AND OR NOT</a:t>
            </a:r>
          </a:p>
          <a:p>
            <a:r>
              <a:rPr lang="en-US" altLang="zh-CN" dirty="0"/>
              <a:t>Other operators: near…</a:t>
            </a:r>
          </a:p>
          <a:p>
            <a:r>
              <a:rPr lang="en-US" altLang="zh-CN" dirty="0"/>
              <a:t>E.g. Brutus AND Caesar AND NOT Calpurnia</a:t>
            </a:r>
            <a:endParaRPr lang="zh-CN" altLang="en-US" dirty="0"/>
          </a:p>
        </p:txBody>
      </p:sp>
    </p:spTree>
    <p:extLst>
      <p:ext uri="{BB962C8B-B14F-4D97-AF65-F5344CB8AC3E}">
        <p14:creationId xmlns:p14="http://schemas.microsoft.com/office/powerpoint/2010/main" val="956215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Cumulative Gain</a:t>
            </a:r>
            <a:endParaRPr lang="zh-CN" altLang="en-US" dirty="0"/>
          </a:p>
        </p:txBody>
      </p:sp>
      <p:pic>
        <p:nvPicPr>
          <p:cNvPr id="4" name="内容占位符 3"/>
          <p:cNvPicPr>
            <a:picLocks noGrp="1" noChangeAspect="1"/>
          </p:cNvPicPr>
          <p:nvPr>
            <p:ph idx="1"/>
          </p:nvPr>
        </p:nvPicPr>
        <p:blipFill>
          <a:blip r:embed="rId2"/>
          <a:stretch>
            <a:fillRect/>
          </a:stretch>
        </p:blipFill>
        <p:spPr>
          <a:xfrm>
            <a:off x="2260335" y="2971957"/>
            <a:ext cx="8466667" cy="2514286"/>
          </a:xfrm>
          <a:prstGeom prst="rect">
            <a:avLst/>
          </a:prstGeom>
        </p:spPr>
      </p:pic>
    </p:spTree>
    <p:extLst>
      <p:ext uri="{BB962C8B-B14F-4D97-AF65-F5344CB8AC3E}">
        <p14:creationId xmlns:p14="http://schemas.microsoft.com/office/powerpoint/2010/main" val="300638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Position Discount</a:t>
            </a:r>
            <a:endParaRPr lang="zh-CN" altLang="en-US" dirty="0"/>
          </a:p>
        </p:txBody>
      </p:sp>
      <p:pic>
        <p:nvPicPr>
          <p:cNvPr id="4" name="内容占位符 3"/>
          <p:cNvPicPr>
            <a:picLocks noGrp="1" noChangeAspect="1"/>
          </p:cNvPicPr>
          <p:nvPr>
            <p:ph idx="1"/>
          </p:nvPr>
        </p:nvPicPr>
        <p:blipFill>
          <a:blip r:embed="rId2"/>
          <a:stretch>
            <a:fillRect/>
          </a:stretch>
        </p:blipFill>
        <p:spPr>
          <a:xfrm>
            <a:off x="2122240" y="2952909"/>
            <a:ext cx="8742857" cy="2552381"/>
          </a:xfrm>
          <a:prstGeom prst="rect">
            <a:avLst/>
          </a:prstGeom>
        </p:spPr>
      </p:pic>
      <p:sp>
        <p:nvSpPr>
          <p:cNvPr id="5" name="文本框 4"/>
          <p:cNvSpPr txBox="1"/>
          <p:nvPr/>
        </p:nvSpPr>
        <p:spPr>
          <a:xfrm>
            <a:off x="2479431" y="5558135"/>
            <a:ext cx="4132384" cy="461665"/>
          </a:xfrm>
          <a:prstGeom prst="rect">
            <a:avLst/>
          </a:prstGeom>
          <a:noFill/>
        </p:spPr>
        <p:txBody>
          <a:bodyPr wrap="square" rtlCol="0">
            <a:spAutoFit/>
          </a:bodyPr>
          <a:lstStyle/>
          <a:p>
            <a:r>
              <a:rPr lang="zh-CN" altLang="en-US" sz="2400" dirty="0"/>
              <a:t>引入折扣因子：</a:t>
            </a:r>
            <a:r>
              <a:rPr lang="en-US" altLang="zh-CN" sz="2400" dirty="0"/>
              <a:t> 1/log(1+rank) </a:t>
            </a:r>
            <a:endParaRPr lang="zh-CN" altLang="en-US" sz="2400" dirty="0"/>
          </a:p>
        </p:txBody>
      </p:sp>
    </p:spTree>
    <p:extLst>
      <p:ext uri="{BB962C8B-B14F-4D97-AF65-F5344CB8AC3E}">
        <p14:creationId xmlns:p14="http://schemas.microsoft.com/office/powerpoint/2010/main" val="3365246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理想结果的</a:t>
            </a:r>
            <a:r>
              <a:rPr lang="en-US" altLang="zh-CN" dirty="0"/>
              <a:t>DCG</a:t>
            </a:r>
            <a:endParaRPr lang="zh-CN" altLang="en-US" dirty="0"/>
          </a:p>
        </p:txBody>
      </p:sp>
      <p:pic>
        <p:nvPicPr>
          <p:cNvPr id="4" name="内容占位符 3"/>
          <p:cNvPicPr>
            <a:picLocks noGrp="1" noChangeAspect="1"/>
          </p:cNvPicPr>
          <p:nvPr>
            <p:ph idx="1"/>
          </p:nvPr>
        </p:nvPicPr>
        <p:blipFill>
          <a:blip r:embed="rId2"/>
          <a:stretch>
            <a:fillRect/>
          </a:stretch>
        </p:blipFill>
        <p:spPr>
          <a:xfrm>
            <a:off x="2188907" y="2938624"/>
            <a:ext cx="8609524" cy="2580952"/>
          </a:xfrm>
          <a:prstGeom prst="rect">
            <a:avLst/>
          </a:prstGeom>
        </p:spPr>
      </p:pic>
    </p:spTree>
    <p:extLst>
      <p:ext uri="{BB962C8B-B14F-4D97-AF65-F5344CB8AC3E}">
        <p14:creationId xmlns:p14="http://schemas.microsoft.com/office/powerpoint/2010/main" val="1571486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归一化得到的</a:t>
            </a:r>
            <a:r>
              <a:rPr lang="en-US" altLang="zh-CN" dirty="0"/>
              <a:t>NDCG</a:t>
            </a:r>
            <a:endParaRPr lang="zh-CN" altLang="en-US" dirty="0"/>
          </a:p>
        </p:txBody>
      </p:sp>
      <p:pic>
        <p:nvPicPr>
          <p:cNvPr id="4" name="内容占位符 3"/>
          <p:cNvPicPr>
            <a:picLocks noGrp="1" noChangeAspect="1"/>
          </p:cNvPicPr>
          <p:nvPr>
            <p:ph idx="1"/>
          </p:nvPr>
        </p:nvPicPr>
        <p:blipFill>
          <a:blip r:embed="rId2"/>
          <a:stretch>
            <a:fillRect/>
          </a:stretch>
        </p:blipFill>
        <p:spPr>
          <a:xfrm>
            <a:off x="2184145" y="2957671"/>
            <a:ext cx="8619048" cy="2542857"/>
          </a:xfrm>
          <a:prstGeom prst="rect">
            <a:avLst/>
          </a:prstGeom>
        </p:spPr>
      </p:pic>
    </p:spTree>
    <p:extLst>
      <p:ext uri="{BB962C8B-B14F-4D97-AF65-F5344CB8AC3E}">
        <p14:creationId xmlns:p14="http://schemas.microsoft.com/office/powerpoint/2010/main" val="2063251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向量空间模型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将</a:t>
                </a:r>
                <a:r>
                  <a:rPr lang="en-US" altLang="zh-CN" dirty="0"/>
                  <a:t>doc</a:t>
                </a:r>
                <a:r>
                  <a:rPr lang="zh-CN" altLang="en-US" dirty="0"/>
                  <a:t>看成是一个向量，同样的，</a:t>
                </a:r>
                <a:r>
                  <a:rPr lang="en-US" altLang="zh-CN" dirty="0"/>
                  <a:t>query</a:t>
                </a:r>
                <a:r>
                  <a:rPr lang="zh-CN" altLang="en-US" dirty="0"/>
                  <a:t>也可以视作向量</a:t>
                </a:r>
                <a:endParaRPr lang="en-US" altLang="zh-CN" dirty="0"/>
              </a:p>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𝑑</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oMath>
                </a14:m>
                <a:endParaRPr lang="en-US" altLang="zh-CN" dirty="0"/>
              </a:p>
              <a:p>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𝑞</m:t>
                        </m:r>
                      </m:e>
                    </m:ac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sub>
                    </m:sSub>
                    <m:r>
                      <a:rPr lang="en-US" altLang="zh-CN" i="1">
                        <a:latin typeface="Cambria Math" panose="02040503050406030204" pitchFamily="18" charset="0"/>
                      </a:rPr>
                      <m:t>}</m:t>
                    </m:r>
                  </m:oMath>
                </a14:m>
                <a:endParaRPr lang="en-US" altLang="zh-CN" dirty="0"/>
              </a:p>
              <a:p>
                <a:r>
                  <a:rPr lang="zh-CN" altLang="en-US" dirty="0"/>
                  <a:t>通过向量计算相似度给出评分</a:t>
                </a:r>
                <a:endParaRPr lang="en-US" altLang="zh-CN" dirty="0"/>
              </a:p>
              <a:p>
                <a:r>
                  <a:rPr lang="en-US" altLang="zh-CN" dirty="0"/>
                  <a:t>Lucene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21" t="-7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4964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二值关联矩阵</a:t>
            </a:r>
          </a:p>
        </p:txBody>
      </p:sp>
      <p:pic>
        <p:nvPicPr>
          <p:cNvPr id="4" name="内容占位符 3"/>
          <p:cNvPicPr>
            <a:picLocks noGrp="1" noChangeAspect="1"/>
          </p:cNvPicPr>
          <p:nvPr>
            <p:ph idx="1"/>
          </p:nvPr>
        </p:nvPicPr>
        <p:blipFill>
          <a:blip r:embed="rId2"/>
          <a:stretch>
            <a:fillRect/>
          </a:stretch>
        </p:blipFill>
        <p:spPr>
          <a:xfrm>
            <a:off x="2669859" y="2814814"/>
            <a:ext cx="7603527" cy="2812263"/>
          </a:xfrm>
          <a:prstGeom prst="rect">
            <a:avLst/>
          </a:prstGeom>
        </p:spPr>
      </p:pic>
    </p:spTree>
    <p:extLst>
      <p:ext uri="{BB962C8B-B14F-4D97-AF65-F5344CB8AC3E}">
        <p14:creationId xmlns:p14="http://schemas.microsoft.com/office/powerpoint/2010/main" val="1200551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词频矩阵</a:t>
            </a:r>
          </a:p>
        </p:txBody>
      </p:sp>
      <p:pic>
        <p:nvPicPr>
          <p:cNvPr id="4" name="内容占位符 3"/>
          <p:cNvPicPr>
            <a:picLocks noGrp="1" noChangeAspect="1"/>
          </p:cNvPicPr>
          <p:nvPr>
            <p:ph idx="1"/>
          </p:nvPr>
        </p:nvPicPr>
        <p:blipFill>
          <a:blip r:embed="rId2"/>
          <a:stretch>
            <a:fillRect/>
          </a:stretch>
        </p:blipFill>
        <p:spPr>
          <a:xfrm>
            <a:off x="2669859" y="2852909"/>
            <a:ext cx="7647619" cy="2752381"/>
          </a:xfrm>
          <a:prstGeom prst="rect">
            <a:avLst/>
          </a:prstGeom>
        </p:spPr>
      </p:pic>
    </p:spTree>
    <p:extLst>
      <p:ext uri="{BB962C8B-B14F-4D97-AF65-F5344CB8AC3E}">
        <p14:creationId xmlns:p14="http://schemas.microsoft.com/office/powerpoint/2010/main" val="119520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权重矩阵</a:t>
            </a:r>
          </a:p>
        </p:txBody>
      </p:sp>
      <p:pic>
        <p:nvPicPr>
          <p:cNvPr id="4" name="内容占位符 3"/>
          <p:cNvPicPr>
            <a:picLocks noGrp="1" noChangeAspect="1"/>
          </p:cNvPicPr>
          <p:nvPr>
            <p:ph idx="1"/>
          </p:nvPr>
        </p:nvPicPr>
        <p:blipFill>
          <a:blip r:embed="rId2"/>
          <a:stretch>
            <a:fillRect/>
          </a:stretch>
        </p:blipFill>
        <p:spPr>
          <a:xfrm>
            <a:off x="2674621" y="2848147"/>
            <a:ext cx="7638095" cy="2761905"/>
          </a:xfrm>
          <a:prstGeom prst="rect">
            <a:avLst/>
          </a:prstGeom>
        </p:spPr>
      </p:pic>
      <p:sp>
        <p:nvSpPr>
          <p:cNvPr id="5" name="椭圆 4"/>
          <p:cNvSpPr/>
          <p:nvPr/>
        </p:nvSpPr>
        <p:spPr>
          <a:xfrm>
            <a:off x="3719145" y="2523393"/>
            <a:ext cx="1389185" cy="33322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67554" y="5855677"/>
            <a:ext cx="1239715" cy="369332"/>
          </a:xfrm>
          <a:prstGeom prst="rect">
            <a:avLst/>
          </a:prstGeom>
          <a:noFill/>
        </p:spPr>
        <p:txBody>
          <a:bodyPr wrap="square" rtlCol="0">
            <a:spAutoFit/>
          </a:bodyPr>
          <a:lstStyle/>
          <a:p>
            <a:r>
              <a:rPr lang="zh-CN" altLang="en-US" dirty="0"/>
              <a:t>向量</a:t>
            </a:r>
          </a:p>
        </p:txBody>
      </p:sp>
    </p:spTree>
    <p:extLst>
      <p:ext uri="{BB962C8B-B14F-4D97-AF65-F5344CB8AC3E}">
        <p14:creationId xmlns:p14="http://schemas.microsoft.com/office/powerpoint/2010/main" val="2083427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53FD-BFC9-428A-BAD1-349695EB0733}"/>
              </a:ext>
            </a:extLst>
          </p:cNvPr>
          <p:cNvSpPr>
            <a:spLocks noGrp="1"/>
          </p:cNvSpPr>
          <p:nvPr>
            <p:ph type="title"/>
          </p:nvPr>
        </p:nvSpPr>
        <p:spPr/>
        <p:txBody>
          <a:bodyPr/>
          <a:lstStyle/>
          <a:p>
            <a:r>
              <a:rPr lang="zh-CN" altLang="en-US" dirty="0"/>
              <a:t>余弦相似度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0C4B9F-5BCC-4F18-89F3-CF76FEC6CE43}"/>
                  </a:ext>
                </a:extLst>
              </p:cNvPr>
              <p:cNvSpPr>
                <a:spLocks noGrp="1"/>
              </p:cNvSpPr>
              <p:nvPr>
                <p:ph idx="1"/>
              </p:nvPr>
            </p:nvSpPr>
            <p:spPr/>
            <p:txBody>
              <a:bodyPr/>
              <a:lstStyle/>
              <a:p>
                <a:r>
                  <a:rPr lang="zh-CN" altLang="en-US" dirty="0">
                    <a:latin typeface="Cambria Math" panose="02040503050406030204" pitchFamily="18" charset="0"/>
                  </a:rPr>
                  <a:t>计算向量之间的夹角</a:t>
                </a:r>
                <a:endParaRPr lang="en-US" altLang="zh-CN" b="0"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𝑠𝑖𝑚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e>
                        </m:d>
                      </m:den>
                    </m:f>
                  </m:oMath>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C0C4B9F-5BCC-4F18-89F3-CF76FEC6CE43}"/>
                  </a:ext>
                </a:extLst>
              </p:cNvPr>
              <p:cNvSpPr>
                <a:spLocks noGrp="1" noRot="1" noChangeAspect="1" noMove="1" noResize="1" noEditPoints="1" noAdjustHandles="1" noChangeArrowheads="1" noChangeShapeType="1" noTextEdit="1"/>
              </p:cNvSpPr>
              <p:nvPr>
                <p:ph idx="1"/>
              </p:nvPr>
            </p:nvSpPr>
            <p:spPr>
              <a:blipFill>
                <a:blip r:embed="rId2"/>
                <a:stretch>
                  <a:fillRect l="-1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599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658.png">
            <a:extLst>
              <a:ext uri="{FF2B5EF4-FFF2-40B4-BE49-F238E27FC236}">
                <a16:creationId xmlns:a16="http://schemas.microsoft.com/office/drawing/2014/main" id="{BBF4CA9C-02BE-4154-863F-6C5C046CA269}"/>
              </a:ext>
            </a:extLst>
          </p:cNvPr>
          <p:cNvPicPr>
            <a:picLocks noGrp="1" noChangeAspect="1"/>
          </p:cNvPicPr>
          <p:nvPr>
            <p:ph idx="1"/>
          </p:nvPr>
        </p:nvPicPr>
        <p:blipFill>
          <a:blip r:embed="rId2" cstate="print"/>
          <a:stretch>
            <a:fillRect/>
          </a:stretch>
        </p:blipFill>
        <p:spPr>
          <a:xfrm>
            <a:off x="3212720" y="1631639"/>
            <a:ext cx="6036788" cy="3916429"/>
          </a:xfrm>
          <a:prstGeom prst="rect">
            <a:avLst/>
          </a:prstGeom>
        </p:spPr>
      </p:pic>
    </p:spTree>
    <p:extLst>
      <p:ext uri="{BB962C8B-B14F-4D97-AF65-F5344CB8AC3E}">
        <p14:creationId xmlns:p14="http://schemas.microsoft.com/office/powerpoint/2010/main" val="130264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121D-D8BA-4890-9F14-9B74F70F9D63}"/>
              </a:ext>
            </a:extLst>
          </p:cNvPr>
          <p:cNvSpPr>
            <a:spLocks noGrp="1"/>
          </p:cNvSpPr>
          <p:nvPr>
            <p:ph type="title"/>
          </p:nvPr>
        </p:nvSpPr>
        <p:spPr/>
        <p:txBody>
          <a:bodyPr/>
          <a:lstStyle/>
          <a:p>
            <a:r>
              <a:rPr lang="zh-CN" altLang="en-US" dirty="0"/>
              <a:t>词项</a:t>
            </a:r>
            <a:r>
              <a:rPr lang="en-US" altLang="zh-CN" dirty="0"/>
              <a:t>-</a:t>
            </a:r>
            <a:r>
              <a:rPr lang="zh-CN" altLang="en-US" dirty="0"/>
              <a:t>文档矩阵</a:t>
            </a:r>
          </a:p>
        </p:txBody>
      </p:sp>
      <p:graphicFrame>
        <p:nvGraphicFramePr>
          <p:cNvPr id="4" name="Object 1028">
            <a:extLst>
              <a:ext uri="{FF2B5EF4-FFF2-40B4-BE49-F238E27FC236}">
                <a16:creationId xmlns:a16="http://schemas.microsoft.com/office/drawing/2014/main" id="{7C3D0239-895C-4364-896B-B1C413DDEBC7}"/>
              </a:ext>
            </a:extLst>
          </p:cNvPr>
          <p:cNvGraphicFramePr>
            <a:graphicFrameLocks noGrp="1" noChangeAspect="1"/>
          </p:cNvGraphicFramePr>
          <p:nvPr>
            <p:ph idx="1"/>
          </p:nvPr>
        </p:nvGraphicFramePr>
        <p:xfrm>
          <a:off x="2294475" y="2667000"/>
          <a:ext cx="8398387" cy="3124200"/>
        </p:xfrm>
        <a:graphic>
          <a:graphicData uri="http://schemas.openxmlformats.org/presentationml/2006/ole">
            <mc:AlternateContent xmlns:mc="http://schemas.openxmlformats.org/markup-compatibility/2006">
              <mc:Choice xmlns:v="urn:schemas-microsoft-com:vml" Requires="v">
                <p:oleObj spid="_x0000_s1187" name="Worksheet" r:id="rId3" imgW="9525305" imgH="3543605" progId="Excel.Sheet.8">
                  <p:embed/>
                </p:oleObj>
              </mc:Choice>
              <mc:Fallback>
                <p:oleObj name="Worksheet" r:id="rId3" imgW="9525305" imgH="3543605" progId="Excel.Sheet.8">
                  <p:embed/>
                  <p:pic>
                    <p:nvPicPr>
                      <p:cNvPr id="3074" name="Object 1028">
                        <a:extLst>
                          <a:ext uri="{FF2B5EF4-FFF2-40B4-BE49-F238E27FC236}">
                            <a16:creationId xmlns:a16="http://schemas.microsoft.com/office/drawing/2014/main" id="{E4EB0090-102E-4FE3-B567-919A18593C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475" y="2667000"/>
                        <a:ext cx="8398387" cy="3124200"/>
                      </a:xfrm>
                      <a:prstGeom prst="rect">
                        <a:avLst/>
                      </a:prstGeom>
                    </p:spPr>
                  </p:pic>
                </p:oleObj>
              </mc:Fallback>
            </mc:AlternateContent>
          </a:graphicData>
        </a:graphic>
      </p:graphicFrame>
    </p:spTree>
    <p:extLst>
      <p:ext uri="{BB962C8B-B14F-4D97-AF65-F5344CB8AC3E}">
        <p14:creationId xmlns:p14="http://schemas.microsoft.com/office/powerpoint/2010/main" val="3543419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Topic &amp; Query</a:t>
            </a:r>
            <a:endParaRPr lang="zh-CN" altLang="en-US" dirty="0"/>
          </a:p>
        </p:txBody>
      </p:sp>
      <p:sp>
        <p:nvSpPr>
          <p:cNvPr id="3" name="内容占位符 2"/>
          <p:cNvSpPr>
            <a:spLocks noGrp="1"/>
          </p:cNvSpPr>
          <p:nvPr>
            <p:ph idx="1"/>
          </p:nvPr>
        </p:nvSpPr>
        <p:spPr/>
        <p:txBody>
          <a:bodyPr/>
          <a:lstStyle/>
          <a:p>
            <a:r>
              <a:rPr lang="en-US" altLang="zh-CN" dirty="0"/>
              <a:t>Topic: </a:t>
            </a:r>
            <a:r>
              <a:rPr lang="zh-CN" altLang="en-US" dirty="0"/>
              <a:t>话题，用户需求</a:t>
            </a:r>
            <a:r>
              <a:rPr lang="en-US" altLang="zh-CN" dirty="0"/>
              <a:t>(information need)</a:t>
            </a:r>
            <a:r>
              <a:rPr lang="zh-CN" altLang="en-US" dirty="0"/>
              <a:t>。一般自然语言描述。</a:t>
            </a:r>
            <a:endParaRPr lang="en-US" altLang="zh-CN" dirty="0"/>
          </a:p>
          <a:p>
            <a:pPr lvl="1"/>
            <a:r>
              <a:rPr lang="en-US" altLang="zh-CN" dirty="0"/>
              <a:t>Key: “ECNU”</a:t>
            </a:r>
            <a:r>
              <a:rPr lang="zh-CN" altLang="en-US" dirty="0"/>
              <a:t>，</a:t>
            </a:r>
            <a:r>
              <a:rPr lang="en-US" altLang="zh-CN" dirty="0"/>
              <a:t>Topic:</a:t>
            </a:r>
            <a:r>
              <a:rPr lang="zh-CN" altLang="en-US" dirty="0"/>
              <a:t>关于</a:t>
            </a:r>
            <a:r>
              <a:rPr lang="en-US" altLang="zh-CN" dirty="0"/>
              <a:t>ECNU</a:t>
            </a:r>
            <a:r>
              <a:rPr lang="zh-CN" altLang="en-US" dirty="0"/>
              <a:t>的方方面面的情况。</a:t>
            </a:r>
            <a:endParaRPr lang="en-US" altLang="zh-CN" dirty="0"/>
          </a:p>
          <a:p>
            <a:r>
              <a:rPr lang="en-US" altLang="zh-CN" dirty="0"/>
              <a:t>Query: </a:t>
            </a:r>
            <a:r>
              <a:rPr lang="zh-CN" altLang="en-US" dirty="0"/>
              <a:t>表达用户的需求，能让计算机处理。</a:t>
            </a:r>
            <a:endParaRPr lang="en-US" altLang="zh-CN" dirty="0"/>
          </a:p>
          <a:p>
            <a:pPr lvl="1"/>
            <a:r>
              <a:rPr lang="zh-CN" altLang="en-US" dirty="0"/>
              <a:t>关键词、布尔表达式。。。</a:t>
            </a:r>
          </a:p>
        </p:txBody>
      </p:sp>
    </p:spTree>
    <p:extLst>
      <p:ext uri="{BB962C8B-B14F-4D97-AF65-F5344CB8AC3E}">
        <p14:creationId xmlns:p14="http://schemas.microsoft.com/office/powerpoint/2010/main" val="359276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09CF8-8EC8-4476-BBAF-F565ABB9F4F5}"/>
              </a:ext>
            </a:extLst>
          </p:cNvPr>
          <p:cNvSpPr>
            <a:spLocks noGrp="1"/>
          </p:cNvSpPr>
          <p:nvPr>
            <p:ph type="title"/>
          </p:nvPr>
        </p:nvSpPr>
        <p:spPr/>
        <p:txBody>
          <a:bodyPr/>
          <a:lstStyle/>
          <a:p>
            <a:r>
              <a:rPr lang="zh-CN" altLang="en-US" dirty="0"/>
              <a:t>布尔检索</a:t>
            </a:r>
          </a:p>
        </p:txBody>
      </p:sp>
      <p:sp>
        <p:nvSpPr>
          <p:cNvPr id="3" name="内容占位符 2">
            <a:extLst>
              <a:ext uri="{FF2B5EF4-FFF2-40B4-BE49-F238E27FC236}">
                <a16:creationId xmlns:a16="http://schemas.microsoft.com/office/drawing/2014/main" id="{C3D059DF-D0D7-405D-A251-56AB35F137CC}"/>
              </a:ext>
            </a:extLst>
          </p:cNvPr>
          <p:cNvSpPr>
            <a:spLocks noGrp="1"/>
          </p:cNvSpPr>
          <p:nvPr>
            <p:ph idx="1"/>
          </p:nvPr>
        </p:nvSpPr>
        <p:spPr/>
        <p:txBody>
          <a:bodyPr/>
          <a:lstStyle/>
          <a:p>
            <a:r>
              <a:rPr lang="en-US" altLang="zh-CN" dirty="0"/>
              <a:t>Brutus AND Caesar AND NOT </a:t>
            </a:r>
            <a:r>
              <a:rPr lang="en-US" altLang="zh-CN" dirty="0" err="1"/>
              <a:t>Culpurnia</a:t>
            </a:r>
            <a:endParaRPr lang="zh-CN" altLang="en-US" dirty="0"/>
          </a:p>
          <a:p>
            <a:r>
              <a:rPr lang="zh-CN" altLang="en-US" dirty="0"/>
              <a:t>取出三个列向量 ，并对</a:t>
            </a:r>
            <a:r>
              <a:rPr lang="en-US" altLang="zh-CN" dirty="0"/>
              <a:t>Calpurnia </a:t>
            </a:r>
            <a:r>
              <a:rPr lang="zh-CN" altLang="en-US" dirty="0"/>
              <a:t>的列向量求反，最后按位进行与操作</a:t>
            </a:r>
          </a:p>
          <a:p>
            <a:r>
              <a:rPr lang="en-US" altLang="zh-CN" dirty="0"/>
              <a:t>110100 AND 110111 AND 101111 = </a:t>
            </a:r>
            <a:r>
              <a:rPr lang="en-US" altLang="zh-CN" dirty="0">
                <a:solidFill>
                  <a:srgbClr val="FF0000"/>
                </a:solidFill>
              </a:rPr>
              <a:t>1</a:t>
            </a:r>
            <a:r>
              <a:rPr lang="en-US" altLang="zh-CN" dirty="0"/>
              <a:t>00</a:t>
            </a:r>
            <a:r>
              <a:rPr lang="en-US" altLang="zh-CN" dirty="0">
                <a:solidFill>
                  <a:srgbClr val="FF0000"/>
                </a:solidFill>
              </a:rPr>
              <a:t>1</a:t>
            </a:r>
            <a:r>
              <a:rPr lang="en-US" altLang="zh-CN" dirty="0"/>
              <a:t>00</a:t>
            </a:r>
            <a:endParaRPr lang="zh-CN" altLang="en-US" dirty="0"/>
          </a:p>
        </p:txBody>
      </p:sp>
    </p:spTree>
    <p:extLst>
      <p:ext uri="{BB962C8B-B14F-4D97-AF65-F5344CB8AC3E}">
        <p14:creationId xmlns:p14="http://schemas.microsoft.com/office/powerpoint/2010/main" val="246078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8DDE4-3C36-49B7-BDE3-E145D66EC3A6}"/>
              </a:ext>
            </a:extLst>
          </p:cNvPr>
          <p:cNvSpPr>
            <a:spLocks noGrp="1"/>
          </p:cNvSpPr>
          <p:nvPr>
            <p:ph type="title"/>
          </p:nvPr>
        </p:nvSpPr>
        <p:spPr/>
        <p:txBody>
          <a:bodyPr/>
          <a:lstStyle/>
          <a:p>
            <a:r>
              <a:rPr lang="zh-CN" altLang="en-US" dirty="0"/>
              <a:t>大文档集</a:t>
            </a:r>
          </a:p>
        </p:txBody>
      </p:sp>
      <p:sp>
        <p:nvSpPr>
          <p:cNvPr id="3" name="内容占位符 2">
            <a:extLst>
              <a:ext uri="{FF2B5EF4-FFF2-40B4-BE49-F238E27FC236}">
                <a16:creationId xmlns:a16="http://schemas.microsoft.com/office/drawing/2014/main" id="{F6AB08AB-FF91-4839-92AE-800F90FC1985}"/>
              </a:ext>
            </a:extLst>
          </p:cNvPr>
          <p:cNvSpPr>
            <a:spLocks noGrp="1"/>
          </p:cNvSpPr>
          <p:nvPr>
            <p:ph idx="1"/>
          </p:nvPr>
        </p:nvSpPr>
        <p:spPr/>
        <p:txBody>
          <a:bodyPr>
            <a:normAutofit fontScale="92500" lnSpcReduction="10000"/>
          </a:bodyPr>
          <a:lstStyle/>
          <a:p>
            <a:r>
              <a:rPr lang="zh-CN" altLang="en-US" dirty="0"/>
              <a:t>假定</a:t>
            </a:r>
            <a:r>
              <a:rPr lang="en-US" altLang="zh-CN" dirty="0"/>
              <a:t>N = 1 </a:t>
            </a:r>
            <a:r>
              <a:rPr lang="zh-CN" altLang="en-US" dirty="0"/>
              <a:t>百万篇文档</a:t>
            </a:r>
            <a:r>
              <a:rPr lang="en-US" altLang="zh-CN" dirty="0"/>
              <a:t>(1M), </a:t>
            </a:r>
            <a:r>
              <a:rPr lang="zh-CN" altLang="en-US" dirty="0"/>
              <a:t>每篇有</a:t>
            </a:r>
            <a:r>
              <a:rPr lang="en-US" altLang="zh-CN" dirty="0"/>
              <a:t>1000</a:t>
            </a:r>
            <a:r>
              <a:rPr lang="zh-CN" altLang="en-US" dirty="0"/>
              <a:t>个词</a:t>
            </a:r>
            <a:r>
              <a:rPr lang="en-US" altLang="zh-CN" dirty="0"/>
              <a:t>(1K)</a:t>
            </a:r>
          </a:p>
          <a:p>
            <a:r>
              <a:rPr lang="zh-CN" altLang="en-US" dirty="0"/>
              <a:t>假定每个词平均有</a:t>
            </a:r>
            <a:r>
              <a:rPr lang="en-US" altLang="zh-CN" dirty="0"/>
              <a:t>6</a:t>
            </a:r>
            <a:r>
              <a:rPr lang="zh-CN" altLang="en-US" dirty="0"/>
              <a:t>个字节</a:t>
            </a:r>
            <a:r>
              <a:rPr lang="en-US" altLang="zh-CN" dirty="0"/>
              <a:t>(</a:t>
            </a:r>
            <a:r>
              <a:rPr lang="zh-CN" altLang="en-US" dirty="0"/>
              <a:t>包括空格和标点符号</a:t>
            </a:r>
            <a:r>
              <a:rPr lang="en-US" altLang="zh-CN" dirty="0"/>
              <a:t>)</a:t>
            </a:r>
          </a:p>
          <a:p>
            <a:r>
              <a:rPr lang="en-US" altLang="zh-CN" dirty="0"/>
              <a:t> </a:t>
            </a:r>
            <a:r>
              <a:rPr lang="zh-CN" altLang="en-US" dirty="0"/>
              <a:t>那么所有文档将约占</a:t>
            </a:r>
            <a:r>
              <a:rPr lang="en-US" altLang="zh-CN" dirty="0"/>
              <a:t>6GB </a:t>
            </a:r>
            <a:r>
              <a:rPr lang="zh-CN" altLang="en-US" dirty="0"/>
              <a:t>空间</a:t>
            </a:r>
            <a:r>
              <a:rPr lang="en-US" altLang="zh-CN" dirty="0"/>
              <a:t>.</a:t>
            </a:r>
          </a:p>
          <a:p>
            <a:r>
              <a:rPr lang="zh-CN" altLang="en-US" dirty="0"/>
              <a:t>假定 词汇表的大小</a:t>
            </a:r>
            <a:r>
              <a:rPr lang="en-US" altLang="zh-CN" dirty="0"/>
              <a:t>(</a:t>
            </a:r>
            <a:r>
              <a:rPr lang="zh-CN" altLang="en-US" dirty="0"/>
              <a:t>即词项个数</a:t>
            </a:r>
            <a:r>
              <a:rPr lang="en-US" altLang="zh-CN" dirty="0"/>
              <a:t>) M = 500K</a:t>
            </a:r>
          </a:p>
          <a:p>
            <a:r>
              <a:rPr lang="zh-CN" altLang="en-US" dirty="0"/>
              <a:t>矩阵大小为 </a:t>
            </a:r>
            <a:r>
              <a:rPr lang="en-US" altLang="zh-CN" dirty="0"/>
              <a:t>500K x 1M=500G</a:t>
            </a:r>
          </a:p>
          <a:p>
            <a:r>
              <a:rPr lang="zh-CN" altLang="en-US" dirty="0"/>
              <a:t>但是该矩阵中最多有</a:t>
            </a:r>
            <a:r>
              <a:rPr lang="en-US" altLang="zh-CN" dirty="0"/>
              <a:t>10</a:t>
            </a:r>
            <a:r>
              <a:rPr lang="zh-CN" altLang="en-US" dirty="0"/>
              <a:t>亿</a:t>
            </a:r>
            <a:r>
              <a:rPr lang="en-US" altLang="zh-CN" dirty="0"/>
              <a:t>(1G)</a:t>
            </a:r>
            <a:r>
              <a:rPr lang="zh-CN" altLang="en-US" dirty="0"/>
              <a:t>个</a:t>
            </a:r>
            <a:r>
              <a:rPr lang="en-US" altLang="zh-CN" dirty="0"/>
              <a:t>1</a:t>
            </a:r>
          </a:p>
          <a:p>
            <a:pPr lvl="1"/>
            <a:r>
              <a:rPr lang="zh-CN" altLang="en-US" dirty="0"/>
              <a:t>稀疏矩阵</a:t>
            </a:r>
            <a:endParaRPr lang="en-US" altLang="zh-CN" dirty="0"/>
          </a:p>
          <a:p>
            <a:endParaRPr lang="zh-CN" altLang="en-US" dirty="0"/>
          </a:p>
        </p:txBody>
      </p:sp>
    </p:spTree>
    <p:extLst>
      <p:ext uri="{BB962C8B-B14F-4D97-AF65-F5344CB8AC3E}">
        <p14:creationId xmlns:p14="http://schemas.microsoft.com/office/powerpoint/2010/main" val="316602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89EEC-1914-470A-AB43-64E1D05D4800}"/>
              </a:ext>
            </a:extLst>
          </p:cNvPr>
          <p:cNvSpPr>
            <a:spLocks noGrp="1"/>
          </p:cNvSpPr>
          <p:nvPr>
            <p:ph type="title"/>
          </p:nvPr>
        </p:nvSpPr>
        <p:spPr/>
        <p:txBody>
          <a:bodyPr/>
          <a:lstStyle/>
          <a:p>
            <a:r>
              <a:rPr lang="zh-CN" altLang="en-US" dirty="0"/>
              <a:t>倒排索引</a:t>
            </a:r>
            <a:r>
              <a:rPr lang="en-US" altLang="zh-CN" dirty="0"/>
              <a:t>&amp;</a:t>
            </a:r>
            <a:r>
              <a:rPr lang="zh-CN" altLang="en-US" dirty="0"/>
              <a:t>布尔检索</a:t>
            </a:r>
          </a:p>
        </p:txBody>
      </p:sp>
      <p:sp>
        <p:nvSpPr>
          <p:cNvPr id="3" name="内容占位符 2">
            <a:extLst>
              <a:ext uri="{FF2B5EF4-FFF2-40B4-BE49-F238E27FC236}">
                <a16:creationId xmlns:a16="http://schemas.microsoft.com/office/drawing/2014/main" id="{87637EDB-8E50-4FBD-AA81-9734A35EA71B}"/>
              </a:ext>
            </a:extLst>
          </p:cNvPr>
          <p:cNvSpPr>
            <a:spLocks noGrp="1"/>
          </p:cNvSpPr>
          <p:nvPr>
            <p:ph idx="1"/>
          </p:nvPr>
        </p:nvSpPr>
        <p:spPr/>
        <p:txBody>
          <a:bodyPr/>
          <a:lstStyle/>
          <a:p>
            <a:r>
              <a:rPr lang="en-US" altLang="zh-CN" dirty="0"/>
              <a:t>AND</a:t>
            </a:r>
          </a:p>
          <a:p>
            <a:r>
              <a:rPr lang="en-US" altLang="zh-CN" dirty="0"/>
              <a:t>Query: </a:t>
            </a:r>
            <a:r>
              <a:rPr lang="en-US" altLang="zh-CN" dirty="0">
                <a:ea typeface="宋体" panose="02010600030101010101" pitchFamily="2" charset="-122"/>
              </a:rPr>
              <a:t>Brutus AND Caesar</a:t>
            </a:r>
          </a:p>
          <a:p>
            <a:r>
              <a:rPr lang="zh-CN" altLang="en-US" dirty="0"/>
              <a:t>在词典中定位</a:t>
            </a:r>
            <a:r>
              <a:rPr lang="en-US" altLang="zh-CN" dirty="0"/>
              <a:t>Brutus</a:t>
            </a:r>
            <a:r>
              <a:rPr lang="zh-CN" altLang="en-US" dirty="0"/>
              <a:t>，返回倒排记录表</a:t>
            </a:r>
            <a:endParaRPr lang="en-US" altLang="zh-CN" dirty="0"/>
          </a:p>
          <a:p>
            <a:r>
              <a:rPr lang="zh-CN" altLang="en-US" dirty="0"/>
              <a:t>在词典中定位</a:t>
            </a:r>
            <a:r>
              <a:rPr lang="en-US" altLang="zh-CN" dirty="0"/>
              <a:t>Caesar</a:t>
            </a:r>
            <a:r>
              <a:rPr lang="zh-CN" altLang="en-US" dirty="0"/>
              <a:t>，返回倒排记录表</a:t>
            </a:r>
            <a:endParaRPr lang="en-US" altLang="zh-CN" dirty="0"/>
          </a:p>
          <a:p>
            <a:r>
              <a:rPr lang="zh-CN" altLang="en-US" dirty="0"/>
              <a:t>两个倒排记录表求交集</a:t>
            </a:r>
            <a:r>
              <a:rPr lang="en-US" altLang="zh-CN" dirty="0"/>
              <a:t>(</a:t>
            </a:r>
            <a:r>
              <a:rPr lang="zh-CN" altLang="en-US" dirty="0"/>
              <a:t>如果倒排记录表有序，效率高）</a:t>
            </a:r>
            <a:endParaRPr lang="en-US" altLang="zh-CN" dirty="0"/>
          </a:p>
          <a:p>
            <a:r>
              <a:rPr lang="en-US" altLang="zh-CN" dirty="0"/>
              <a:t>OR..NOT..</a:t>
            </a:r>
            <a:endParaRPr lang="zh-CN" altLang="en-US" dirty="0"/>
          </a:p>
        </p:txBody>
      </p:sp>
    </p:spTree>
    <p:extLst>
      <p:ext uri="{BB962C8B-B14F-4D97-AF65-F5344CB8AC3E}">
        <p14:creationId xmlns:p14="http://schemas.microsoft.com/office/powerpoint/2010/main" val="327673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3F895-3383-45D9-BC1C-FDC6D796FFC4}"/>
              </a:ext>
            </a:extLst>
          </p:cNvPr>
          <p:cNvSpPr>
            <a:spLocks noGrp="1"/>
          </p:cNvSpPr>
          <p:nvPr>
            <p:ph type="title"/>
          </p:nvPr>
        </p:nvSpPr>
        <p:spPr/>
        <p:txBody>
          <a:bodyPr/>
          <a:lstStyle/>
          <a:p>
            <a:r>
              <a:rPr lang="zh-CN" altLang="en-US" dirty="0"/>
              <a:t>布尔检索</a:t>
            </a:r>
          </a:p>
        </p:txBody>
      </p:sp>
      <p:sp>
        <p:nvSpPr>
          <p:cNvPr id="3" name="内容占位符 2">
            <a:extLst>
              <a:ext uri="{FF2B5EF4-FFF2-40B4-BE49-F238E27FC236}">
                <a16:creationId xmlns:a16="http://schemas.microsoft.com/office/drawing/2014/main" id="{CE1CF5D4-F739-41ED-8D4F-8FF79FC77092}"/>
              </a:ext>
            </a:extLst>
          </p:cNvPr>
          <p:cNvSpPr>
            <a:spLocks noGrp="1"/>
          </p:cNvSpPr>
          <p:nvPr>
            <p:ph idx="1"/>
          </p:nvPr>
        </p:nvSpPr>
        <p:spPr/>
        <p:txBody>
          <a:bodyPr/>
          <a:lstStyle/>
          <a:p>
            <a:r>
              <a:rPr lang="zh-CN" altLang="en-US" dirty="0"/>
              <a:t>布尔检索存在的问题：</a:t>
            </a:r>
            <a:endParaRPr lang="en-US" altLang="zh-CN" dirty="0"/>
          </a:p>
          <a:p>
            <a:pPr lvl="1"/>
            <a:r>
              <a:rPr lang="zh-CN" altLang="en-US" dirty="0"/>
              <a:t>文档要么匹配要么不匹配</a:t>
            </a:r>
            <a:endParaRPr lang="en-US" altLang="zh-CN" dirty="0"/>
          </a:p>
          <a:p>
            <a:pPr lvl="1"/>
            <a:r>
              <a:rPr lang="zh-CN" altLang="en-US" dirty="0"/>
              <a:t>用户体验：</a:t>
            </a:r>
            <a:endParaRPr lang="en-US" altLang="zh-CN" dirty="0"/>
          </a:p>
          <a:p>
            <a:pPr lvl="1"/>
            <a:r>
              <a:rPr lang="zh-CN" altLang="en-US" dirty="0"/>
              <a:t>大部分用户不能撰写布尔查询或者他们认为需要大量训练才能撰写合适的布尔查询</a:t>
            </a:r>
          </a:p>
          <a:p>
            <a:pPr lvl="1"/>
            <a:r>
              <a:rPr lang="zh-CN" altLang="en-US" dirty="0"/>
              <a:t>大部分用户不愿意逐条浏览</a:t>
            </a:r>
            <a:r>
              <a:rPr lang="en-US" altLang="zh-CN" dirty="0"/>
              <a:t>1000</a:t>
            </a:r>
            <a:r>
              <a:rPr lang="zh-CN" altLang="en-US" dirty="0"/>
              <a:t>多条结果，特别是对</a:t>
            </a:r>
            <a:r>
              <a:rPr lang="en-US" altLang="zh-CN" dirty="0"/>
              <a:t>Web</a:t>
            </a:r>
            <a:r>
              <a:rPr lang="zh-CN" altLang="en-US" dirty="0"/>
              <a:t>搜索更是如此</a:t>
            </a:r>
            <a:endParaRPr lang="en-US" altLang="zh-CN" dirty="0"/>
          </a:p>
          <a:p>
            <a:endParaRPr lang="en-US" altLang="zh-CN" dirty="0"/>
          </a:p>
        </p:txBody>
      </p:sp>
    </p:spTree>
    <p:extLst>
      <p:ext uri="{BB962C8B-B14F-4D97-AF65-F5344CB8AC3E}">
        <p14:creationId xmlns:p14="http://schemas.microsoft.com/office/powerpoint/2010/main" val="137549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Ranking</a:t>
            </a:r>
            <a:endParaRPr lang="zh-CN" altLang="en-US" dirty="0"/>
          </a:p>
        </p:txBody>
      </p:sp>
      <p:sp>
        <p:nvSpPr>
          <p:cNvPr id="3" name="内容占位符 2"/>
          <p:cNvSpPr>
            <a:spLocks noGrp="1"/>
          </p:cNvSpPr>
          <p:nvPr>
            <p:ph idx="1"/>
          </p:nvPr>
        </p:nvSpPr>
        <p:spPr/>
        <p:txBody>
          <a:bodyPr/>
          <a:lstStyle/>
          <a:p>
            <a:r>
              <a:rPr lang="zh-CN" altLang="en-US" dirty="0"/>
              <a:t>返回的检索结果是有序的</a:t>
            </a:r>
            <a:endParaRPr lang="en-US" altLang="zh-CN" dirty="0"/>
          </a:p>
          <a:p>
            <a:r>
              <a:rPr lang="zh-CN" altLang="en-US" dirty="0"/>
              <a:t>越相关的文档排名越靠前</a:t>
            </a:r>
            <a:endParaRPr lang="en-US" altLang="zh-CN" dirty="0"/>
          </a:p>
          <a:p>
            <a:r>
              <a:rPr lang="zh-CN" altLang="en-US" dirty="0"/>
              <a:t>相关度级别越高的结果越多越好</a:t>
            </a:r>
            <a:endParaRPr lang="en-US" altLang="zh-CN" dirty="0"/>
          </a:p>
          <a:p>
            <a:r>
              <a:rPr lang="en-US" altLang="zh-CN" dirty="0"/>
              <a:t>Lab3</a:t>
            </a:r>
            <a:r>
              <a:rPr lang="zh-CN" altLang="en-US" dirty="0"/>
              <a:t>： </a:t>
            </a:r>
            <a:r>
              <a:rPr lang="en-US" altLang="zh-CN" dirty="0"/>
              <a:t>TF-IDF &amp; BM25</a:t>
            </a:r>
            <a:endParaRPr lang="zh-CN" altLang="en-US" dirty="0"/>
          </a:p>
          <a:p>
            <a:endParaRPr lang="zh-CN" altLang="en-US" dirty="0"/>
          </a:p>
        </p:txBody>
      </p:sp>
    </p:spTree>
    <p:extLst>
      <p:ext uri="{BB962C8B-B14F-4D97-AF65-F5344CB8AC3E}">
        <p14:creationId xmlns:p14="http://schemas.microsoft.com/office/powerpoint/2010/main" val="478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785</TotalTime>
  <Words>1077</Words>
  <Application>Microsoft Office PowerPoint</Application>
  <PresentationFormat>宽屏</PresentationFormat>
  <Paragraphs>148</Paragraphs>
  <Slides>40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8" baseType="lpstr">
      <vt:lpstr>华文楷体</vt:lpstr>
      <vt:lpstr>宋体</vt:lpstr>
      <vt:lpstr>Arial</vt:lpstr>
      <vt:lpstr>Cambria Math</vt:lpstr>
      <vt:lpstr>Corbel</vt:lpstr>
      <vt:lpstr>Times New Roman</vt:lpstr>
      <vt:lpstr>视差</vt:lpstr>
      <vt:lpstr>Worksheet</vt:lpstr>
      <vt:lpstr>Lab.3 Start to Retrieve</vt:lpstr>
      <vt:lpstr>Outline</vt:lpstr>
      <vt:lpstr>布尔检索</vt:lpstr>
      <vt:lpstr>词项-文档矩阵</vt:lpstr>
      <vt:lpstr>布尔检索</vt:lpstr>
      <vt:lpstr>大文档集</vt:lpstr>
      <vt:lpstr>倒排索引&amp;布尔检索</vt:lpstr>
      <vt:lpstr>布尔检索</vt:lpstr>
      <vt:lpstr>Ranking</vt:lpstr>
      <vt:lpstr>流程</vt:lpstr>
      <vt:lpstr>TF-IDF</vt:lpstr>
      <vt:lpstr>Variants of  TF</vt:lpstr>
      <vt:lpstr>Variants of IDF</vt:lpstr>
      <vt:lpstr>TF-IDF &amp; 倒排索引</vt:lpstr>
      <vt:lpstr>Okapi BM25</vt:lpstr>
      <vt:lpstr>检索结果格式</vt:lpstr>
      <vt:lpstr>评测</vt:lpstr>
      <vt:lpstr>Trec_eval</vt:lpstr>
      <vt:lpstr>Task</vt:lpstr>
      <vt:lpstr>提交作业</vt:lpstr>
      <vt:lpstr>附录 一些评价指标</vt:lpstr>
      <vt:lpstr>评价指标</vt:lpstr>
      <vt:lpstr>评价指标</vt:lpstr>
      <vt:lpstr>平均准确率AP</vt:lpstr>
      <vt:lpstr>P@N</vt:lpstr>
      <vt:lpstr>平均</vt:lpstr>
      <vt:lpstr>NDCG</vt:lpstr>
      <vt:lpstr>NDCG</vt:lpstr>
      <vt:lpstr>Gain</vt:lpstr>
      <vt:lpstr>Cumulative Gain</vt:lpstr>
      <vt:lpstr>Position Discount</vt:lpstr>
      <vt:lpstr>理想结果的DCG</vt:lpstr>
      <vt:lpstr>归一化得到的NDCG</vt:lpstr>
      <vt:lpstr>向量空间模型</vt:lpstr>
      <vt:lpstr>二值关联矩阵</vt:lpstr>
      <vt:lpstr>词频矩阵</vt:lpstr>
      <vt:lpstr>权重矩阵</vt:lpstr>
      <vt:lpstr>余弦相似度</vt:lpstr>
      <vt:lpstr>PowerPoint 演示文稿</vt:lpstr>
      <vt:lpstr>Topic &amp;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Lab.3 Start to Retrieve</dc:title>
  <dc:creator>陈嘉逸</dc:creator>
  <cp:lastModifiedBy>QTH</cp:lastModifiedBy>
  <cp:revision>151</cp:revision>
  <dcterms:created xsi:type="dcterms:W3CDTF">2018-04-02T05:38:27Z</dcterms:created>
  <dcterms:modified xsi:type="dcterms:W3CDTF">2018-04-30T03:58:13Z</dcterms:modified>
</cp:coreProperties>
</file>