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0" r:id="rId3"/>
  </p:sldMasterIdLst>
  <p:notesMasterIdLst>
    <p:notesMasterId r:id="rId6"/>
  </p:notesMasterIdLst>
  <p:sldIdLst>
    <p:sldId id="269" r:id="rId4"/>
    <p:sldId id="330" r:id="rId5"/>
    <p:sldId id="327" r:id="rId7"/>
    <p:sldId id="317" r:id="rId8"/>
    <p:sldId id="286" r:id="rId9"/>
    <p:sldId id="318" r:id="rId10"/>
    <p:sldId id="319" r:id="rId11"/>
    <p:sldId id="320" r:id="rId12"/>
    <p:sldId id="324" r:id="rId13"/>
    <p:sldId id="329" r:id="rId14"/>
    <p:sldId id="328" r:id="rId15"/>
    <p:sldId id="349" r:id="rId16"/>
    <p:sldId id="34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8C8C8C"/>
    <a:srgbClr val="32D83A"/>
    <a:srgbClr val="3C3C3C"/>
    <a:srgbClr val="ED1C24"/>
    <a:srgbClr val="B4B4B4"/>
    <a:srgbClr val="C8C8C8"/>
    <a:srgbClr val="88F1E5"/>
    <a:srgbClr val="88D8E5"/>
    <a:srgbClr val="88E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86828" autoAdjust="0"/>
  </p:normalViewPr>
  <p:slideViewPr>
    <p:cSldViewPr snapToGrid="0">
      <p:cViewPr varScale="1">
        <p:scale>
          <a:sx n="67" d="100"/>
          <a:sy n="67" d="100"/>
        </p:scale>
        <p:origin x="984" y="66"/>
      </p:cViewPr>
      <p:guideLst>
        <p:guide orient="horz" pos="2150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CA30B-BF9A-4304-940C-EDF6162DD204}" type="doc">
      <dgm:prSet loTypeId="urn:microsoft.com/office/officeart/2005/8/layout/hList6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36EF3C9B-E229-4021-9BB3-33D9D7031C9D}">
      <dgm:prSet phldrT="[文本]"/>
      <dgm:spPr/>
      <dgm:t>
        <a:bodyPr/>
        <a:lstStyle/>
        <a:p>
          <a:pPr algn="l"/>
          <a:r>
            <a:rPr lang="en-US" altLang="zh-CN" dirty="0"/>
            <a:t>Step1</a:t>
          </a:r>
        </a:p>
        <a:p>
          <a:pPr algn="l"/>
          <a:r>
            <a:rPr lang="en-US" altLang="zh-CN" dirty="0"/>
            <a:t>Determine K</a:t>
          </a:r>
          <a:endParaRPr lang="zh-CN" altLang="en-US" dirty="0"/>
        </a:p>
      </dgm:t>
    </dgm:pt>
    <dgm:pt modelId="{7AF4409D-5AB3-46D8-B4BA-79211377D06A}" cxnId="{907A7ACC-0F9D-4F96-A52F-73143C305822}" type="parTrans">
      <dgm:prSet/>
      <dgm:spPr/>
      <dgm:t>
        <a:bodyPr/>
        <a:lstStyle/>
        <a:p>
          <a:endParaRPr lang="zh-CN" altLang="en-US"/>
        </a:p>
      </dgm:t>
    </dgm:pt>
    <dgm:pt modelId="{B1CD0229-49C0-45AB-85F4-B1EC601A966C}" cxnId="{907A7ACC-0F9D-4F96-A52F-73143C305822}" type="sibTrans">
      <dgm:prSet/>
      <dgm:spPr/>
      <dgm:t>
        <a:bodyPr/>
        <a:lstStyle/>
        <a:p>
          <a:endParaRPr lang="zh-CN" altLang="en-US"/>
        </a:p>
      </dgm:t>
    </dgm:pt>
    <dgm:pt modelId="{01ABA8BC-97AA-4AC0-A324-0DD695E2EE59}">
      <dgm:prSet phldrT="[文本]"/>
      <dgm:spPr/>
      <dgm:t>
        <a:bodyPr/>
        <a:lstStyle/>
        <a:p>
          <a:pPr algn="l"/>
          <a:r>
            <a:rPr lang="en-US" altLang="zh-CN" dirty="0"/>
            <a:t>Step2</a:t>
          </a:r>
        </a:p>
        <a:p>
          <a:pPr algn="l"/>
          <a:r>
            <a:rPr lang="en-US" altLang="zh-CN" dirty="0"/>
            <a:t>Calculate the distances between the new input and all the training data</a:t>
          </a:r>
          <a:endParaRPr lang="zh-CN" altLang="en-US" dirty="0"/>
        </a:p>
      </dgm:t>
    </dgm:pt>
    <dgm:pt modelId="{54CA795D-65F2-4BFD-9234-9EF226698567}" cxnId="{3787D727-F264-4D51-A642-6F436D34FBD8}" type="parTrans">
      <dgm:prSet/>
      <dgm:spPr/>
      <dgm:t>
        <a:bodyPr/>
        <a:lstStyle/>
        <a:p>
          <a:endParaRPr lang="zh-CN" altLang="en-US"/>
        </a:p>
      </dgm:t>
    </dgm:pt>
    <dgm:pt modelId="{C9F96461-30AE-4702-8FB8-E8E0A17BD2C6}" cxnId="{3787D727-F264-4D51-A642-6F436D34FBD8}" type="sibTrans">
      <dgm:prSet/>
      <dgm:spPr/>
      <dgm:t>
        <a:bodyPr/>
        <a:lstStyle/>
        <a:p>
          <a:endParaRPr lang="zh-CN" altLang="en-US"/>
        </a:p>
      </dgm:t>
    </dgm:pt>
    <dgm:pt modelId="{BF81FABC-87F0-40FB-B5B8-3D49040446AE}">
      <dgm:prSet/>
      <dgm:spPr/>
      <dgm:t>
        <a:bodyPr/>
        <a:lstStyle/>
        <a:p>
          <a:pPr algn="l"/>
          <a:r>
            <a:rPr lang="en-US" altLang="zh-CN" dirty="0"/>
            <a:t>Step5</a:t>
          </a:r>
        </a:p>
        <a:p>
          <a:pPr algn="l"/>
          <a:r>
            <a:rPr lang="en-US" altLang="zh-CN" dirty="0"/>
            <a:t>Determine the category on majority vote.</a:t>
          </a:r>
          <a:endParaRPr lang="zh-CN" altLang="en-US" dirty="0"/>
        </a:p>
      </dgm:t>
    </dgm:pt>
    <dgm:pt modelId="{A1DD87C5-5E8C-4FBA-B535-0E019B393EF5}" cxnId="{359D11F9-02FE-408D-8C2B-722327D7868C}" type="parTrans">
      <dgm:prSet/>
      <dgm:spPr/>
      <dgm:t>
        <a:bodyPr/>
        <a:lstStyle/>
        <a:p>
          <a:endParaRPr lang="zh-CN" altLang="en-US"/>
        </a:p>
      </dgm:t>
    </dgm:pt>
    <dgm:pt modelId="{4F9AC5D7-1051-49A9-BF99-F9A14C75EB47}" cxnId="{359D11F9-02FE-408D-8C2B-722327D7868C}" type="sibTrans">
      <dgm:prSet/>
      <dgm:spPr/>
      <dgm:t>
        <a:bodyPr/>
        <a:lstStyle/>
        <a:p>
          <a:endParaRPr lang="zh-CN" altLang="en-US"/>
        </a:p>
      </dgm:t>
    </dgm:pt>
    <dgm:pt modelId="{6BA027B3-6CFB-4B0F-8249-432515B85501}">
      <dgm:prSet/>
      <dgm:spPr/>
      <dgm:t>
        <a:bodyPr/>
        <a:lstStyle/>
        <a:p>
          <a:pPr algn="l"/>
          <a:r>
            <a:rPr lang="en-US" altLang="zh-CN" dirty="0"/>
            <a:t>Step4</a:t>
          </a:r>
        </a:p>
        <a:p>
          <a:pPr algn="l"/>
          <a:r>
            <a:rPr lang="en-US" altLang="zh-CN" dirty="0"/>
            <a:t>Gather the categories of these neighbors</a:t>
          </a:r>
          <a:endParaRPr lang="zh-CN" altLang="en-US" dirty="0"/>
        </a:p>
      </dgm:t>
    </dgm:pt>
    <dgm:pt modelId="{7B87F7F3-4F0F-45D4-B232-AD5247C3D75E}" cxnId="{4C694676-DC42-47B5-B17A-EC47AE683E3F}" type="sibTrans">
      <dgm:prSet/>
      <dgm:spPr/>
      <dgm:t>
        <a:bodyPr/>
        <a:lstStyle/>
        <a:p>
          <a:endParaRPr lang="zh-CN" altLang="en-US"/>
        </a:p>
      </dgm:t>
    </dgm:pt>
    <dgm:pt modelId="{4D824260-4F72-41E2-8281-588C9C1F3676}" cxnId="{4C694676-DC42-47B5-B17A-EC47AE683E3F}" type="parTrans">
      <dgm:prSet/>
      <dgm:spPr/>
      <dgm:t>
        <a:bodyPr/>
        <a:lstStyle/>
        <a:p>
          <a:endParaRPr lang="zh-CN" altLang="en-US"/>
        </a:p>
      </dgm:t>
    </dgm:pt>
    <dgm:pt modelId="{21B9E373-F0DB-448E-8420-A0CD2E548D46}">
      <dgm:prSet phldrT="[文本]"/>
      <dgm:spPr/>
      <dgm:t>
        <a:bodyPr/>
        <a:lstStyle/>
        <a:p>
          <a:pPr algn="l"/>
          <a:r>
            <a:rPr lang="en-US" altLang="zh-CN" dirty="0"/>
            <a:t>Step3</a:t>
          </a:r>
        </a:p>
        <a:p>
          <a:pPr algn="l"/>
          <a:r>
            <a:rPr lang="en-US" altLang="zh-CN" dirty="0"/>
            <a:t>Sort the distance and determine k nearest neighbors based on the k-the minimum distance</a:t>
          </a:r>
          <a:endParaRPr lang="zh-CN" altLang="en-US" dirty="0"/>
        </a:p>
      </dgm:t>
    </dgm:pt>
    <dgm:pt modelId="{C3A02243-2A86-4406-A612-D9330F1A48A8}" cxnId="{32D60348-9D11-421E-8E97-AFF13C5B09A5}" type="sibTrans">
      <dgm:prSet/>
      <dgm:spPr/>
      <dgm:t>
        <a:bodyPr/>
        <a:lstStyle/>
        <a:p>
          <a:endParaRPr lang="zh-CN" altLang="en-US"/>
        </a:p>
      </dgm:t>
    </dgm:pt>
    <dgm:pt modelId="{55A3CAEE-AA1F-43FF-A688-6727A06FD26F}" cxnId="{32D60348-9D11-421E-8E97-AFF13C5B09A5}" type="parTrans">
      <dgm:prSet/>
      <dgm:spPr/>
      <dgm:t>
        <a:bodyPr/>
        <a:lstStyle/>
        <a:p>
          <a:endParaRPr lang="zh-CN" altLang="en-US"/>
        </a:p>
      </dgm:t>
    </dgm:pt>
    <dgm:pt modelId="{43262DD5-70AF-4C51-BD27-6A0CDFB32AD6}" type="pres">
      <dgm:prSet presAssocID="{6E2CA30B-BF9A-4304-940C-EDF6162DD204}" presName="Name0" presStyleCnt="0">
        <dgm:presLayoutVars>
          <dgm:dir/>
          <dgm:resizeHandles val="exact"/>
        </dgm:presLayoutVars>
      </dgm:prSet>
      <dgm:spPr/>
    </dgm:pt>
    <dgm:pt modelId="{835FE92D-2B2F-4C1C-A294-B659089E5FB4}" type="pres">
      <dgm:prSet presAssocID="{36EF3C9B-E229-4021-9BB3-33D9D7031C9D}" presName="node" presStyleLbl="node1" presStyleIdx="0" presStyleCnt="5">
        <dgm:presLayoutVars>
          <dgm:bulletEnabled val="1"/>
        </dgm:presLayoutVars>
      </dgm:prSet>
      <dgm:spPr/>
    </dgm:pt>
    <dgm:pt modelId="{AF2A52C1-891E-4480-9D38-90AAF2988329}" type="pres">
      <dgm:prSet presAssocID="{B1CD0229-49C0-45AB-85F4-B1EC601A966C}" presName="sibTrans" presStyleCnt="0"/>
      <dgm:spPr/>
    </dgm:pt>
    <dgm:pt modelId="{51DD43BF-B554-4E2D-ACC7-6BC118795279}" type="pres">
      <dgm:prSet presAssocID="{01ABA8BC-97AA-4AC0-A324-0DD695E2EE59}" presName="node" presStyleLbl="node1" presStyleIdx="1" presStyleCnt="5">
        <dgm:presLayoutVars>
          <dgm:bulletEnabled val="1"/>
        </dgm:presLayoutVars>
      </dgm:prSet>
      <dgm:spPr/>
    </dgm:pt>
    <dgm:pt modelId="{16E3D476-58B4-48CC-88C9-0D0BA2286D66}" type="pres">
      <dgm:prSet presAssocID="{C9F96461-30AE-4702-8FB8-E8E0A17BD2C6}" presName="sibTrans" presStyleCnt="0"/>
      <dgm:spPr/>
    </dgm:pt>
    <dgm:pt modelId="{B40EB360-09C2-4CDF-8756-C0952D95FBE3}" type="pres">
      <dgm:prSet presAssocID="{21B9E373-F0DB-448E-8420-A0CD2E548D46}" presName="node" presStyleLbl="node1" presStyleIdx="2" presStyleCnt="5">
        <dgm:presLayoutVars>
          <dgm:bulletEnabled val="1"/>
        </dgm:presLayoutVars>
      </dgm:prSet>
      <dgm:spPr/>
    </dgm:pt>
    <dgm:pt modelId="{8F682CCF-88F4-4D08-B143-37402560E1F1}" type="pres">
      <dgm:prSet presAssocID="{C3A02243-2A86-4406-A612-D9330F1A48A8}" presName="sibTrans" presStyleCnt="0"/>
      <dgm:spPr/>
    </dgm:pt>
    <dgm:pt modelId="{6A250771-7EF2-46E1-A947-86C30F0171BD}" type="pres">
      <dgm:prSet presAssocID="{6BA027B3-6CFB-4B0F-8249-432515B85501}" presName="node" presStyleLbl="node1" presStyleIdx="3" presStyleCnt="5">
        <dgm:presLayoutVars>
          <dgm:bulletEnabled val="1"/>
        </dgm:presLayoutVars>
      </dgm:prSet>
      <dgm:spPr/>
    </dgm:pt>
    <dgm:pt modelId="{A9E1397E-1FA6-4561-A822-27855E169EAB}" type="pres">
      <dgm:prSet presAssocID="{7B87F7F3-4F0F-45D4-B232-AD5247C3D75E}" presName="sibTrans" presStyleCnt="0"/>
      <dgm:spPr/>
    </dgm:pt>
    <dgm:pt modelId="{130D84DE-4CB6-4EF3-927D-2ED69B7DC5AD}" type="pres">
      <dgm:prSet presAssocID="{BF81FABC-87F0-40FB-B5B8-3D49040446AE}" presName="node" presStyleLbl="node1" presStyleIdx="4" presStyleCnt="5">
        <dgm:presLayoutVars>
          <dgm:bulletEnabled val="1"/>
        </dgm:presLayoutVars>
      </dgm:prSet>
      <dgm:spPr/>
    </dgm:pt>
  </dgm:ptLst>
  <dgm:cxnLst>
    <dgm:cxn modelId="{4C694676-DC42-47B5-B17A-EC47AE683E3F}" srcId="{6E2CA30B-BF9A-4304-940C-EDF6162DD204}" destId="{6BA027B3-6CFB-4B0F-8249-432515B85501}" srcOrd="3" destOrd="0" parTransId="{4D824260-4F72-41E2-8281-588C9C1F3676}" sibTransId="{7B87F7F3-4F0F-45D4-B232-AD5247C3D75E}"/>
    <dgm:cxn modelId="{32D60348-9D11-421E-8E97-AFF13C5B09A5}" srcId="{6E2CA30B-BF9A-4304-940C-EDF6162DD204}" destId="{21B9E373-F0DB-448E-8420-A0CD2E548D46}" srcOrd="2" destOrd="0" parTransId="{55A3CAEE-AA1F-43FF-A688-6727A06FD26F}" sibTransId="{C3A02243-2A86-4406-A612-D9330F1A48A8}"/>
    <dgm:cxn modelId="{3787D727-F264-4D51-A642-6F436D34FBD8}" srcId="{6E2CA30B-BF9A-4304-940C-EDF6162DD204}" destId="{01ABA8BC-97AA-4AC0-A324-0DD695E2EE59}" srcOrd="1" destOrd="0" parTransId="{54CA795D-65F2-4BFD-9234-9EF226698567}" sibTransId="{C9F96461-30AE-4702-8FB8-E8E0A17BD2C6}"/>
    <dgm:cxn modelId="{E8AEEC0B-308A-4D75-BEF4-F8A7558A18FF}" type="presOf" srcId="{BF81FABC-87F0-40FB-B5B8-3D49040446AE}" destId="{130D84DE-4CB6-4EF3-927D-2ED69B7DC5AD}" srcOrd="0" destOrd="0" presId="urn:microsoft.com/office/officeart/2005/8/layout/hList6"/>
    <dgm:cxn modelId="{DA6E658F-1DAC-4683-9A1B-75D0E567C148}" type="presOf" srcId="{6E2CA30B-BF9A-4304-940C-EDF6162DD204}" destId="{43262DD5-70AF-4C51-BD27-6A0CDFB32AD6}" srcOrd="0" destOrd="0" presId="urn:microsoft.com/office/officeart/2005/8/layout/hList6"/>
    <dgm:cxn modelId="{DA67F0EC-1FCE-48D0-A2CB-7CA60664F5E4}" type="presOf" srcId="{6BA027B3-6CFB-4B0F-8249-432515B85501}" destId="{6A250771-7EF2-46E1-A947-86C30F0171BD}" srcOrd="0" destOrd="0" presId="urn:microsoft.com/office/officeart/2005/8/layout/hList6"/>
    <dgm:cxn modelId="{FEB0F852-2360-4C0E-ADA5-4BE86E08EE41}" type="presOf" srcId="{21B9E373-F0DB-448E-8420-A0CD2E548D46}" destId="{B40EB360-09C2-4CDF-8756-C0952D95FBE3}" srcOrd="0" destOrd="0" presId="urn:microsoft.com/office/officeart/2005/8/layout/hList6"/>
    <dgm:cxn modelId="{907A7ACC-0F9D-4F96-A52F-73143C305822}" srcId="{6E2CA30B-BF9A-4304-940C-EDF6162DD204}" destId="{36EF3C9B-E229-4021-9BB3-33D9D7031C9D}" srcOrd="0" destOrd="0" parTransId="{7AF4409D-5AB3-46D8-B4BA-79211377D06A}" sibTransId="{B1CD0229-49C0-45AB-85F4-B1EC601A966C}"/>
    <dgm:cxn modelId="{359D11F9-02FE-408D-8C2B-722327D7868C}" srcId="{6E2CA30B-BF9A-4304-940C-EDF6162DD204}" destId="{BF81FABC-87F0-40FB-B5B8-3D49040446AE}" srcOrd="4" destOrd="0" parTransId="{A1DD87C5-5E8C-4FBA-B535-0E019B393EF5}" sibTransId="{4F9AC5D7-1051-49A9-BF99-F9A14C75EB47}"/>
    <dgm:cxn modelId="{05F23D5A-46F9-4409-9271-EC9700BD9CD3}" type="presOf" srcId="{36EF3C9B-E229-4021-9BB3-33D9D7031C9D}" destId="{835FE92D-2B2F-4C1C-A294-B659089E5FB4}" srcOrd="0" destOrd="0" presId="urn:microsoft.com/office/officeart/2005/8/layout/hList6"/>
    <dgm:cxn modelId="{665FA9AB-3A72-4258-B53F-0888CAEB086D}" type="presOf" srcId="{01ABA8BC-97AA-4AC0-A324-0DD695E2EE59}" destId="{51DD43BF-B554-4E2D-ACC7-6BC118795279}" srcOrd="0" destOrd="0" presId="urn:microsoft.com/office/officeart/2005/8/layout/hList6"/>
    <dgm:cxn modelId="{810D858C-6D68-4AA9-BAA2-5BF0BC2F9DF4}" type="presParOf" srcId="{43262DD5-70AF-4C51-BD27-6A0CDFB32AD6}" destId="{835FE92D-2B2F-4C1C-A294-B659089E5FB4}" srcOrd="0" destOrd="0" presId="urn:microsoft.com/office/officeart/2005/8/layout/hList6"/>
    <dgm:cxn modelId="{121C6DA1-215F-4BC6-ACAE-E2871C9F9FCC}" type="presParOf" srcId="{43262DD5-70AF-4C51-BD27-6A0CDFB32AD6}" destId="{AF2A52C1-891E-4480-9D38-90AAF2988329}" srcOrd="1" destOrd="0" presId="urn:microsoft.com/office/officeart/2005/8/layout/hList6"/>
    <dgm:cxn modelId="{77270781-F091-4ACD-B8A6-5DEF69B85B4A}" type="presParOf" srcId="{43262DD5-70AF-4C51-BD27-6A0CDFB32AD6}" destId="{51DD43BF-B554-4E2D-ACC7-6BC118795279}" srcOrd="2" destOrd="0" presId="urn:microsoft.com/office/officeart/2005/8/layout/hList6"/>
    <dgm:cxn modelId="{DFB94333-5F64-4FCE-8F3D-57BFBB4407D9}" type="presParOf" srcId="{43262DD5-70AF-4C51-BD27-6A0CDFB32AD6}" destId="{16E3D476-58B4-48CC-88C9-0D0BA2286D66}" srcOrd="3" destOrd="0" presId="urn:microsoft.com/office/officeart/2005/8/layout/hList6"/>
    <dgm:cxn modelId="{34312320-2E7F-4141-B64A-85472A1B6A54}" type="presParOf" srcId="{43262DD5-70AF-4C51-BD27-6A0CDFB32AD6}" destId="{B40EB360-09C2-4CDF-8756-C0952D95FBE3}" srcOrd="4" destOrd="0" presId="urn:microsoft.com/office/officeart/2005/8/layout/hList6"/>
    <dgm:cxn modelId="{B0C09308-F5BA-47E6-8EB1-6625E3A35AA3}" type="presParOf" srcId="{43262DD5-70AF-4C51-BD27-6A0CDFB32AD6}" destId="{8F682CCF-88F4-4D08-B143-37402560E1F1}" srcOrd="5" destOrd="0" presId="urn:microsoft.com/office/officeart/2005/8/layout/hList6"/>
    <dgm:cxn modelId="{ECBFE734-4B1C-45F6-8B2F-EDCA0EF3F7F9}" type="presParOf" srcId="{43262DD5-70AF-4C51-BD27-6A0CDFB32AD6}" destId="{6A250771-7EF2-46E1-A947-86C30F0171BD}" srcOrd="6" destOrd="0" presId="urn:microsoft.com/office/officeart/2005/8/layout/hList6"/>
    <dgm:cxn modelId="{7D917DB8-43AD-4540-8EFA-07117B395FCC}" type="presParOf" srcId="{43262DD5-70AF-4C51-BD27-6A0CDFB32AD6}" destId="{A9E1397E-1FA6-4561-A822-27855E169EAB}" srcOrd="7" destOrd="0" presId="urn:microsoft.com/office/officeart/2005/8/layout/hList6"/>
    <dgm:cxn modelId="{A225CA4C-880B-4A20-8761-078B611FE637}" type="presParOf" srcId="{43262DD5-70AF-4C51-BD27-6A0CDFB32AD6}" destId="{130D84DE-4CB6-4EF3-927D-2ED69B7DC5AD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FE92D-2B2F-4C1C-A294-B659089E5FB4}">
      <dsp:nvSpPr>
        <dsp:cNvPr id="0" name=""/>
        <dsp:cNvSpPr/>
      </dsp:nvSpPr>
      <dsp:spPr>
        <a:xfrm rot="16200000">
          <a:off x="-1311304" y="1317525"/>
          <a:ext cx="4818062" cy="2183010"/>
        </a:xfrm>
        <a:prstGeom prst="flowChartManualOperati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218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Step1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Determine K</a:t>
          </a:r>
          <a:endParaRPr lang="zh-CN" altLang="en-US" sz="2200" kern="1200" dirty="0"/>
        </a:p>
      </dsp:txBody>
      <dsp:txXfrm rot="5400000">
        <a:off x="6222" y="963611"/>
        <a:ext cx="2183010" cy="2890838"/>
      </dsp:txXfrm>
    </dsp:sp>
    <dsp:sp modelId="{51DD43BF-B554-4E2D-ACC7-6BC118795279}">
      <dsp:nvSpPr>
        <dsp:cNvPr id="0" name=""/>
        <dsp:cNvSpPr/>
      </dsp:nvSpPr>
      <dsp:spPr>
        <a:xfrm rot="16200000">
          <a:off x="1035431" y="1317525"/>
          <a:ext cx="4818062" cy="2183010"/>
        </a:xfrm>
        <a:prstGeom prst="flowChartManualOperation">
          <a:avLst/>
        </a:prstGeom>
        <a:solidFill>
          <a:schemeClr val="accent2">
            <a:shade val="80000"/>
            <a:hueOff val="0"/>
            <a:satOff val="0"/>
            <a:lumOff val="100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218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Step2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Calculate the distances between the new input and all the training data</a:t>
          </a:r>
          <a:endParaRPr lang="zh-CN" altLang="en-US" sz="2200" kern="1200" dirty="0"/>
        </a:p>
      </dsp:txBody>
      <dsp:txXfrm rot="5400000">
        <a:off x="2352957" y="963611"/>
        <a:ext cx="2183010" cy="2890838"/>
      </dsp:txXfrm>
    </dsp:sp>
    <dsp:sp modelId="{B40EB360-09C2-4CDF-8756-C0952D95FBE3}">
      <dsp:nvSpPr>
        <dsp:cNvPr id="0" name=""/>
        <dsp:cNvSpPr/>
      </dsp:nvSpPr>
      <dsp:spPr>
        <a:xfrm rot="16200000">
          <a:off x="3382168" y="1317525"/>
          <a:ext cx="4818062" cy="2183010"/>
        </a:xfrm>
        <a:prstGeom prst="flowChartManualOperation">
          <a:avLst/>
        </a:prstGeom>
        <a:solidFill>
          <a:schemeClr val="accent2">
            <a:shade val="80000"/>
            <a:hueOff val="0"/>
            <a:satOff val="0"/>
            <a:lumOff val="2007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218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Step3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Sort the distance and determine k nearest neighbors based on the k-the minimum distance</a:t>
          </a:r>
          <a:endParaRPr lang="zh-CN" altLang="en-US" sz="2200" kern="1200" dirty="0"/>
        </a:p>
      </dsp:txBody>
      <dsp:txXfrm rot="5400000">
        <a:off x="4699694" y="963611"/>
        <a:ext cx="2183010" cy="2890838"/>
      </dsp:txXfrm>
    </dsp:sp>
    <dsp:sp modelId="{6A250771-7EF2-46E1-A947-86C30F0171BD}">
      <dsp:nvSpPr>
        <dsp:cNvPr id="0" name=""/>
        <dsp:cNvSpPr/>
      </dsp:nvSpPr>
      <dsp:spPr>
        <a:xfrm rot="16200000">
          <a:off x="5728905" y="1317525"/>
          <a:ext cx="4818062" cy="2183010"/>
        </a:xfrm>
        <a:prstGeom prst="flowChartManualOperation">
          <a:avLst/>
        </a:prstGeom>
        <a:solidFill>
          <a:schemeClr val="accent2">
            <a:shade val="80000"/>
            <a:hueOff val="0"/>
            <a:satOff val="0"/>
            <a:lumOff val="3011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218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Step4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Gather the categories of these neighbors</a:t>
          </a:r>
          <a:endParaRPr lang="zh-CN" altLang="en-US" sz="2200" kern="1200" dirty="0"/>
        </a:p>
      </dsp:txBody>
      <dsp:txXfrm rot="5400000">
        <a:off x="7046431" y="963611"/>
        <a:ext cx="2183010" cy="2890838"/>
      </dsp:txXfrm>
    </dsp:sp>
    <dsp:sp modelId="{130D84DE-4CB6-4EF3-927D-2ED69B7DC5AD}">
      <dsp:nvSpPr>
        <dsp:cNvPr id="0" name=""/>
        <dsp:cNvSpPr/>
      </dsp:nvSpPr>
      <dsp:spPr>
        <a:xfrm rot="16200000">
          <a:off x="8075641" y="1317525"/>
          <a:ext cx="4818062" cy="2183010"/>
        </a:xfrm>
        <a:prstGeom prst="flowChartManualOperation">
          <a:avLst/>
        </a:prstGeom>
        <a:solidFill>
          <a:schemeClr val="accent2">
            <a:shade val="80000"/>
            <a:hueOff val="0"/>
            <a:satOff val="0"/>
            <a:lumOff val="4015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218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Step5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Determine the category on majority vote.</a:t>
          </a:r>
          <a:endParaRPr lang="zh-CN" altLang="en-US" sz="2200" kern="1200" dirty="0"/>
        </a:p>
      </dsp:txBody>
      <dsp:txXfrm rot="5400000">
        <a:off x="9393167" y="963611"/>
        <a:ext cx="2183010" cy="2890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type="flowChartManualOperation" r:blip="" rot="-90">
              <dgm:adjLst/>
            </dgm:shape>
          </dgm:if>
          <dgm:else name="Name6">
            <dgm:shape xmlns:r="http://schemas.openxmlformats.org/officeDocument/2006/relationships" type="flowChartManualOperation" r:blip="" rot="90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24378-00D7-45FF-AB87-4712D912B9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C4DB-98FB-4A90-8BBF-47B6EA0017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BC4DB-98FB-4A90-8BBF-47B6EA0017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BC4DB-98FB-4A90-8BBF-47B6EA0017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BC4DB-98FB-4A90-8BBF-47B6EA0017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BC4DB-98FB-4A90-8BBF-47B6EA0017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BC4DB-98FB-4A90-8BBF-47B6EA0017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BC4DB-98FB-4A90-8BBF-47B6EA0017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BC4DB-98FB-4A90-8BBF-47B6EA0017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BC4DB-98FB-4A90-8BBF-47B6EA0017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BC4DB-98FB-4A90-8BBF-47B6EA0017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BC4DB-98FB-4A90-8BBF-47B6EA0017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BC4DB-98FB-4A90-8BBF-47B6EA0017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BC4DB-98FB-4A90-8BBF-47B6EA0017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20764" y="2699657"/>
            <a:ext cx="6415314" cy="1147536"/>
          </a:xfrm>
          <a:solidFill>
            <a:schemeClr val="bg1"/>
          </a:solidFill>
          <a:effectLst>
            <a:outerShdw blurRad="50800" dist="635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59392" y="4056743"/>
            <a:ext cx="5776685" cy="508000"/>
          </a:xfrm>
          <a:solidFill>
            <a:schemeClr val="bg1"/>
          </a:solidFill>
          <a:effectLst>
            <a:outerShdw blurRad="50800" dist="635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474867" y="2872569"/>
            <a:ext cx="5260975" cy="1311128"/>
          </a:xfrm>
        </p:spPr>
        <p:txBody>
          <a:bodyPr anchor="ctr">
            <a:spAutoFit/>
          </a:bodyPr>
          <a:lstStyle>
            <a:lvl1pPr marL="0" indent="0" algn="ctr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20764" y="2699657"/>
            <a:ext cx="6415314" cy="1147536"/>
          </a:xfrm>
          <a:solidFill>
            <a:schemeClr val="bg1"/>
          </a:solidFill>
          <a:effectLst>
            <a:outerShdw blurRad="50800" dist="635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59392" y="4056743"/>
            <a:ext cx="5776685" cy="508000"/>
          </a:xfrm>
          <a:solidFill>
            <a:schemeClr val="bg1"/>
          </a:solidFill>
          <a:effectLst>
            <a:outerShdw blurRad="50800" dist="635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785032" y="1582057"/>
            <a:ext cx="8632143" cy="481874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85032" y="1287277"/>
            <a:ext cx="860719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0" hasCustomPrompt="1"/>
          </p:nvPr>
        </p:nvSpPr>
        <p:spPr>
          <a:xfrm>
            <a:off x="1785032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6241143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92858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01830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0" hasCustomPrompt="1"/>
          </p:nvPr>
        </p:nvSpPr>
        <p:spPr>
          <a:xfrm>
            <a:off x="1785032" y="1792507"/>
            <a:ext cx="4198226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6201831" y="1792507"/>
            <a:ext cx="4190399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">
    <p:bg>
      <p:bgPr>
        <a:blipFill dpi="0" rotWithShape="1">
          <a:blip r:embed="rId2">
            <a:lum/>
          </a:blip>
          <a:srcRect/>
          <a:stretch>
            <a:fillRect l="-1000"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91269" y="1307618"/>
            <a:ext cx="2799871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93110" y="1307618"/>
            <a:ext cx="2798575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593655" y="1307618"/>
            <a:ext cx="2798575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1" hasCustomPrompt="1"/>
          </p:nvPr>
        </p:nvSpPr>
        <p:spPr>
          <a:xfrm>
            <a:off x="1785032" y="1792507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2" hasCustomPrompt="1"/>
          </p:nvPr>
        </p:nvSpPr>
        <p:spPr>
          <a:xfrm>
            <a:off x="4685577" y="1792507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3" hasCustomPrompt="1"/>
          </p:nvPr>
        </p:nvSpPr>
        <p:spPr>
          <a:xfrm>
            <a:off x="7586122" y="1792506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图片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7" hasCustomPrompt="1"/>
          </p:nvPr>
        </p:nvSpPr>
        <p:spPr>
          <a:xfrm>
            <a:off x="6096001" y="2046512"/>
            <a:ext cx="4978400" cy="3236687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1129553" y="2046512"/>
            <a:ext cx="4966447" cy="3236687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29553" y="377895"/>
            <a:ext cx="9944847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张图片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7"/>
          <p:cNvSpPr>
            <a:spLocks noGrp="1"/>
          </p:cNvSpPr>
          <p:nvPr>
            <p:ph type="pic" sz="quarter" idx="15" hasCustomPrompt="1"/>
          </p:nvPr>
        </p:nvSpPr>
        <p:spPr>
          <a:xfrm>
            <a:off x="1404602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  <a:endParaRPr lang="zh-CN" altLang="en-US" dirty="0"/>
          </a:p>
        </p:txBody>
      </p:sp>
      <p:sp>
        <p:nvSpPr>
          <p:cNvPr id="13" name="图片占位符 7"/>
          <p:cNvSpPr>
            <a:spLocks noGrp="1"/>
          </p:cNvSpPr>
          <p:nvPr>
            <p:ph type="pic" sz="quarter" idx="16" hasCustomPrompt="1"/>
          </p:nvPr>
        </p:nvSpPr>
        <p:spPr>
          <a:xfrm>
            <a:off x="6229353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  <a:endParaRPr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7" hasCustomPrompt="1"/>
          </p:nvPr>
        </p:nvSpPr>
        <p:spPr>
          <a:xfrm>
            <a:off x="1404602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8" hasCustomPrompt="1"/>
          </p:nvPr>
        </p:nvSpPr>
        <p:spPr>
          <a:xfrm>
            <a:off x="6229353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404602" y="377895"/>
            <a:ext cx="93776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785032" y="1582057"/>
            <a:ext cx="8632143" cy="481874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和内容">
    <p:bg>
      <p:bgPr>
        <a:blipFill dpi="0" rotWithShape="1">
          <a:blip r:embed="rId2">
            <a:lum/>
          </a:blip>
          <a:srcRect/>
          <a:stretch>
            <a:fillRect l="-1000"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7"/>
          <p:cNvSpPr>
            <a:spLocks noGrp="1"/>
          </p:cNvSpPr>
          <p:nvPr>
            <p:ph type="pic" sz="quarter" idx="18" hasCustomPrompt="1"/>
          </p:nvPr>
        </p:nvSpPr>
        <p:spPr>
          <a:xfrm>
            <a:off x="1156953" y="1277258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  <a:endParaRPr lang="zh-CN" altLang="en-US" dirty="0"/>
          </a:p>
        </p:txBody>
      </p:sp>
      <p:sp>
        <p:nvSpPr>
          <p:cNvPr id="14" name="图片占位符 7"/>
          <p:cNvSpPr>
            <a:spLocks noGrp="1"/>
          </p:cNvSpPr>
          <p:nvPr>
            <p:ph type="pic" sz="quarter" idx="19" hasCustomPrompt="1"/>
          </p:nvPr>
        </p:nvSpPr>
        <p:spPr>
          <a:xfrm>
            <a:off x="4505830" y="1277258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  <a:endParaRPr lang="zh-CN" altLang="en-US" dirty="0"/>
          </a:p>
        </p:txBody>
      </p:sp>
      <p:sp>
        <p:nvSpPr>
          <p:cNvPr id="17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7854707" y="1277257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7" hasCustomPrompt="1"/>
          </p:nvPr>
        </p:nvSpPr>
        <p:spPr>
          <a:xfrm>
            <a:off x="1124187" y="4441387"/>
            <a:ext cx="3217625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21" hasCustomPrompt="1"/>
          </p:nvPr>
        </p:nvSpPr>
        <p:spPr>
          <a:xfrm>
            <a:off x="4467226" y="4441387"/>
            <a:ext cx="3219392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22" hasCustomPrompt="1"/>
          </p:nvPr>
        </p:nvSpPr>
        <p:spPr>
          <a:xfrm>
            <a:off x="7812033" y="4441387"/>
            <a:ext cx="3223566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56953" y="377895"/>
            <a:ext cx="9846102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474867" y="2872569"/>
            <a:ext cx="5260975" cy="1311128"/>
          </a:xfrm>
        </p:spPr>
        <p:txBody>
          <a:bodyPr anchor="ctr">
            <a:spAutoFit/>
          </a:bodyPr>
          <a:lstStyle>
            <a:lvl1pPr marL="0" indent="0" algn="ctr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85032" y="1287277"/>
            <a:ext cx="860719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0" hasCustomPrompt="1"/>
          </p:nvPr>
        </p:nvSpPr>
        <p:spPr>
          <a:xfrm>
            <a:off x="1785032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6241143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92858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01830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0" hasCustomPrompt="1"/>
          </p:nvPr>
        </p:nvSpPr>
        <p:spPr>
          <a:xfrm>
            <a:off x="1785032" y="1792507"/>
            <a:ext cx="4198226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6201831" y="1792507"/>
            <a:ext cx="4190399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">
    <p:bg>
      <p:bgPr>
        <a:blipFill dpi="0" rotWithShape="1">
          <a:blip r:embed="rId2">
            <a:lum/>
          </a:blip>
          <a:srcRect/>
          <a:stretch>
            <a:fillRect l="-1000"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91269" y="1307618"/>
            <a:ext cx="2799871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93110" y="1307618"/>
            <a:ext cx="2798575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593655" y="1307618"/>
            <a:ext cx="2798575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1" hasCustomPrompt="1"/>
          </p:nvPr>
        </p:nvSpPr>
        <p:spPr>
          <a:xfrm>
            <a:off x="1785032" y="1792507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2" hasCustomPrompt="1"/>
          </p:nvPr>
        </p:nvSpPr>
        <p:spPr>
          <a:xfrm>
            <a:off x="4685577" y="1792507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3" hasCustomPrompt="1"/>
          </p:nvPr>
        </p:nvSpPr>
        <p:spPr>
          <a:xfrm>
            <a:off x="7586122" y="1792506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图片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7" hasCustomPrompt="1"/>
          </p:nvPr>
        </p:nvSpPr>
        <p:spPr>
          <a:xfrm>
            <a:off x="6096001" y="2046512"/>
            <a:ext cx="4978400" cy="3236687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1129553" y="2046512"/>
            <a:ext cx="4966447" cy="3236687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29553" y="377895"/>
            <a:ext cx="9944847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张图片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7"/>
          <p:cNvSpPr>
            <a:spLocks noGrp="1"/>
          </p:cNvSpPr>
          <p:nvPr>
            <p:ph type="pic" sz="quarter" idx="15" hasCustomPrompt="1"/>
          </p:nvPr>
        </p:nvSpPr>
        <p:spPr>
          <a:xfrm>
            <a:off x="1404602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  <a:endParaRPr lang="zh-CN" altLang="en-US" dirty="0"/>
          </a:p>
        </p:txBody>
      </p:sp>
      <p:sp>
        <p:nvSpPr>
          <p:cNvPr id="13" name="图片占位符 7"/>
          <p:cNvSpPr>
            <a:spLocks noGrp="1"/>
          </p:cNvSpPr>
          <p:nvPr>
            <p:ph type="pic" sz="quarter" idx="16" hasCustomPrompt="1"/>
          </p:nvPr>
        </p:nvSpPr>
        <p:spPr>
          <a:xfrm>
            <a:off x="6229353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  <a:endParaRPr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7" hasCustomPrompt="1"/>
          </p:nvPr>
        </p:nvSpPr>
        <p:spPr>
          <a:xfrm>
            <a:off x="1404602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8" hasCustomPrompt="1"/>
          </p:nvPr>
        </p:nvSpPr>
        <p:spPr>
          <a:xfrm>
            <a:off x="6229353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404602" y="377895"/>
            <a:ext cx="93776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和内容">
    <p:bg>
      <p:bgPr>
        <a:blipFill dpi="0" rotWithShape="1">
          <a:blip r:embed="rId2">
            <a:lum/>
          </a:blip>
          <a:srcRect/>
          <a:stretch>
            <a:fillRect l="-1000"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7"/>
          <p:cNvSpPr>
            <a:spLocks noGrp="1"/>
          </p:cNvSpPr>
          <p:nvPr>
            <p:ph type="pic" sz="quarter" idx="18" hasCustomPrompt="1"/>
          </p:nvPr>
        </p:nvSpPr>
        <p:spPr>
          <a:xfrm>
            <a:off x="1156953" y="1277258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  <a:endParaRPr lang="zh-CN" altLang="en-US" dirty="0"/>
          </a:p>
        </p:txBody>
      </p:sp>
      <p:sp>
        <p:nvSpPr>
          <p:cNvPr id="14" name="图片占位符 7"/>
          <p:cNvSpPr>
            <a:spLocks noGrp="1"/>
          </p:cNvSpPr>
          <p:nvPr>
            <p:ph type="pic" sz="quarter" idx="19" hasCustomPrompt="1"/>
          </p:nvPr>
        </p:nvSpPr>
        <p:spPr>
          <a:xfrm>
            <a:off x="4505830" y="1277258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  <a:endParaRPr lang="zh-CN" altLang="en-US" dirty="0"/>
          </a:p>
        </p:txBody>
      </p:sp>
      <p:sp>
        <p:nvSpPr>
          <p:cNvPr id="17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7854707" y="1277257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7" hasCustomPrompt="1"/>
          </p:nvPr>
        </p:nvSpPr>
        <p:spPr>
          <a:xfrm>
            <a:off x="1124187" y="4441387"/>
            <a:ext cx="3217625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21" hasCustomPrompt="1"/>
          </p:nvPr>
        </p:nvSpPr>
        <p:spPr>
          <a:xfrm>
            <a:off x="4467226" y="4441387"/>
            <a:ext cx="3219392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22" hasCustomPrompt="1"/>
          </p:nvPr>
        </p:nvSpPr>
        <p:spPr>
          <a:xfrm>
            <a:off x="7812033" y="4441387"/>
            <a:ext cx="3223566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56953" y="377895"/>
            <a:ext cx="9846102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58A7-513C-47BE-9B6D-29FE45CBE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E8B8F-0AD3-4B91-89A9-EA0C1FE924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58A7-513C-47BE-9B6D-29FE45CBE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E8B8F-0AD3-4B91-89A9-EA0C1FE924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://www.stanford.edu/~hastie/Papers/dann_IEEE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7"/>
          <p:cNvGrpSpPr/>
          <p:nvPr/>
        </p:nvGrpSpPr>
        <p:grpSpPr bwMode="auto">
          <a:xfrm>
            <a:off x="6288602" y="595184"/>
            <a:ext cx="1389063" cy="1389062"/>
            <a:chOff x="0" y="0"/>
            <a:chExt cx="1388581" cy="1388581"/>
          </a:xfrm>
        </p:grpSpPr>
        <p:sp>
          <p:nvSpPr>
            <p:cNvPr id="5" name="椭圆 5"/>
            <p:cNvSpPr>
              <a:spLocks noChangeArrowheads="1"/>
            </p:cNvSpPr>
            <p:nvPr/>
          </p:nvSpPr>
          <p:spPr bwMode="auto">
            <a:xfrm>
              <a:off x="0" y="0"/>
              <a:ext cx="1388581" cy="13885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" name="圆角矩形 35"/>
            <p:cNvSpPr>
              <a:spLocks noChangeArrowheads="1"/>
            </p:cNvSpPr>
            <p:nvPr/>
          </p:nvSpPr>
          <p:spPr bwMode="auto">
            <a:xfrm>
              <a:off x="377825" y="428157"/>
              <a:ext cx="640387" cy="368076"/>
            </a:xfrm>
            <a:prstGeom prst="roundRect">
              <a:avLst>
                <a:gd name="adj" fmla="val 8903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beve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7" name="梯形 36"/>
            <p:cNvSpPr>
              <a:spLocks noChangeArrowheads="1"/>
            </p:cNvSpPr>
            <p:nvPr/>
          </p:nvSpPr>
          <p:spPr bwMode="auto">
            <a:xfrm flipV="1">
              <a:off x="316517" y="836912"/>
              <a:ext cx="763002" cy="206353"/>
            </a:xfrm>
            <a:custGeom>
              <a:avLst/>
              <a:gdLst>
                <a:gd name="T0" fmla="*/ 737215 w 21600"/>
                <a:gd name="T1" fmla="*/ 103177 h 21600"/>
                <a:gd name="T2" fmla="*/ 381501 w 21600"/>
                <a:gd name="T3" fmla="*/ 206353 h 21600"/>
                <a:gd name="T4" fmla="*/ 25787 w 21600"/>
                <a:gd name="T5" fmla="*/ 103177 h 21600"/>
                <a:gd name="T6" fmla="*/ 38150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30 w 21600"/>
                <a:gd name="T13" fmla="*/ 2530 h 21600"/>
                <a:gd name="T14" fmla="*/ 19070 w 21600"/>
                <a:gd name="T15" fmla="*/ 190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460" y="21600"/>
                  </a:lnTo>
                  <a:lnTo>
                    <a:pt x="201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38225" y="2265317"/>
            <a:ext cx="7506413" cy="1147536"/>
          </a:xfrm>
        </p:spPr>
        <p:txBody>
          <a:bodyPr/>
          <a:lstStyle/>
          <a:p>
            <a:pPr algn="ctr"/>
            <a:r>
              <a:rPr lang="en-US" altLang="zh-CN"/>
              <a:t>KNN   </a:t>
            </a:r>
            <a:endParaRPr lang="zh-CN" altLang="en-US" dirty="0"/>
          </a:p>
        </p:txBody>
      </p:sp>
      <p:sp>
        <p:nvSpPr>
          <p:cNvPr id="8" name="副标题 2"/>
          <p:cNvSpPr txBox="1"/>
          <p:nvPr/>
        </p:nvSpPr>
        <p:spPr>
          <a:xfrm>
            <a:off x="10492740" y="4421351"/>
            <a:ext cx="1551896" cy="589398"/>
          </a:xfrm>
          <a:prstGeom prst="rect">
            <a:avLst/>
          </a:prstGeom>
          <a:solidFill>
            <a:schemeClr val="bg1"/>
          </a:solidFill>
          <a:effectLst>
            <a:outerShdw blurRad="50800" dist="635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3200" dirty="0"/>
              <a:t>陈素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8912" y="853965"/>
            <a:ext cx="5400000" cy="792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CN" sz="4000" b="0" dirty="0"/>
              <a:t>Representing Article</a:t>
            </a:r>
            <a:endParaRPr lang="zh-CN" altLang="en-US" sz="4000" dirty="0"/>
          </a:p>
        </p:txBody>
      </p:sp>
      <p:sp>
        <p:nvSpPr>
          <p:cNvPr id="5" name="标题 3"/>
          <p:cNvSpPr txBox="1"/>
          <p:nvPr/>
        </p:nvSpPr>
        <p:spPr>
          <a:xfrm>
            <a:off x="6101976" y="853965"/>
            <a:ext cx="5398479" cy="792000"/>
          </a:xfrm>
          <a:prstGeom prst="rect">
            <a:avLst/>
          </a:prstGeom>
          <a:solidFill>
            <a:srgbClr val="646464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Issues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01976" y="2046509"/>
            <a:ext cx="5398480" cy="37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38912" y="2046509"/>
            <a:ext cx="5400000" cy="378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71500" y="2348634"/>
            <a:ext cx="5267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Discriminant Adaptive Nearest Neighbor Classification</a:t>
            </a:r>
            <a:br>
              <a:rPr lang="en-US" altLang="zh-CN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Trevor Hastie and </a:t>
            </a:r>
            <a:r>
              <a:rPr lang="en-US" altLang="zh-CN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Rolbert</a:t>
            </a:r>
            <a:r>
              <a:rPr lang="en-US" altLang="zh-CN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Tibshirani</a:t>
            </a:r>
            <a:r>
              <a:rPr lang="en-US" altLang="zh-CN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PAITERN ANALYSIS AND MACHINE INTELLIGENCE, VOL. 18, NO. 6, JUNE 1996</a:t>
            </a:r>
            <a:br>
              <a:rPr lang="en-US" altLang="zh-CN" dirty="0"/>
            </a:br>
            <a:r>
              <a:rPr lang="en-US" altLang="zh-CN" dirty="0">
                <a:solidFill>
                  <a:srgbClr val="666699"/>
                </a:solidFill>
                <a:latin typeface="Arial" panose="020B0604020202020204" pitchFamily="34" charset="0"/>
                <a:hlinkClick r:id="rId1"/>
              </a:rPr>
              <a:t>http://www.stanford.edu/~hastie/Papers/dann_IEEE.pdf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461215" y="2348634"/>
            <a:ext cx="468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</a:rPr>
              <a:t>K value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</a:rPr>
              <a:t>Distances function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</a:rPr>
              <a:t>The weight of training data 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</a:rPr>
              <a:t>Performance problem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</a:rPr>
              <a:t>Keep the accuracy while reduce the quantity of the training data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33500" y="1422400"/>
            <a:ext cx="9423400" cy="3771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71032" y="2313799"/>
            <a:ext cx="3334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Iris dataset</a:t>
            </a:r>
            <a:r>
              <a:rPr lang="zh-CN" altLang="en-US" sz="2400"/>
              <a:t>：</a:t>
            </a:r>
            <a:r>
              <a:rPr lang="en-US" altLang="zh-CN" sz="2400"/>
              <a:t>3 kind of Iris flowers (Setosa, Versicolour and Virginica) with 4 attributes: sepal length, sepal width, petal length and petal width 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5887581" y="2504600"/>
            <a:ext cx="249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Training Data(80</a:t>
            </a:r>
            <a:r>
              <a:rPr lang="en-US" altLang="zh-CN" sz="2400" dirty="0"/>
              <a:t>%) 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887581" y="3932631"/>
            <a:ext cx="249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Testing  Data(20</a:t>
            </a:r>
            <a:r>
              <a:rPr lang="en-US" altLang="zh-CN" sz="2400" dirty="0"/>
              <a:t>%)</a:t>
            </a:r>
            <a:endParaRPr lang="zh-CN" altLang="en-US" sz="2400" dirty="0"/>
          </a:p>
        </p:txBody>
      </p:sp>
      <p:sp>
        <p:nvSpPr>
          <p:cNvPr id="20" name="左大括号 19"/>
          <p:cNvSpPr/>
          <p:nvPr/>
        </p:nvSpPr>
        <p:spPr>
          <a:xfrm>
            <a:off x="5142743" y="2772462"/>
            <a:ext cx="425274" cy="1391002"/>
          </a:xfrm>
          <a:prstGeom prst="leftBrace">
            <a:avLst/>
          </a:prstGeom>
          <a:ln w="34925" cap="rnd">
            <a:round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7767040" y="3250460"/>
            <a:ext cx="862055" cy="435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799359" y="3237129"/>
            <a:ext cx="141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Accuracy</a:t>
            </a:r>
            <a:r>
              <a:rPr lang="zh-CN" altLang="en-US" sz="2400" dirty="0"/>
              <a:t>？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1865129" y="5655965"/>
            <a:ext cx="812800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可以参考的工具：python 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工具包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KNN</a:t>
            </a:r>
            <a:r>
              <a:rPr lang="zh-CN" altLang="en-US" dirty="0"/>
              <a:t>原理</a:t>
            </a:r>
            <a:r>
              <a:rPr lang="en-US" altLang="zh-CN" dirty="0"/>
              <a:t>-</a:t>
            </a:r>
            <a:r>
              <a:rPr lang="zh-CN" altLang="en-US" dirty="0"/>
              <a:t>实现</a:t>
            </a:r>
            <a:r>
              <a:rPr lang="en-US" altLang="zh-CN" dirty="0"/>
              <a:t>(KD</a:t>
            </a:r>
            <a:r>
              <a:rPr lang="zh-CN" altLang="en-US" dirty="0"/>
              <a:t>树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http://blog.csdn.net/dark_scope/article/details/15809445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97965" y="1405890"/>
            <a:ext cx="9423400" cy="3771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05150" y="2353310"/>
            <a:ext cx="63182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ym typeface="+mn-ea"/>
              </a:rPr>
              <a:t>下载地址：</a:t>
            </a:r>
            <a:r>
              <a:rPr lang="en-US" altLang="zh-CN" dirty="0">
                <a:sym typeface="+mn-ea"/>
              </a:rPr>
              <a:t>http://ac.ica.stc.sh.cn/algorithm/Knn.zip</a:t>
            </a:r>
            <a:endParaRPr lang="en-US" altLang="zh-CN" dirty="0">
              <a:sym typeface="+mn-ea"/>
            </a:endParaRPr>
          </a:p>
          <a:p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时间：周日晚上</a:t>
            </a:r>
            <a:r>
              <a:rPr lang="en-US" altLang="zh-CN">
                <a:sym typeface="+mn-ea"/>
              </a:rPr>
              <a:t>24</a:t>
            </a:r>
            <a:r>
              <a:rPr lang="zh-CN" altLang="en-US">
                <a:sym typeface="+mn-ea"/>
              </a:rPr>
              <a:t>点之前（学号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姓名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编写语言）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提交格式：和</a:t>
            </a:r>
            <a:r>
              <a:rPr lang="en-US" altLang="zh-CN">
                <a:sym typeface="+mn-ea"/>
              </a:rPr>
              <a:t>training data</a:t>
            </a:r>
            <a:r>
              <a:rPr lang="zh-CN" altLang="en-US">
                <a:sym typeface="+mn-ea"/>
              </a:rPr>
              <a:t>的数据集格式一样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67305" y="2304415"/>
            <a:ext cx="6577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/>
              <a:t>Q &amp; A</a:t>
            </a:r>
            <a:endParaRPr lang="en-US" altLang="zh-CN"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9272" y="366465"/>
            <a:ext cx="8607198" cy="792000"/>
          </a:xfrm>
        </p:spPr>
        <p:txBody>
          <a:bodyPr/>
          <a:lstStyle/>
          <a:p>
            <a:r>
              <a:rPr lang="en-US" altLang="zh-CN"/>
              <a:t>KNN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28987" y="1360170"/>
            <a:ext cx="7235190" cy="454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Lucida Sans" panose="020B0602030504020204" pitchFamily="34" charset="0"/>
              </a:rPr>
              <a:t>What is KNN Classification</a:t>
            </a:r>
            <a:endParaRPr lang="en-US" altLang="zh-CN" sz="2400" b="1" dirty="0">
              <a:latin typeface="Lucida Sans" panose="020B0602030504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Lucida Sans" panose="020B0602030504020204" pitchFamily="34" charset="0"/>
              </a:rPr>
              <a:t>The Way it Works</a:t>
            </a:r>
            <a:endParaRPr lang="en-US" altLang="zh-CN" sz="2400" b="1" dirty="0">
              <a:latin typeface="Lucida Sans" panose="020B0602030504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Lucida Sans" panose="020B0602030504020204" pitchFamily="34" charset="0"/>
              </a:rPr>
              <a:t>Algorithm &amp; Detail Process</a:t>
            </a:r>
            <a:endParaRPr lang="en-US" altLang="zh-CN" sz="2400" b="1" dirty="0">
              <a:latin typeface="Lucida Sans" panose="020B0602030504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Lucida Sans" panose="020B0602030504020204" pitchFamily="34" charset="0"/>
              </a:rPr>
              <a:t>Advantages &amp; Disadvantages</a:t>
            </a:r>
            <a:endParaRPr lang="en-US" altLang="zh-CN" sz="2400" b="1" dirty="0">
              <a:latin typeface="Lucida Sans" panose="020B0602030504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Lucida Sans" panose="020B0602030504020204" pitchFamily="34" charset="0"/>
              </a:rPr>
              <a:t>Homework</a:t>
            </a:r>
            <a:endParaRPr lang="zh-CN" altLang="en-US" sz="2400" b="1" dirty="0">
              <a:latin typeface="Lucida Sans" panose="020B060203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785032" y="1241371"/>
            <a:ext cx="10308995" cy="1216025"/>
          </a:xfrm>
        </p:spPr>
        <p:txBody>
          <a:bodyPr/>
          <a:lstStyle/>
          <a:p>
            <a:pPr>
              <a:buFont typeface="Arial" panose="020B0604020202020204" pitchFamily="34" charset="0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The K-nearest-neighbor (KNN) algorithm measures the distance between a query scenario and a set of scenarios in the data set.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is KNN Classification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85032" y="2936523"/>
            <a:ext cx="103089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 can be used for both classification and regression predictive problems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85032" y="3784714"/>
            <a:ext cx="4278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Keywords: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Lazy Learning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Instance-based Learning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Supervised Learning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9412" y="3784714"/>
            <a:ext cx="54625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Required: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integer K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set of labeled examples (training data)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metric to measure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closeness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2343150" y="1708611"/>
            <a:ext cx="9750877" cy="424732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Let’s take a simple case to understand this algorithm.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Way it Works</a:t>
            </a:r>
            <a:endParaRPr lang="en-US" altLang="zh-CN" dirty="0"/>
          </a:p>
        </p:txBody>
      </p:sp>
      <p:pic>
        <p:nvPicPr>
          <p:cNvPr id="1026" name="Picture 2" descr="http://coolshell.cn/wp-content/uploads/2012/08/220px-KnnClassification.svg_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285" y="3398755"/>
            <a:ext cx="3063486" cy="277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096285" y="2720524"/>
            <a:ext cx="2704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Wikipedia: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5742215" y="3951513"/>
            <a:ext cx="587829" cy="1665549"/>
          </a:xfrm>
          <a:prstGeom prst="leftBrace">
            <a:avLst/>
          </a:prstGeom>
          <a:ln w="76200">
            <a:solidFill>
              <a:schemeClr val="tx1"/>
            </a:solidFill>
            <a:round/>
            <a:headEnd type="oval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18988" y="3629408"/>
            <a:ext cx="160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K==3: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18987" y="5499864"/>
            <a:ext cx="160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K==5: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968124" y="4267476"/>
            <a:ext cx="360000" cy="360000"/>
          </a:xfrm>
          <a:prstGeom prst="ellipse">
            <a:avLst/>
          </a:prstGeom>
          <a:solidFill>
            <a:srgbClr val="32D8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94932" y="4262692"/>
            <a:ext cx="108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belong to</a:t>
            </a:r>
            <a:endParaRPr lang="zh-CN" altLang="en-US" dirty="0"/>
          </a:p>
        </p:txBody>
      </p:sp>
      <p:sp>
        <p:nvSpPr>
          <p:cNvPr id="12" name="等腰三角形 11"/>
          <p:cNvSpPr/>
          <p:nvPr/>
        </p:nvSpPr>
        <p:spPr>
          <a:xfrm>
            <a:off x="8742501" y="4231036"/>
            <a:ext cx="360000" cy="36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968124" y="5962937"/>
            <a:ext cx="360000" cy="360000"/>
          </a:xfrm>
          <a:prstGeom prst="ellipse">
            <a:avLst/>
          </a:prstGeom>
          <a:solidFill>
            <a:srgbClr val="32D8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94932" y="5958153"/>
            <a:ext cx="108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belong to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742501" y="5958153"/>
            <a:ext cx="360000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86518" y="1211759"/>
            <a:ext cx="10371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Suppose we need to judge the quality of </a:t>
            </a:r>
            <a:r>
              <a:rPr lang="en-US" altLang="zh-CN" sz="2400" dirty="0"/>
              <a:t>the</a:t>
            </a:r>
            <a:r>
              <a:rPr lang="zh-CN" altLang="en-US" sz="2400" dirty="0"/>
              <a:t> paper towel</a:t>
            </a:r>
            <a:r>
              <a:rPr lang="en-US" altLang="zh-CN" sz="2400"/>
              <a:t>, we </a:t>
            </a:r>
            <a:r>
              <a:rPr lang="en-US" altLang="zh-CN" sz="2400" dirty="0"/>
              <a:t>can draw out two vectors to measure it.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86" y="3052082"/>
            <a:ext cx="4329112" cy="2305444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563986" y="3970761"/>
            <a:ext cx="1240972" cy="468086"/>
          </a:xfrm>
          <a:prstGeom prst="rightArrow">
            <a:avLst/>
          </a:prstGeom>
          <a:solidFill>
            <a:srgbClr val="6464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046" y="2946625"/>
            <a:ext cx="6157877" cy="261597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71213" y="2452760"/>
            <a:ext cx="202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X1 = 3 and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X2 = 7</a:t>
            </a:r>
            <a:r>
              <a:rPr lang="zh-CN" altLang="en-US" dirty="0">
                <a:solidFill>
                  <a:schemeClr val="accent1"/>
                </a:solidFill>
              </a:rPr>
              <a:t>？</a:t>
            </a:r>
            <a:endParaRPr lang="en-US" altLang="zh-CN" dirty="0">
              <a:solidFill>
                <a:schemeClr val="accent1"/>
              </a:solidFill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(3,7)&amp;K=3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4516" y="377895"/>
            <a:ext cx="8882968" cy="792000"/>
          </a:xfrm>
        </p:spPr>
        <p:txBody>
          <a:bodyPr>
            <a:noAutofit/>
          </a:bodyPr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0"/>
          </p:nvPr>
        </p:nvGraphicFramePr>
        <p:xfrm>
          <a:off x="465221" y="1582738"/>
          <a:ext cx="11582399" cy="481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pic>
        <p:nvPicPr>
          <p:cNvPr id="1026" name="Picture 2" descr="http://www.saedsayad.com/images/KNN_similarity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48" y="2039185"/>
            <a:ext cx="4512677" cy="427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.hiphotos.baidu.com/baike/s%3D220/sign=3643f5d17d1ed21b7dc929e79d6fddae/8326cffc1e178a8208d61b83f603738da977e82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024" y="3399899"/>
            <a:ext cx="2675206" cy="267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7266180" y="2202470"/>
            <a:ext cx="3347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d(</a:t>
            </a:r>
            <a:r>
              <a:rPr lang="en-US" altLang="zh-CN" sz="3200" dirty="0" err="1"/>
              <a:t>i,j</a:t>
            </a:r>
            <a:r>
              <a:rPr lang="en-US" altLang="zh-CN" sz="3200" dirty="0"/>
              <a:t>)=|x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-</a:t>
            </a:r>
            <a:r>
              <a:rPr lang="en-US" altLang="zh-CN" sz="3200" dirty="0" err="1"/>
              <a:t>x</a:t>
            </a:r>
            <a:r>
              <a:rPr lang="en-US" altLang="zh-CN" sz="3200" baseline="-25000" dirty="0" err="1"/>
              <a:t>j</a:t>
            </a:r>
            <a:r>
              <a:rPr lang="en-US" altLang="zh-CN" sz="3200" dirty="0"/>
              <a:t>|+|</a:t>
            </a:r>
            <a:r>
              <a:rPr lang="en-US" altLang="zh-CN" sz="3200" dirty="0" err="1"/>
              <a:t>y</a:t>
            </a:r>
            <a:r>
              <a:rPr lang="en-US" altLang="zh-CN" sz="3200" baseline="-25000" dirty="0" err="1"/>
              <a:t>i</a:t>
            </a:r>
            <a:r>
              <a:rPr lang="en-US" altLang="zh-CN" sz="3200" dirty="0" err="1"/>
              <a:t>-y</a:t>
            </a:r>
            <a:r>
              <a:rPr lang="en-US" altLang="zh-CN" sz="3200" baseline="-25000" dirty="0" err="1"/>
              <a:t>j</a:t>
            </a:r>
            <a:r>
              <a:rPr lang="en-US" altLang="zh-CN" sz="3200" dirty="0"/>
              <a:t>|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239486" y="1407887"/>
            <a:ext cx="10152744" cy="157752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algn="ctr"/>
            <a:r>
              <a:rPr lang="en-US" altLang="zh-CN" b="1" dirty="0"/>
              <a:t>Normalization: </a:t>
            </a:r>
            <a:r>
              <a:rPr lang="en-US" altLang="zh-CN" dirty="0">
                <a:latin typeface="+mn-lt"/>
              </a:rPr>
              <a:t>v' = </a:t>
            </a:r>
            <a:r>
              <a:rPr lang="zh-CN" altLang="en-US" dirty="0">
                <a:latin typeface="+mn-lt"/>
              </a:rPr>
              <a:t>（</a:t>
            </a:r>
            <a:r>
              <a:rPr lang="en-US" altLang="zh-CN" dirty="0">
                <a:latin typeface="+mn-lt"/>
              </a:rPr>
              <a:t>v - </a:t>
            </a:r>
            <a:r>
              <a:rPr lang="en-US" altLang="zh-CN" dirty="0" err="1">
                <a:latin typeface="+mn-lt"/>
              </a:rPr>
              <a:t>v</a:t>
            </a:r>
            <a:r>
              <a:rPr lang="en-US" altLang="zh-CN" baseline="-25000" dirty="0" err="1">
                <a:latin typeface="+mn-lt"/>
              </a:rPr>
              <a:t>min</a:t>
            </a:r>
            <a:r>
              <a:rPr lang="zh-CN" altLang="en-US" dirty="0">
                <a:latin typeface="+mn-lt"/>
              </a:rPr>
              <a:t>）</a:t>
            </a:r>
            <a:r>
              <a:rPr lang="en-US" altLang="zh-CN" dirty="0">
                <a:latin typeface="+mn-lt"/>
              </a:rPr>
              <a:t>/ (</a:t>
            </a:r>
            <a:r>
              <a:rPr lang="en-US" altLang="zh-CN" dirty="0" err="1">
                <a:latin typeface="+mn-lt"/>
              </a:rPr>
              <a:t>v</a:t>
            </a:r>
            <a:r>
              <a:rPr lang="en-US" altLang="zh-CN" baseline="-25000" dirty="0" err="1">
                <a:latin typeface="+mn-lt"/>
              </a:rPr>
              <a:t>max</a:t>
            </a:r>
            <a:r>
              <a:rPr lang="en-US" altLang="zh-CN" dirty="0">
                <a:latin typeface="+mn-lt"/>
              </a:rPr>
              <a:t> - </a:t>
            </a:r>
            <a:r>
              <a:rPr lang="en-US" altLang="zh-CN" dirty="0" err="1">
                <a:latin typeface="+mn-lt"/>
              </a:rPr>
              <a:t>v</a:t>
            </a:r>
            <a:r>
              <a:rPr lang="en-US" altLang="zh-CN" baseline="-25000" dirty="0" err="1">
                <a:latin typeface="+mn-lt"/>
              </a:rPr>
              <a:t>min</a:t>
            </a:r>
            <a:r>
              <a:rPr lang="en-US" altLang="zh-CN" dirty="0">
                <a:latin typeface="+mn-lt"/>
              </a:rPr>
              <a:t>)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			</a:t>
            </a:r>
            <a:endParaRPr lang="en-US" altLang="zh-CN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581" y="2985407"/>
            <a:ext cx="4457700" cy="3086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5581" y="2523742"/>
            <a:ext cx="654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K=1</a:t>
            </a:r>
            <a:endParaRPr lang="en-US" altLang="zh-CN" sz="2400" dirty="0"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744" y="2985407"/>
            <a:ext cx="4394426" cy="30861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315858" y="4016829"/>
            <a:ext cx="1444171" cy="587828"/>
          </a:xfrm>
          <a:prstGeom prst="rightArrow">
            <a:avLst/>
          </a:prstGeom>
          <a:solidFill>
            <a:srgbClr val="8C8C8C"/>
          </a:solidFill>
          <a:ln>
            <a:solidFill>
              <a:srgbClr val="64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101976" y="2046509"/>
            <a:ext cx="5398480" cy="37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Advantages &amp; Disadvantages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8912" y="2046509"/>
            <a:ext cx="5400000" cy="378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4538" y="2216221"/>
            <a:ext cx="177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Advantages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358399" y="2216221"/>
            <a:ext cx="271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Disadvantages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8912" y="3428677"/>
            <a:ext cx="50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Simple algorithm. 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Works well on basic recognition problems</a:t>
            </a:r>
            <a:endParaRPr lang="en-US" altLang="zh-CN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461216" y="2847598"/>
            <a:ext cx="468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Main disadvantage is a</a:t>
            </a:r>
            <a:r>
              <a:rPr lang="en-US" altLang="zh-CN" sz="2000" i="1" dirty="0">
                <a:solidFill>
                  <a:schemeClr val="bg1"/>
                </a:solidFill>
              </a:rPr>
              <a:t> lazy learner, </a:t>
            </a:r>
            <a:r>
              <a:rPr lang="en-US" altLang="zh-CN" sz="2000" dirty="0">
                <a:solidFill>
                  <a:schemeClr val="bg1"/>
                </a:solidFill>
              </a:rPr>
              <a:t>it does not learn anything from the training data and simply uses the training data itself for classification.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For large training sets, requires </a:t>
            </a:r>
            <a:r>
              <a:rPr lang="en-US" altLang="zh-CN" sz="2000">
                <a:solidFill>
                  <a:schemeClr val="bg1"/>
                </a:solidFill>
              </a:rPr>
              <a:t>large memory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science students">
      <a:dk1>
        <a:sysClr val="windowText" lastClr="000000"/>
      </a:dk1>
      <a:lt1>
        <a:sysClr val="window" lastClr="FFFFFF"/>
      </a:lt1>
      <a:dk2>
        <a:srgbClr val="44546A"/>
      </a:dk2>
      <a:lt2>
        <a:srgbClr val="FADC2B"/>
      </a:lt2>
      <a:accent1>
        <a:srgbClr val="ED1C24"/>
      </a:accent1>
      <a:accent2>
        <a:srgbClr val="3C3C3C"/>
      </a:accent2>
      <a:accent3>
        <a:srgbClr val="646464"/>
      </a:accent3>
      <a:accent4>
        <a:srgbClr val="8C8C8C"/>
      </a:accent4>
      <a:accent5>
        <a:srgbClr val="B4B4B4"/>
      </a:accent5>
      <a:accent6>
        <a:srgbClr val="9B9B9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science students">
      <a:dk1>
        <a:sysClr val="windowText" lastClr="000000"/>
      </a:dk1>
      <a:lt1>
        <a:sysClr val="window" lastClr="FFFFFF"/>
      </a:lt1>
      <a:dk2>
        <a:srgbClr val="44546A"/>
      </a:dk2>
      <a:lt2>
        <a:srgbClr val="FADC2B"/>
      </a:lt2>
      <a:accent1>
        <a:srgbClr val="ED1C24"/>
      </a:accent1>
      <a:accent2>
        <a:srgbClr val="3C3C3C"/>
      </a:accent2>
      <a:accent3>
        <a:srgbClr val="646464"/>
      </a:accent3>
      <a:accent4>
        <a:srgbClr val="8C8C8C"/>
      </a:accent4>
      <a:accent5>
        <a:srgbClr val="B4B4B4"/>
      </a:accent5>
      <a:accent6>
        <a:srgbClr val="9B9B9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科学项目演示文稿(宽屏)</Template>
  <TotalTime>0</TotalTime>
  <Words>1965</Words>
  <Application>WPS 演示</Application>
  <PresentationFormat>宽屏</PresentationFormat>
  <Paragraphs>112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Lucida Sans</vt:lpstr>
      <vt:lpstr>Times New Roman</vt:lpstr>
      <vt:lpstr>Arial Unicode MS</vt:lpstr>
      <vt:lpstr>Calibri Light</vt:lpstr>
      <vt:lpstr>Calibri</vt:lpstr>
      <vt:lpstr>Lucida Sans Unicode</vt:lpstr>
      <vt:lpstr>Office 主题</vt:lpstr>
      <vt:lpstr>1_Office 主题</vt:lpstr>
      <vt:lpstr>KNN   </vt:lpstr>
      <vt:lpstr>KNN</vt:lpstr>
      <vt:lpstr>What is KNN Classification</vt:lpstr>
      <vt:lpstr>The Way it Works</vt:lpstr>
      <vt:lpstr>Example</vt:lpstr>
      <vt:lpstr>Algorithm</vt:lpstr>
      <vt:lpstr>Algorithm</vt:lpstr>
      <vt:lpstr>Detail Process</vt:lpstr>
      <vt:lpstr>Advantages &amp; Disadvantages</vt:lpstr>
      <vt:lpstr>Representing Article</vt:lpstr>
      <vt:lpstr>Homework</vt:lpstr>
      <vt:lpstr>Homework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chensu</cp:lastModifiedBy>
  <cp:revision>4</cp:revision>
  <dcterms:created xsi:type="dcterms:W3CDTF">2015-11-11T07:05:00Z</dcterms:created>
  <dcterms:modified xsi:type="dcterms:W3CDTF">2017-09-20T01:20:26Z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TC043557019991</vt:lpwstr>
  </property>
  <property fmtid="{D5CDD505-2E9C-101B-9397-08002B2CF9AE}" pid="3" name="KSOProductBuildVer">
    <vt:lpwstr>2052-10.1.0.6749</vt:lpwstr>
  </property>
</Properties>
</file>