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95" r:id="rId5"/>
    <p:sldId id="260" r:id="rId6"/>
    <p:sldId id="294" r:id="rId7"/>
    <p:sldId id="263" r:id="rId8"/>
    <p:sldId id="297" r:id="rId9"/>
    <p:sldId id="259" r:id="rId10"/>
    <p:sldId id="261" r:id="rId11"/>
    <p:sldId id="262" r:id="rId12"/>
    <p:sldId id="264" r:id="rId13"/>
    <p:sldId id="268" r:id="rId14"/>
    <p:sldId id="298" r:id="rId15"/>
    <p:sldId id="269" r:id="rId16"/>
    <p:sldId id="266" r:id="rId17"/>
    <p:sldId id="272" r:id="rId18"/>
    <p:sldId id="300" r:id="rId19"/>
    <p:sldId id="274" r:id="rId20"/>
    <p:sldId id="275" r:id="rId21"/>
    <p:sldId id="285" r:id="rId22"/>
    <p:sldId id="286" r:id="rId23"/>
    <p:sldId id="287" r:id="rId24"/>
    <p:sldId id="289" r:id="rId25"/>
    <p:sldId id="290" r:id="rId26"/>
    <p:sldId id="280" r:id="rId27"/>
    <p:sldId id="281" r:id="rId28"/>
    <p:sldId id="282" r:id="rId29"/>
    <p:sldId id="283" r:id="rId30"/>
    <p:sldId id="299" r:id="rId31"/>
    <p:sldId id="284" r:id="rId32"/>
    <p:sldId id="292" r:id="rId33"/>
    <p:sldId id="291" r:id="rId34"/>
    <p:sldId id="277" r:id="rId35"/>
    <p:sldId id="278" r:id="rId36"/>
    <p:sldId id="27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AA7E0-DEE4-470B-B3C6-0B0705908A34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A21B9-16E2-4C89-AB18-360DA8F46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51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01243-ED25-409F-990C-195B1CF32F99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361E6-24F1-49AC-8677-07EA5A56F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4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361E6-24F1-49AC-8677-07EA5A56FD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4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361E6-24F1-49AC-8677-07EA5A56FD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294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361E6-24F1-49AC-8677-07EA5A56FD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63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361E6-24F1-49AC-8677-07EA5A56FD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4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361E6-24F1-49AC-8677-07EA5A56FD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97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92FFBBA7-140C-4614-972D-59E9D724FB00}" type="mathplaceholder">
                        <a:rPr lang="zh-CN" altLang="en-US" i="1" smtClean="0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>
                    <a:latin typeface="Cambria Math" panose="02040503050406030204" pitchFamily="18" charset="0"/>
                  </a:rPr>
                  <a:t>"在此处键入公式。"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361E6-24F1-49AC-8677-07EA5A56FD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091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361E6-24F1-49AC-8677-07EA5A56FD1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2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361E6-24F1-49AC-8677-07EA5A56FD1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6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EE46-3658-4810-B793-E9A73E7577EE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7A4A-FA9E-4933-8BC4-2AA74E7A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10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EE46-3658-4810-B793-E9A73E7577EE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7A4A-FA9E-4933-8BC4-2AA74E7A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6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EE46-3658-4810-B793-E9A73E7577EE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7A4A-FA9E-4933-8BC4-2AA74E7A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84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  <a:effectLst>
            <a:innerShdw blurRad="76200" dist="127000" dir="5400000">
              <a:srgbClr val="FF0000">
                <a:alpha val="50000"/>
              </a:srgbClr>
            </a:innerShdw>
          </a:effectLst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EE46-3658-4810-B793-E9A73E7577EE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7A4A-FA9E-4933-8BC4-2AA74E7A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0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EE46-3658-4810-B793-E9A73E7577EE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7A4A-FA9E-4933-8BC4-2AA74E7A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63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effectLst>
            <a:innerShdw blurRad="63500" dist="76200" dir="5400000">
              <a:srgbClr val="FF0000">
                <a:alpha val="50000"/>
              </a:srgbClr>
            </a:innerShdw>
          </a:effectLst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p"/>
              <a:defRPr/>
            </a:lvl1pPr>
            <a:lvl2pPr marL="685800" indent="-228600">
              <a:buClr>
                <a:srgbClr val="FF0000"/>
              </a:buClr>
              <a:buFont typeface="Wingdings" panose="05000000000000000000" pitchFamily="2" charset="2"/>
              <a:buChar char="p"/>
              <a:defRPr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p"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EE46-3658-4810-B793-E9A73E7577EE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7A4A-FA9E-4933-8BC4-2AA74E7A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7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EE46-3658-4810-B793-E9A73E7577EE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7A4A-FA9E-4933-8BC4-2AA74E7A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1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EE46-3658-4810-B793-E9A73E7577EE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7A4A-FA9E-4933-8BC4-2AA74E7A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80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EE46-3658-4810-B793-E9A73E7577EE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7A4A-FA9E-4933-8BC4-2AA74E7A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EE46-3658-4810-B793-E9A73E7577EE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7A4A-FA9E-4933-8BC4-2AA74E7A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04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EE46-3658-4810-B793-E9A73E7577EE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7A4A-FA9E-4933-8BC4-2AA74E7A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4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2EE46-3658-4810-B793-E9A73E7577EE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07A4A-FA9E-4933-8BC4-2AA74E7A5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1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  <a:r>
              <a:rPr lang="en-US" altLang="zh-CN" dirty="0"/>
              <a:t>&amp;</a:t>
            </a:r>
            <a:r>
              <a:rPr lang="zh-CN" altLang="en-US" dirty="0"/>
              <a:t>随机森林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00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表示在已知随机变量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的条件下，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的不确定性。定义为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给定条件下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的条件概率分布的熵对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的数学期望：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当熵和条件熵中的概率由数据估计得到时，所对应的熵与条件熵分别称为经验熵和经验条件熵。</a:t>
                </a: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07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信息增益</a:t>
            </a:r>
            <a:r>
              <a:rPr lang="en-US" altLang="zh-CN" dirty="0"/>
              <a:t>(ID3)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定义：特征</a:t>
            </a:r>
            <a:r>
              <a:rPr lang="en-US" altLang="zh-CN" dirty="0"/>
              <a:t>A</a:t>
            </a:r>
            <a:r>
              <a:rPr lang="zh-CN" altLang="en-US" dirty="0"/>
              <a:t>对训练数据集</a:t>
            </a:r>
            <a:r>
              <a:rPr lang="en-US" altLang="zh-CN" dirty="0"/>
              <a:t>D</a:t>
            </a:r>
            <a:r>
              <a:rPr lang="zh-CN" altLang="en-US" dirty="0"/>
              <a:t>的信息增益</a:t>
            </a:r>
            <a:r>
              <a:rPr lang="en-US" altLang="zh-CN" dirty="0"/>
              <a:t>g(D,A)</a:t>
            </a:r>
            <a:r>
              <a:rPr lang="zh-CN" altLang="en-US" dirty="0"/>
              <a:t>，为集合</a:t>
            </a:r>
            <a:r>
              <a:rPr lang="en-US" altLang="zh-CN" dirty="0"/>
              <a:t>D</a:t>
            </a:r>
            <a:r>
              <a:rPr lang="zh-CN" altLang="en-US" dirty="0"/>
              <a:t>的经验熵</a:t>
            </a:r>
            <a:r>
              <a:rPr lang="en-US" altLang="zh-CN" dirty="0"/>
              <a:t>H(D)</a:t>
            </a:r>
            <a:r>
              <a:rPr lang="zh-CN" altLang="en-US" dirty="0"/>
              <a:t>与特征</a:t>
            </a:r>
            <a:r>
              <a:rPr lang="en-US" altLang="zh-CN" dirty="0"/>
              <a:t>A</a:t>
            </a:r>
            <a:r>
              <a:rPr lang="zh-CN" altLang="en-US" dirty="0"/>
              <a:t>给定条件下，</a:t>
            </a:r>
            <a:r>
              <a:rPr lang="en-US" altLang="zh-CN" dirty="0"/>
              <a:t>D</a:t>
            </a:r>
            <a:r>
              <a:rPr lang="zh-CN" altLang="en-US" dirty="0"/>
              <a:t>的经验条件熵</a:t>
            </a:r>
            <a:r>
              <a:rPr lang="en-US" altLang="zh-CN" dirty="0"/>
              <a:t>H(D|A)</a:t>
            </a:r>
            <a:r>
              <a:rPr lang="zh-CN" altLang="en-US" dirty="0"/>
              <a:t>之差：</a:t>
            </a:r>
            <a:endParaRPr lang="en-US" altLang="zh-CN" dirty="0"/>
          </a:p>
          <a:p>
            <a:r>
              <a:rPr lang="en-US" altLang="zh-CN" dirty="0"/>
              <a:t>g(D,A)=H(D)-H(D|A)</a:t>
            </a:r>
          </a:p>
          <a:p>
            <a:r>
              <a:rPr lang="zh-CN" altLang="en-US" dirty="0"/>
              <a:t>经验熵</a:t>
            </a:r>
            <a:r>
              <a:rPr lang="en-US" altLang="zh-CN" dirty="0"/>
              <a:t>H(D)</a:t>
            </a:r>
            <a:r>
              <a:rPr lang="zh-CN" altLang="en-US" dirty="0"/>
              <a:t>表示对数据集</a:t>
            </a:r>
            <a:r>
              <a:rPr lang="en-US" altLang="zh-CN" dirty="0"/>
              <a:t>D</a:t>
            </a:r>
            <a:r>
              <a:rPr lang="zh-CN" altLang="en-US" dirty="0"/>
              <a:t>进行分类的不确定性</a:t>
            </a:r>
            <a:endParaRPr lang="en-US" altLang="zh-CN" dirty="0"/>
          </a:p>
          <a:p>
            <a:r>
              <a:rPr lang="zh-CN" altLang="en-US" dirty="0"/>
              <a:t>经验条件熵</a:t>
            </a:r>
            <a:r>
              <a:rPr lang="en-US" altLang="zh-CN" dirty="0"/>
              <a:t>H(D|A)</a:t>
            </a:r>
            <a:r>
              <a:rPr lang="zh-CN" altLang="en-US" dirty="0"/>
              <a:t>表示在特征</a:t>
            </a:r>
            <a:r>
              <a:rPr lang="en-US" altLang="zh-CN" dirty="0"/>
              <a:t>A</a:t>
            </a:r>
            <a:r>
              <a:rPr lang="zh-CN" altLang="en-US" dirty="0"/>
              <a:t>给定的条件下对数据集</a:t>
            </a:r>
            <a:r>
              <a:rPr lang="en-US" altLang="zh-CN" dirty="0"/>
              <a:t>D</a:t>
            </a:r>
            <a:r>
              <a:rPr lang="zh-CN" altLang="en-US" dirty="0"/>
              <a:t>进行分类的不确定性</a:t>
            </a:r>
            <a:endParaRPr lang="en-US" altLang="zh-CN" dirty="0"/>
          </a:p>
          <a:p>
            <a:r>
              <a:rPr lang="zh-CN" altLang="en-US" dirty="0"/>
              <a:t>它们的差，表示特征</a:t>
            </a:r>
            <a:r>
              <a:rPr lang="en-US" altLang="zh-CN" dirty="0"/>
              <a:t>A</a:t>
            </a:r>
            <a:r>
              <a:rPr lang="zh-CN" altLang="en-US" dirty="0"/>
              <a:t>使得数据集</a:t>
            </a:r>
            <a:r>
              <a:rPr lang="en-US" altLang="zh-CN" dirty="0"/>
              <a:t>D</a:t>
            </a:r>
            <a:r>
              <a:rPr lang="zh-CN" altLang="en-US" dirty="0"/>
              <a:t>的分类不确定性减少的程度，即信息增益</a:t>
            </a:r>
          </a:p>
        </p:txBody>
      </p:sp>
    </p:spTree>
    <p:extLst>
      <p:ext uri="{BB962C8B-B14F-4D97-AF65-F5344CB8AC3E}">
        <p14:creationId xmlns:p14="http://schemas.microsoft.com/office/powerpoint/2010/main" val="83725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1325563"/>
          </a:xfrm>
        </p:spPr>
        <p:txBody>
          <a:bodyPr/>
          <a:lstStyle/>
          <a:p>
            <a:r>
              <a:rPr lang="zh-CN" altLang="en-US" dirty="0"/>
              <a:t>符号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013" y="1951735"/>
            <a:ext cx="8449974" cy="435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2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信息增益的计算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  <a:r>
              <a:rPr lang="en-US" altLang="zh-CN" dirty="0"/>
              <a:t>D</a:t>
            </a:r>
            <a:r>
              <a:rPr lang="zh-CN" altLang="en-US" dirty="0"/>
              <a:t>的经验熵：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895" y="2500832"/>
            <a:ext cx="3364305" cy="9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条件熵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757" y="1825625"/>
            <a:ext cx="6521260" cy="46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31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经验条件熵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039" y="1825624"/>
            <a:ext cx="5489408" cy="453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81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C4.5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ID3</a:t>
                </a:r>
                <a:r>
                  <a:rPr lang="zh-CN" altLang="en-US" dirty="0"/>
                  <a:t>偏向于选择取值较多的特征</a:t>
                </a:r>
                <a:endParaRPr lang="en-US" altLang="zh-CN" dirty="0"/>
              </a:p>
              <a:p>
                <a:r>
                  <a:rPr lang="zh-CN" altLang="en-US" dirty="0"/>
                  <a:t>利用信息增益率选择特征</a:t>
                </a:r>
                <a:endParaRPr lang="en-US" altLang="zh-CN" dirty="0"/>
              </a:p>
              <a:p>
                <a:r>
                  <a:rPr lang="zh-CN" altLang="en-US" dirty="0"/>
                  <a:t>信息增益率：信息增益</a:t>
                </a:r>
                <a:r>
                  <a:rPr lang="en-US" altLang="zh-CN" dirty="0"/>
                  <a:t>g(D,A)</a:t>
                </a:r>
                <a:r>
                  <a:rPr lang="zh-CN" altLang="en-US" dirty="0"/>
                  <a:t>与数据集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关于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的值的熵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之比：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是特征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取值的个数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570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Classification</a:t>
            </a:r>
            <a:r>
              <a:rPr lang="en-US" altLang="zh-CN" dirty="0"/>
              <a:t> &amp; Regression Tree</a:t>
            </a:r>
          </a:p>
          <a:p>
            <a:r>
              <a:rPr lang="en-US" altLang="zh-CN" dirty="0"/>
              <a:t>CART</a:t>
            </a:r>
            <a:r>
              <a:rPr lang="zh-CN" altLang="en-US" dirty="0"/>
              <a:t>是给定输入随机变量</a:t>
            </a:r>
            <a:r>
              <a:rPr lang="en-US" altLang="zh-CN" dirty="0"/>
              <a:t>X</a:t>
            </a:r>
            <a:r>
              <a:rPr lang="zh-CN" altLang="en-US" dirty="0"/>
              <a:t>的条件下输出随机变量</a:t>
            </a:r>
            <a:r>
              <a:rPr lang="en-US" altLang="zh-CN" dirty="0"/>
              <a:t>Y</a:t>
            </a:r>
            <a:r>
              <a:rPr lang="zh-CN" altLang="en-US" dirty="0"/>
              <a:t>的条件概率分布的学习方法。</a:t>
            </a:r>
            <a:endParaRPr lang="en-US" altLang="zh-CN" dirty="0"/>
          </a:p>
          <a:p>
            <a:r>
              <a:rPr lang="en-US" altLang="zh-CN" dirty="0"/>
              <a:t>CART</a:t>
            </a:r>
            <a:r>
              <a:rPr lang="zh-CN" altLang="en-US" dirty="0"/>
              <a:t>假设决策树是二叉树，内部节点特征的取值为“是”或者“否”。这样的决策树等价于递归二分每个特征。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944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Gini</a:t>
            </a:r>
            <a:r>
              <a:rPr lang="zh-CN" altLang="en-US" dirty="0"/>
              <a:t>系数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955" y="2288929"/>
            <a:ext cx="7060090" cy="37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4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Gini</a:t>
            </a:r>
            <a:r>
              <a:rPr lang="zh-CN" altLang="en-US" dirty="0"/>
              <a:t>系数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计算更快</a:t>
                </a:r>
                <a:endParaRPr lang="en-US" altLang="zh-CN" dirty="0"/>
              </a:p>
              <a:p>
                <a:r>
                  <a:rPr lang="zh-CN" altLang="en-US" dirty="0"/>
                  <a:t>如果样本集合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根据特征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取某一可能值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被分割成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则在特征</a:t>
                </a:r>
                <a:r>
                  <a:rPr lang="en-US" altLang="zh-CN" dirty="0"/>
                  <a:t>A=a</a:t>
                </a:r>
                <a:r>
                  <a:rPr lang="zh-CN" altLang="en-US" dirty="0"/>
                  <a:t>的条件下，集合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Gini</a:t>
                </a:r>
                <a:r>
                  <a:rPr lang="zh-CN" altLang="en-US" dirty="0"/>
                  <a:t>指数为：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85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402" y="1825625"/>
            <a:ext cx="9394666" cy="45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46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CART</a:t>
            </a:r>
            <a:r>
              <a:rPr lang="zh-CN" altLang="en-US" dirty="0"/>
              <a:t>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D</a:t>
            </a:r>
            <a:r>
              <a:rPr lang="zh-CN" altLang="en-US" dirty="0"/>
              <a:t>，停止计算的条件。输出</a:t>
            </a:r>
            <a:r>
              <a:rPr lang="en-US" altLang="zh-CN" dirty="0"/>
              <a:t>CART</a:t>
            </a:r>
          </a:p>
          <a:p>
            <a:r>
              <a:rPr lang="zh-CN" altLang="en-US" dirty="0"/>
              <a:t>从根节点开始，递归对每个节点进行以下操作：</a:t>
            </a:r>
            <a:endParaRPr lang="en-US" altLang="zh-CN" dirty="0"/>
          </a:p>
          <a:p>
            <a:r>
              <a:rPr lang="zh-CN" altLang="en-US" dirty="0"/>
              <a:t>设节点的数据集为</a:t>
            </a:r>
            <a:r>
              <a:rPr lang="en-US" altLang="zh-CN" dirty="0"/>
              <a:t>D, </a:t>
            </a:r>
            <a:r>
              <a:rPr lang="zh-CN" altLang="en-US" dirty="0"/>
              <a:t>计算现有特征对</a:t>
            </a:r>
            <a:r>
              <a:rPr lang="en-US" altLang="zh-CN" dirty="0"/>
              <a:t>D</a:t>
            </a:r>
            <a:r>
              <a:rPr lang="zh-CN" altLang="en-US" dirty="0"/>
              <a:t>的</a:t>
            </a:r>
            <a:r>
              <a:rPr lang="en-US" altLang="zh-CN" dirty="0"/>
              <a:t>Gini</a:t>
            </a:r>
            <a:r>
              <a:rPr lang="zh-CN" altLang="en-US" dirty="0"/>
              <a:t>系数。此时，对每一个特征</a:t>
            </a:r>
            <a:r>
              <a:rPr lang="en-US" altLang="zh-CN" dirty="0"/>
              <a:t>A</a:t>
            </a:r>
            <a:r>
              <a:rPr lang="zh-CN" altLang="en-US" dirty="0"/>
              <a:t>，对其每一个可能的取值</a:t>
            </a:r>
            <a:r>
              <a:rPr lang="en-US" altLang="zh-CN" dirty="0"/>
              <a:t>a</a:t>
            </a:r>
            <a:r>
              <a:rPr lang="zh-CN" altLang="en-US" dirty="0"/>
              <a:t>，计算</a:t>
            </a:r>
            <a:r>
              <a:rPr lang="en-US" altLang="zh-CN" dirty="0"/>
              <a:t>A=a</a:t>
            </a:r>
            <a:r>
              <a:rPr lang="zh-CN" altLang="en-US" dirty="0"/>
              <a:t>时的</a:t>
            </a:r>
            <a:r>
              <a:rPr lang="en-US" altLang="zh-CN" dirty="0"/>
              <a:t>Gini(D,A=a)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对所有特征</a:t>
            </a:r>
            <a:r>
              <a:rPr lang="en-US" altLang="zh-CN" dirty="0"/>
              <a:t>A</a:t>
            </a:r>
            <a:r>
              <a:rPr lang="zh-CN" altLang="en-US" dirty="0"/>
              <a:t>和切分点</a:t>
            </a:r>
            <a:r>
              <a:rPr lang="en-US" altLang="zh-CN" dirty="0"/>
              <a:t>a</a:t>
            </a:r>
            <a:r>
              <a:rPr lang="zh-CN" altLang="en-US" dirty="0"/>
              <a:t>，选择</a:t>
            </a:r>
            <a:r>
              <a:rPr lang="en-US" altLang="zh-CN" dirty="0"/>
              <a:t>Gini</a:t>
            </a:r>
            <a:r>
              <a:rPr lang="zh-CN" altLang="en-US" dirty="0"/>
              <a:t>系数最小的切分点</a:t>
            </a:r>
            <a:r>
              <a:rPr lang="en-US" altLang="zh-CN" dirty="0"/>
              <a:t>a</a:t>
            </a:r>
            <a:r>
              <a:rPr lang="zh-CN" altLang="en-US" dirty="0"/>
              <a:t>和特征</a:t>
            </a:r>
            <a:r>
              <a:rPr lang="en-US" altLang="zh-CN" dirty="0"/>
              <a:t>Aa</a:t>
            </a:r>
            <a:r>
              <a:rPr lang="zh-CN" altLang="en-US" dirty="0"/>
              <a:t>，作为最优特征和最优切分点。从现节点生成两个子节点，将数据集</a:t>
            </a:r>
            <a:r>
              <a:rPr lang="en-US" altLang="zh-CN" dirty="0"/>
              <a:t>D</a:t>
            </a:r>
            <a:r>
              <a:rPr lang="zh-CN" altLang="en-US" dirty="0"/>
              <a:t>分配到两个子节点中。如果子数据集中特征</a:t>
            </a:r>
            <a:r>
              <a:rPr lang="en-US" altLang="zh-CN" dirty="0"/>
              <a:t>Aa</a:t>
            </a:r>
            <a:r>
              <a:rPr lang="zh-CN" altLang="en-US" dirty="0"/>
              <a:t>的取值只有一种，可以删除该特征。</a:t>
            </a:r>
            <a:endParaRPr lang="en-US" altLang="zh-CN" dirty="0"/>
          </a:p>
          <a:p>
            <a:r>
              <a:rPr lang="zh-CN" altLang="en-US" dirty="0"/>
              <a:t>对两个子节点递归调用前两步，直至满足停止条件。</a:t>
            </a:r>
            <a:endParaRPr lang="en-US" altLang="zh-CN" dirty="0"/>
          </a:p>
          <a:p>
            <a:r>
              <a:rPr lang="zh-CN" altLang="en-US" dirty="0"/>
              <a:t>生成</a:t>
            </a:r>
            <a:r>
              <a:rPr lang="en-US" altLang="zh-CN" dirty="0"/>
              <a:t>CART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354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750" y="1825625"/>
            <a:ext cx="7194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3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35" y="2480228"/>
            <a:ext cx="7719729" cy="18975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有房？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246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婚姻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940" y="1690688"/>
            <a:ext cx="6874335" cy="48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34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连续变量处理</a:t>
            </a:r>
            <a:r>
              <a:rPr lang="en-US" altLang="zh-CN" dirty="0"/>
              <a:t>(</a:t>
            </a:r>
            <a:r>
              <a:rPr lang="zh-CN" altLang="en-US" dirty="0"/>
              <a:t>收入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715" y="2262434"/>
            <a:ext cx="8594907" cy="33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77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46" y="780681"/>
            <a:ext cx="8305599" cy="52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98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3809"/>
            <a:ext cx="5110978" cy="2644924"/>
          </a:xfrm>
        </p:spPr>
      </p:pic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训练集表现好，测试集表现差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178" y="3352375"/>
            <a:ext cx="5974598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85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应对过拟合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随机森林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剪枝</a:t>
            </a:r>
          </a:p>
        </p:txBody>
      </p:sp>
    </p:spTree>
    <p:extLst>
      <p:ext uri="{BB962C8B-B14F-4D97-AF65-F5344CB8AC3E}">
        <p14:creationId xmlns:p14="http://schemas.microsoft.com/office/powerpoint/2010/main" val="942524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488" y="1874034"/>
            <a:ext cx="7212051" cy="44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34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Bagging</a:t>
            </a:r>
          </a:p>
          <a:p>
            <a:r>
              <a:rPr lang="zh-CN" altLang="en-US" dirty="0"/>
              <a:t>行采样：有放回的采样</a:t>
            </a:r>
            <a:r>
              <a:rPr lang="en-US" altLang="zh-CN" dirty="0"/>
              <a:t>|D|</a:t>
            </a:r>
            <a:r>
              <a:rPr lang="zh-CN" altLang="en-US" dirty="0"/>
              <a:t>个样本</a:t>
            </a:r>
            <a:endParaRPr lang="en-US" altLang="zh-CN" dirty="0"/>
          </a:p>
          <a:p>
            <a:r>
              <a:rPr lang="zh-CN" altLang="en-US" dirty="0"/>
              <a:t>列采样：分裂时随机选择</a:t>
            </a:r>
            <a:r>
              <a:rPr lang="en-US" altLang="zh-CN" dirty="0"/>
              <a:t>m</a:t>
            </a:r>
            <a:r>
              <a:rPr lang="zh-CN" altLang="en-US" dirty="0"/>
              <a:t>个属性 </a:t>
            </a:r>
            <a:r>
              <a:rPr lang="en-US" altLang="zh-CN" dirty="0"/>
              <a:t>(m=sqrt(|A|))</a:t>
            </a:r>
            <a:r>
              <a:rPr lang="zh-CN" altLang="en-US" dirty="0"/>
              <a:t>进行比较</a:t>
            </a:r>
            <a:endParaRPr lang="en-US" altLang="zh-CN" dirty="0"/>
          </a:p>
          <a:p>
            <a:r>
              <a:rPr lang="zh-CN" altLang="en-US"/>
              <a:t>重复</a:t>
            </a:r>
            <a:r>
              <a:rPr lang="en-US" altLang="zh-CN" dirty="0"/>
              <a:t>k</a:t>
            </a:r>
            <a:r>
              <a:rPr lang="zh-CN" altLang="en-US" dirty="0"/>
              <a:t>次 ，构造一个</a:t>
            </a:r>
            <a:r>
              <a:rPr lang="en-US" altLang="zh-CN" dirty="0"/>
              <a:t>k</a:t>
            </a:r>
            <a:r>
              <a:rPr lang="zh-CN" altLang="en-US" dirty="0"/>
              <a:t>个树的随机森林</a:t>
            </a:r>
            <a:endParaRPr lang="en-US" altLang="zh-CN" dirty="0"/>
          </a:p>
          <a:p>
            <a:r>
              <a:rPr lang="zh-CN" altLang="en-US" dirty="0"/>
              <a:t>投票表决进行分类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745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决策树是一种树形结构：</a:t>
            </a:r>
            <a:endParaRPr lang="en-US" altLang="zh-CN" dirty="0"/>
          </a:p>
          <a:p>
            <a:r>
              <a:rPr lang="zh-CN" altLang="en-US" dirty="0"/>
              <a:t>每个内部节点代表在一个属性上的测试</a:t>
            </a:r>
            <a:endParaRPr lang="en-US" altLang="zh-CN" dirty="0"/>
          </a:p>
          <a:p>
            <a:r>
              <a:rPr lang="zh-CN" altLang="en-US" dirty="0"/>
              <a:t>每一个分支代表一个测试输出</a:t>
            </a:r>
            <a:endParaRPr lang="en-US" altLang="zh-CN" dirty="0"/>
          </a:p>
          <a:p>
            <a:r>
              <a:rPr lang="zh-CN" altLang="en-US" dirty="0"/>
              <a:t>每一个叶节点代表一种类别</a:t>
            </a:r>
            <a:endParaRPr lang="en-US" altLang="zh-CN" dirty="0"/>
          </a:p>
        </p:txBody>
      </p:sp>
      <p:pic>
        <p:nvPicPr>
          <p:cNvPr id="5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3421" y="2051036"/>
            <a:ext cx="4574024" cy="461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1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673" y="1817473"/>
            <a:ext cx="6712558" cy="44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61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垃圾邮件分类</a:t>
            </a:r>
            <a:endParaRPr lang="en-US" altLang="zh-CN" dirty="0"/>
          </a:p>
          <a:p>
            <a:r>
              <a:rPr lang="zh-CN" altLang="en-US" dirty="0"/>
              <a:t>数据集格式：</a:t>
            </a:r>
            <a:endParaRPr lang="en-US" altLang="zh-CN" dirty="0"/>
          </a:p>
          <a:p>
            <a:r>
              <a:rPr lang="en-US" altLang="zh-CN" dirty="0"/>
              <a:t>ID 57</a:t>
            </a:r>
            <a:r>
              <a:rPr lang="zh-CN" altLang="en-US" dirty="0"/>
              <a:t>维的特征 类别</a:t>
            </a:r>
            <a:r>
              <a:rPr lang="en-US" altLang="zh-CN" dirty="0"/>
              <a:t>{0,1}</a:t>
            </a:r>
          </a:p>
          <a:p>
            <a:r>
              <a:rPr lang="zh-CN" altLang="en-US" dirty="0"/>
              <a:t>对测试集上的邮件进行类别预测</a:t>
            </a:r>
            <a:r>
              <a:rPr lang="en-US" altLang="zh-CN" dirty="0"/>
              <a:t>{0,1}</a:t>
            </a:r>
          </a:p>
          <a:p>
            <a:r>
              <a:rPr lang="zh-CN" altLang="en-US" dirty="0"/>
              <a:t>提交格式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ID {0,1}</a:t>
            </a:r>
          </a:p>
          <a:p>
            <a:r>
              <a:rPr lang="zh-CN" altLang="en-US" dirty="0"/>
              <a:t>参考：</a:t>
            </a:r>
            <a:r>
              <a:rPr lang="en-US" altLang="zh-CN" dirty="0"/>
              <a:t>《</a:t>
            </a:r>
            <a:r>
              <a:rPr lang="zh-CN" altLang="en-US" dirty="0"/>
              <a:t>统计学习方法</a:t>
            </a:r>
            <a:r>
              <a:rPr lang="en-US" altLang="zh-CN" dirty="0"/>
              <a:t>》 </a:t>
            </a:r>
            <a:r>
              <a:rPr lang="zh-CN" altLang="en-US" dirty="0"/>
              <a:t>李航 </a:t>
            </a:r>
            <a:r>
              <a:rPr lang="en-US" altLang="zh-CN" dirty="0"/>
              <a:t>《</a:t>
            </a:r>
            <a:r>
              <a:rPr lang="zh-CN" altLang="en-US" dirty="0"/>
              <a:t>机器学习</a:t>
            </a:r>
            <a:r>
              <a:rPr lang="en-US" altLang="zh-CN" dirty="0"/>
              <a:t>》</a:t>
            </a:r>
            <a:r>
              <a:rPr lang="zh-CN" altLang="en-US" dirty="0"/>
              <a:t>周志华</a:t>
            </a:r>
          </a:p>
        </p:txBody>
      </p:sp>
    </p:spTree>
    <p:extLst>
      <p:ext uri="{BB962C8B-B14F-4D97-AF65-F5344CB8AC3E}">
        <p14:creationId xmlns:p14="http://schemas.microsoft.com/office/powerpoint/2010/main" val="4143791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-</a:t>
            </a:r>
            <a:r>
              <a:rPr lang="zh-CN" altLang="en-US" dirty="0"/>
              <a:t>剪枝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796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决策树的评价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437" y="1690688"/>
            <a:ext cx="8507021" cy="475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0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9141"/>
            <a:ext cx="10515600" cy="1325563"/>
          </a:xfrm>
        </p:spPr>
        <p:txBody>
          <a:bodyPr/>
          <a:lstStyle/>
          <a:p>
            <a:r>
              <a:rPr lang="zh-CN" altLang="en-US" dirty="0"/>
              <a:t>剪枝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730" y="1825625"/>
            <a:ext cx="88185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49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剪枝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350" y="1825625"/>
            <a:ext cx="9079543" cy="47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7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剪枝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3669" y="1825624"/>
            <a:ext cx="8499207" cy="464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2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36957" y="1102860"/>
            <a:ext cx="5053491" cy="5095958"/>
          </a:xfrm>
          <a:prstGeom prst="rect">
            <a:avLst/>
          </a:prstGeom>
        </p:spPr>
      </p:pic>
      <p:sp>
        <p:nvSpPr>
          <p:cNvPr id="6" name="箭头: 下 5"/>
          <p:cNvSpPr/>
          <p:nvPr/>
        </p:nvSpPr>
        <p:spPr>
          <a:xfrm>
            <a:off x="2276670" y="1696319"/>
            <a:ext cx="1250302" cy="3909040"/>
          </a:xfrm>
          <a:prstGeom prst="downArrow">
            <a:avLst>
              <a:gd name="adj1" fmla="val 50000"/>
              <a:gd name="adj2" fmla="val 5852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不纯度</a:t>
            </a:r>
          </a:p>
        </p:txBody>
      </p:sp>
    </p:spTree>
    <p:extLst>
      <p:ext uri="{BB962C8B-B14F-4D97-AF65-F5344CB8AC3E}">
        <p14:creationId xmlns:p14="http://schemas.microsoft.com/office/powerpoint/2010/main" val="183242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Entropy: </a:t>
                </a:r>
                <a:r>
                  <a:rPr lang="zh-CN" altLang="en-US" dirty="0"/>
                  <a:t>表示随机变量的不确定性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b="1" dirty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取值为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时：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−(1−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200" dirty="0"/>
              </a:p>
              <a:p>
                <a:r>
                  <a:rPr lang="en-US" altLang="zh-CN" sz="2400" dirty="0"/>
                  <a:t>p=0</a:t>
                </a:r>
                <a:r>
                  <a:rPr lang="zh-CN" altLang="en-US" sz="2400" dirty="0"/>
                  <a:t>或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时，随机变量完全没有不确定性</a:t>
                </a:r>
                <a:endParaRPr lang="en-US" altLang="zh-CN" sz="2400" dirty="0"/>
              </a:p>
              <a:p>
                <a:r>
                  <a:rPr lang="en-US" altLang="zh-CN" sz="2400" dirty="0"/>
                  <a:t>p=0.5</a:t>
                </a:r>
                <a:r>
                  <a:rPr lang="zh-CN" altLang="en-US" sz="2400" dirty="0"/>
                  <a:t>时，随机变量不确定性最大</a:t>
                </a:r>
                <a:endParaRPr lang="en-US" altLang="zh-CN" sz="2600" dirty="0"/>
              </a:p>
              <a:p>
                <a:endParaRPr lang="zh-CN" altLang="en-US" sz="26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188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091102" y="1825625"/>
            <a:ext cx="5347744" cy="390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6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构造决策树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决策树学习采用自顶向下的递归方法</a:t>
            </a:r>
            <a:endParaRPr lang="en-US" altLang="zh-CN" dirty="0"/>
          </a:p>
          <a:p>
            <a:r>
              <a:rPr lang="zh-CN" altLang="en-US" dirty="0"/>
              <a:t>以信息熵为度量构造一棵熵值下降最快的树</a:t>
            </a:r>
            <a:endParaRPr lang="en-US" altLang="zh-CN" dirty="0"/>
          </a:p>
          <a:p>
            <a:r>
              <a:rPr lang="zh-CN" altLang="en-US" dirty="0"/>
              <a:t>到叶子节点处熵值为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此时每个叶子节点属于同一类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85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2183" y="1940819"/>
            <a:ext cx="5242641" cy="4325511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构造决策树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满足终止条件</a:t>
            </a:r>
            <a:r>
              <a:rPr lang="en-US" altLang="zh-CN" dirty="0"/>
              <a:t>-</a:t>
            </a:r>
            <a:r>
              <a:rPr lang="zh-CN" altLang="en-US" dirty="0"/>
              <a:t>叶子节点</a:t>
            </a:r>
            <a:endParaRPr lang="en-US" altLang="zh-CN" dirty="0"/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中只有一个类别</a:t>
            </a:r>
            <a:endParaRPr lang="en-US" altLang="zh-CN" dirty="0"/>
          </a:p>
          <a:p>
            <a:pPr lvl="1"/>
            <a:r>
              <a:rPr lang="zh-CN" altLang="en-US" dirty="0"/>
              <a:t>没有特征可用</a:t>
            </a:r>
            <a:r>
              <a:rPr lang="en-US" altLang="zh-CN" dirty="0"/>
              <a:t>-</a:t>
            </a:r>
            <a:r>
              <a:rPr lang="zh-CN" altLang="en-US" dirty="0"/>
              <a:t>投票</a:t>
            </a:r>
            <a:endParaRPr lang="en-US" altLang="zh-CN" dirty="0"/>
          </a:p>
          <a:p>
            <a:pPr lvl="1"/>
            <a:r>
              <a:rPr lang="zh-CN" altLang="en-US" dirty="0"/>
              <a:t>其它条件</a:t>
            </a:r>
            <a:endParaRPr lang="en-US" altLang="zh-CN" dirty="0"/>
          </a:p>
          <a:p>
            <a:r>
              <a:rPr lang="zh-CN" altLang="en-US" dirty="0"/>
              <a:t>分裂</a:t>
            </a:r>
            <a:endParaRPr lang="en-US" altLang="zh-CN" dirty="0"/>
          </a:p>
          <a:p>
            <a:pPr lvl="1"/>
            <a:r>
              <a:rPr lang="zh-CN" altLang="en-US" dirty="0"/>
              <a:t>选择最佳的特征</a:t>
            </a:r>
            <a:r>
              <a:rPr lang="en-US" altLang="zh-CN" dirty="0"/>
              <a:t>A</a:t>
            </a:r>
            <a:r>
              <a:rPr lang="zh-CN" altLang="en-US" dirty="0"/>
              <a:t>进行分裂</a:t>
            </a:r>
            <a:endParaRPr lang="en-US" altLang="zh-CN" dirty="0"/>
          </a:p>
          <a:p>
            <a:pPr lvl="1"/>
            <a:r>
              <a:rPr lang="zh-CN" altLang="en-US" dirty="0"/>
              <a:t>将数据集划分成多个子数据集</a:t>
            </a:r>
            <a:endParaRPr lang="en-US" altLang="zh-CN" dirty="0"/>
          </a:p>
          <a:p>
            <a:pPr lvl="1"/>
            <a:r>
              <a:rPr lang="zh-CN" altLang="en-US" dirty="0"/>
              <a:t>对子数据集构造决策树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185647" y="2528047"/>
            <a:ext cx="5450541" cy="9861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1"/>
          </p:cNvCxnSpPr>
          <p:nvPr/>
        </p:nvCxnSpPr>
        <p:spPr>
          <a:xfrm flipH="1" flipV="1">
            <a:off x="4867835" y="2725271"/>
            <a:ext cx="1317812" cy="29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185647" y="3514165"/>
            <a:ext cx="5450541" cy="13805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1"/>
          </p:cNvCxnSpPr>
          <p:nvPr/>
        </p:nvCxnSpPr>
        <p:spPr>
          <a:xfrm flipH="1">
            <a:off x="5540188" y="4204447"/>
            <a:ext cx="645459" cy="1470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85646" y="4899352"/>
            <a:ext cx="5450541" cy="9861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1"/>
          </p:cNvCxnSpPr>
          <p:nvPr/>
        </p:nvCxnSpPr>
        <p:spPr>
          <a:xfrm flipH="1" flipV="1">
            <a:off x="4867835" y="5041806"/>
            <a:ext cx="1317811" cy="35060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0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9" y="1831506"/>
            <a:ext cx="5412704" cy="3710941"/>
          </a:xfrm>
        </p:spPr>
      </p:pic>
      <p:sp>
        <p:nvSpPr>
          <p:cNvPr id="8" name="矩形 7"/>
          <p:cNvSpPr/>
          <p:nvPr/>
        </p:nvSpPr>
        <p:spPr>
          <a:xfrm>
            <a:off x="5141167" y="1831506"/>
            <a:ext cx="1142386" cy="3710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61026" y="1654159"/>
            <a:ext cx="4610275" cy="38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1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构造决策树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构造决策树的关键在于：</a:t>
            </a:r>
            <a:endParaRPr lang="en-US" altLang="zh-CN" dirty="0"/>
          </a:p>
          <a:p>
            <a:r>
              <a:rPr lang="zh-CN" altLang="en-US" dirty="0"/>
              <a:t>在当前的状态下，选择哪个属性作为分类依据。构造决策树主要有以下三种算法：</a:t>
            </a:r>
            <a:endParaRPr lang="en-US" altLang="zh-CN" dirty="0"/>
          </a:p>
          <a:p>
            <a:r>
              <a:rPr lang="en-US" altLang="zh-CN" b="1" dirty="0"/>
              <a:t>ID3          </a:t>
            </a:r>
            <a:r>
              <a:rPr lang="zh-CN" altLang="en-US" dirty="0"/>
              <a:t>信息增益</a:t>
            </a:r>
            <a:endParaRPr lang="en-US" altLang="zh-CN" dirty="0"/>
          </a:p>
          <a:p>
            <a:r>
              <a:rPr lang="en-US" altLang="zh-CN" dirty="0"/>
              <a:t>C4.5         </a:t>
            </a:r>
            <a:r>
              <a:rPr lang="zh-CN" altLang="en-US" dirty="0"/>
              <a:t>信息增益率</a:t>
            </a:r>
            <a:endParaRPr lang="en-US" altLang="zh-CN" dirty="0"/>
          </a:p>
          <a:p>
            <a:r>
              <a:rPr lang="en-US" altLang="zh-CN" dirty="0"/>
              <a:t>CART       Gini</a:t>
            </a:r>
            <a:r>
              <a:rPr lang="zh-CN" altLang="en-US" dirty="0"/>
              <a:t>系数</a:t>
            </a:r>
          </a:p>
        </p:txBody>
      </p:sp>
    </p:spTree>
    <p:extLst>
      <p:ext uri="{BB962C8B-B14F-4D97-AF65-F5344CB8AC3E}">
        <p14:creationId xmlns:p14="http://schemas.microsoft.com/office/powerpoint/2010/main" val="140705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1081</Words>
  <Application>Microsoft Office PowerPoint</Application>
  <PresentationFormat>宽屏</PresentationFormat>
  <Paragraphs>114</Paragraphs>
  <Slides>36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等线</vt:lpstr>
      <vt:lpstr>华文新魏</vt:lpstr>
      <vt:lpstr>Arial</vt:lpstr>
      <vt:lpstr>Cambria Math</vt:lpstr>
      <vt:lpstr>Times New Roman</vt:lpstr>
      <vt:lpstr>Wingdings</vt:lpstr>
      <vt:lpstr>Office 主题​​</vt:lpstr>
      <vt:lpstr>决策树&amp;随机森林</vt:lpstr>
      <vt:lpstr>决策树</vt:lpstr>
      <vt:lpstr>决策树</vt:lpstr>
      <vt:lpstr>PowerPoint 演示文稿</vt:lpstr>
      <vt:lpstr>熵</vt:lpstr>
      <vt:lpstr>构造决策树</vt:lpstr>
      <vt:lpstr>构造决策树</vt:lpstr>
      <vt:lpstr>PowerPoint 演示文稿</vt:lpstr>
      <vt:lpstr>构造决策树</vt:lpstr>
      <vt:lpstr>条件熵</vt:lpstr>
      <vt:lpstr>信息增益(ID3)</vt:lpstr>
      <vt:lpstr>符号</vt:lpstr>
      <vt:lpstr>信息增益的计算</vt:lpstr>
      <vt:lpstr>条件熵</vt:lpstr>
      <vt:lpstr>经验条件熵</vt:lpstr>
      <vt:lpstr>C4.5</vt:lpstr>
      <vt:lpstr>CART</vt:lpstr>
      <vt:lpstr>Gini系数</vt:lpstr>
      <vt:lpstr>Gini系数</vt:lpstr>
      <vt:lpstr>CART生成</vt:lpstr>
      <vt:lpstr>例子</vt:lpstr>
      <vt:lpstr>有房？</vt:lpstr>
      <vt:lpstr>婚姻</vt:lpstr>
      <vt:lpstr>连续变量处理(收入)</vt:lpstr>
      <vt:lpstr>PowerPoint 演示文稿</vt:lpstr>
      <vt:lpstr>过拟合</vt:lpstr>
      <vt:lpstr>应对过拟合</vt:lpstr>
      <vt:lpstr>随机森林</vt:lpstr>
      <vt:lpstr>随机森林</vt:lpstr>
      <vt:lpstr>随机森林</vt:lpstr>
      <vt:lpstr>任务</vt:lpstr>
      <vt:lpstr>附录-剪枝</vt:lpstr>
      <vt:lpstr>决策树的评价</vt:lpstr>
      <vt:lpstr>剪枝</vt:lpstr>
      <vt:lpstr>剪枝</vt:lpstr>
      <vt:lpstr>剪枝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决策树&amp;随机森林</dc:title>
  <dc:creator>嘉逸陈</dc:creator>
  <cp:lastModifiedBy>嘉逸陈</cp:lastModifiedBy>
  <cp:revision>111</cp:revision>
  <dcterms:created xsi:type="dcterms:W3CDTF">2017-10-09T14:42:15Z</dcterms:created>
  <dcterms:modified xsi:type="dcterms:W3CDTF">2017-10-11T02:31:37Z</dcterms:modified>
</cp:coreProperties>
</file>