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3" r:id="rId12"/>
    <p:sldId id="264" r:id="rId13"/>
    <p:sldId id="265" r:id="rId14"/>
    <p:sldId id="266" r:id="rId15"/>
    <p:sldId id="267" r:id="rId16"/>
    <p:sldId id="268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4919" autoAdjust="0"/>
  </p:normalViewPr>
  <p:slideViewPr>
    <p:cSldViewPr snapToGrid="0" snapToObjects="1">
      <p:cViewPr varScale="1">
        <p:scale>
          <a:sx n="102" d="100"/>
          <a:sy n="102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DC5B7-9E4F-084C-A343-C8735E7EE3E5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EA66-CE54-D24E-A773-7DCD4973F5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09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CE129-D612-4DF7-A2BA-5ACBF900E8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5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损失函数用于描述预测值与真实值之间的差距</a:t>
            </a:r>
          </a:p>
          <a:p>
            <a:r>
              <a:rPr lang="zh-CN" altLang="en-US" sz="1200" dirty="0" smtClean="0">
                <a:effectLst/>
              </a:rPr>
              <a:t>我们要选择最优的</a:t>
            </a:r>
            <a:r>
              <a:rPr lang="en-US" altLang="zh-CN" dirty="0" err="1" smtClean="0"/>
              <a:t>θ</a:t>
            </a:r>
            <a:r>
              <a:rPr lang="zh-CN" altLang="en-US" sz="1200" dirty="0" smtClean="0">
                <a:effectLst/>
              </a:rPr>
              <a:t>，使得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最近进真实值。这个问题就转化为求解最优的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，使损失函数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取最小值。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梯度的本意是一个向量，表示某一函数在该点处的方向导数沿着该方向取得最大值，</a:t>
            </a:r>
            <a:endParaRPr lang="en-US" altLang="zh-CN" dirty="0" smtClean="0"/>
          </a:p>
          <a:p>
            <a:r>
              <a:rPr lang="zh-CN" altLang="en-US" dirty="0" smtClean="0"/>
              <a:t>即函数在该点处沿着该方向（此梯度的方向）变化最快，变化率最大（为该梯度的模）。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EA66-CE54-D24E-A773-7DCD4973F59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57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借鉴最小均方算法（</a:t>
            </a:r>
            <a:r>
              <a:rPr lang="en-US" altLang="zh-CN" b="1" dirty="0" smtClean="0"/>
              <a:t>Least mean square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LMS</a:t>
            </a:r>
            <a:r>
              <a:rPr lang="zh-CN" altLang="en-US" b="1" dirty="0" smtClean="0"/>
              <a:t>算法）</a:t>
            </a:r>
          </a:p>
          <a:p>
            <a:r>
              <a:rPr lang="zh-CN" altLang="en-US" dirty="0" smtClean="0"/>
              <a:t>我们要求解使得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最小的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值，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LMS</a:t>
            </a:r>
            <a:r>
              <a:rPr lang="zh-CN" altLang="en-US" dirty="0" smtClean="0"/>
              <a:t>算法大概的思路是：我们首先随便给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一个初始化的值，然后改变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值让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的取值变小，不断重复改变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使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变小的过程直至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约等于最小值。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首先我们给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一个初始值，然后向着让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变化最大的方向更新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的取值，如此迭代</a:t>
            </a:r>
          </a:p>
          <a:p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α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learning rate</a:t>
            </a:r>
            <a:r>
              <a:rPr lang="zh-CN" altLang="en-US" dirty="0" smtClean="0"/>
              <a:t>），它控制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每次向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变小的方向迭代时的变化幅度。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的偏导表示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变化最大的方向。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EA66-CE54-D24E-A773-7DCD4973F59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55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EA66-CE54-D24E-A773-7DCD4973F59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23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借鉴最小均方算法（</a:t>
            </a:r>
            <a:r>
              <a:rPr lang="en-US" altLang="zh-CN" b="1" dirty="0" smtClean="0"/>
              <a:t>Least mean square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LMS</a:t>
            </a:r>
            <a:r>
              <a:rPr lang="zh-CN" altLang="en-US" b="1" dirty="0" smtClean="0"/>
              <a:t>算法）</a:t>
            </a:r>
          </a:p>
          <a:p>
            <a:r>
              <a:rPr lang="zh-CN" altLang="en-US" dirty="0" smtClean="0"/>
              <a:t>我们要求解使得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最小的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值，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LMS</a:t>
            </a:r>
            <a:r>
              <a:rPr lang="zh-CN" altLang="en-US" dirty="0" smtClean="0"/>
              <a:t>算法大概的思路是：我们首先随便给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一个初始化的值，然后改变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值让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的取值变小，不断重复改变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使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变小的过程直至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约等于最小值。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首先我们给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一个初试值，然后向着让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变化最大的方向更新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的取值，如此迭代</a:t>
            </a:r>
          </a:p>
          <a:p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α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learning rate</a:t>
            </a:r>
            <a:r>
              <a:rPr lang="zh-CN" altLang="en-US" dirty="0" smtClean="0"/>
              <a:t>），它控制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每次向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变小的方向迭代时的变化幅度。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θ</a:t>
            </a:r>
            <a:r>
              <a:rPr lang="zh-CN" altLang="en-US" dirty="0" smtClean="0"/>
              <a:t>的偏导表示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变化最大的方向。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EA66-CE54-D24E-A773-7DCD4973F59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76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每一步都是计算的全部训练集的数据   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批量梯度下降的数学表达式，每次迭代的时候都要对所有数据集样本计算求和，计算量很大，尤其是训练数据集特别大的情况。</a:t>
            </a:r>
          </a:p>
          <a:p>
            <a:r>
              <a:rPr lang="zh-CN" altLang="en-US" dirty="0" smtClean="0"/>
              <a:t>那有没有计算量较小，而且效果也不错的方法呢？有！这就是：</a:t>
            </a:r>
            <a:r>
              <a:rPr lang="zh-CN" altLang="en-US" b="1" dirty="0" smtClean="0"/>
              <a:t>随机梯度下降（</a:t>
            </a:r>
            <a:r>
              <a:rPr lang="en-US" altLang="zh-CN" b="1" dirty="0" smtClean="0"/>
              <a:t>Stochastic Gradient Descent, SGD</a:t>
            </a:r>
            <a:r>
              <a:rPr lang="zh-CN" altLang="en-US" b="1" dirty="0" smtClean="0"/>
              <a:t>）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EA66-CE54-D24E-A773-7DCD4973F59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4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随机梯度下降在计算</a:t>
            </a:r>
            <a:r>
              <a:rPr lang="zh-CN" altLang="en-US" dirty="0" smtClean="0"/>
              <a:t>下降最快的方向时时</a:t>
            </a:r>
            <a:r>
              <a:rPr lang="zh-CN" altLang="en-US" sz="1200" dirty="0" smtClean="0">
                <a:effectLst/>
              </a:rPr>
              <a:t>随机选一个</a:t>
            </a:r>
            <a:r>
              <a:rPr lang="zh-CN" altLang="en-US" dirty="0" smtClean="0"/>
              <a:t>数据进行计算，</a:t>
            </a:r>
            <a:r>
              <a:rPr lang="zh-CN" altLang="en-US" sz="1200" dirty="0" smtClean="0">
                <a:effectLst/>
              </a:rPr>
              <a:t>而不是扫描全部训练数据集</a:t>
            </a:r>
            <a:r>
              <a:rPr lang="zh-CN" altLang="en-US" dirty="0" smtClean="0"/>
              <a:t>，这样就加</a:t>
            </a:r>
            <a:r>
              <a:rPr lang="zh-CN" altLang="en-US" sz="1200" dirty="0" smtClean="0">
                <a:effectLst/>
              </a:rPr>
              <a:t>快</a:t>
            </a:r>
            <a:r>
              <a:rPr lang="zh-CN" altLang="en-US" dirty="0" smtClean="0"/>
              <a:t>了迭代速度。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随机梯度下降并不是沿着</a:t>
            </a:r>
            <a:r>
              <a:rPr lang="en-US" altLang="zh-CN" dirty="0" smtClean="0"/>
              <a:t>J(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下降最快的方向收敛，而是震荡的方式趋向极小点。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EA66-CE54-D24E-A773-7DCD4973F59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09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1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7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2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7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6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1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7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06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E041-C855-0F43-8682-0DB21DD0693D}" type="datetimeFigureOut">
              <a:rPr kumimoji="1" lang="zh-CN" altLang="en-US" smtClean="0"/>
              <a:t>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8755-0284-0748-ABEC-329EF32D5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4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8633"/>
            <a:ext cx="9144000" cy="1062184"/>
          </a:xfrm>
        </p:spPr>
        <p:txBody>
          <a:bodyPr/>
          <a:lstStyle/>
          <a:p>
            <a:r>
              <a:rPr kumimoji="1" lang="zh-CN" altLang="en-US" dirty="0" smtClean="0"/>
              <a:t>知识分析讨论课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09668"/>
            <a:ext cx="9144000" cy="2925371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>
                <a:latin typeface="+mj-ea"/>
                <a:ea typeface="+mj-ea"/>
              </a:rPr>
              <a:t>线性回归</a:t>
            </a:r>
          </a:p>
          <a:p>
            <a:pPr algn="r"/>
            <a:endParaRPr kumimoji="1" lang="zh-CN" altLang="en-US" dirty="0" smtClean="0"/>
          </a:p>
          <a:p>
            <a:pPr algn="r"/>
            <a:endParaRPr kumimoji="1" lang="zh-CN" altLang="en-US" dirty="0" smtClean="0"/>
          </a:p>
          <a:p>
            <a:pPr algn="r"/>
            <a:r>
              <a:rPr kumimoji="1" lang="zh-CN" altLang="en-US" dirty="0" smtClean="0"/>
              <a:t>陈素</a:t>
            </a:r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OLSR</a:t>
            </a:r>
            <a:r>
              <a:rPr lang="zh-CN" altLang="en-US" dirty="0" smtClean="0"/>
              <a:t>的适用范围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线性模型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超定方程组（</a:t>
                </a:r>
                <a:r>
                  <a:rPr lang="zh-CN" altLang="en-US" dirty="0"/>
                  <a:t>方程个数大于未知量个数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特征数相对少（考虑计算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的开销）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误差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最好服从正态分布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6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607"/>
                <a:ext cx="10515600" cy="58143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3600" b="1" dirty="0" smtClean="0">
                    <a:ea typeface="+mj-ea"/>
                  </a:rPr>
                  <a:t>方法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3200" b="1" dirty="0" smtClean="0">
                    <a:ea typeface="+mj-ea"/>
                  </a:rPr>
                  <a:t>损失函数</a:t>
                </a:r>
                <a:r>
                  <a:rPr kumimoji="1" lang="en-US" altLang="zh-CN" sz="3200" b="1" dirty="0" smtClean="0">
                    <a:ea typeface="+mj-ea"/>
                  </a:rPr>
                  <a:t>(Loss</a:t>
                </a:r>
                <a:r>
                  <a:rPr kumimoji="1" lang="zh-CN" altLang="en-US" sz="3200" b="1" dirty="0" smtClean="0">
                    <a:ea typeface="+mj-ea"/>
                  </a:rPr>
                  <a:t> </a:t>
                </a:r>
                <a:r>
                  <a:rPr kumimoji="1" lang="en-US" altLang="zh-CN" sz="3200" b="1" dirty="0" smtClean="0">
                    <a:ea typeface="+mj-ea"/>
                  </a:rPr>
                  <a:t>Function)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𝑱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CN" sz="2800" dirty="0"/>
                            <m:t>θ</m:t>
                          </m:r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800" b="1" i="1" smtClean="0">
                              <a:latin typeface="Cambria Math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latin typeface="Cambria Math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latin typeface="Cambria Math" charset="0"/>
                              <a:ea typeface="+mj-ea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zh-CN" sz="2800" b="1" i="1" smtClean="0">
                              <a:latin typeface="Cambria Math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 smtClean="0">
                              <a:latin typeface="Cambria Math" charset="0"/>
                              <a:ea typeface="+mj-ea"/>
                            </a:rPr>
                            <m:t>𝒊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  <a:ea typeface="+mj-ea"/>
                            </a:rPr>
                            <m:t>=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  <a:ea typeface="+mj-ea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800" b="1" i="1" smtClean="0">
                              <a:latin typeface="Cambria Math" charset="0"/>
                              <a:ea typeface="+mj-ea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kumimoji="1" lang="is-IS" altLang="zh-CN" sz="2800" b="1" i="1" smtClean="0">
                                  <a:latin typeface="Cambria Math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 smtClean="0">
                                  <a:latin typeface="Cambria Math" charset="0"/>
                                  <a:ea typeface="+mj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  <m:t>𝒉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CN" sz="2800" b="1" i="1" smtClean="0">
                                          <a:latin typeface="Cambria Math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dirty="0"/>
                                        <m:t>θ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sz="2800" b="1" i="1" smtClean="0">
                                          <a:latin typeface="Cambria Math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800" b="1" i="1" smtClean="0">
                                          <a:latin typeface="Cambria Math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kumimoji="1" lang="en-US" altLang="zh-CN" sz="2800" b="1" i="1" smtClean="0">
                                          <a:latin typeface="Cambria Math" charset="0"/>
                                          <a:ea typeface="+mj-ea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800" b="1" i="1" smtClean="0">
                                          <a:latin typeface="Cambria Math" charset="0"/>
                                          <a:ea typeface="+mj-ea"/>
                                        </a:rPr>
                                        <m:t>𝒊</m:t>
                                      </m:r>
                                      <m:r>
                                        <a:rPr kumimoji="1" lang="en-US" altLang="zh-CN" sz="2800" b="1" i="1" smtClean="0">
                                          <a:latin typeface="Cambria Math" charset="0"/>
                                          <a:ea typeface="+mj-ea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sz="2800" b="1" i="1" smtClean="0">
                                  <a:latin typeface="Cambria Math" charset="0"/>
                                  <a:ea typeface="+mj-ea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  <m:t>(</m:t>
                                  </m:r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  <m:t>𝒊</m:t>
                                  </m:r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+mj-ea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zh-CN" sz="2800" b="1" i="1" smtClean="0">
                                  <a:latin typeface="Cambria Math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latin typeface="Cambria Math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800" b="1" dirty="0" smtClean="0">
                  <a:ea typeface="+mj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3200" b="1" dirty="0">
                    <a:ea typeface="+mj-ea"/>
                  </a:rPr>
                  <a:t>梯度</a:t>
                </a:r>
                <a:r>
                  <a:rPr kumimoji="1" lang="en-US" altLang="zh-CN" sz="3200" b="1" dirty="0">
                    <a:ea typeface="+mj-ea"/>
                  </a:rPr>
                  <a:t>(Gradient)</a:t>
                </a:r>
                <a:endParaRPr kumimoji="1" lang="zh-CN" altLang="en-US" sz="3200" b="1" dirty="0"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607"/>
                <a:ext cx="10515600" cy="5814356"/>
              </a:xfrm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8956" t="33731" r="58333" b="57720"/>
          <a:stretch/>
        </p:blipFill>
        <p:spPr>
          <a:xfrm>
            <a:off x="1854506" y="4109157"/>
            <a:ext cx="8482987" cy="12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1" dirty="0" smtClean="0">
                <a:ea typeface="+mj-ea"/>
              </a:rPr>
              <a:t>方法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3200" b="1" dirty="0" smtClean="0">
                <a:ea typeface="+mj-ea"/>
              </a:rPr>
              <a:t>迭代公式</a:t>
            </a:r>
          </a:p>
          <a:p>
            <a:pPr lvl="1">
              <a:lnSpc>
                <a:spcPct val="150000"/>
              </a:lnSpc>
            </a:pPr>
            <a:endParaRPr kumimoji="1" lang="zh-CN" altLang="en-US" sz="3200" b="1" dirty="0">
              <a:ea typeface="+mj-ea"/>
            </a:endParaRPr>
          </a:p>
          <a:p>
            <a:pPr lvl="2">
              <a:lnSpc>
                <a:spcPct val="150000"/>
              </a:lnSpc>
            </a:pPr>
            <a:endParaRPr lang="zh-CN" altLang="en-US" sz="2800" dirty="0" smtClean="0"/>
          </a:p>
          <a:p>
            <a:pPr lvl="2">
              <a:lnSpc>
                <a:spcPct val="150000"/>
              </a:lnSpc>
            </a:pPr>
            <a:r>
              <a:rPr lang="zh-CN" altLang="en-US" sz="2800" dirty="0" smtClean="0"/>
              <a:t>公式</a:t>
            </a:r>
            <a:r>
              <a:rPr lang="zh-CN" altLang="en-US" sz="2800" dirty="0"/>
              <a:t>中</a:t>
            </a:r>
            <a:r>
              <a:rPr lang="en-US" altLang="zh-CN" sz="2800" dirty="0"/>
              <a:t>α</a:t>
            </a:r>
            <a:r>
              <a:rPr lang="zh-CN" altLang="en-US" sz="2800" dirty="0"/>
              <a:t>称为</a:t>
            </a:r>
            <a:r>
              <a:rPr lang="zh-CN" altLang="en-US" sz="2800" dirty="0" smtClean="0"/>
              <a:t>步长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或学习率，</a:t>
            </a:r>
            <a:r>
              <a:rPr lang="en-US" altLang="zh-CN" sz="2800" dirty="0" smtClean="0"/>
              <a:t>Learning </a:t>
            </a:r>
            <a:r>
              <a:rPr lang="en-US" altLang="zh-CN" sz="2800" dirty="0"/>
              <a:t>R</a:t>
            </a:r>
            <a:r>
              <a:rPr lang="en-US" altLang="zh-CN" sz="2800" dirty="0" smtClean="0"/>
              <a:t>ate)</a:t>
            </a:r>
            <a:endParaRPr lang="zh-CN" altLang="en-US" sz="2800" dirty="0"/>
          </a:p>
          <a:p>
            <a:pPr lvl="2">
              <a:lnSpc>
                <a:spcPct val="150000"/>
              </a:lnSpc>
            </a:pPr>
            <a:endParaRPr kumimoji="1" lang="zh-CN" altLang="en-US" sz="2800" b="1" dirty="0" smtClean="0">
              <a:ea typeface="+mj-ea"/>
            </a:endParaRPr>
          </a:p>
          <a:p>
            <a:pPr lvl="2">
              <a:lnSpc>
                <a:spcPct val="150000"/>
              </a:lnSpc>
            </a:pPr>
            <a:endParaRPr kumimoji="1" lang="zh-CN" altLang="en-US" b="1" dirty="0" smtClean="0">
              <a:ea typeface="+mj-ea"/>
            </a:endParaRPr>
          </a:p>
        </p:txBody>
      </p:sp>
      <p:pic>
        <p:nvPicPr>
          <p:cNvPr id="1026" name="Picture 2" descr="http://images0.cnblogs.com/blog/665518/201508/031938469554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68" y="2034543"/>
            <a:ext cx="4561917" cy="1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1" dirty="0" smtClean="0">
                <a:ea typeface="+mj-ea"/>
              </a:rPr>
              <a:t>方法</a:t>
            </a:r>
            <a:endParaRPr kumimoji="1" lang="en-US" altLang="zh-CN" sz="3600" b="1" dirty="0" smtClean="0"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zh-CN" sz="3600" b="1" dirty="0">
              <a:ea typeface="+mj-ea"/>
            </a:endParaRPr>
          </a:p>
          <a:p>
            <a:pPr lvl="1">
              <a:lnSpc>
                <a:spcPct val="150000"/>
              </a:lnSpc>
            </a:pPr>
            <a:endParaRPr kumimoji="1" lang="zh-CN" altLang="en-US" sz="3200" b="1" dirty="0" smtClean="0"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3200" b="1" dirty="0" smtClean="0">
                <a:ea typeface="+mj-ea"/>
              </a:rPr>
              <a:t>对偏导数部分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3200" b="1" dirty="0" smtClean="0">
                <a:ea typeface="+mj-ea"/>
              </a:rPr>
              <a:t>展开后可得：</a:t>
            </a:r>
          </a:p>
        </p:txBody>
      </p:sp>
      <p:pic>
        <p:nvPicPr>
          <p:cNvPr id="1026" name="Picture 2" descr="http://images0.cnblogs.com/blog/665518/201508/031938469554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83" y="1538155"/>
            <a:ext cx="4561917" cy="1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ages0.cnblogs.com/blog/665518/201508/0319384733037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60" y="3198929"/>
            <a:ext cx="6504708" cy="32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3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1" dirty="0" smtClean="0">
                <a:ea typeface="+mj-ea"/>
              </a:rPr>
              <a:t>方法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3200" b="1" dirty="0" smtClean="0">
                <a:ea typeface="+mj-ea"/>
              </a:rPr>
              <a:t>迭代公式</a:t>
            </a:r>
          </a:p>
          <a:p>
            <a:pPr lvl="1">
              <a:lnSpc>
                <a:spcPct val="150000"/>
              </a:lnSpc>
            </a:pPr>
            <a:endParaRPr kumimoji="1" lang="zh-CN" altLang="en-US" sz="3200" b="1" dirty="0">
              <a:ea typeface="+mj-ea"/>
            </a:endParaRPr>
          </a:p>
          <a:p>
            <a:pPr lvl="2">
              <a:lnSpc>
                <a:spcPct val="150000"/>
              </a:lnSpc>
            </a:pPr>
            <a:endParaRPr lang="zh-CN" altLang="en-US" sz="2800" dirty="0" smtClean="0"/>
          </a:p>
          <a:p>
            <a:pPr marL="914400" lvl="2" indent="0">
              <a:lnSpc>
                <a:spcPct val="150000"/>
              </a:lnSpc>
              <a:buNone/>
            </a:pPr>
            <a:endParaRPr kumimoji="1" lang="zh-CN" altLang="en-US" sz="2800" b="1" dirty="0" smtClean="0">
              <a:ea typeface="+mj-ea"/>
            </a:endParaRPr>
          </a:p>
          <a:p>
            <a:pPr lvl="2">
              <a:lnSpc>
                <a:spcPct val="150000"/>
              </a:lnSpc>
            </a:pPr>
            <a:endParaRPr kumimoji="1" lang="zh-CN" altLang="en-US" b="1" dirty="0" smtClean="0">
              <a:ea typeface="+mj-ea"/>
            </a:endParaRPr>
          </a:p>
        </p:txBody>
      </p:sp>
      <p:pic>
        <p:nvPicPr>
          <p:cNvPr id="1026" name="Picture 2" descr="http://images0.cnblogs.com/blog/665518/201508/031938469554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41" y="1514997"/>
            <a:ext cx="4561917" cy="1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箭头 1"/>
          <p:cNvSpPr/>
          <p:nvPr/>
        </p:nvSpPr>
        <p:spPr>
          <a:xfrm>
            <a:off x="5981698" y="2906103"/>
            <a:ext cx="294411" cy="959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30317" y="4255216"/>
                <a:ext cx="7302761" cy="921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600" b="1" i="1">
                              <a:latin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3600" b="1" i="1">
                          <a:latin typeface="Cambria Math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sz="3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600" b="1" i="1">
                              <a:latin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3600" b="1">
                          <a:latin typeface="Cambria Math" charset="0"/>
                        </a:rPr>
                        <m:t>+ </m:t>
                      </m:r>
                      <m:r>
                        <a:rPr lang="el-GR" altLang="zh-CN" sz="36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d>
                        <m:dPr>
                          <m:ctrlP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𝒚</m:t>
                          </m:r>
                          <m: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36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𝒉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36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𝜽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sz="36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17" y="4255216"/>
                <a:ext cx="7302761" cy="92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41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607"/>
                <a:ext cx="10515600" cy="581435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3600" b="1" dirty="0" smtClean="0">
                    <a:latin typeface="+mj-ea"/>
                    <a:ea typeface="+mj-ea"/>
                  </a:rPr>
                  <a:t>方法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3200" dirty="0" smtClean="0"/>
                  <a:t>批量梯度下降（</a:t>
                </a:r>
                <a:r>
                  <a:rPr lang="en-US" altLang="zh-CN" sz="3200" dirty="0" smtClean="0"/>
                  <a:t>Batch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Gradient Descent</a:t>
                </a:r>
                <a:r>
                  <a:rPr lang="zh-CN" altLang="en-US" sz="3200" dirty="0" smtClean="0"/>
                  <a:t>）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zh-CN" altLang="zh-CN" sz="2400" dirty="0" smtClean="0">
                    <a:latin typeface="Arial" charset="0"/>
                  </a:rPr>
                  <a:t>处理</a:t>
                </a:r>
                <a:r>
                  <a:rPr lang="zh-CN" altLang="en-US" sz="2400" dirty="0" smtClean="0">
                    <a:latin typeface="Arial" charset="0"/>
                  </a:rPr>
                  <a:t>单</a:t>
                </a:r>
                <a:r>
                  <a:rPr lang="zh-CN" altLang="zh-CN" sz="2400" dirty="0" smtClean="0">
                    <a:latin typeface="Arial" charset="0"/>
                  </a:rPr>
                  <a:t>个样本：</a:t>
                </a:r>
                <a:endParaRPr lang="zh-CN" altLang="en-US" sz="2400" dirty="0" smtClean="0">
                  <a:latin typeface="Arial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charset="0"/>
                      </a:rPr>
                      <m:t>≔</m:t>
                    </m:r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d>
                      <m:dPr>
                        <m:ctrlP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400" dirty="0">
                  <a:latin typeface="Arial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2400" dirty="0" smtClean="0">
                    <a:latin typeface="Arial" charset="0"/>
                  </a:rPr>
                  <a:t>处理多个样本：</a:t>
                </a: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en-US" altLang="zh-CN" sz="2200" dirty="0" smtClean="0">
                    <a:latin typeface="Arial" charset="0"/>
                  </a:rPr>
                  <a:t>Repeat until convergence {</a:t>
                </a:r>
                <a:endParaRPr lang="zh-CN" altLang="en-US" sz="2200" dirty="0">
                  <a:latin typeface="Arial" charset="0"/>
                </a:endParaRP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zh-CN" altLang="en-US" sz="2200" dirty="0" smtClean="0"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latin typeface="Cambria Math" charset="0"/>
                      </a:rPr>
                      <m:t>≔</m:t>
                    </m:r>
                    <m:sSub>
                      <m:sSub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CN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d>
                      <m:dPr>
                        <m:ctrlP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    </m:t>
                    </m:r>
                    <m:d>
                      <m:dPr>
                        <m:ctrlP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𝑓𝑜𝑟</m:t>
                        </m:r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𝑒𝑣𝑒𝑟𝑦</m:t>
                        </m:r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200" dirty="0" smtClean="0">
                  <a:ea typeface="Cambria Math" charset="0"/>
                  <a:cs typeface="Cambria Math" charset="0"/>
                </a:endParaRP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en-US" altLang="zh-CN" sz="2600" dirty="0" smtClean="0"/>
                  <a:t>}</a:t>
                </a:r>
                <a:endParaRPr lang="zh-CN" altLang="en-US" sz="2600" dirty="0" smtClean="0"/>
              </a:p>
              <a:p>
                <a:pPr lvl="1">
                  <a:lnSpc>
                    <a:spcPct val="150000"/>
                  </a:lnSpc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607"/>
                <a:ext cx="10515600" cy="5814356"/>
              </a:xfrm>
              <a:blipFill rotWithShape="0"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7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607"/>
                <a:ext cx="10515600" cy="58143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3600" b="1" dirty="0" smtClean="0">
                    <a:latin typeface="+mj-ea"/>
                    <a:ea typeface="+mj-ea"/>
                  </a:rPr>
                  <a:t>方法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3200" dirty="0" smtClean="0"/>
                  <a:t>随机梯度下降（</a:t>
                </a:r>
                <a:r>
                  <a:rPr lang="en-US" altLang="zh-CN" sz="3200" dirty="0" smtClean="0"/>
                  <a:t>Stochastic </a:t>
                </a:r>
                <a:r>
                  <a:rPr lang="en-US" altLang="zh-CN" sz="3200" dirty="0"/>
                  <a:t>Gradient </a:t>
                </a:r>
                <a:r>
                  <a:rPr lang="en-US" altLang="zh-CN" sz="3200" dirty="0" smtClean="0"/>
                  <a:t>Descent</a:t>
                </a:r>
                <a:r>
                  <a:rPr lang="zh-CN" altLang="en-US" sz="3200" dirty="0" smtClean="0"/>
                  <a:t>）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altLang="zh-CN" dirty="0" smtClean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Loop{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for 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 smtClean="0"/>
                  <a:t> = 1 to m, {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≔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0" smtClean="0">
                        <a:latin typeface="Cambria Math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𝑓𝑜𝑟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𝑒𝑣𝑒𝑟𝑦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800" b="0" dirty="0" smtClean="0">
                  <a:ea typeface="Cambria Math" charset="0"/>
                  <a:cs typeface="Cambria Math" charset="0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)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)</a:t>
                </a:r>
                <a:endParaRPr lang="zh-CN" altLang="en-US" sz="2800" dirty="0" smtClean="0"/>
              </a:p>
              <a:p>
                <a:pPr lvl="1">
                  <a:lnSpc>
                    <a:spcPct val="150000"/>
                  </a:lnSpc>
                </a:pPr>
                <a:endParaRPr lang="zh-CN" altLang="en-US" sz="2800" dirty="0" smtClean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607"/>
                <a:ext cx="10515600" cy="5814356"/>
              </a:xfrm>
              <a:blipFill rotWithShape="0"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57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 smtClean="0">
                <a:latin typeface="+mj-ea"/>
                <a:ea typeface="+mj-ea"/>
              </a:rPr>
              <a:t>作业</a:t>
            </a:r>
            <a:endParaRPr kumimoji="1" lang="zh-CN" altLang="en-US" b="1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3600" b="1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3600" b="1" dirty="0">
                <a:latin typeface="+mj-ea"/>
                <a:ea typeface="+mj-ea"/>
              </a:rPr>
              <a:t>	</a:t>
            </a:r>
            <a:r>
              <a:rPr kumimoji="1" lang="zh-CN" altLang="en-US" sz="3600" b="1" dirty="0" smtClean="0">
                <a:latin typeface="+mj-ea"/>
                <a:ea typeface="+mj-ea"/>
              </a:rPr>
              <a:t>		</a:t>
            </a:r>
            <a:r>
              <a:rPr kumimoji="1" lang="zh-CN" altLang="en-US" sz="3600" b="1" dirty="0">
                <a:latin typeface="+mj-ea"/>
              </a:rPr>
              <a:t>预测年龄，具体的看数据集</a:t>
            </a:r>
            <a:endParaRPr kumimoji="1" lang="en-US" altLang="zh-CN" sz="3600" b="1" dirty="0"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7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5923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有监督学习（</a:t>
            </a:r>
            <a:r>
              <a:rPr lang="en-US" altLang="zh-CN" sz="3600" b="1" dirty="0" smtClean="0"/>
              <a:t>Supervised </a:t>
            </a:r>
            <a:r>
              <a:rPr lang="en-US" altLang="zh-CN" sz="3600" b="1" dirty="0"/>
              <a:t>Learning</a:t>
            </a:r>
            <a:r>
              <a:rPr lang="zh-CN" altLang="en-US" sz="3600" b="1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3200" dirty="0" smtClean="0"/>
              <a:t>训练集 </a:t>
            </a:r>
            <a:r>
              <a:rPr kumimoji="1" lang="en-US" altLang="zh-CN" sz="3200" dirty="0" smtClean="0"/>
              <a:t>x</a:t>
            </a:r>
            <a:r>
              <a:rPr kumimoji="1" lang="zh-CN" altLang="en-US" sz="3200" dirty="0" smtClean="0"/>
              <a:t> 测试集</a:t>
            </a:r>
          </a:p>
          <a:p>
            <a:pPr lvl="1">
              <a:lnSpc>
                <a:spcPct val="150000"/>
              </a:lnSpc>
            </a:pPr>
            <a:endParaRPr kumimoji="1" lang="zh-CN" altLang="en-US" sz="3200" dirty="0"/>
          </a:p>
          <a:p>
            <a:pPr lvl="1">
              <a:lnSpc>
                <a:spcPct val="150000"/>
              </a:lnSpc>
            </a:pPr>
            <a:endParaRPr kumimoji="1" lang="zh-CN" altLang="en-US" sz="3200" dirty="0" smtClean="0"/>
          </a:p>
          <a:p>
            <a:pPr lvl="1">
              <a:lnSpc>
                <a:spcPct val="150000"/>
              </a:lnSpc>
            </a:pPr>
            <a:endParaRPr kumimoji="1" lang="zh-CN" altLang="en-US" sz="3200" dirty="0"/>
          </a:p>
          <a:p>
            <a:pPr lvl="1">
              <a:lnSpc>
                <a:spcPct val="150000"/>
              </a:lnSpc>
            </a:pPr>
            <a:endParaRPr kumimoji="1" lang="zh-CN" altLang="en-US" sz="3200" dirty="0" smtClean="0"/>
          </a:p>
          <a:p>
            <a:pPr lvl="1">
              <a:lnSpc>
                <a:spcPct val="150000"/>
              </a:lnSpc>
            </a:pPr>
            <a:endParaRPr kumimoji="1" lang="zh-CN" altLang="en-US" sz="3200" dirty="0"/>
          </a:p>
          <a:p>
            <a:pPr lvl="1">
              <a:lnSpc>
                <a:spcPct val="150000"/>
              </a:lnSpc>
            </a:pPr>
            <a:endParaRPr kumimoji="1" lang="zh-CN" altLang="en-US" sz="3200" dirty="0" smtClean="0"/>
          </a:p>
          <a:p>
            <a:pPr lvl="1">
              <a:lnSpc>
                <a:spcPct val="150000"/>
              </a:lnSpc>
            </a:pPr>
            <a:endParaRPr kumimoji="1" lang="zh-CN" altLang="en-US" sz="3200" dirty="0"/>
          </a:p>
          <a:p>
            <a:pPr lvl="1">
              <a:lnSpc>
                <a:spcPct val="150000"/>
              </a:lnSpc>
            </a:pPr>
            <a:endParaRPr kumimoji="1" lang="zh-CN" altLang="en-US" sz="3200" dirty="0" smtClean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sz="3200" dirty="0"/>
          </a:p>
        </p:txBody>
      </p:sp>
      <p:pic>
        <p:nvPicPr>
          <p:cNvPr id="1028" name="Picture 4" descr="ttp://upload-images.jianshu.io/upload_images/2142665-b52ea65ff695afd1.png?imageMogr2/auto-orient/str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80" y="1974541"/>
            <a:ext cx="7833639" cy="40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1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1" dirty="0" smtClean="0">
                <a:latin typeface="+mj-ea"/>
                <a:ea typeface="+mj-ea"/>
              </a:rPr>
              <a:t>方法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最小</a:t>
            </a:r>
            <a:r>
              <a:rPr lang="zh-CN" altLang="en-US" sz="2800" dirty="0" smtClean="0"/>
              <a:t>二乘法（</a:t>
            </a:r>
            <a:r>
              <a:rPr lang="en-US" altLang="zh-CN" sz="2800" dirty="0" smtClean="0"/>
              <a:t>Ordinary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Least Square</a:t>
            </a:r>
            <a:r>
              <a:rPr lang="zh-CN" altLang="en-US" sz="2800" dirty="0" smtClean="0"/>
              <a:t>）</a:t>
            </a:r>
            <a:endParaRPr kumimoji="1"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梯度</a:t>
            </a:r>
            <a:r>
              <a:rPr lang="zh-CN" altLang="en-US" sz="2800" dirty="0" smtClean="0"/>
              <a:t>下降法</a:t>
            </a:r>
            <a:r>
              <a:rPr lang="zh-CN" altLang="en-US" sz="2800" dirty="0"/>
              <a:t>（</a:t>
            </a:r>
            <a:r>
              <a:rPr lang="en-US" altLang="zh-CN" sz="2800" dirty="0"/>
              <a:t>Gradient Descent</a:t>
            </a:r>
            <a:r>
              <a:rPr lang="zh-CN" altLang="en-US" sz="2800" dirty="0" smtClean="0"/>
              <a:t>）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2400" u="sng" dirty="0" smtClean="0"/>
              <a:t>批量梯度下降 </a:t>
            </a:r>
            <a:r>
              <a:rPr kumimoji="1" lang="en-US" altLang="zh-CN" sz="2400" u="sng" dirty="0" smtClean="0"/>
              <a:t>(</a:t>
            </a:r>
            <a:r>
              <a:rPr kumimoji="1" lang="zh-CN" altLang="en-US" sz="2400" u="sng" dirty="0" smtClean="0"/>
              <a:t> </a:t>
            </a:r>
            <a:r>
              <a:rPr lang="en-US" altLang="zh-CN" sz="2800" u="sng" dirty="0"/>
              <a:t>B</a:t>
            </a:r>
            <a:r>
              <a:rPr lang="en-US" altLang="zh-CN" sz="2800" u="sng" dirty="0" smtClean="0"/>
              <a:t>atch </a:t>
            </a:r>
            <a:r>
              <a:rPr lang="en-US" altLang="zh-CN" sz="2800" u="sng" dirty="0"/>
              <a:t>gradient </a:t>
            </a:r>
            <a:r>
              <a:rPr lang="en-US" altLang="zh-CN" sz="2800" u="sng" dirty="0" smtClean="0"/>
              <a:t>descent , BGD )</a:t>
            </a:r>
            <a:endParaRPr lang="zh-CN" altLang="en-US" sz="2800" u="sng" dirty="0"/>
          </a:p>
          <a:p>
            <a:pPr lvl="2">
              <a:lnSpc>
                <a:spcPct val="150000"/>
              </a:lnSpc>
            </a:pPr>
            <a:r>
              <a:rPr kumimoji="1" lang="zh-CN" altLang="en-US" sz="2400" u="sng" dirty="0" smtClean="0"/>
              <a:t>随机梯度下降</a:t>
            </a:r>
            <a:r>
              <a:rPr lang="en-US" altLang="zh-CN" sz="2800" u="sng" dirty="0"/>
              <a:t> </a:t>
            </a:r>
            <a:r>
              <a:rPr lang="en-US" altLang="zh-CN" sz="2800" u="sng" dirty="0" smtClean="0"/>
              <a:t>( Stochastic </a:t>
            </a:r>
            <a:r>
              <a:rPr lang="en-US" altLang="zh-CN" sz="2800" u="sng" dirty="0"/>
              <a:t>Gradient </a:t>
            </a:r>
            <a:r>
              <a:rPr lang="en-US" altLang="zh-CN" sz="2800" u="sng" dirty="0" smtClean="0"/>
              <a:t>Descent , SGD )</a:t>
            </a:r>
            <a:endParaRPr lang="zh-CN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22456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OLSR</a:t>
            </a:r>
            <a:r>
              <a:rPr lang="zh-CN" altLang="en-US" dirty="0" smtClean="0"/>
              <a:t>的基本思想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利用离散点拟合</a:t>
                </a:r>
                <a:r>
                  <a:rPr lang="en-US" altLang="zh-CN" dirty="0" smtClean="0"/>
                  <a:t>Y = F(X)</a:t>
                </a:r>
                <a:r>
                  <a:rPr lang="zh-CN" altLang="en-US" dirty="0" smtClean="0"/>
                  <a:t>时，对于各个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确保：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最小</m:t>
                      </m:r>
                    </m:oMath>
                  </m:oMathPara>
                </a14:m>
                <a:endParaRPr lang="zh-CN" altLang="en-US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OLSR</a:t>
            </a:r>
            <a:r>
              <a:rPr lang="zh-CN" altLang="en-US" dirty="0" smtClean="0"/>
              <a:t>的类别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简单（一元）线性回归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多元线性回归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多项式回归</a:t>
            </a:r>
            <a:r>
              <a:rPr lang="en-US" altLang="zh-CN" dirty="0" smtClean="0"/>
              <a:t>(</a:t>
            </a:r>
            <a:r>
              <a:rPr lang="zh-CN" altLang="en-US" dirty="0"/>
              <a:t>转化为多元</a:t>
            </a:r>
            <a:r>
              <a:rPr lang="zh-CN" altLang="en-US" dirty="0" smtClean="0"/>
              <a:t>线性回归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8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一元线性回归的情形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500" dirty="0" smtClean="0"/>
                  <a:t>样本回归模型：</a:t>
                </a:r>
                <a:endParaRPr lang="en-US" altLang="zh-CN" sz="3500" dirty="0" smtClean="0"/>
              </a:p>
              <a:p>
                <a:pPr lvl="1"/>
                <a:r>
                  <a:rPr lang="zh-CN" altLang="en-US" sz="3000" i="1" dirty="0" smtClean="0">
                    <a:latin typeface="Cambria Math" panose="02040503050406030204" pitchFamily="18" charset="0"/>
                  </a:rPr>
                  <a:t>设拟合的直线为：</a:t>
                </a:r>
                <a:r>
                  <a:rPr lang="en-US" altLang="zh-CN" sz="3000" i="1" dirty="0" smtClean="0">
                    <a:latin typeface="Cambria Math" panose="02040503050406030204" pitchFamily="18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dirty="0" smtClean="0"/>
                          <m:t>β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dirty="0" smtClean="0"/>
                          <m:t>β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000" i="1" dirty="0" smtClean="0">
                    <a:latin typeface="Cambria Math" panose="02040503050406030204" pitchFamily="18" charset="0"/>
                  </a:rPr>
                  <a:t>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dirty="0" smtClean="0"/>
                          <m:t>β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dirty="0" smtClean="0"/>
                          <m:t>β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0" i="0" dirty="0" smtClean="0"/>
                          <m:t>X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0" i="0" dirty="0" smtClean="0"/>
                          <m:t>e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0" i="0" dirty="0" smtClean="0"/>
                          <m:t>e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000" i="1">
                        <a:latin typeface="Cambria Math" panose="02040503050406030204" pitchFamily="18" charset="0"/>
                      </a:rPr>
                      <m:t>为误差</m:t>
                    </m:r>
                  </m:oMath>
                </a14:m>
                <a:endParaRPr lang="en-US" altLang="zh-CN" sz="3000" dirty="0" smtClean="0"/>
              </a:p>
              <a:p>
                <a:pPr lvl="1"/>
                <a:endParaRPr lang="en-US" altLang="zh-CN" sz="3000" dirty="0"/>
              </a:p>
              <a:p>
                <a:r>
                  <a:rPr lang="zh-CN" altLang="en-US" sz="3000" dirty="0" smtClean="0"/>
                  <a:t> </a:t>
                </a:r>
                <a:r>
                  <a:rPr lang="zh-CN" altLang="en-US" sz="3500" dirty="0" smtClean="0"/>
                  <a:t>平方损失函数：</a:t>
                </a:r>
                <a:endParaRPr lang="en-US" altLang="zh-CN" sz="35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3000" dirty="0" smtClean="0"/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3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3000" dirty="0" smtClean="0"/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zh-CN" sz="3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3000" b="0" i="0" dirty="0" smtClean="0"/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sz="3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sz="3000" dirty="0" smtClean="0"/>
              </a:p>
              <a:p>
                <a:pPr lvl="1"/>
                <a:r>
                  <a:rPr lang="zh-CN" altLang="en-US" sz="3000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dirty="0" smtClean="0"/>
                          <m:t>β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3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dirty="0" smtClean="0"/>
                          <m:t>β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000" dirty="0" smtClean="0"/>
                  <a:t>看作自变量，问题转化为求极值</a:t>
                </a:r>
                <a:endParaRPr lang="en-US" altLang="zh-CN" sz="3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一元线性回归的情形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500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sz="3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35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5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35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5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5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5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500" dirty="0" smtClean="0"/>
                                  <m:t>β</m:t>
                                </m:r>
                              </m:e>
                              <m:sub>
                                <m:r>
                                  <a:rPr lang="en-US" altLang="zh-CN" sz="3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35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5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500" dirty="0" smtClean="0"/>
                                  <m:t>β</m:t>
                                </m:r>
                              </m:e>
                              <m:sub>
                                <m:r>
                                  <a:rPr lang="en-US" altLang="zh-CN" sz="35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5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500" b="0" i="0" dirty="0" smtClean="0"/>
                                  <m:t>X</m:t>
                                </m:r>
                              </m:e>
                              <m:sub>
                                <m:r>
                                  <a:rPr lang="en-US" altLang="zh-CN" sz="3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3500" dirty="0" smtClean="0"/>
                  <a:t>求偏导：</a:t>
                </a:r>
                <a:endParaRPr lang="en-US" altLang="zh-CN" sz="35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000" dirty="0" smtClean="0"/>
                  <a:t>=0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0" i="0" dirty="0" smtClean="0"/>
                          <m:t>X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=0</a:t>
                </a:r>
                <a:endParaRPr lang="en-US" altLang="zh-CN" sz="3500" dirty="0" smtClean="0"/>
              </a:p>
              <a:p>
                <a:r>
                  <a:rPr lang="zh-CN" altLang="en-US" sz="3500" dirty="0" smtClean="0"/>
                  <a:t>解上述方程组得：</a:t>
                </a:r>
                <a:endParaRPr lang="en-US" altLang="zh-CN" sz="35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3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000" b="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3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7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70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多元线性回归的情形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269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3500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dirty="0" smtClean="0"/>
                                  <m:t>β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dirty="0" smtClean="0"/>
                                  <m:t>β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0" i="0" dirty="0" smtClean="0"/>
                                  <m:t>X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dirty="0" smtClean="0"/>
                                  <m:t>β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0" i="0" dirty="0" smtClean="0"/>
                                  <m:t>X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dirty="0" smtClean="0"/>
                                  <m:t>β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0" i="0" dirty="0" smtClean="0"/>
                                  <m:t>X</m:t>
                                </m:r>
                              </m:e>
                              <m:sub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𝑖𝑝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求偏导</m:t>
                    </m:r>
                  </m:oMath>
                </a14:m>
                <a:r>
                  <a:rPr lang="zh-CN" altLang="en-US" sz="3500" dirty="0" smtClean="0"/>
                  <a:t>：</a:t>
                </a:r>
                <a:endParaRPr lang="en-US" altLang="zh-CN" sz="35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−…−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000" dirty="0" smtClean="0"/>
                  <a:t>=0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−…−</m:t>
                        </m:r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dirty="0" smtClean="0"/>
                              <m:t>β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3000" b="0" i="0" dirty="0" smtClean="0"/>
                              <m:t>X</m:t>
                            </m:r>
                          </m:e>
                          <m:sub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zh-CN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0" i="0" dirty="0" smtClean="0"/>
                          <m:t>X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000" dirty="0" smtClean="0"/>
                  <a:t>=0</a:t>
                </a:r>
              </a:p>
              <a:p>
                <a:r>
                  <a:rPr lang="zh-CN" altLang="en-US" sz="3000" dirty="0"/>
                  <a:t>得到方程组</a:t>
                </a:r>
                <a:r>
                  <a:rPr lang="zh-CN" altLang="en-US" sz="3000" dirty="0" smtClean="0"/>
                  <a:t>：</a:t>
                </a:r>
                <a:endParaRPr lang="en-US" altLang="zh-CN" sz="3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269"/>
                <a:ext cx="10515600" cy="4351338"/>
              </a:xfrm>
              <a:blipFill rotWithShape="0">
                <a:blip r:embed="rId2"/>
                <a:stretch>
                  <a:fillRect l="-1507" t="-4202" r="-5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07" y="3996277"/>
            <a:ext cx="8560438" cy="26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957" y="4459856"/>
            <a:ext cx="3929411" cy="6211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多元线性回归的情形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36" y="1705432"/>
            <a:ext cx="7542014" cy="22937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305" y="4013937"/>
            <a:ext cx="3543870" cy="549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将方程组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</a:t>
                </a:r>
                <a:r>
                  <a:rPr lang="zh-CN" altLang="en-US" sz="2400" dirty="0" smtClean="0"/>
                  <a:t>改写为矩阵形式：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得到参数矩阵的解为：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类比</a:t>
                </a:r>
                <a:r>
                  <a:rPr lang="en-US" altLang="zh-CN" sz="2400" dirty="0" smtClean="0"/>
                  <a:t>AX=Y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被称为</a:t>
                </a:r>
                <a:r>
                  <a:rPr lang="en-US" altLang="zh-CN" sz="2400" dirty="0" smtClean="0"/>
                  <a:t>Moore-Penrose</a:t>
                </a:r>
                <a:r>
                  <a:rPr lang="zh-CN" altLang="en-US" sz="2400" dirty="0" smtClean="0"/>
                  <a:t>广义逆矩阵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684</Words>
  <Application>Microsoft Macintosh PowerPoint</Application>
  <PresentationFormat>宽屏</PresentationFormat>
  <Paragraphs>142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宋体</vt:lpstr>
      <vt:lpstr>Office 主题</vt:lpstr>
      <vt:lpstr>知识分析讨论课</vt:lpstr>
      <vt:lpstr>PowerPoint 演示文稿</vt:lpstr>
      <vt:lpstr>PowerPoint 演示文稿</vt:lpstr>
      <vt:lpstr>OLSR的基本思想</vt:lpstr>
      <vt:lpstr>OLSR的类别</vt:lpstr>
      <vt:lpstr>一元线性回归的情形</vt:lpstr>
      <vt:lpstr>一元线性回归的情形</vt:lpstr>
      <vt:lpstr>多元线性回归的情形</vt:lpstr>
      <vt:lpstr>多元线性回归的情形</vt:lpstr>
      <vt:lpstr>OLSR的适用范围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知识分析讨论课</dc:title>
  <dc:creator>Microsoft Office 用户</dc:creator>
  <cp:lastModifiedBy>Microsoft Office 用户</cp:lastModifiedBy>
  <cp:revision>35</cp:revision>
  <dcterms:created xsi:type="dcterms:W3CDTF">2017-10-16T08:26:38Z</dcterms:created>
  <dcterms:modified xsi:type="dcterms:W3CDTF">2017-11-15T01:42:03Z</dcterms:modified>
</cp:coreProperties>
</file>