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0" r:id="rId3"/>
    <p:sldId id="284" r:id="rId4"/>
    <p:sldId id="286" r:id="rId5"/>
    <p:sldId id="261" r:id="rId6"/>
    <p:sldId id="260" r:id="rId7"/>
    <p:sldId id="273" r:id="rId8"/>
    <p:sldId id="274" r:id="rId9"/>
    <p:sldId id="278" r:id="rId10"/>
    <p:sldId id="275" r:id="rId11"/>
    <p:sldId id="285" r:id="rId12"/>
    <p:sldId id="287" r:id="rId13"/>
    <p:sldId id="279" r:id="rId14"/>
    <p:sldId id="288" r:id="rId15"/>
    <p:sldId id="296" r:id="rId16"/>
    <p:sldId id="289" r:id="rId17"/>
    <p:sldId id="290" r:id="rId18"/>
    <p:sldId id="291" r:id="rId19"/>
    <p:sldId id="292" r:id="rId20"/>
    <p:sldId id="293" r:id="rId21"/>
    <p:sldId id="294" r:id="rId22"/>
    <p:sldId id="29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7CDF5-0210-4A9D-9A41-D24EDB0B0CF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966F6-CBAD-4701-B6AD-35236BD4F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58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966F6-CBAD-4701-B6AD-35236BD4F3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5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966F6-CBAD-4701-B6AD-35236BD4F3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88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966F6-CBAD-4701-B6AD-35236BD4F3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86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966F6-CBAD-4701-B6AD-35236BD4F36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95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39F-BE30-4767-8CE3-84944E98A118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8069-AFF9-4D28-92BB-C827294E4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09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39F-BE30-4767-8CE3-84944E98A118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8069-AFF9-4D28-92BB-C827294E4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57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39F-BE30-4767-8CE3-84944E98A118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8069-AFF9-4D28-92BB-C827294E4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94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39F-BE30-4767-8CE3-84944E98A118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8069-AFF9-4D28-92BB-C827294E4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3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39F-BE30-4767-8CE3-84944E98A118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8069-AFF9-4D28-92BB-C827294E4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4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39F-BE30-4767-8CE3-84944E98A118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8069-AFF9-4D28-92BB-C827294E4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6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39F-BE30-4767-8CE3-84944E98A118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8069-AFF9-4D28-92BB-C827294E4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8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39F-BE30-4767-8CE3-84944E98A118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8069-AFF9-4D28-92BB-C827294E4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61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39F-BE30-4767-8CE3-84944E98A118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8069-AFF9-4D28-92BB-C827294E4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63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39F-BE30-4767-8CE3-84944E98A118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8069-AFF9-4D28-92BB-C827294E4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28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39F-BE30-4767-8CE3-84944E98A118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8069-AFF9-4D28-92BB-C827294E4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76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E39F-BE30-4767-8CE3-84944E98A118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58069-AFF9-4D28-92BB-C827294E4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2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gistic_regress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逻辑回归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7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随机梯度下降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1、初始化最初解    </a:t>
            </a:r>
            <a:endParaRPr lang="en-US" altLang="zh-CN" dirty="0"/>
          </a:p>
          <a:p>
            <a:r>
              <a:rPr lang="zh-CN" altLang="en-US" dirty="0"/>
              <a:t>2、循环直至收敛：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031218" y="2953138"/>
                <a:ext cx="6129563" cy="806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218" y="2953138"/>
                <a:ext cx="6129563" cy="806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5570375" y="2901521"/>
            <a:ext cx="3722915" cy="909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5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odds(</a:t>
                </a:r>
                <a:r>
                  <a:rPr lang="zh-CN" altLang="en-US" dirty="0"/>
                  <a:t>几率</a:t>
                </a:r>
                <a:r>
                  <a:rPr lang="en-US" altLang="zh-CN" dirty="0"/>
                  <a:t>): </a:t>
                </a:r>
                <a:r>
                  <a:rPr lang="zh-CN" altLang="en-US" dirty="0"/>
                  <a:t>事件发生与不发生的概率的比值</a:t>
                </a:r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logit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𝑜𝑑𝑑𝑠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对数线性模型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963461" y="2542592"/>
                <a:ext cx="4265078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461" y="2542592"/>
                <a:ext cx="4265078" cy="768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00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Softmax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760" y="1835353"/>
            <a:ext cx="8324479" cy="488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6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Wiki </a:t>
            </a:r>
            <a:r>
              <a:rPr lang="en-US" altLang="zh-CN" dirty="0">
                <a:hlinkClick r:id="rId2"/>
              </a:rPr>
              <a:t>https://en.wikipedia.org/wiki/Logistic_regression</a:t>
            </a:r>
            <a:endParaRPr lang="en-US" altLang="zh-CN" dirty="0"/>
          </a:p>
          <a:p>
            <a:r>
              <a:rPr lang="zh-CN" altLang="en-US" dirty="0"/>
              <a:t>李航</a:t>
            </a:r>
            <a:r>
              <a:rPr lang="en-US" altLang="zh-CN" dirty="0"/>
              <a:t> 《</a:t>
            </a:r>
            <a:r>
              <a:rPr lang="zh-CN" altLang="en-US" dirty="0"/>
              <a:t>统计学习方法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周志华 </a:t>
            </a:r>
            <a:r>
              <a:rPr lang="en-US" altLang="zh-CN" dirty="0"/>
              <a:t>《</a:t>
            </a:r>
            <a:r>
              <a:rPr lang="zh-CN" altLang="en-US" dirty="0"/>
              <a:t>机器学习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87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分类</a:t>
            </a:r>
            <a:endParaRPr lang="en-US" altLang="zh-CN" dirty="0"/>
          </a:p>
          <a:p>
            <a:r>
              <a:rPr lang="zh-CN" altLang="en-US" dirty="0"/>
              <a:t>这周日</a:t>
            </a:r>
          </a:p>
        </p:txBody>
      </p:sp>
    </p:spTree>
    <p:extLst>
      <p:ext uri="{BB962C8B-B14F-4D97-AF65-F5344CB8AC3E}">
        <p14:creationId xmlns:p14="http://schemas.microsoft.com/office/powerpoint/2010/main" val="999187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为什么是</a:t>
            </a:r>
            <a:r>
              <a:rPr lang="en-US" altLang="zh-CN"/>
              <a:t>sigmoid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5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广义线性模型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线性模型</a:t>
                </a:r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随机误差项，相互独立，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033865" y="2328761"/>
                <a:ext cx="16875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65" y="2328761"/>
                <a:ext cx="1687578" cy="369332"/>
              </a:xfrm>
              <a:prstGeom prst="rect">
                <a:avLst/>
              </a:prstGeom>
              <a:blipFill>
                <a:blip r:embed="rId4"/>
                <a:stretch>
                  <a:fillRect l="-3610" r="-1083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316171" y="2833030"/>
                <a:ext cx="15596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171" y="2833030"/>
                <a:ext cx="1559658" cy="369332"/>
              </a:xfrm>
              <a:prstGeom prst="rect">
                <a:avLst/>
              </a:prstGeom>
              <a:blipFill>
                <a:blip r:embed="rId5"/>
                <a:stretch>
                  <a:fillRect l="-1953" r="-6250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050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指数族分布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自然参数</a:t>
                </a:r>
                <a:r>
                  <a:rPr lang="en-US" altLang="zh-CN" dirty="0"/>
                  <a:t>(natural parameter)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充分统计量</a:t>
                </a:r>
                <a:r>
                  <a:rPr lang="en-US" altLang="zh-CN" dirty="0"/>
                  <a:t>(sufficient statistic)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对数</m:t>
                    </m:r>
                  </m:oMath>
                </a14:m>
                <a:r>
                  <a:rPr lang="zh-CN" altLang="en-US" dirty="0"/>
                  <a:t>分配函数</a:t>
                </a:r>
                <a:r>
                  <a:rPr lang="en-US" altLang="zh-CN" dirty="0"/>
                  <a:t>(log partition function)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007498" y="2094723"/>
                <a:ext cx="4142544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498" y="2094723"/>
                <a:ext cx="4142544" cy="50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928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取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i="1" dirty="0"/>
                  <a:t>b(y)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CN" i="1" dirty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i="1" dirty="0"/>
                  <a:t>=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i="1" dirty="0"/>
              </a:p>
              <a:p>
                <a:r>
                  <a:rPr lang="en-US" altLang="zh-CN" i="1" dirty="0"/>
                  <a:t>a(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i="1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i="1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i="1" dirty="0"/>
              </a:p>
              <a:p>
                <a:r>
                  <a:rPr lang="en-US" altLang="zh-CN" i="1" dirty="0"/>
                  <a:t>T(y)=y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115779" y="1572209"/>
                <a:ext cx="5736507" cy="8265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779" y="1572209"/>
                <a:ext cx="5736507" cy="8265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436706" y="2516289"/>
                <a:ext cx="2791149" cy="762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706" y="2516289"/>
                <a:ext cx="2791149" cy="7629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4795934" y="2461762"/>
            <a:ext cx="1334278" cy="872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68939" y="2659224"/>
            <a:ext cx="355796" cy="2991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63462" y="2659224"/>
            <a:ext cx="396487" cy="2932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088677" y="4476501"/>
                <a:ext cx="4142544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677" y="4476501"/>
                <a:ext cx="4142544" cy="5032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449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伯努利分布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i="1" dirty="0"/>
                  <a:t>b(y)</a:t>
                </a:r>
                <a:r>
                  <a:rPr lang="en-US" altLang="zh-CN" dirty="0"/>
                  <a:t>=1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den>
                        </m:f>
                        <m:groupChr>
                          <m:groupChrPr>
                            <m:chr m:val="⇒"/>
                            <m:vertJc m:val="bot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altLang="zh-CN" b="0" i="1" dirty="0"/>
              </a:p>
              <a:p>
                <a:r>
                  <a:rPr lang="en-US" altLang="zh-CN" i="1" dirty="0"/>
                  <a:t>T(y)=y</a:t>
                </a:r>
              </a:p>
              <a:p>
                <a:r>
                  <a:rPr lang="en-US" altLang="zh-CN" i="1" dirty="0"/>
                  <a:t>a(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i="1" dirty="0"/>
                  <a:t>)=-</a:t>
                </a:r>
                <a:r>
                  <a:rPr lang="en-US" altLang="zh-CN" dirty="0"/>
                  <a:t>ln</a:t>
                </a:r>
                <a:r>
                  <a:rPr lang="en-US" altLang="zh-CN" i="1" dirty="0"/>
                  <a:t>(1-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i="1" dirty="0"/>
                  <a:t>)=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</m:oMath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4103883" y="1926772"/>
            <a:ext cx="3984234" cy="1587047"/>
            <a:chOff x="4530013" y="1954764"/>
            <a:chExt cx="3984234" cy="1587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4530013" y="1954764"/>
                  <a:ext cx="32563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0013" y="1954764"/>
                  <a:ext cx="325634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685" r="-375" b="-360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5592998" y="2566165"/>
                  <a:ext cx="2921249" cy="3857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func>
                              <m:func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2998" y="2566165"/>
                  <a:ext cx="2921249" cy="3857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5592998" y="2940108"/>
                  <a:ext cx="2491708" cy="6017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func>
                              <m:func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2998" y="2940108"/>
                  <a:ext cx="2491708" cy="60170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矩形 8"/>
          <p:cNvSpPr/>
          <p:nvPr/>
        </p:nvSpPr>
        <p:spPr>
          <a:xfrm>
            <a:off x="5682343" y="2923920"/>
            <a:ext cx="945149" cy="472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27492" y="2923920"/>
            <a:ext cx="948965" cy="4724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096000" y="4482879"/>
                <a:ext cx="4142544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482879"/>
                <a:ext cx="4142544" cy="503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60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线性回归能否用作分类？</a:t>
            </a: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16" y="2589264"/>
            <a:ext cx="7298544" cy="28240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996483" y="5413323"/>
                <a:ext cx="59160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=1)=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483" y="5413323"/>
                <a:ext cx="5916043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743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广义线性模型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假设</a:t>
                </a:r>
                <a:r>
                  <a:rPr lang="en-US" altLang="zh-CN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𝑒𝑥𝑝𝑓𝑎𝑚𝑖𝑙𝑦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给定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目标是求出</a:t>
                </a:r>
                <a:r>
                  <a:rPr lang="en-US" altLang="zh-CN" i="1" dirty="0"/>
                  <a:t>T(y)</a:t>
                </a:r>
                <a:r>
                  <a:rPr lang="zh-CN" altLang="en-US" dirty="0"/>
                  <a:t>的期望</a:t>
                </a:r>
                <a:r>
                  <a:rPr lang="en-US" altLang="zh-CN" dirty="0"/>
                  <a:t>E[</a:t>
                </a:r>
                <a:r>
                  <a:rPr lang="en-US" altLang="zh-CN" i="1" dirty="0"/>
                  <a:t>T(y)|x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。由于通常</a:t>
                </a:r>
                <a:r>
                  <a:rPr lang="en-US" altLang="zh-CN" i="1" dirty="0"/>
                  <a:t>T(y)=y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E[</a:t>
                </a:r>
                <a:r>
                  <a:rPr lang="en-US" altLang="zh-CN" i="1" dirty="0"/>
                  <a:t>T(y)|x</a:t>
                </a:r>
                <a:r>
                  <a:rPr lang="en-US" altLang="zh-CN" dirty="0"/>
                  <a:t>]=E[</a:t>
                </a:r>
                <a:r>
                  <a:rPr lang="en-US" altLang="zh-CN" i="1" dirty="0" err="1"/>
                  <a:t>y|x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。通过</a:t>
                </a:r>
                <a:r>
                  <a:rPr lang="en-US" altLang="zh-CN" dirty="0"/>
                  <a:t>link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i="1" dirty="0"/>
                  <a:t>, </a:t>
                </a:r>
                <a:r>
                  <a:rPr lang="zh-CN" altLang="en-US" dirty="0"/>
                  <a:t>使得</a:t>
                </a:r>
                <a:r>
                  <a:rPr lang="en-US" altLang="zh-CN" dirty="0"/>
                  <a:t>E[</a:t>
                </a:r>
                <a:r>
                  <a:rPr lang="en-US" altLang="zh-CN" dirty="0" err="1"/>
                  <a:t>y|x</a:t>
                </a:r>
                <a:r>
                  <a:rPr lang="en-US" altLang="zh-CN" dirty="0"/>
                  <a:t>]=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i="1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i="1" dirty="0"/>
                  <a:t>。</a:t>
                </a:r>
                <a:endParaRPr lang="en-US" altLang="zh-CN" i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自然参数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dirty="0"/>
                  <a:t>与特征</a:t>
                </a:r>
                <a:r>
                  <a:rPr lang="en-US" altLang="zh-CN" i="1" dirty="0"/>
                  <a:t>x</a:t>
                </a:r>
                <a:r>
                  <a:rPr lang="zh-CN" altLang="en-US" dirty="0"/>
                  <a:t>是线性关系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501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最小二乘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因变量</a:t>
            </a:r>
            <a:r>
              <a:rPr lang="en-US" altLang="zh-CN" i="1" dirty="0"/>
              <a:t>y</a:t>
            </a:r>
            <a:r>
              <a:rPr lang="zh-CN" altLang="en-US" dirty="0"/>
              <a:t>连续且服从正态分布，假设函数</a:t>
            </a:r>
            <a:r>
              <a:rPr lang="en-US" altLang="zh-CN" dirty="0"/>
              <a:t>h(x): 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454330" y="2643839"/>
            <a:ext cx="2401748" cy="1670792"/>
            <a:chOff x="4715587" y="2942419"/>
            <a:chExt cx="2401748" cy="16707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4715587" y="2942419"/>
                  <a:ext cx="24017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587" y="2942419"/>
                  <a:ext cx="2401748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538" b="-2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5587097" y="3354355"/>
                  <a:ext cx="56823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altLang="zh-CN" sz="2400" b="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7097" y="3354355"/>
                  <a:ext cx="56823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301" r="-967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5596785" y="3794449"/>
                  <a:ext cx="56259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785" y="3794449"/>
                  <a:ext cx="56259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301" r="-9677" b="-262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5587097" y="4243879"/>
                  <a:ext cx="9100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7097" y="4243879"/>
                  <a:ext cx="91005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685" r="-2685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877" y="2431379"/>
            <a:ext cx="2324301" cy="2293819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8173615" y="2368018"/>
            <a:ext cx="2724539" cy="242053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5993118" y="3578288"/>
            <a:ext cx="2180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2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由于</a:t>
                </a:r>
                <a:r>
                  <a:rPr lang="en-US" altLang="zh-CN" i="1" dirty="0"/>
                  <a:t>y</a:t>
                </a:r>
                <a:r>
                  <a:rPr lang="zh-CN" altLang="en-US" i="1" dirty="0"/>
                  <a:t>∈</a:t>
                </a:r>
                <a:r>
                  <a:rPr lang="en-US" altLang="zh-CN" dirty="0"/>
                  <a:t>{0,1}</a:t>
                </a:r>
                <a:r>
                  <a:rPr lang="zh-CN" altLang="en-US" dirty="0"/>
                  <a:t>，</a:t>
                </a:r>
                <a:r>
                  <a:rPr lang="en-US" altLang="zh-CN" i="1" dirty="0" err="1"/>
                  <a:t>y</a:t>
                </a:r>
                <a:r>
                  <a:rPr lang="en-US" altLang="zh-CN" dirty="0" err="1"/>
                  <a:t>~Bernoulli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，它的期望为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507" y="3332014"/>
            <a:ext cx="3508043" cy="209737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148045" y="2719381"/>
            <a:ext cx="2568449" cy="2598038"/>
            <a:chOff x="1580502" y="3165898"/>
            <a:chExt cx="2568449" cy="25980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580502" y="3165898"/>
                  <a:ext cx="2401748" cy="5748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502" y="3165898"/>
                  <a:ext cx="2401748" cy="574828"/>
                </a:xfrm>
                <a:prstGeom prst="rect">
                  <a:avLst/>
                </a:prstGeom>
                <a:blipFill>
                  <a:blip r:embed="rId5"/>
                  <a:stretch>
                    <a:fillRect l="-2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2452012" y="3807035"/>
                  <a:ext cx="608243" cy="5748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altLang="zh-CN" sz="2400" b="0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012" y="3807035"/>
                  <a:ext cx="608243" cy="574828"/>
                </a:xfrm>
                <a:prstGeom prst="rect">
                  <a:avLst/>
                </a:prstGeom>
                <a:blipFill>
                  <a:blip r:embed="rId6"/>
                  <a:stretch>
                    <a:fillRect l="-4000" r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452012" y="4261333"/>
                  <a:ext cx="1414105" cy="10895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012" y="4261333"/>
                  <a:ext cx="1414105" cy="108957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2452012" y="5025721"/>
                  <a:ext cx="1696939" cy="73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012" y="5025721"/>
                  <a:ext cx="1696939" cy="7382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椭圆 11"/>
          <p:cNvSpPr/>
          <p:nvPr/>
        </p:nvSpPr>
        <p:spPr>
          <a:xfrm>
            <a:off x="7216806" y="2952646"/>
            <a:ext cx="3811978" cy="290697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2" idx="2"/>
          </p:cNvCxnSpPr>
          <p:nvPr/>
        </p:nvCxnSpPr>
        <p:spPr>
          <a:xfrm flipH="1" flipV="1">
            <a:off x="5589037" y="4245429"/>
            <a:ext cx="1627769" cy="16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4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取值区间：</a:t>
            </a:r>
            <a:r>
              <a:rPr lang="en-US" altLang="zh-CN" i="1" dirty="0"/>
              <a:t>p</a:t>
            </a:r>
            <a:r>
              <a:rPr lang="zh-CN" altLang="en-US" dirty="0"/>
              <a:t>的取值范围是</a:t>
            </a:r>
            <a:r>
              <a:rPr lang="en-US" altLang="zh-CN" dirty="0"/>
              <a:t>[0,1]</a:t>
            </a:r>
            <a:r>
              <a:rPr lang="zh-CN" altLang="en-US" dirty="0"/>
              <a:t>，而等式右边是</a:t>
            </a:r>
            <a:r>
              <a:rPr lang="en-US" altLang="zh-CN" dirty="0"/>
              <a:t>(-</a:t>
            </a:r>
            <a:r>
              <a:rPr lang="zh-CN" altLang="en-US" dirty="0"/>
              <a:t>∞</a:t>
            </a:r>
            <a:r>
              <a:rPr lang="en-US" altLang="zh-CN" dirty="0"/>
              <a:t>,+</a:t>
            </a:r>
            <a:r>
              <a:rPr lang="zh-CN" altLang="en-US" dirty="0"/>
              <a:t>∞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曲线</a:t>
            </a:r>
            <a:r>
              <a:rPr lang="zh-CN" altLang="en-US"/>
              <a:t>关联：实际</a:t>
            </a:r>
            <a:r>
              <a:rPr lang="zh-CN" altLang="en-US" dirty="0"/>
              <a:t>中很多问题，概率</a:t>
            </a:r>
            <a:r>
              <a:rPr lang="en-US" altLang="zh-CN" i="1" dirty="0"/>
              <a:t>p</a:t>
            </a:r>
            <a:r>
              <a:rPr lang="zh-CN" altLang="en-US" dirty="0"/>
              <a:t>与自变量并不是直线关系。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816" y="3745972"/>
            <a:ext cx="3055885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9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                           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/>
          <p:cNvSpPr/>
          <p:nvPr/>
        </p:nvSpPr>
        <p:spPr>
          <a:xfrm>
            <a:off x="3433666" y="3116424"/>
            <a:ext cx="1073020" cy="10543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/>
          <p:cNvSpPr/>
          <p:nvPr/>
        </p:nvSpPr>
        <p:spPr>
          <a:xfrm rot="10800000">
            <a:off x="4674637" y="3554963"/>
            <a:ext cx="438539" cy="233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 rot="10800000">
            <a:off x="2911151" y="3545634"/>
            <a:ext cx="438539" cy="233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4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146591" y="2544681"/>
                <a:ext cx="5599225" cy="9898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91" y="2544681"/>
                <a:ext cx="5599225" cy="9898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146591" y="4856826"/>
                <a:ext cx="3607846" cy="86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91" y="4856826"/>
                <a:ext cx="3607846" cy="8610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838200" y="1741300"/>
            <a:ext cx="573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二分类问题，</a:t>
            </a:r>
            <a:r>
              <a:rPr lang="en-US" altLang="zh-CN" sz="2800" dirty="0"/>
              <a:t>y</a:t>
            </a:r>
            <a:r>
              <a:rPr lang="zh-CN" altLang="en-US" sz="2800" dirty="0"/>
              <a:t>∈</a:t>
            </a:r>
            <a:r>
              <a:rPr lang="en-US" altLang="zh-CN" sz="2800" dirty="0"/>
              <a:t>{0,1}:</a:t>
            </a:r>
            <a:endParaRPr lang="zh-CN" altLang="en-US" sz="2800" dirty="0"/>
          </a:p>
        </p:txBody>
      </p:sp>
      <p:sp>
        <p:nvSpPr>
          <p:cNvPr id="2" name="椭圆 1"/>
          <p:cNvSpPr/>
          <p:nvPr/>
        </p:nvSpPr>
        <p:spPr>
          <a:xfrm>
            <a:off x="2503714" y="2395392"/>
            <a:ext cx="7184571" cy="145815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05212" y="4002833"/>
            <a:ext cx="122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分类面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317840" y="4002833"/>
                <a:ext cx="13501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840" y="4002833"/>
                <a:ext cx="135011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7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54968" y="3067897"/>
                <a:ext cx="2234201" cy="93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968" y="3067897"/>
                <a:ext cx="2234201" cy="9333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6483" y="1690688"/>
            <a:ext cx="5688552" cy="4471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54968" y="4483359"/>
                <a:ext cx="22200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968" y="4483359"/>
                <a:ext cx="222003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5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给定训练集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维的向量，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预测函数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  <a:p>
                <a:r>
                  <a:rPr lang="zh-CN" altLang="en-US" dirty="0"/>
                  <a:t>参数估计：极大似然估计</a:t>
                </a:r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98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参数估计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概率密度函数：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似然函数：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取对数：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530111" y="2391508"/>
                <a:ext cx="45825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111" y="2391508"/>
                <a:ext cx="4582537" cy="369332"/>
              </a:xfrm>
              <a:prstGeom prst="rect">
                <a:avLst/>
              </a:prstGeom>
              <a:blipFill>
                <a:blip r:embed="rId2"/>
                <a:stretch>
                  <a:fillRect l="-1064" r="-133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530111" y="3411416"/>
                <a:ext cx="5630644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111" y="3411416"/>
                <a:ext cx="5630644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140926" y="4914133"/>
                <a:ext cx="8597225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+(1−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))]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926" y="4914133"/>
                <a:ext cx="8597225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6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249696" y="2057175"/>
                <a:ext cx="9892965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))]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696" y="2057175"/>
                <a:ext cx="9892965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0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1252</Words>
  <Application>Microsoft Office PowerPoint</Application>
  <PresentationFormat>宽屏</PresentationFormat>
  <Paragraphs>113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宋体</vt:lpstr>
      <vt:lpstr>Arial</vt:lpstr>
      <vt:lpstr>Cambria Math</vt:lpstr>
      <vt:lpstr>Times New Roman</vt:lpstr>
      <vt:lpstr>Office 主题​​</vt:lpstr>
      <vt:lpstr>逻辑回归</vt:lpstr>
      <vt:lpstr>PowerPoint 演示文稿</vt:lpstr>
      <vt:lpstr>PowerPoint 演示文稿</vt:lpstr>
      <vt:lpstr>PowerPoint 演示文稿</vt:lpstr>
      <vt:lpstr>Logistic回归</vt:lpstr>
      <vt:lpstr>Logistic函数</vt:lpstr>
      <vt:lpstr>参数估计</vt:lpstr>
      <vt:lpstr>参数估计</vt:lpstr>
      <vt:lpstr>Loss Function</vt:lpstr>
      <vt:lpstr>随机梯度下降</vt:lpstr>
      <vt:lpstr>逻辑回归</vt:lpstr>
      <vt:lpstr>Softmax</vt:lpstr>
      <vt:lpstr>参考资料</vt:lpstr>
      <vt:lpstr>任务</vt:lpstr>
      <vt:lpstr>为什么是sigmoid</vt:lpstr>
      <vt:lpstr>广义线性模型</vt:lpstr>
      <vt:lpstr>指数族分布</vt:lpstr>
      <vt:lpstr>正态分布</vt:lpstr>
      <vt:lpstr>伯努利分布</vt:lpstr>
      <vt:lpstr>广义线性模型</vt:lpstr>
      <vt:lpstr>最小二乘</vt:lpstr>
      <vt:lpstr>逻辑回归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逻辑回归</dc:title>
  <dc:creator>嘉逸陈</dc:creator>
  <cp:lastModifiedBy>嘉逸陈</cp:lastModifiedBy>
  <cp:revision>86</cp:revision>
  <dcterms:created xsi:type="dcterms:W3CDTF">2017-09-06T10:23:33Z</dcterms:created>
  <dcterms:modified xsi:type="dcterms:W3CDTF">2017-11-29T01:52:08Z</dcterms:modified>
</cp:coreProperties>
</file>