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94" r:id="rId5"/>
    <p:sldId id="277" r:id="rId6"/>
    <p:sldId id="295" r:id="rId7"/>
    <p:sldId id="296" r:id="rId8"/>
    <p:sldId id="297" r:id="rId9"/>
    <p:sldId id="298" r:id="rId10"/>
    <p:sldId id="278" r:id="rId11"/>
    <p:sldId id="299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279" r:id="rId22"/>
    <p:sldId id="310" r:id="rId23"/>
    <p:sldId id="280" r:id="rId24"/>
    <p:sldId id="311" r:id="rId25"/>
    <p:sldId id="27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0A2"/>
    <a:srgbClr val="FDCD5F"/>
    <a:srgbClr val="E7E6E6"/>
    <a:srgbClr val="55C1E7"/>
    <a:srgbClr val="93B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1" autoAdjust="0"/>
    <p:restoredTop sz="94660"/>
  </p:normalViewPr>
  <p:slideViewPr>
    <p:cSldViewPr snapToGrid="0">
      <p:cViewPr varScale="1">
        <p:scale>
          <a:sx n="65" d="100"/>
          <a:sy n="65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EA4D0-61BC-4E5B-9798-814BF754DD82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0AFFC-7FB1-4F6A-8BB9-09B4E874E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2A46B-0D82-434B-A15B-18FE82E02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1BD49E-0E85-488F-B836-F889FD0A7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76694-7A93-4065-886A-9600761A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DFE9-4FA4-4ACE-87B0-5CB1CBF276E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79560-C1C0-401B-87DE-9D0F9BE9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6ADB3-1723-4C9D-A908-2D8A625E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9388-BA64-48A2-B95B-9CB992432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3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EE467-535D-4A7E-87FA-C38110E1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11027B-5BC3-48AA-B0C0-0A0B4BDD9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1EA2A-A1A2-4B9F-A8E4-E6C6212B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DFE9-4FA4-4ACE-87B0-5CB1CBF276E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4E276-D74B-4AD0-87AB-54AE2251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3E99D-3A54-4B09-81D7-D51B94DA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9388-BA64-48A2-B95B-9CB992432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05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37E0CF-124B-49BB-B119-ED7F9F16C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A55742-8EC2-462B-8ED5-536544A67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FD892-8B9A-400D-89F1-A40A8E91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DFE9-4FA4-4ACE-87B0-5CB1CBF276E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DBB99-8538-46ED-9611-83263A07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F29E7-24EA-41BE-A642-78E2B95A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9388-BA64-48A2-B95B-9CB992432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72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12192000" cy="7389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12192000" cy="544286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0" y="134543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50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00148-3BA3-4FAF-8187-905BFD06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AA46F-3A9D-4DC5-A388-48B880A78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EA736-965B-46D4-A1F0-CEFC8B37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DFE9-4FA4-4ACE-87B0-5CB1CBF276E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A251F-138F-4080-9A39-357023C2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6077E-EC9F-45FD-8886-794AD9D1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9388-BA64-48A2-B95B-9CB992432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9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8EE0C-FE38-4AEA-8A37-C8F300DF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E90BAE-A3D2-4E93-BF01-D58A96809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01642-5FD3-44FC-B2AE-4C3C4A23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DFE9-4FA4-4ACE-87B0-5CB1CBF276E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90C14-3A3F-481F-8EB8-29E37F2B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1E1A5-9E78-4A7F-889C-40596362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9388-BA64-48A2-B95B-9CB992432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4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43B9-BBF4-4759-9682-74FEA826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2EACD-06D9-4D7A-B4B5-18A5A8FD7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D3335A-507E-4756-85FB-831AC329B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4910D-2AFB-48BE-996C-4DDCF485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DFE9-4FA4-4ACE-87B0-5CB1CBF276E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8DF2F4-47AC-40FA-A762-24B384C1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29B4DE-1DEE-422E-A539-B977929B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9388-BA64-48A2-B95B-9CB992432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38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3D67C-A42B-4DA9-A87B-9A32A1DB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62536A-F49B-48E8-8871-9A8E2AAD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6F2F39-2F19-49E0-9DB5-4709F0D79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17BF1-D70F-4ED4-8062-158B8DAD2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312008-7368-4C08-99F8-C92BA5A9D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83C74B-3619-42B7-A8AD-290422A9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DFE9-4FA4-4ACE-87B0-5CB1CBF276E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4DAA3A-6BBC-4942-A12D-5E691C01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B3F402-10D6-4285-9DEB-690FD976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9388-BA64-48A2-B95B-9CB992432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7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C1E34-36EC-4763-AD75-29D30B2D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70914A-97BE-41D0-9D4F-7E7D3BCC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DFE9-4FA4-4ACE-87B0-5CB1CBF276E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6DA07-DD54-4418-B9A7-A40DC2B3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9B1D9-3FEA-49E4-BA81-52199D5A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9388-BA64-48A2-B95B-9CB992432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1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541B5E-4A37-436F-9A3C-CEAEA346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DFE9-4FA4-4ACE-87B0-5CB1CBF276E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60685F-FEA8-495B-950B-2FE67910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0CA21C-587E-4DD0-AF67-090E9952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9388-BA64-48A2-B95B-9CB992432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53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112BA-A982-4575-89E6-17ED06142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E3C3E-B2BB-49DD-A384-BA59AED1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81801E-2719-4BC9-B739-1467A383E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CB263-705B-4A12-AF7E-80083C05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DFE9-4FA4-4ACE-87B0-5CB1CBF276E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3C010-3F51-49D6-9FE8-438738C5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9F876-D08E-4E5A-8C2E-508C0598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9388-BA64-48A2-B95B-9CB992432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1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0FD0A-663B-4AEB-BC6D-82DECB8E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4A4CAD-9AA6-47C3-9AB6-8114B1B91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0F129B-82C6-4432-9046-B2F533302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4E8EC8-A346-4F69-89E5-17B5B8E0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DFE9-4FA4-4ACE-87B0-5CB1CBF276E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0662A-92BC-4AC8-B01D-932BCB9D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5917E-2E62-4525-8AD8-4B046F02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9388-BA64-48A2-B95B-9CB992432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03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10D261-9158-4BA8-A628-A73BDD67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5A1A93-58DC-4134-9219-D068478DD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38ACF-750A-4821-9A9F-3DD86C514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DFE9-4FA4-4ACE-87B0-5CB1CBF276E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E7F8D-B321-490B-B1B9-935A7DBFA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1C144-BD4E-4368-875F-60DE533CF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9388-BA64-48A2-B95B-9CB992432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7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901373" y="-7490705"/>
            <a:ext cx="13994746" cy="14398984"/>
            <a:chOff x="-901373" y="-7490705"/>
            <a:chExt cx="13994746" cy="14398984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等腰三角形 11"/>
          <p:cNvSpPr/>
          <p:nvPr/>
        </p:nvSpPr>
        <p:spPr>
          <a:xfrm rot="18000000" flipH="1">
            <a:off x="8264078" y="2786034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6385998" y="1846390"/>
            <a:ext cx="443524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3034033" y="6243560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8942362" y="1192371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3590151" y="5171429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3501269" y="664675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048502" y="3358995"/>
            <a:ext cx="634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Defragmentation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58568" y="3341396"/>
            <a:ext cx="120272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9230710" y="3341396"/>
            <a:ext cx="120272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10683358" y="5144934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603906" y="5433506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1080103" y="5563024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849819" y="6281081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9662455" y="6281081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11331155" y="6167737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446320E-52C2-4BBF-9C42-97C708FF3A40}"/>
              </a:ext>
            </a:extLst>
          </p:cNvPr>
          <p:cNvSpPr txBox="1"/>
          <p:nvPr/>
        </p:nvSpPr>
        <p:spPr>
          <a:xfrm>
            <a:off x="854846" y="1393781"/>
            <a:ext cx="376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5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48D04DC-9DAC-4FEA-810A-CBE5B9CAAB2C}"/>
              </a:ext>
            </a:extLst>
          </p:cNvPr>
          <p:cNvSpPr txBox="1"/>
          <p:nvPr/>
        </p:nvSpPr>
        <p:spPr>
          <a:xfrm>
            <a:off x="6879656" y="4753511"/>
            <a:ext cx="2463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10152130113 </a:t>
            </a:r>
            <a:r>
              <a:rPr lang="zh-CN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王玉凤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10152130121 </a:t>
            </a:r>
            <a:r>
              <a:rPr lang="zh-CN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吕波尔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10152130122 </a:t>
            </a:r>
            <a:r>
              <a:rPr lang="zh-CN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钱庭涵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6630B8A-F884-4138-BD66-0276C13458B8}"/>
              </a:ext>
            </a:extLst>
          </p:cNvPr>
          <p:cNvSpPr txBox="1"/>
          <p:nvPr/>
        </p:nvSpPr>
        <p:spPr>
          <a:xfrm>
            <a:off x="6896108" y="5907870"/>
            <a:ext cx="166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汇报：钱庭涵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2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3182" y="2612884"/>
            <a:ext cx="2446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5514" y="2668300"/>
            <a:ext cx="3329761" cy="584775"/>
            <a:chOff x="4585514" y="1054863"/>
            <a:chExt cx="3329761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26298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算法实现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990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632693" y="146700"/>
            <a:ext cx="181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AE9E18-561C-433E-9541-D3BDEA8AFCD2}"/>
              </a:ext>
            </a:extLst>
          </p:cNvPr>
          <p:cNvSpPr txBox="1"/>
          <p:nvPr/>
        </p:nvSpPr>
        <p:spPr>
          <a:xfrm>
            <a:off x="1651005" y="1437329"/>
            <a:ext cx="96716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打开输入文件，创建并打开输出文件，错误检查</a:t>
            </a:r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((fin = fopen(argv[1], "r")) == NULL) {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fprintf(stderr, "error: open file &lt;%s&gt; fail\n", argv[1]);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exit(1);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strcpy(outfilename, argv[1]);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strcpy(outfilename + strlen(argv[1]) - 4, "-defrag.txt");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((fout = fopen(outfilename, "w+")) == NULL) {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fprintf(stderr, "error: open file &lt;%s&gt; fail\n", outfilename);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exit(1);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C9FDFEE-CC33-4644-8C23-C892BACB72CD}"/>
              </a:ext>
            </a:extLst>
          </p:cNvPr>
          <p:cNvSpPr/>
          <p:nvPr/>
        </p:nvSpPr>
        <p:spPr>
          <a:xfrm>
            <a:off x="869385" y="1523057"/>
            <a:ext cx="309963" cy="348879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51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632693" y="146700"/>
            <a:ext cx="181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AE9E18-561C-433E-9541-D3BDEA8AFCD2}"/>
              </a:ext>
            </a:extLst>
          </p:cNvPr>
          <p:cNvSpPr txBox="1"/>
          <p:nvPr/>
        </p:nvSpPr>
        <p:spPr>
          <a:xfrm>
            <a:off x="1651005" y="1523057"/>
            <a:ext cx="96716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复制引导块和 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superblock</a:t>
            </a:r>
          </a:p>
          <a:p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*bootblock = malloc(512);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fread(bootblock, 512, 1, fin);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fwrite(bootblock, 512, 1, fout);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free(bootblock);</a:t>
            </a:r>
          </a:p>
          <a:p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SuperBlock *superblock = (SuperBlock*)malloc(512);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fread(superblock, 512, 1, fin);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fwrite(superblock, 512, 1, fout);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C9FDFEE-CC33-4644-8C23-C892BACB72CD}"/>
              </a:ext>
            </a:extLst>
          </p:cNvPr>
          <p:cNvSpPr/>
          <p:nvPr/>
        </p:nvSpPr>
        <p:spPr>
          <a:xfrm>
            <a:off x="869385" y="1523057"/>
            <a:ext cx="309963" cy="348879"/>
          </a:xfrm>
          <a:prstGeom prst="rect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632693" y="146700"/>
            <a:ext cx="181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AE9E18-561C-433E-9541-D3BDEA8AFCD2}"/>
              </a:ext>
            </a:extLst>
          </p:cNvPr>
          <p:cNvSpPr txBox="1"/>
          <p:nvPr/>
        </p:nvSpPr>
        <p:spPr>
          <a:xfrm>
            <a:off x="1651005" y="1523057"/>
            <a:ext cx="9671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 region 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预留空间</a:t>
            </a:r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*inode_region = malloc(inode_block_number * block_size);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fwrite(inode_region, inode_block_number * block_size, 1, fout);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free(inode_region);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C9FDFEE-CC33-4644-8C23-C892BACB72CD}"/>
              </a:ext>
            </a:extLst>
          </p:cNvPr>
          <p:cNvSpPr/>
          <p:nvPr/>
        </p:nvSpPr>
        <p:spPr>
          <a:xfrm>
            <a:off x="869385" y="1523057"/>
            <a:ext cx="309963" cy="348879"/>
          </a:xfrm>
          <a:prstGeom prst="rect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49D600-309C-49F3-A577-92E5A122A3DE}"/>
              </a:ext>
            </a:extLst>
          </p:cNvPr>
          <p:cNvSpPr/>
          <p:nvPr/>
        </p:nvSpPr>
        <p:spPr>
          <a:xfrm>
            <a:off x="869384" y="4004320"/>
            <a:ext cx="309963" cy="348879"/>
          </a:xfrm>
          <a:prstGeom prst="rect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AC292A-D916-4B24-9453-3D013FAA99A7}"/>
              </a:ext>
            </a:extLst>
          </p:cNvPr>
          <p:cNvSpPr txBox="1"/>
          <p:nvPr/>
        </p:nvSpPr>
        <p:spPr>
          <a:xfrm>
            <a:off x="1541898" y="4004320"/>
            <a:ext cx="9671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遍历所有 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 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，进入循环，找到当前 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 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(i = 0; i &lt; inode_number; i ++) {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fseek(fin, 1024 + i * sizeof(Inode), SEEK_SET);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fread(inode, sizeof(Inode), 1, fin);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4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632693" y="146700"/>
            <a:ext cx="181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AE9E18-561C-433E-9541-D3BDEA8AFCD2}"/>
              </a:ext>
            </a:extLst>
          </p:cNvPr>
          <p:cNvSpPr txBox="1"/>
          <p:nvPr/>
        </p:nvSpPr>
        <p:spPr>
          <a:xfrm>
            <a:off x="1651005" y="1237307"/>
            <a:ext cx="96716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判断当前 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 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是否有效，利用 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size_not_read 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遍历索引块</a:t>
            </a:r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(inode-&gt;nlink != 0) {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	size_not_read = inode-&gt;size;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for (j = 0; j &lt; N_DBLOCKS &amp;&amp;  size_not_read &gt; 0; j ++)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	new_block(0, &amp;inode-&gt;dblocks[j]);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for (j = 0; j &lt; N_IBLOCKS &amp;&amp;  size_not_read &gt; 0; j ++)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	new_block(1, &amp;inode-&gt;iblocks[j]);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if (size_not_read &gt; 0)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	new_block(2, &amp;inode-&gt;i2block);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if (size_not_read &gt; 0)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	new_block(3, &amp;inode-&gt;i3block);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C9FDFEE-CC33-4644-8C23-C892BACB72CD}"/>
              </a:ext>
            </a:extLst>
          </p:cNvPr>
          <p:cNvSpPr/>
          <p:nvPr/>
        </p:nvSpPr>
        <p:spPr>
          <a:xfrm>
            <a:off x="869385" y="1237307"/>
            <a:ext cx="309963" cy="348879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4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632693" y="146700"/>
            <a:ext cx="181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AE9E18-561C-433E-9541-D3BDEA8AFCD2}"/>
              </a:ext>
            </a:extLst>
          </p:cNvPr>
          <p:cNvSpPr txBox="1"/>
          <p:nvPr/>
        </p:nvSpPr>
        <p:spPr>
          <a:xfrm>
            <a:off x="1541897" y="1001955"/>
            <a:ext cx="768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new_block(int index, int *inode_iblock) </a:t>
            </a:r>
            <a:r>
              <a:rPr lang="zh-CN" altLang="en-US" sz="2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C9FDFEE-CC33-4644-8C23-C892BACB72CD}"/>
              </a:ext>
            </a:extLst>
          </p:cNvPr>
          <p:cNvSpPr/>
          <p:nvPr/>
        </p:nvSpPr>
        <p:spPr>
          <a:xfrm>
            <a:off x="923523" y="1086482"/>
            <a:ext cx="309963" cy="348879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F9D284-2458-4FBE-A881-C00B7F977E08}"/>
              </a:ext>
            </a:extLst>
          </p:cNvPr>
          <p:cNvSpPr/>
          <p:nvPr/>
        </p:nvSpPr>
        <p:spPr>
          <a:xfrm>
            <a:off x="920937" y="1917553"/>
            <a:ext cx="309963" cy="348879"/>
          </a:xfrm>
          <a:prstGeom prst="rect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984A99-3694-495E-95F1-38FA1F1E2F06}"/>
              </a:ext>
            </a:extLst>
          </p:cNvPr>
          <p:cNvSpPr txBox="1"/>
          <p:nvPr/>
        </p:nvSpPr>
        <p:spPr>
          <a:xfrm>
            <a:off x="1437122" y="1859340"/>
            <a:ext cx="10178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读取当前指针指向的数据块</a:t>
            </a:r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fseek(fin, data_region_start + (*inode_iblock) * block_size, SEEK_SET);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fread(buffer, block_size, 1, fin);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DA2560-875D-4B06-B663-04C22BCA03E6}"/>
              </a:ext>
            </a:extLst>
          </p:cNvPr>
          <p:cNvSpPr/>
          <p:nvPr/>
        </p:nvSpPr>
        <p:spPr>
          <a:xfrm>
            <a:off x="920937" y="3677208"/>
            <a:ext cx="309963" cy="348879"/>
          </a:xfrm>
          <a:prstGeom prst="rect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11F477-EF99-4838-B942-80396EC5CF20}"/>
              </a:ext>
            </a:extLst>
          </p:cNvPr>
          <p:cNvSpPr txBox="1"/>
          <p:nvPr/>
        </p:nvSpPr>
        <p:spPr>
          <a:xfrm>
            <a:off x="1437122" y="3677208"/>
            <a:ext cx="10178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判断是否为直接块，若是，更新变量</a:t>
            </a:r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(index == 0) {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*inode_iblock = data_block_count;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data_block_count ++;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size_not_read -= block_size;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26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632693" y="146700"/>
            <a:ext cx="181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AE9E18-561C-433E-9541-D3BDEA8AFCD2}"/>
              </a:ext>
            </a:extLst>
          </p:cNvPr>
          <p:cNvSpPr txBox="1"/>
          <p:nvPr/>
        </p:nvSpPr>
        <p:spPr>
          <a:xfrm>
            <a:off x="884672" y="1104515"/>
            <a:ext cx="768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new_block(int index, int *inode_iblock) </a:t>
            </a:r>
            <a:r>
              <a:rPr lang="zh-CN" altLang="en-US" sz="2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C9FDFEE-CC33-4644-8C23-C892BACB72CD}"/>
              </a:ext>
            </a:extLst>
          </p:cNvPr>
          <p:cNvSpPr/>
          <p:nvPr/>
        </p:nvSpPr>
        <p:spPr>
          <a:xfrm>
            <a:off x="329671" y="1104515"/>
            <a:ext cx="309963" cy="348879"/>
          </a:xfrm>
          <a:prstGeom prst="rect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F9D284-2458-4FBE-A881-C00B7F977E08}"/>
              </a:ext>
            </a:extLst>
          </p:cNvPr>
          <p:cNvSpPr/>
          <p:nvPr/>
        </p:nvSpPr>
        <p:spPr>
          <a:xfrm>
            <a:off x="322730" y="1902677"/>
            <a:ext cx="309963" cy="348879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984A99-3694-495E-95F1-38FA1F1E2F06}"/>
              </a:ext>
            </a:extLst>
          </p:cNvPr>
          <p:cNvSpPr txBox="1"/>
          <p:nvPr/>
        </p:nvSpPr>
        <p:spPr>
          <a:xfrm>
            <a:off x="884672" y="1899963"/>
            <a:ext cx="11307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若为间接块，对其指向的最多块数调用递归函数</a:t>
            </a:r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 {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for (int i = 0; i &lt; block_size / sizeof(int) &amp;&amp; size_not_read &gt; 0; i ++) {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new_block(index - 1, (buffer + i));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*inode_iblock = data_block_count;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data_block_count ++;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B2E082-9ADF-4A5F-B3A3-136FF4E9D02B}"/>
              </a:ext>
            </a:extLst>
          </p:cNvPr>
          <p:cNvSpPr/>
          <p:nvPr/>
        </p:nvSpPr>
        <p:spPr>
          <a:xfrm>
            <a:off x="329671" y="5579045"/>
            <a:ext cx="309963" cy="348879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0E3E01-97C9-49CF-8185-D0DDBF946D59}"/>
              </a:ext>
            </a:extLst>
          </p:cNvPr>
          <p:cNvSpPr txBox="1"/>
          <p:nvPr/>
        </p:nvSpPr>
        <p:spPr>
          <a:xfrm>
            <a:off x="884673" y="5579045"/>
            <a:ext cx="467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读入的块写入输出文件 </a:t>
            </a:r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81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632693" y="146700"/>
            <a:ext cx="181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AE9E18-561C-433E-9541-D3BDEA8AFCD2}"/>
              </a:ext>
            </a:extLst>
          </p:cNvPr>
          <p:cNvSpPr txBox="1"/>
          <p:nvPr/>
        </p:nvSpPr>
        <p:spPr>
          <a:xfrm>
            <a:off x="1679580" y="2274838"/>
            <a:ext cx="9671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将无效的和更新后的 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 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写入输出文件，注意 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fout 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指针偏移量</a:t>
            </a:r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offset = ftell(fout);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fseek(fout, 1024 + i * sizeof(Inode), SEEK_SET);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fwrite(inode, sizeof(Inode), 1, fout);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fseek(fout, offset, SEEK_SET);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C9FDFEE-CC33-4644-8C23-C892BACB72CD}"/>
              </a:ext>
            </a:extLst>
          </p:cNvPr>
          <p:cNvSpPr/>
          <p:nvPr/>
        </p:nvSpPr>
        <p:spPr>
          <a:xfrm>
            <a:off x="865051" y="2314984"/>
            <a:ext cx="309963" cy="348879"/>
          </a:xfrm>
          <a:prstGeom prst="rect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04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632693" y="146700"/>
            <a:ext cx="181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AE9E18-561C-433E-9541-D3BDEA8AFCD2}"/>
              </a:ext>
            </a:extLst>
          </p:cNvPr>
          <p:cNvSpPr txBox="1"/>
          <p:nvPr/>
        </p:nvSpPr>
        <p:spPr>
          <a:xfrm>
            <a:off x="1651005" y="1523057"/>
            <a:ext cx="96716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建立新的空闲块列表并写入输出文件</a:t>
            </a:r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(i = data_block_count; i &lt; data_block_number; i ++) {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buffer = (int *)malloc(block_size);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if (i != data_block_number -1)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*buffer = i + 1;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else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*buffer = -1;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fwrite(buffer, block_size, 1, fout);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free(buffer);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C9FDFEE-CC33-4644-8C23-C892BACB72CD}"/>
              </a:ext>
            </a:extLst>
          </p:cNvPr>
          <p:cNvSpPr/>
          <p:nvPr/>
        </p:nvSpPr>
        <p:spPr>
          <a:xfrm>
            <a:off x="869385" y="1523057"/>
            <a:ext cx="309963" cy="348879"/>
          </a:xfrm>
          <a:prstGeom prst="rect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0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632693" y="146700"/>
            <a:ext cx="181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AE9E18-561C-433E-9541-D3BDEA8AFCD2}"/>
              </a:ext>
            </a:extLst>
          </p:cNvPr>
          <p:cNvSpPr txBox="1"/>
          <p:nvPr/>
        </p:nvSpPr>
        <p:spPr>
          <a:xfrm>
            <a:off x="1024366" y="1523057"/>
            <a:ext cx="108076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复制交换区</a:t>
            </a:r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fseek(fin, 0, SEEK_END);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swap_size = ftell(fin) - (1024 + superblock-&gt;swap_offset * block_size);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(swap_size &gt; 0) {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char *swap_region = malloc(swap_size);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fseek(fin, 1024 + superblock-&gt;swap_offset * block_size, SEEK_SET);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fread(swap_region, swap_size, 1, fin);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fwrite(swap_region, swap_size, 1, fout);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free(swap_region);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C9FDFEE-CC33-4644-8C23-C892BACB72CD}"/>
              </a:ext>
            </a:extLst>
          </p:cNvPr>
          <p:cNvSpPr/>
          <p:nvPr/>
        </p:nvSpPr>
        <p:spPr>
          <a:xfrm>
            <a:off x="477711" y="1523057"/>
            <a:ext cx="309963" cy="348879"/>
          </a:xfrm>
          <a:prstGeom prst="rect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6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3610" y="2579279"/>
            <a:ext cx="207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551877" y="460351"/>
            <a:ext cx="519388" cy="45211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85429" y="394022"/>
            <a:ext cx="1472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17923" y="422676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85429" y="1686238"/>
            <a:ext cx="1472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17923" y="1717015"/>
            <a:ext cx="1711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551878" y="1752567"/>
            <a:ext cx="519388" cy="45211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85429" y="2978454"/>
            <a:ext cx="1472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17923" y="3007317"/>
            <a:ext cx="1711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551880" y="3044783"/>
            <a:ext cx="519388" cy="45211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85429" y="4270670"/>
            <a:ext cx="1472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17923" y="4297619"/>
            <a:ext cx="1711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观察结果</a:t>
            </a: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551880" y="4336997"/>
            <a:ext cx="519388" cy="45211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BE1AE2D9-0E59-415C-8B50-008555269586}"/>
              </a:ext>
            </a:extLst>
          </p:cNvPr>
          <p:cNvSpPr/>
          <p:nvPr/>
        </p:nvSpPr>
        <p:spPr>
          <a:xfrm rot="5400000" flipH="1">
            <a:off x="4551879" y="5629213"/>
            <a:ext cx="519388" cy="452119"/>
          </a:xfrm>
          <a:prstGeom prst="triangl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D74E56C-7FBC-4440-980D-AEA82336C3D6}"/>
              </a:ext>
            </a:extLst>
          </p:cNvPr>
          <p:cNvSpPr txBox="1"/>
          <p:nvPr/>
        </p:nvSpPr>
        <p:spPr>
          <a:xfrm>
            <a:off x="5290845" y="5562884"/>
            <a:ext cx="1472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5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A94B7DE-1EF3-407C-95F2-96AD474BB0DD}"/>
              </a:ext>
            </a:extLst>
          </p:cNvPr>
          <p:cNvSpPr txBox="1"/>
          <p:nvPr/>
        </p:nvSpPr>
        <p:spPr>
          <a:xfrm>
            <a:off x="7217923" y="5593661"/>
            <a:ext cx="2821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检验内存泄漏</a:t>
            </a:r>
          </a:p>
        </p:txBody>
      </p:sp>
    </p:spTree>
    <p:extLst>
      <p:ext uri="{BB962C8B-B14F-4D97-AF65-F5344CB8AC3E}">
        <p14:creationId xmlns:p14="http://schemas.microsoft.com/office/powerpoint/2010/main" val="37846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632693" y="146700"/>
            <a:ext cx="181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AE9E18-561C-433E-9541-D3BDEA8AFCD2}"/>
              </a:ext>
            </a:extLst>
          </p:cNvPr>
          <p:cNvSpPr txBox="1"/>
          <p:nvPr/>
        </p:nvSpPr>
        <p:spPr>
          <a:xfrm>
            <a:off x="1651005" y="1237307"/>
            <a:ext cx="96716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 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superblock 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的空闲块列表头</a:t>
            </a:r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fseek(fout, 512, SEEK_SET);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fread(superblock, 512, 1, fout);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superblock-&gt;free_iblock = data_block_count;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fseek(fout, 512, SEEK_SET);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fwrite(superblock, 512, 1, fout);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C9FDFEE-CC33-4644-8C23-C892BACB72CD}"/>
              </a:ext>
            </a:extLst>
          </p:cNvPr>
          <p:cNvSpPr/>
          <p:nvPr/>
        </p:nvSpPr>
        <p:spPr>
          <a:xfrm>
            <a:off x="869385" y="1237307"/>
            <a:ext cx="309963" cy="348879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ABB8F9-1D62-44D0-8501-FC636E8A413E}"/>
              </a:ext>
            </a:extLst>
          </p:cNvPr>
          <p:cNvSpPr/>
          <p:nvPr/>
        </p:nvSpPr>
        <p:spPr>
          <a:xfrm>
            <a:off x="869384" y="4550234"/>
            <a:ext cx="309963" cy="348879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24F69F-6000-4860-811C-82E0C34B73FC}"/>
              </a:ext>
            </a:extLst>
          </p:cNvPr>
          <p:cNvSpPr txBox="1"/>
          <p:nvPr/>
        </p:nvSpPr>
        <p:spPr>
          <a:xfrm>
            <a:off x="1651005" y="4550234"/>
            <a:ext cx="9671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碎片整理完毕！ </a:t>
            </a:r>
          </a:p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因为示例文件少了 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个块，所以输出文件比示例文件大 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* 512B = 2K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68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3182" y="2612884"/>
            <a:ext cx="2446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5514" y="2668300"/>
            <a:ext cx="3329761" cy="584775"/>
            <a:chOff x="4585514" y="1054863"/>
            <a:chExt cx="3329761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26298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观察结果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20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632693" y="146700"/>
            <a:ext cx="181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ABB334-455C-48F3-A103-496087B3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16" y="1486188"/>
            <a:ext cx="5904762" cy="46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973FD1-F23E-45CA-B736-972DD7CC2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65" y="1486188"/>
            <a:ext cx="5247619" cy="44476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94B0F7E-4767-4AF7-B041-C2503F322CF0}"/>
              </a:ext>
            </a:extLst>
          </p:cNvPr>
          <p:cNvSpPr txBox="1"/>
          <p:nvPr/>
        </p:nvSpPr>
        <p:spPr>
          <a:xfrm>
            <a:off x="357516" y="944186"/>
            <a:ext cx="255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 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原文件：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85FC65-2C9A-4384-8ABD-59329F11F790}"/>
              </a:ext>
            </a:extLst>
          </p:cNvPr>
          <p:cNvSpPr txBox="1"/>
          <p:nvPr/>
        </p:nvSpPr>
        <p:spPr>
          <a:xfrm>
            <a:off x="6586865" y="944185"/>
            <a:ext cx="255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 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输出文件：</a:t>
            </a:r>
          </a:p>
        </p:txBody>
      </p:sp>
    </p:spTree>
    <p:extLst>
      <p:ext uri="{BB962C8B-B14F-4D97-AF65-F5344CB8AC3E}">
        <p14:creationId xmlns:p14="http://schemas.microsoft.com/office/powerpoint/2010/main" val="407836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3182" y="2612884"/>
            <a:ext cx="2446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5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5514" y="2668300"/>
            <a:ext cx="3329761" cy="584775"/>
            <a:chOff x="4585514" y="1054863"/>
            <a:chExt cx="3329761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26298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检验内存泄漏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49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632693" y="146700"/>
            <a:ext cx="358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检验内存泄漏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1D1865-0DCB-4D2F-A7FE-75819FFE054C}"/>
              </a:ext>
            </a:extLst>
          </p:cNvPr>
          <p:cNvSpPr txBox="1"/>
          <p:nvPr/>
        </p:nvSpPr>
        <p:spPr>
          <a:xfrm>
            <a:off x="1811273" y="1229658"/>
            <a:ext cx="546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valgrind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运行 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defrag.c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5ECDE7-40F4-4B05-8567-9EE3D6685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73" y="1925170"/>
            <a:ext cx="9646138" cy="4750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2D00B2-AD16-42D0-A813-FEBDFCBD4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74" y="2699003"/>
            <a:ext cx="8358188" cy="3028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2DE243-22F2-4546-88E9-BC0922751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73" y="4161927"/>
            <a:ext cx="9593354" cy="4750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2D6D42-E999-48EC-900E-F866E6108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73" y="5021513"/>
            <a:ext cx="8358188" cy="35016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B1DCCD0-88DD-40A9-8DC5-B8257A8C4C9F}"/>
              </a:ext>
            </a:extLst>
          </p:cNvPr>
          <p:cNvSpPr txBox="1"/>
          <p:nvPr/>
        </p:nvSpPr>
        <p:spPr>
          <a:xfrm>
            <a:off x="1811273" y="3426397"/>
            <a:ext cx="546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valgrind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运行 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check.c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BC11BF2-1764-485A-BFF6-46B1D0C22380}"/>
              </a:ext>
            </a:extLst>
          </p:cNvPr>
          <p:cNvSpPr/>
          <p:nvPr/>
        </p:nvSpPr>
        <p:spPr>
          <a:xfrm>
            <a:off x="1086159" y="1307094"/>
            <a:ext cx="309963" cy="348879"/>
          </a:xfrm>
          <a:prstGeom prst="rect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CC492F-4FDA-4347-B8DC-C1021ADD7B68}"/>
              </a:ext>
            </a:extLst>
          </p:cNvPr>
          <p:cNvSpPr/>
          <p:nvPr/>
        </p:nvSpPr>
        <p:spPr>
          <a:xfrm>
            <a:off x="1086159" y="3448993"/>
            <a:ext cx="309963" cy="348879"/>
          </a:xfrm>
          <a:prstGeom prst="rect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901373" y="-7490705"/>
            <a:ext cx="13994746" cy="14398984"/>
            <a:chOff x="-901373" y="-7490705"/>
            <a:chExt cx="13994746" cy="14398984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等腰三角形 11"/>
          <p:cNvSpPr/>
          <p:nvPr/>
        </p:nvSpPr>
        <p:spPr>
          <a:xfrm rot="18000000" flipH="1">
            <a:off x="8264078" y="2786034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4935523" y="1487367"/>
            <a:ext cx="443524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3034033" y="6243560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2248357" y="1045924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3590151" y="5171429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1358649" y="2497461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125788" y="3341395"/>
            <a:ext cx="6038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58568" y="3341396"/>
            <a:ext cx="120272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9230710" y="3341396"/>
            <a:ext cx="120272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10683358" y="5144934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603906" y="5433506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1080103" y="5563024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849819" y="6281081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9662455" y="6281081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11331155" y="6167737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1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3182" y="2612884"/>
            <a:ext cx="2446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5514" y="2668300"/>
            <a:ext cx="3329761" cy="584775"/>
            <a:chOff x="4585514" y="1054863"/>
            <a:chExt cx="3329761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26298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</a:t>
              </a:r>
              <a:r>
                <a:rPr lang="zh-CN" altLang="en-US" sz="3200" b="1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45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42B30B1-1D04-4AD5-89AE-1BE8FC3EAF8F}"/>
              </a:ext>
            </a:extLst>
          </p:cNvPr>
          <p:cNvGrpSpPr/>
          <p:nvPr/>
        </p:nvGrpSpPr>
        <p:grpSpPr>
          <a:xfrm>
            <a:off x="1450096" y="1804681"/>
            <a:ext cx="827314" cy="523220"/>
            <a:chOff x="1450096" y="1804681"/>
            <a:chExt cx="827314" cy="523220"/>
          </a:xfrm>
        </p:grpSpPr>
        <p:sp>
          <p:nvSpPr>
            <p:cNvPr id="52" name="任意多边形 51"/>
            <p:cNvSpPr/>
            <p:nvPr/>
          </p:nvSpPr>
          <p:spPr>
            <a:xfrm>
              <a:off x="1450096" y="1804706"/>
              <a:ext cx="827314" cy="496887"/>
            </a:xfrm>
            <a:custGeom>
              <a:avLst/>
              <a:gdLst>
                <a:gd name="connsiteX0" fmla="*/ 1175657 w 1526224"/>
                <a:gd name="connsiteY0" fmla="*/ 0 h 678544"/>
                <a:gd name="connsiteX1" fmla="*/ 1526224 w 1526224"/>
                <a:gd name="connsiteY1" fmla="*/ 339272 h 678544"/>
                <a:gd name="connsiteX2" fmla="*/ 1175657 w 1526224"/>
                <a:gd name="connsiteY2" fmla="*/ 678544 h 678544"/>
                <a:gd name="connsiteX3" fmla="*/ 0 w 1526224"/>
                <a:gd name="connsiteY3" fmla="*/ 678544 h 678544"/>
                <a:gd name="connsiteX4" fmla="*/ 0 w 1526224"/>
                <a:gd name="connsiteY4" fmla="*/ 1 h 678544"/>
                <a:gd name="connsiteX5" fmla="*/ 1175647 w 1526224"/>
                <a:gd name="connsiteY5" fmla="*/ 1 h 67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6224" h="678544">
                  <a:moveTo>
                    <a:pt x="1175657" y="0"/>
                  </a:moveTo>
                  <a:cubicBezTo>
                    <a:pt x="1369270" y="0"/>
                    <a:pt x="1526224" y="151897"/>
                    <a:pt x="1526224" y="339272"/>
                  </a:cubicBezTo>
                  <a:cubicBezTo>
                    <a:pt x="1526224" y="526647"/>
                    <a:pt x="1369270" y="678544"/>
                    <a:pt x="1175657" y="678544"/>
                  </a:cubicBezTo>
                  <a:lnTo>
                    <a:pt x="0" y="678544"/>
                  </a:lnTo>
                  <a:lnTo>
                    <a:pt x="0" y="1"/>
                  </a:lnTo>
                  <a:lnTo>
                    <a:pt x="1175647" y="1"/>
                  </a:lnTo>
                  <a:close/>
                </a:path>
              </a:pathLst>
            </a:cu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50096" y="1804681"/>
              <a:ext cx="561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93EAA11-611F-40A3-8B81-CEAB0DBC6B10}"/>
              </a:ext>
            </a:extLst>
          </p:cNvPr>
          <p:cNvGrpSpPr/>
          <p:nvPr/>
        </p:nvGrpSpPr>
        <p:grpSpPr>
          <a:xfrm>
            <a:off x="1446839" y="3250518"/>
            <a:ext cx="827314" cy="536361"/>
            <a:chOff x="1446839" y="3250518"/>
            <a:chExt cx="827314" cy="536361"/>
          </a:xfrm>
        </p:grpSpPr>
        <p:sp>
          <p:nvSpPr>
            <p:cNvPr id="40" name="任意多边形 39"/>
            <p:cNvSpPr/>
            <p:nvPr/>
          </p:nvSpPr>
          <p:spPr>
            <a:xfrm>
              <a:off x="1446839" y="3289992"/>
              <a:ext cx="827314" cy="496887"/>
            </a:xfrm>
            <a:custGeom>
              <a:avLst/>
              <a:gdLst>
                <a:gd name="connsiteX0" fmla="*/ 1175657 w 1526224"/>
                <a:gd name="connsiteY0" fmla="*/ 0 h 678544"/>
                <a:gd name="connsiteX1" fmla="*/ 1526224 w 1526224"/>
                <a:gd name="connsiteY1" fmla="*/ 339272 h 678544"/>
                <a:gd name="connsiteX2" fmla="*/ 1175657 w 1526224"/>
                <a:gd name="connsiteY2" fmla="*/ 678544 h 678544"/>
                <a:gd name="connsiteX3" fmla="*/ 0 w 1526224"/>
                <a:gd name="connsiteY3" fmla="*/ 678544 h 678544"/>
                <a:gd name="connsiteX4" fmla="*/ 0 w 1526224"/>
                <a:gd name="connsiteY4" fmla="*/ 1 h 678544"/>
                <a:gd name="connsiteX5" fmla="*/ 1175647 w 1526224"/>
                <a:gd name="connsiteY5" fmla="*/ 1 h 67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6224" h="678544">
                  <a:moveTo>
                    <a:pt x="1175657" y="0"/>
                  </a:moveTo>
                  <a:cubicBezTo>
                    <a:pt x="1369270" y="0"/>
                    <a:pt x="1526224" y="151897"/>
                    <a:pt x="1526224" y="339272"/>
                  </a:cubicBezTo>
                  <a:cubicBezTo>
                    <a:pt x="1526224" y="526647"/>
                    <a:pt x="1369270" y="678544"/>
                    <a:pt x="1175657" y="678544"/>
                  </a:cubicBezTo>
                  <a:lnTo>
                    <a:pt x="0" y="678544"/>
                  </a:lnTo>
                  <a:lnTo>
                    <a:pt x="0" y="1"/>
                  </a:lnTo>
                  <a:lnTo>
                    <a:pt x="1175647" y="1"/>
                  </a:lnTo>
                  <a:close/>
                </a:path>
              </a:pathLst>
            </a:cu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446839" y="3250518"/>
              <a:ext cx="561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FDAD1C9-DCD0-4B20-982D-195950C66ADE}"/>
              </a:ext>
            </a:extLst>
          </p:cNvPr>
          <p:cNvGrpSpPr/>
          <p:nvPr/>
        </p:nvGrpSpPr>
        <p:grpSpPr>
          <a:xfrm>
            <a:off x="1446839" y="4735804"/>
            <a:ext cx="827314" cy="523220"/>
            <a:chOff x="1446839" y="4735804"/>
            <a:chExt cx="827314" cy="523220"/>
          </a:xfrm>
        </p:grpSpPr>
        <p:sp>
          <p:nvSpPr>
            <p:cNvPr id="41" name="任意多边形 40"/>
            <p:cNvSpPr/>
            <p:nvPr/>
          </p:nvSpPr>
          <p:spPr>
            <a:xfrm>
              <a:off x="1446839" y="4762137"/>
              <a:ext cx="827314" cy="496887"/>
            </a:xfrm>
            <a:custGeom>
              <a:avLst/>
              <a:gdLst>
                <a:gd name="connsiteX0" fmla="*/ 1175657 w 1526224"/>
                <a:gd name="connsiteY0" fmla="*/ 0 h 678544"/>
                <a:gd name="connsiteX1" fmla="*/ 1526224 w 1526224"/>
                <a:gd name="connsiteY1" fmla="*/ 339272 h 678544"/>
                <a:gd name="connsiteX2" fmla="*/ 1175657 w 1526224"/>
                <a:gd name="connsiteY2" fmla="*/ 678544 h 678544"/>
                <a:gd name="connsiteX3" fmla="*/ 0 w 1526224"/>
                <a:gd name="connsiteY3" fmla="*/ 678544 h 678544"/>
                <a:gd name="connsiteX4" fmla="*/ 0 w 1526224"/>
                <a:gd name="connsiteY4" fmla="*/ 1 h 678544"/>
                <a:gd name="connsiteX5" fmla="*/ 1175647 w 1526224"/>
                <a:gd name="connsiteY5" fmla="*/ 1 h 67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6224" h="678544">
                  <a:moveTo>
                    <a:pt x="1175657" y="0"/>
                  </a:moveTo>
                  <a:cubicBezTo>
                    <a:pt x="1369270" y="0"/>
                    <a:pt x="1526224" y="151897"/>
                    <a:pt x="1526224" y="339272"/>
                  </a:cubicBezTo>
                  <a:cubicBezTo>
                    <a:pt x="1526224" y="526647"/>
                    <a:pt x="1369270" y="678544"/>
                    <a:pt x="1175657" y="678544"/>
                  </a:cubicBezTo>
                  <a:lnTo>
                    <a:pt x="0" y="678544"/>
                  </a:lnTo>
                  <a:lnTo>
                    <a:pt x="0" y="1"/>
                  </a:lnTo>
                  <a:lnTo>
                    <a:pt x="1175647" y="1"/>
                  </a:lnTo>
                  <a:close/>
                </a:path>
              </a:pathLst>
            </a:cu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446839" y="4735804"/>
              <a:ext cx="561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2771775" y="1804681"/>
            <a:ext cx="797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为类 </a:t>
            </a:r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 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文件系统编写一个磁盘碎片整理程序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32693" y="146700"/>
            <a:ext cx="2139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D3AE82-37EA-46B8-83D0-0E430881F9DB}"/>
              </a:ext>
            </a:extLst>
          </p:cNvPr>
          <p:cNvSpPr txBox="1"/>
          <p:nvPr/>
        </p:nvSpPr>
        <p:spPr>
          <a:xfrm>
            <a:off x="2771775" y="3250518"/>
            <a:ext cx="807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通过在磁盘上按顺序排列文件的所有块来提高性能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B9EECF-D11B-4038-8058-8C103554454A}"/>
              </a:ext>
            </a:extLst>
          </p:cNvPr>
          <p:cNvSpPr txBox="1"/>
          <p:nvPr/>
        </p:nvSpPr>
        <p:spPr>
          <a:xfrm>
            <a:off x="2771775" y="4735804"/>
            <a:ext cx="271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没有内存泄漏</a:t>
            </a:r>
          </a:p>
        </p:txBody>
      </p:sp>
    </p:spTree>
    <p:extLst>
      <p:ext uri="{BB962C8B-B14F-4D97-AF65-F5344CB8AC3E}">
        <p14:creationId xmlns:p14="http://schemas.microsoft.com/office/powerpoint/2010/main" val="351385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3182" y="2612884"/>
            <a:ext cx="2446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5514" y="2668300"/>
            <a:ext cx="3329761" cy="584775"/>
            <a:chOff x="4585514" y="1054863"/>
            <a:chExt cx="3329761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26298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3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32693" y="146700"/>
            <a:ext cx="1767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E98EBEC-0E21-483A-B694-70BA50647448}"/>
              </a:ext>
            </a:extLst>
          </p:cNvPr>
          <p:cNvGrpSpPr/>
          <p:nvPr/>
        </p:nvGrpSpPr>
        <p:grpSpPr>
          <a:xfrm>
            <a:off x="252684" y="1211392"/>
            <a:ext cx="12114373" cy="1485256"/>
            <a:chOff x="266965" y="3015307"/>
            <a:chExt cx="12114373" cy="148525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3F17AEE-B824-43FA-9240-BE0A3BE44DA1}"/>
                </a:ext>
              </a:extLst>
            </p:cNvPr>
            <p:cNvSpPr/>
            <p:nvPr/>
          </p:nvSpPr>
          <p:spPr>
            <a:xfrm>
              <a:off x="9596933" y="3015307"/>
              <a:ext cx="2328102" cy="14852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266965" y="3015308"/>
              <a:ext cx="1456576" cy="1485255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723541" y="3015307"/>
              <a:ext cx="1456576" cy="1485255"/>
            </a:xfrm>
            <a:prstGeom prst="rect">
              <a:avLst/>
            </a:prstGeom>
            <a:solidFill>
              <a:srgbClr val="A1D4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520529" y="3015307"/>
              <a:ext cx="4076404" cy="1485255"/>
            </a:xfrm>
            <a:prstGeom prst="rect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192427" y="3015307"/>
              <a:ext cx="2328102" cy="1485255"/>
            </a:xfrm>
            <a:prstGeom prst="rect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49829" y="3496324"/>
              <a:ext cx="10908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FCA1B2C-0CDA-4C37-9228-D6AAB6CA9CD6}"/>
                </a:ext>
              </a:extLst>
            </p:cNvPr>
            <p:cNvSpPr txBox="1"/>
            <p:nvPr/>
          </p:nvSpPr>
          <p:spPr>
            <a:xfrm>
              <a:off x="1827920" y="3280880"/>
              <a:ext cx="13833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Super</a:t>
              </a:r>
            </a:p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62ACCAB-35B4-48CE-A4E2-E1BE3A2351AE}"/>
                </a:ext>
              </a:extLst>
            </p:cNvPr>
            <p:cNvSpPr txBox="1"/>
            <p:nvPr/>
          </p:nvSpPr>
          <p:spPr>
            <a:xfrm>
              <a:off x="3116222" y="3496323"/>
              <a:ext cx="2784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Inode region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726832F-689C-4417-AE4D-F4D65937BCC9}"/>
                </a:ext>
              </a:extLst>
            </p:cNvPr>
            <p:cNvSpPr txBox="1"/>
            <p:nvPr/>
          </p:nvSpPr>
          <p:spPr>
            <a:xfrm>
              <a:off x="6437562" y="3496323"/>
              <a:ext cx="2784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region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C06A8A9-F2FA-468D-9694-A24D50AE4065}"/>
                </a:ext>
              </a:extLst>
            </p:cNvPr>
            <p:cNvSpPr txBox="1"/>
            <p:nvPr/>
          </p:nvSpPr>
          <p:spPr>
            <a:xfrm>
              <a:off x="9596933" y="3492208"/>
              <a:ext cx="2784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Swap region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88276982-10C4-41CB-B4D5-922D67E86A74}"/>
              </a:ext>
            </a:extLst>
          </p:cNvPr>
          <p:cNvGrpSpPr/>
          <p:nvPr/>
        </p:nvGrpSpPr>
        <p:grpSpPr>
          <a:xfrm>
            <a:off x="194678" y="2937895"/>
            <a:ext cx="12172379" cy="3040060"/>
            <a:chOff x="194678" y="2937895"/>
            <a:chExt cx="12172379" cy="304006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511B25-B937-483A-B3D2-0951041B1E97}"/>
                </a:ext>
              </a:extLst>
            </p:cNvPr>
            <p:cNvSpPr/>
            <p:nvPr/>
          </p:nvSpPr>
          <p:spPr>
            <a:xfrm>
              <a:off x="221093" y="3947563"/>
              <a:ext cx="914400" cy="914400"/>
            </a:xfrm>
            <a:prstGeom prst="rect">
              <a:avLst/>
            </a:prstGeom>
            <a:solidFill>
              <a:srgbClr val="55C1E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38307D4-D2A3-4F83-9BDA-36BE5AA3B999}"/>
                </a:ext>
              </a:extLst>
            </p:cNvPr>
            <p:cNvSpPr/>
            <p:nvPr/>
          </p:nvSpPr>
          <p:spPr>
            <a:xfrm>
              <a:off x="1135493" y="3948528"/>
              <a:ext cx="914400" cy="914400"/>
            </a:xfrm>
            <a:prstGeom prst="rect">
              <a:avLst/>
            </a:prstGeom>
            <a:solidFill>
              <a:srgbClr val="55C1E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2EB3BC8-E9D4-4D13-8A5A-84E1B43406A2}"/>
                </a:ext>
              </a:extLst>
            </p:cNvPr>
            <p:cNvSpPr/>
            <p:nvPr/>
          </p:nvSpPr>
          <p:spPr>
            <a:xfrm>
              <a:off x="2049893" y="3944572"/>
              <a:ext cx="914400" cy="914400"/>
            </a:xfrm>
            <a:prstGeom prst="rect">
              <a:avLst/>
            </a:prstGeom>
            <a:solidFill>
              <a:srgbClr val="55C1E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684FA12-B58D-42FA-A083-7783E34D135E}"/>
                </a:ext>
              </a:extLst>
            </p:cNvPr>
            <p:cNvSpPr/>
            <p:nvPr/>
          </p:nvSpPr>
          <p:spPr>
            <a:xfrm>
              <a:off x="2964293" y="3944572"/>
              <a:ext cx="914400" cy="914400"/>
            </a:xfrm>
            <a:prstGeom prst="rect">
              <a:avLst/>
            </a:prstGeom>
            <a:solidFill>
              <a:srgbClr val="55C1E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1DF45EE-4894-4504-8E3A-F5C74576D9F3}"/>
                </a:ext>
              </a:extLst>
            </p:cNvPr>
            <p:cNvSpPr/>
            <p:nvPr/>
          </p:nvSpPr>
          <p:spPr>
            <a:xfrm>
              <a:off x="3878693" y="3944572"/>
              <a:ext cx="914400" cy="914400"/>
            </a:xfrm>
            <a:prstGeom prst="rect">
              <a:avLst/>
            </a:prstGeom>
            <a:solidFill>
              <a:srgbClr val="FDCD5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0C61712-629C-4C76-B62A-CB151E417071}"/>
                </a:ext>
              </a:extLst>
            </p:cNvPr>
            <p:cNvSpPr/>
            <p:nvPr/>
          </p:nvSpPr>
          <p:spPr>
            <a:xfrm>
              <a:off x="4793093" y="3944572"/>
              <a:ext cx="914400" cy="914400"/>
            </a:xfrm>
            <a:prstGeom prst="rect">
              <a:avLst/>
            </a:prstGeom>
            <a:solidFill>
              <a:srgbClr val="FDCD5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6F88D83-C2A9-4CCD-8339-085E11A77B00}"/>
                </a:ext>
              </a:extLst>
            </p:cNvPr>
            <p:cNvSpPr/>
            <p:nvPr/>
          </p:nvSpPr>
          <p:spPr>
            <a:xfrm>
              <a:off x="5707493" y="3938590"/>
              <a:ext cx="914400" cy="914400"/>
            </a:xfrm>
            <a:prstGeom prst="rect">
              <a:avLst/>
            </a:prstGeom>
            <a:solidFill>
              <a:srgbClr val="FDCD5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C8CC0D0-A258-408E-AB7B-495A1DBD7115}"/>
                </a:ext>
              </a:extLst>
            </p:cNvPr>
            <p:cNvSpPr/>
            <p:nvPr/>
          </p:nvSpPr>
          <p:spPr>
            <a:xfrm>
              <a:off x="6621893" y="3944572"/>
              <a:ext cx="914400" cy="914400"/>
            </a:xfrm>
            <a:prstGeom prst="rect">
              <a:avLst/>
            </a:prstGeom>
            <a:solidFill>
              <a:srgbClr val="FDCD5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54406F-162C-4B27-9C03-92D0BBA08B73}"/>
                </a:ext>
              </a:extLst>
            </p:cNvPr>
            <p:cNvSpPr/>
            <p:nvPr/>
          </p:nvSpPr>
          <p:spPr>
            <a:xfrm>
              <a:off x="7536293" y="3938590"/>
              <a:ext cx="914400" cy="914400"/>
            </a:xfrm>
            <a:prstGeom prst="rect">
              <a:avLst/>
            </a:prstGeom>
            <a:solidFill>
              <a:srgbClr val="FDCD5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866A26B-8EA2-4D2A-B251-4A1B672C156A}"/>
                </a:ext>
              </a:extLst>
            </p:cNvPr>
            <p:cNvSpPr/>
            <p:nvPr/>
          </p:nvSpPr>
          <p:spPr>
            <a:xfrm>
              <a:off x="8450693" y="3944572"/>
              <a:ext cx="914400" cy="914400"/>
            </a:xfrm>
            <a:prstGeom prst="rect">
              <a:avLst/>
            </a:prstGeom>
            <a:solidFill>
              <a:srgbClr val="FDCD5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9F5C797-8357-40F8-A85F-FC0DB4E11DF2}"/>
                </a:ext>
              </a:extLst>
            </p:cNvPr>
            <p:cNvSpPr/>
            <p:nvPr/>
          </p:nvSpPr>
          <p:spPr>
            <a:xfrm>
              <a:off x="9360596" y="3944572"/>
              <a:ext cx="914400" cy="914400"/>
            </a:xfrm>
            <a:prstGeom prst="rect">
              <a:avLst/>
            </a:prstGeom>
            <a:solidFill>
              <a:srgbClr val="FDCD5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6C3B03F-E608-4F24-8A20-15DD8EDE29A2}"/>
                </a:ext>
              </a:extLst>
            </p:cNvPr>
            <p:cNvSpPr/>
            <p:nvPr/>
          </p:nvSpPr>
          <p:spPr>
            <a:xfrm>
              <a:off x="10241097" y="3944572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A597DAD-6D54-4671-87E5-99E58E850784}"/>
                </a:ext>
              </a:extLst>
            </p:cNvPr>
            <p:cNvSpPr/>
            <p:nvPr/>
          </p:nvSpPr>
          <p:spPr>
            <a:xfrm>
              <a:off x="11151000" y="3938590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C7A424E-C3EA-4E1F-A6A2-6374CD368BA6}"/>
                </a:ext>
              </a:extLst>
            </p:cNvPr>
            <p:cNvSpPr txBox="1"/>
            <p:nvPr/>
          </p:nvSpPr>
          <p:spPr>
            <a:xfrm>
              <a:off x="3759061" y="2954351"/>
              <a:ext cx="1406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A8101F4-97C2-4913-86AB-4B67C1EEC178}"/>
                </a:ext>
              </a:extLst>
            </p:cNvPr>
            <p:cNvCxnSpPr>
              <a:stCxn id="6" idx="1"/>
              <a:endCxn id="58" idx="3"/>
            </p:cNvCxnSpPr>
            <p:nvPr/>
          </p:nvCxnSpPr>
          <p:spPr>
            <a:xfrm flipV="1">
              <a:off x="221093" y="4401772"/>
              <a:ext cx="3657600" cy="29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0E4FA69-EACC-418C-9A98-10959B5C63EF}"/>
                </a:ext>
              </a:extLst>
            </p:cNvPr>
            <p:cNvCxnSpPr>
              <a:stCxn id="6" idx="0"/>
              <a:endCxn id="6" idx="2"/>
            </p:cNvCxnSpPr>
            <p:nvPr/>
          </p:nvCxnSpPr>
          <p:spPr>
            <a:xfrm>
              <a:off x="678293" y="3947563"/>
              <a:ext cx="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CDA2D68-E0A3-46E9-8FE4-79511D534598}"/>
                </a:ext>
              </a:extLst>
            </p:cNvPr>
            <p:cNvCxnSpPr>
              <a:stCxn id="56" idx="0"/>
              <a:endCxn id="56" idx="2"/>
            </p:cNvCxnSpPr>
            <p:nvPr/>
          </p:nvCxnSpPr>
          <p:spPr>
            <a:xfrm>
              <a:off x="1592693" y="3948528"/>
              <a:ext cx="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5F0CDBA-41B6-4083-A8EE-21053D8F43AD}"/>
                </a:ext>
              </a:extLst>
            </p:cNvPr>
            <p:cNvCxnSpPr>
              <a:stCxn id="57" idx="0"/>
              <a:endCxn id="57" idx="2"/>
            </p:cNvCxnSpPr>
            <p:nvPr/>
          </p:nvCxnSpPr>
          <p:spPr>
            <a:xfrm>
              <a:off x="2507093" y="3944572"/>
              <a:ext cx="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C4BF3F4-1BC3-4551-8F87-2D9D60427514}"/>
                </a:ext>
              </a:extLst>
            </p:cNvPr>
            <p:cNvCxnSpPr>
              <a:stCxn id="58" idx="0"/>
              <a:endCxn id="58" idx="2"/>
            </p:cNvCxnSpPr>
            <p:nvPr/>
          </p:nvCxnSpPr>
          <p:spPr>
            <a:xfrm>
              <a:off x="3421493" y="3944572"/>
              <a:ext cx="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4E30819-0DF9-4508-BBCF-F0A13405BA4E}"/>
                </a:ext>
              </a:extLst>
            </p:cNvPr>
            <p:cNvCxnSpPr/>
            <p:nvPr/>
          </p:nvCxnSpPr>
          <p:spPr>
            <a:xfrm>
              <a:off x="221093" y="4179154"/>
              <a:ext cx="3657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FE91AA5A-FEC2-445A-BF46-D8367F07D637}"/>
                </a:ext>
              </a:extLst>
            </p:cNvPr>
            <p:cNvCxnSpPr/>
            <p:nvPr/>
          </p:nvCxnSpPr>
          <p:spPr>
            <a:xfrm>
              <a:off x="221093" y="4650641"/>
              <a:ext cx="3657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7E79459F-FFD0-449A-8BCE-1DC1B98DE9C9}"/>
                </a:ext>
              </a:extLst>
            </p:cNvPr>
            <p:cNvCxnSpPr/>
            <p:nvPr/>
          </p:nvCxnSpPr>
          <p:spPr>
            <a:xfrm>
              <a:off x="461109" y="3952878"/>
              <a:ext cx="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E8D530DC-E12D-4D36-B2BC-46DB8FB0D465}"/>
                </a:ext>
              </a:extLst>
            </p:cNvPr>
            <p:cNvCxnSpPr/>
            <p:nvPr/>
          </p:nvCxnSpPr>
          <p:spPr>
            <a:xfrm>
              <a:off x="892229" y="3942134"/>
              <a:ext cx="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8C57B343-8A2A-4FE4-878F-275C587DE86B}"/>
                </a:ext>
              </a:extLst>
            </p:cNvPr>
            <p:cNvCxnSpPr/>
            <p:nvPr/>
          </p:nvCxnSpPr>
          <p:spPr>
            <a:xfrm>
              <a:off x="1370747" y="3942134"/>
              <a:ext cx="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AC49C04-9D54-444B-843D-C2D870A04F5A}"/>
                </a:ext>
              </a:extLst>
            </p:cNvPr>
            <p:cNvCxnSpPr/>
            <p:nvPr/>
          </p:nvCxnSpPr>
          <p:spPr>
            <a:xfrm>
              <a:off x="1827944" y="3942134"/>
              <a:ext cx="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8EE9DBD3-9466-40CF-A000-517B9309E5AE}"/>
                </a:ext>
              </a:extLst>
            </p:cNvPr>
            <p:cNvCxnSpPr/>
            <p:nvPr/>
          </p:nvCxnSpPr>
          <p:spPr>
            <a:xfrm>
              <a:off x="2285148" y="3942134"/>
              <a:ext cx="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DD93E7E7-770A-4494-A9CA-8BFD5AA3B57E}"/>
                </a:ext>
              </a:extLst>
            </p:cNvPr>
            <p:cNvCxnSpPr/>
            <p:nvPr/>
          </p:nvCxnSpPr>
          <p:spPr>
            <a:xfrm>
              <a:off x="2742347" y="3948528"/>
              <a:ext cx="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6A5720F-A55E-495B-BA93-D7387AAE9517}"/>
                </a:ext>
              </a:extLst>
            </p:cNvPr>
            <p:cNvCxnSpPr/>
            <p:nvPr/>
          </p:nvCxnSpPr>
          <p:spPr>
            <a:xfrm>
              <a:off x="3196153" y="3948528"/>
              <a:ext cx="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532EB881-94C4-4B9E-9986-A601C8A7B07E}"/>
                </a:ext>
              </a:extLst>
            </p:cNvPr>
            <p:cNvCxnSpPr/>
            <p:nvPr/>
          </p:nvCxnSpPr>
          <p:spPr>
            <a:xfrm>
              <a:off x="3642458" y="3942134"/>
              <a:ext cx="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C6BEC56A-2082-458B-9C37-3A3AF7708DD2}"/>
                </a:ext>
              </a:extLst>
            </p:cNvPr>
            <p:cNvSpPr txBox="1"/>
            <p:nvPr/>
          </p:nvSpPr>
          <p:spPr>
            <a:xfrm>
              <a:off x="270687" y="2937895"/>
              <a:ext cx="1406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Inode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6447E0BE-E983-4635-9255-A4732F8306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3001" y="3461115"/>
              <a:ext cx="17605" cy="93821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1D137854-56FE-4BFB-85BB-5E105AE3D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00" y="3418746"/>
              <a:ext cx="375114" cy="64739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右大括号 95">
              <a:extLst>
                <a:ext uri="{FF2B5EF4-FFF2-40B4-BE49-F238E27FC236}">
                  <a16:creationId xmlns:a16="http://schemas.microsoft.com/office/drawing/2014/main" id="{EA1D0061-117F-41B4-9913-8BD454197E1B}"/>
                </a:ext>
              </a:extLst>
            </p:cNvPr>
            <p:cNvSpPr/>
            <p:nvPr/>
          </p:nvSpPr>
          <p:spPr>
            <a:xfrm rot="5400000">
              <a:off x="1848555" y="3346753"/>
              <a:ext cx="349840" cy="365759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右大括号 97">
              <a:extLst>
                <a:ext uri="{FF2B5EF4-FFF2-40B4-BE49-F238E27FC236}">
                  <a16:creationId xmlns:a16="http://schemas.microsoft.com/office/drawing/2014/main" id="{B909810C-28B8-4D51-97A7-B439F5202224}"/>
                </a:ext>
              </a:extLst>
            </p:cNvPr>
            <p:cNvSpPr/>
            <p:nvPr/>
          </p:nvSpPr>
          <p:spPr>
            <a:xfrm rot="5400000">
              <a:off x="6884975" y="1994349"/>
              <a:ext cx="349840" cy="63624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右大括号 98">
              <a:extLst>
                <a:ext uri="{FF2B5EF4-FFF2-40B4-BE49-F238E27FC236}">
                  <a16:creationId xmlns:a16="http://schemas.microsoft.com/office/drawing/2014/main" id="{1293D25B-BF6E-430A-96FF-44943152EFB9}"/>
                </a:ext>
              </a:extLst>
            </p:cNvPr>
            <p:cNvSpPr/>
            <p:nvPr/>
          </p:nvSpPr>
          <p:spPr>
            <a:xfrm rot="5400000">
              <a:off x="10976080" y="4252844"/>
              <a:ext cx="349840" cy="1828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91C31D73-261E-442F-BAA0-1039E929DB2D}"/>
                </a:ext>
              </a:extLst>
            </p:cNvPr>
            <p:cNvSpPr txBox="1"/>
            <p:nvPr/>
          </p:nvSpPr>
          <p:spPr>
            <a:xfrm>
              <a:off x="873915" y="5454735"/>
              <a:ext cx="2822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Inode region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2EC83CD4-BC44-4FD4-8943-F0E2116FEDBD}"/>
                </a:ext>
              </a:extLst>
            </p:cNvPr>
            <p:cNvSpPr txBox="1"/>
            <p:nvPr/>
          </p:nvSpPr>
          <p:spPr>
            <a:xfrm>
              <a:off x="6096000" y="5454735"/>
              <a:ext cx="2457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region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9B1A51F-55DB-41DC-B920-696292BFA49D}"/>
                </a:ext>
              </a:extLst>
            </p:cNvPr>
            <p:cNvSpPr txBox="1"/>
            <p:nvPr/>
          </p:nvSpPr>
          <p:spPr>
            <a:xfrm>
              <a:off x="9909503" y="5454735"/>
              <a:ext cx="2457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Swap region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5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32693" y="146700"/>
            <a:ext cx="1767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62F6D8A-2CBE-42AC-9C9F-F343875AF90F}"/>
              </a:ext>
            </a:extLst>
          </p:cNvPr>
          <p:cNvSpPr txBox="1"/>
          <p:nvPr/>
        </p:nvSpPr>
        <p:spPr>
          <a:xfrm>
            <a:off x="387879" y="3124084"/>
            <a:ext cx="47994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struct SUPERBLOCK {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size; 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inode_offset; 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data_offset; 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swap_offset; 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free_inode; 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free_iblock; 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SuperBlock;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101B971-10F4-4BB6-887C-6A9BAD6A1330}"/>
              </a:ext>
            </a:extLst>
          </p:cNvPr>
          <p:cNvGrpSpPr/>
          <p:nvPr/>
        </p:nvGrpSpPr>
        <p:grpSpPr>
          <a:xfrm>
            <a:off x="138821" y="968495"/>
            <a:ext cx="12313961" cy="2051255"/>
            <a:chOff x="53096" y="897058"/>
            <a:chExt cx="12313961" cy="2051255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5C96EC8-C9A8-4ED3-921E-4A7C4FC2C8A0}"/>
                </a:ext>
              </a:extLst>
            </p:cNvPr>
            <p:cNvSpPr/>
            <p:nvPr/>
          </p:nvSpPr>
          <p:spPr>
            <a:xfrm>
              <a:off x="9582652" y="897058"/>
              <a:ext cx="2328102" cy="14852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199A447-38BB-4B0C-B6F5-552570807469}"/>
                </a:ext>
              </a:extLst>
            </p:cNvPr>
            <p:cNvSpPr/>
            <p:nvPr/>
          </p:nvSpPr>
          <p:spPr>
            <a:xfrm>
              <a:off x="252684" y="897059"/>
              <a:ext cx="1456576" cy="1485255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07D23CD-C4D3-4890-9DE4-F19E937CB620}"/>
                </a:ext>
              </a:extLst>
            </p:cNvPr>
            <p:cNvSpPr/>
            <p:nvPr/>
          </p:nvSpPr>
          <p:spPr>
            <a:xfrm>
              <a:off x="1709260" y="897058"/>
              <a:ext cx="1456576" cy="1485255"/>
            </a:xfrm>
            <a:prstGeom prst="rect">
              <a:avLst/>
            </a:prstGeom>
            <a:solidFill>
              <a:srgbClr val="A1D4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73050BC-4BDE-4C8E-BF15-DBCDE820314D}"/>
                </a:ext>
              </a:extLst>
            </p:cNvPr>
            <p:cNvSpPr/>
            <p:nvPr/>
          </p:nvSpPr>
          <p:spPr>
            <a:xfrm>
              <a:off x="5506248" y="897058"/>
              <a:ext cx="4076404" cy="1485255"/>
            </a:xfrm>
            <a:prstGeom prst="rect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15DDC75-0693-48E9-9918-5CB5F2B040E5}"/>
                </a:ext>
              </a:extLst>
            </p:cNvPr>
            <p:cNvSpPr/>
            <p:nvPr/>
          </p:nvSpPr>
          <p:spPr>
            <a:xfrm>
              <a:off x="3178146" y="897058"/>
              <a:ext cx="2328102" cy="1485255"/>
            </a:xfrm>
            <a:prstGeom prst="rect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94C613B-91CA-4AB5-A078-B5C498D6B3BB}"/>
                </a:ext>
              </a:extLst>
            </p:cNvPr>
            <p:cNvSpPr txBox="1"/>
            <p:nvPr/>
          </p:nvSpPr>
          <p:spPr>
            <a:xfrm>
              <a:off x="435548" y="1378075"/>
              <a:ext cx="10908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60CF147-10CB-47FD-8646-A190004DDB0D}"/>
                </a:ext>
              </a:extLst>
            </p:cNvPr>
            <p:cNvSpPr txBox="1"/>
            <p:nvPr/>
          </p:nvSpPr>
          <p:spPr>
            <a:xfrm>
              <a:off x="1813639" y="1162631"/>
              <a:ext cx="13833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Super</a:t>
              </a:r>
            </a:p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AE32487B-D662-468A-92DB-65B7569812A6}"/>
                </a:ext>
              </a:extLst>
            </p:cNvPr>
            <p:cNvSpPr txBox="1"/>
            <p:nvPr/>
          </p:nvSpPr>
          <p:spPr>
            <a:xfrm>
              <a:off x="3101941" y="1378074"/>
              <a:ext cx="2784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Inode region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C770FAE-B842-4C5F-B386-D15E8DCD74F0}"/>
                </a:ext>
              </a:extLst>
            </p:cNvPr>
            <p:cNvSpPr txBox="1"/>
            <p:nvPr/>
          </p:nvSpPr>
          <p:spPr>
            <a:xfrm>
              <a:off x="6423281" y="1378074"/>
              <a:ext cx="2784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region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D18EB66-E3F2-454E-821F-195D68F8CCB3}"/>
                </a:ext>
              </a:extLst>
            </p:cNvPr>
            <p:cNvSpPr txBox="1"/>
            <p:nvPr/>
          </p:nvSpPr>
          <p:spPr>
            <a:xfrm>
              <a:off x="9582652" y="1373959"/>
              <a:ext cx="2784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Swap region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24142A8-AD7D-4651-BFB9-F79BCF5CBA10}"/>
                </a:ext>
              </a:extLst>
            </p:cNvPr>
            <p:cNvSpPr txBox="1"/>
            <p:nvPr/>
          </p:nvSpPr>
          <p:spPr>
            <a:xfrm>
              <a:off x="53096" y="2486648"/>
              <a:ext cx="399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54301C5-30FC-4152-B51E-29CD0553E187}"/>
                </a:ext>
              </a:extLst>
            </p:cNvPr>
            <p:cNvSpPr txBox="1"/>
            <p:nvPr/>
          </p:nvSpPr>
          <p:spPr>
            <a:xfrm>
              <a:off x="1309210" y="2486648"/>
              <a:ext cx="80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512</a:t>
              </a:r>
              <a:endPara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DC7C158E-CF92-41F5-A78D-FDF9FB1C1C48}"/>
                </a:ext>
              </a:extLst>
            </p:cNvPr>
            <p:cNvSpPr txBox="1"/>
            <p:nvPr/>
          </p:nvSpPr>
          <p:spPr>
            <a:xfrm>
              <a:off x="2701890" y="2486648"/>
              <a:ext cx="955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1024</a:t>
              </a:r>
              <a:endPara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79C92F9F-7CA3-4EDE-9FFF-3BD84B196410}"/>
              </a:ext>
            </a:extLst>
          </p:cNvPr>
          <p:cNvSpPr txBox="1"/>
          <p:nvPr/>
        </p:nvSpPr>
        <p:spPr>
          <a:xfrm>
            <a:off x="4367770" y="4404251"/>
            <a:ext cx="7437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Inode/Data/Swap region 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在磁盘内存中的起始区域</a:t>
            </a:r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1024 + offset * block_size (bytes)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76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32693" y="146700"/>
            <a:ext cx="1767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62F6D8A-2CBE-42AC-9C9F-F343875AF90F}"/>
              </a:ext>
            </a:extLst>
          </p:cNvPr>
          <p:cNvSpPr txBox="1"/>
          <p:nvPr/>
        </p:nvSpPr>
        <p:spPr>
          <a:xfrm>
            <a:off x="5953723" y="1074509"/>
            <a:ext cx="46050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struct INODE {</a:t>
            </a:r>
          </a:p>
          <a:p>
            <a:r>
              <a:rPr lang="en-US" altLang="zh-CN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next_inode; </a:t>
            </a:r>
          </a:p>
          <a:p>
            <a:r>
              <a:rPr lang="en-US" altLang="zh-CN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protect; </a:t>
            </a:r>
          </a:p>
          <a:p>
            <a:r>
              <a:rPr lang="en-US" altLang="zh-CN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nlink;     // 0 = not use</a:t>
            </a:r>
          </a:p>
          <a:p>
            <a:r>
              <a:rPr lang="en-US" altLang="zh-CN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size; </a:t>
            </a:r>
          </a:p>
          <a:p>
            <a:r>
              <a:rPr lang="en-US" altLang="zh-CN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uid; </a:t>
            </a:r>
          </a:p>
          <a:p>
            <a:r>
              <a:rPr lang="en-US" altLang="zh-CN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gid; </a:t>
            </a:r>
          </a:p>
          <a:p>
            <a:r>
              <a:rPr lang="en-US" altLang="zh-CN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ctime; 	</a:t>
            </a:r>
          </a:p>
          <a:p>
            <a:r>
              <a:rPr lang="en-US" altLang="zh-CN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mtime; </a:t>
            </a:r>
          </a:p>
          <a:p>
            <a:r>
              <a:rPr lang="en-US" altLang="zh-CN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atime; 	</a:t>
            </a:r>
          </a:p>
          <a:p>
            <a:r>
              <a:rPr lang="en-US" altLang="zh-CN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dblocks[N_DBLOCKS]; </a:t>
            </a:r>
          </a:p>
          <a:p>
            <a:r>
              <a:rPr lang="en-US" altLang="zh-CN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iblocks[N_IBLOCKS]; </a:t>
            </a:r>
          </a:p>
          <a:p>
            <a:r>
              <a:rPr lang="en-US" altLang="zh-CN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i2block; </a:t>
            </a:r>
          </a:p>
          <a:p>
            <a:r>
              <a:rPr lang="en-US" altLang="zh-CN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i3block; </a:t>
            </a:r>
          </a:p>
          <a:p>
            <a:r>
              <a:rPr lang="en-US" altLang="zh-CN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Inode;</a:t>
            </a:r>
            <a:endParaRPr lang="zh-CN" altLang="en-US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6FF2EC-CDEC-48EE-AAA7-9A23C13075F8}"/>
              </a:ext>
            </a:extLst>
          </p:cNvPr>
          <p:cNvSpPr txBox="1"/>
          <p:nvPr/>
        </p:nvSpPr>
        <p:spPr>
          <a:xfrm>
            <a:off x="1295997" y="1484083"/>
            <a:ext cx="3351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N_DBLOCKS 10</a:t>
            </a:r>
          </a:p>
          <a:p>
            <a:r>
              <a:rPr lang="sv-SE" altLang="zh-CN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N_IBLOCKS 4</a:t>
            </a:r>
            <a:endParaRPr lang="zh-CN" altLang="en-US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32693" y="146700"/>
            <a:ext cx="1767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37659FE-14B1-4127-BB49-DE5AAB600139}"/>
              </a:ext>
            </a:extLst>
          </p:cNvPr>
          <p:cNvGrpSpPr/>
          <p:nvPr/>
        </p:nvGrpSpPr>
        <p:grpSpPr>
          <a:xfrm>
            <a:off x="907552" y="960209"/>
            <a:ext cx="8919567" cy="5174028"/>
            <a:chOff x="907552" y="960209"/>
            <a:chExt cx="8919567" cy="517402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F797459-0A22-470D-8128-F7BF44057E73}"/>
                </a:ext>
              </a:extLst>
            </p:cNvPr>
            <p:cNvSpPr/>
            <p:nvPr/>
          </p:nvSpPr>
          <p:spPr>
            <a:xfrm>
              <a:off x="907552" y="960209"/>
              <a:ext cx="2357437" cy="325666"/>
            </a:xfrm>
            <a:prstGeom prst="rect">
              <a:avLst/>
            </a:prstGeom>
            <a:solidFill>
              <a:srgbClr val="1B90A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dblocks[0]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E2328C-AAE4-46F9-92F6-DA3F4961E4C0}"/>
                </a:ext>
              </a:extLst>
            </p:cNvPr>
            <p:cNvSpPr/>
            <p:nvPr/>
          </p:nvSpPr>
          <p:spPr>
            <a:xfrm>
              <a:off x="919758" y="1285875"/>
              <a:ext cx="2357437" cy="325666"/>
            </a:xfrm>
            <a:prstGeom prst="rect">
              <a:avLst/>
            </a:prstGeom>
            <a:solidFill>
              <a:srgbClr val="1B90A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dblocks[1]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C3F44EF-8DB1-459A-877E-42EE23F0D7B1}"/>
                </a:ext>
              </a:extLst>
            </p:cNvPr>
            <p:cNvSpPr/>
            <p:nvPr/>
          </p:nvSpPr>
          <p:spPr>
            <a:xfrm>
              <a:off x="917676" y="1611541"/>
              <a:ext cx="2357437" cy="325666"/>
            </a:xfrm>
            <a:prstGeom prst="rect">
              <a:avLst/>
            </a:prstGeom>
            <a:solidFill>
              <a:srgbClr val="1B90A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dblocks[2]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834E920-DD76-4D87-AA3E-76EB3E774051}"/>
                </a:ext>
              </a:extLst>
            </p:cNvPr>
            <p:cNvSpPr/>
            <p:nvPr/>
          </p:nvSpPr>
          <p:spPr>
            <a:xfrm>
              <a:off x="917676" y="1937207"/>
              <a:ext cx="2357437" cy="325666"/>
            </a:xfrm>
            <a:prstGeom prst="rect">
              <a:avLst/>
            </a:prstGeom>
            <a:solidFill>
              <a:srgbClr val="1B90A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dblocks[3]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731D60C-6D90-489F-9407-744EF9C288FC}"/>
                </a:ext>
              </a:extLst>
            </p:cNvPr>
            <p:cNvSpPr/>
            <p:nvPr/>
          </p:nvSpPr>
          <p:spPr>
            <a:xfrm>
              <a:off x="917675" y="2250400"/>
              <a:ext cx="2357437" cy="325666"/>
            </a:xfrm>
            <a:prstGeom prst="rect">
              <a:avLst/>
            </a:prstGeom>
            <a:solidFill>
              <a:srgbClr val="1B90A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dblocks[4]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40BDEA9-7513-480F-822E-6C9C336C0C03}"/>
                </a:ext>
              </a:extLst>
            </p:cNvPr>
            <p:cNvSpPr/>
            <p:nvPr/>
          </p:nvSpPr>
          <p:spPr>
            <a:xfrm>
              <a:off x="917674" y="2574251"/>
              <a:ext cx="2357437" cy="325666"/>
            </a:xfrm>
            <a:prstGeom prst="rect">
              <a:avLst/>
            </a:prstGeom>
            <a:solidFill>
              <a:srgbClr val="1B90A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dblocks[5]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C27CF56-17FC-43CC-A029-4B51EF3D2160}"/>
                </a:ext>
              </a:extLst>
            </p:cNvPr>
            <p:cNvSpPr/>
            <p:nvPr/>
          </p:nvSpPr>
          <p:spPr>
            <a:xfrm>
              <a:off x="917673" y="2899917"/>
              <a:ext cx="2357437" cy="325666"/>
            </a:xfrm>
            <a:prstGeom prst="rect">
              <a:avLst/>
            </a:prstGeom>
            <a:solidFill>
              <a:srgbClr val="1B90A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dblocks[6]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8202CBD-4F0B-40BA-99AF-A92AA3E70470}"/>
                </a:ext>
              </a:extLst>
            </p:cNvPr>
            <p:cNvSpPr/>
            <p:nvPr/>
          </p:nvSpPr>
          <p:spPr>
            <a:xfrm>
              <a:off x="917673" y="3226697"/>
              <a:ext cx="2357437" cy="325666"/>
            </a:xfrm>
            <a:prstGeom prst="rect">
              <a:avLst/>
            </a:prstGeom>
            <a:solidFill>
              <a:srgbClr val="1B90A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dblocks[7]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9056B95-7CBC-4C1C-A219-9299A4D9D845}"/>
                </a:ext>
              </a:extLst>
            </p:cNvPr>
            <p:cNvSpPr/>
            <p:nvPr/>
          </p:nvSpPr>
          <p:spPr>
            <a:xfrm>
              <a:off x="917672" y="3551815"/>
              <a:ext cx="2357437" cy="325666"/>
            </a:xfrm>
            <a:prstGeom prst="rect">
              <a:avLst/>
            </a:prstGeom>
            <a:solidFill>
              <a:srgbClr val="1B90A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dblocks[8]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23BF5BB-1082-46F8-B2FD-852AAA4B1C4A}"/>
                </a:ext>
              </a:extLst>
            </p:cNvPr>
            <p:cNvSpPr/>
            <p:nvPr/>
          </p:nvSpPr>
          <p:spPr>
            <a:xfrm>
              <a:off x="917671" y="3872889"/>
              <a:ext cx="2357437" cy="325666"/>
            </a:xfrm>
            <a:prstGeom prst="rect">
              <a:avLst/>
            </a:prstGeom>
            <a:solidFill>
              <a:srgbClr val="1B90A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dblocks[9]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6BE22E6-0D0E-41BE-9E42-6BFC37D739BC}"/>
                </a:ext>
              </a:extLst>
            </p:cNvPr>
            <p:cNvSpPr/>
            <p:nvPr/>
          </p:nvSpPr>
          <p:spPr>
            <a:xfrm>
              <a:off x="917671" y="4203147"/>
              <a:ext cx="2357437" cy="325666"/>
            </a:xfrm>
            <a:prstGeom prst="rect">
              <a:avLst/>
            </a:prstGeom>
            <a:solidFill>
              <a:srgbClr val="93B78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iblocks[0]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7FB0B51-BDAE-48E4-8F3C-44F8337859E4}"/>
                </a:ext>
              </a:extLst>
            </p:cNvPr>
            <p:cNvSpPr/>
            <p:nvPr/>
          </p:nvSpPr>
          <p:spPr>
            <a:xfrm>
              <a:off x="917670" y="4525710"/>
              <a:ext cx="2357437" cy="325666"/>
            </a:xfrm>
            <a:prstGeom prst="rect">
              <a:avLst/>
            </a:prstGeom>
            <a:solidFill>
              <a:srgbClr val="93B78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iblocks[1]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9AA994-EBEC-4BDE-8323-B20DC39BF9F5}"/>
                </a:ext>
              </a:extLst>
            </p:cNvPr>
            <p:cNvSpPr/>
            <p:nvPr/>
          </p:nvSpPr>
          <p:spPr>
            <a:xfrm>
              <a:off x="917670" y="4855403"/>
              <a:ext cx="2357437" cy="325666"/>
            </a:xfrm>
            <a:prstGeom prst="rect">
              <a:avLst/>
            </a:prstGeom>
            <a:solidFill>
              <a:srgbClr val="93B78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iblocks[2]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CEA4F3A-1F4E-406C-80FE-D3FDD1AD79B2}"/>
                </a:ext>
              </a:extLst>
            </p:cNvPr>
            <p:cNvSpPr/>
            <p:nvPr/>
          </p:nvSpPr>
          <p:spPr>
            <a:xfrm>
              <a:off x="917670" y="5184923"/>
              <a:ext cx="2357437" cy="325666"/>
            </a:xfrm>
            <a:prstGeom prst="rect">
              <a:avLst/>
            </a:prstGeom>
            <a:solidFill>
              <a:srgbClr val="93B78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iblocks[3]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FE43ECD-A6E4-4D8D-B2A1-3C9FE3C1680A}"/>
                </a:ext>
              </a:extLst>
            </p:cNvPr>
            <p:cNvSpPr/>
            <p:nvPr/>
          </p:nvSpPr>
          <p:spPr>
            <a:xfrm>
              <a:off x="917670" y="5495378"/>
              <a:ext cx="2357437" cy="325666"/>
            </a:xfrm>
            <a:prstGeom prst="rect">
              <a:avLst/>
            </a:prstGeom>
            <a:solidFill>
              <a:srgbClr val="55C1E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i2block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33DA244-069A-4E69-A5FA-41E56A9E1761}"/>
                </a:ext>
              </a:extLst>
            </p:cNvPr>
            <p:cNvSpPr/>
            <p:nvPr/>
          </p:nvSpPr>
          <p:spPr>
            <a:xfrm>
              <a:off x="917670" y="5808571"/>
              <a:ext cx="2357437" cy="325666"/>
            </a:xfrm>
            <a:prstGeom prst="rect">
              <a:avLst/>
            </a:prstGeom>
            <a:solidFill>
              <a:srgbClr val="FDCD5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i3block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4AEC972-5120-46D1-8EFF-62E0B3AD6D72}"/>
                </a:ext>
              </a:extLst>
            </p:cNvPr>
            <p:cNvSpPr/>
            <p:nvPr/>
          </p:nvSpPr>
          <p:spPr>
            <a:xfrm>
              <a:off x="4596107" y="960209"/>
              <a:ext cx="1955006" cy="17454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block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754F8D6-D712-41C2-B736-23EA45A8CC7C}"/>
                </a:ext>
              </a:extLst>
            </p:cNvPr>
            <p:cNvSpPr/>
            <p:nvPr/>
          </p:nvSpPr>
          <p:spPr>
            <a:xfrm>
              <a:off x="4596107" y="4198555"/>
              <a:ext cx="1955007" cy="17454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dblock[0]</a:t>
              </a:r>
            </a:p>
            <a:p>
              <a:pPr algn="ctr"/>
              <a:r>
                <a:rPr lang="en-US" altLang="zh-CN" dirty="0"/>
                <a:t>dblock[1]</a:t>
              </a:r>
            </a:p>
            <a:p>
              <a:pPr algn="ctr"/>
              <a:r>
                <a:rPr lang="en-US" altLang="zh-CN" dirty="0"/>
                <a:t>dblock[2]</a:t>
              </a:r>
            </a:p>
            <a:p>
              <a:pPr algn="ctr"/>
              <a:r>
                <a:rPr lang="en-US" altLang="zh-CN" dirty="0"/>
                <a:t>dblock[3]</a:t>
              </a:r>
            </a:p>
            <a:p>
              <a:pPr algn="ctr"/>
              <a:r>
                <a:rPr lang="en-US" altLang="zh-CN" dirty="0"/>
                <a:t>……</a:t>
              </a:r>
            </a:p>
            <a:p>
              <a:pPr algn="ctr"/>
              <a:r>
                <a:rPr lang="en-US" altLang="zh-CN" dirty="0"/>
                <a:t>dblock[127]</a:t>
              </a: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7FA26C11-10E9-4534-8ABF-D478B161AFF5}"/>
                </a:ext>
              </a:extLst>
            </p:cNvPr>
            <p:cNvCxnSpPr>
              <a:cxnSpLocks/>
            </p:cNvCxnSpPr>
            <p:nvPr/>
          </p:nvCxnSpPr>
          <p:spPr>
            <a:xfrm>
              <a:off x="3036390" y="1123042"/>
              <a:ext cx="155971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BDB0AD7-780E-42A2-9761-623CDADF4C50}"/>
                </a:ext>
              </a:extLst>
            </p:cNvPr>
            <p:cNvCxnSpPr>
              <a:cxnSpLocks/>
            </p:cNvCxnSpPr>
            <p:nvPr/>
          </p:nvCxnSpPr>
          <p:spPr>
            <a:xfrm>
              <a:off x="3036390" y="4371975"/>
              <a:ext cx="155971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2FEBEFF-71AF-4DB5-BE6F-9A77AB829BAE}"/>
                </a:ext>
              </a:extLst>
            </p:cNvPr>
            <p:cNvSpPr/>
            <p:nvPr/>
          </p:nvSpPr>
          <p:spPr>
            <a:xfrm>
              <a:off x="7872113" y="4198554"/>
              <a:ext cx="1955006" cy="17454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block</a:t>
              </a:r>
              <a:endParaRPr lang="zh-CN" altLang="en-US" dirty="0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7F3146C-98E9-479A-8DEA-037CBBFB8606}"/>
                </a:ext>
              </a:extLst>
            </p:cNvPr>
            <p:cNvCxnSpPr>
              <a:cxnSpLocks/>
            </p:cNvCxnSpPr>
            <p:nvPr/>
          </p:nvCxnSpPr>
          <p:spPr>
            <a:xfrm>
              <a:off x="6108202" y="4365980"/>
              <a:ext cx="176391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8EE8EFA9-7472-43EE-BC7B-759AC02FB14E}"/>
              </a:ext>
            </a:extLst>
          </p:cNvPr>
          <p:cNvSpPr txBox="1"/>
          <p:nvPr/>
        </p:nvSpPr>
        <p:spPr>
          <a:xfrm>
            <a:off x="7158038" y="1749599"/>
            <a:ext cx="482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 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指向的文件最大大小</a:t>
            </a:r>
            <a:endParaRPr lang="en-US" altLang="zh-CN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(10 + 4x128 + 1x128x128 +</a:t>
            </a:r>
          </a:p>
          <a:p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1x128x128x128) * 512 (bytes)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9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928</Words>
  <Application>Microsoft Office PowerPoint</Application>
  <PresentationFormat>宽屏</PresentationFormat>
  <Paragraphs>235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QTH</dc:creator>
  <cp:lastModifiedBy>QTH</cp:lastModifiedBy>
  <cp:revision>32</cp:revision>
  <dcterms:created xsi:type="dcterms:W3CDTF">2018-01-07T07:19:44Z</dcterms:created>
  <dcterms:modified xsi:type="dcterms:W3CDTF">2018-01-07T13:29:58Z</dcterms:modified>
</cp:coreProperties>
</file>