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189D-3B13-4A32-BCBF-3405F2FC09AB}" type="datetimeFigureOut">
              <a:rPr lang="en-US" smtClean="0"/>
              <a:t>09-Jul-14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9FC-3253-4B9D-AB21-14C173B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2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189D-3B13-4A32-BCBF-3405F2FC09AB}" type="datetimeFigureOut">
              <a:rPr lang="en-US" smtClean="0"/>
              <a:t>09-Jul-14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9FC-3253-4B9D-AB21-14C173B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189D-3B13-4A32-BCBF-3405F2FC09AB}" type="datetimeFigureOut">
              <a:rPr lang="en-US" smtClean="0"/>
              <a:t>09-Jul-14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9FC-3253-4B9D-AB21-14C173B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9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189D-3B13-4A32-BCBF-3405F2FC09AB}" type="datetimeFigureOut">
              <a:rPr lang="en-US" smtClean="0"/>
              <a:t>09-Jul-14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9FC-3253-4B9D-AB21-14C173B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189D-3B13-4A32-BCBF-3405F2FC09AB}" type="datetimeFigureOut">
              <a:rPr lang="en-US" smtClean="0"/>
              <a:t>09-Jul-14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9FC-3253-4B9D-AB21-14C173B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189D-3B13-4A32-BCBF-3405F2FC09AB}" type="datetimeFigureOut">
              <a:rPr lang="en-US" smtClean="0"/>
              <a:t>09-Jul-14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9FC-3253-4B9D-AB21-14C173B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7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189D-3B13-4A32-BCBF-3405F2FC09AB}" type="datetimeFigureOut">
              <a:rPr lang="en-US" smtClean="0"/>
              <a:t>09-Jul-14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9FC-3253-4B9D-AB21-14C173B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189D-3B13-4A32-BCBF-3405F2FC09AB}" type="datetimeFigureOut">
              <a:rPr lang="en-US" smtClean="0"/>
              <a:t>09-Jul-14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9FC-3253-4B9D-AB21-14C173B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189D-3B13-4A32-BCBF-3405F2FC09AB}" type="datetimeFigureOut">
              <a:rPr lang="en-US" smtClean="0"/>
              <a:t>09-Jul-14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9FC-3253-4B9D-AB21-14C173B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3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189D-3B13-4A32-BCBF-3405F2FC09AB}" type="datetimeFigureOut">
              <a:rPr lang="en-US" smtClean="0"/>
              <a:t>09-Jul-14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9FC-3253-4B9D-AB21-14C173B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2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189D-3B13-4A32-BCBF-3405F2FC09AB}" type="datetimeFigureOut">
              <a:rPr lang="en-US" smtClean="0"/>
              <a:t>09-Jul-14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9FC-3253-4B9D-AB21-14C173B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189D-3B13-4A32-BCBF-3405F2FC09AB}" type="datetimeFigureOut">
              <a:rPr lang="en-US" smtClean="0"/>
              <a:t>09-Jul-14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D09FC-3253-4B9D-AB21-14C173BF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5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ibcinder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Summer School 2014</a:t>
            </a:r>
          </a:p>
          <a:p>
            <a:r>
              <a:rPr lang="en-US" dirty="0" smtClean="0"/>
              <a:t>Day 1</a:t>
            </a:r>
          </a:p>
          <a:p>
            <a:endParaRPr lang="en-US" dirty="0"/>
          </a:p>
          <a:p>
            <a:r>
              <a:rPr lang="en-US" dirty="0" smtClean="0"/>
              <a:t>Laure</a:t>
            </a:r>
            <a:r>
              <a:rPr lang="ro-RO" dirty="0" err="1" smtClean="0"/>
              <a:t>nțiu</a:t>
            </a:r>
            <a:r>
              <a:rPr lang="en-US" dirty="0" smtClean="0"/>
              <a:t> Nicola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Tipuri de 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2286794"/>
            <a:ext cx="7658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3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Tipuri de date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0" y="2191544"/>
            <a:ext cx="7505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Static vs. </a:t>
            </a:r>
            <a:r>
              <a:rPr lang="ro-RO" dirty="0" err="1" smtClean="0"/>
              <a:t>Dynamic</a:t>
            </a:r>
            <a:r>
              <a:rPr lang="ro-RO" dirty="0" smtClean="0"/>
              <a:t> </a:t>
            </a:r>
            <a:r>
              <a:rPr lang="ro-RO" dirty="0" err="1" smtClean="0"/>
              <a:t>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Verificarea statică a tipurilor se face prin analiza sursei programului</a:t>
            </a:r>
          </a:p>
          <a:p>
            <a:r>
              <a:rPr lang="ro-RO" dirty="0" smtClean="0"/>
              <a:t>Verificarea dinamică a tipurilor se face la execuție</a:t>
            </a:r>
          </a:p>
          <a:p>
            <a:r>
              <a:rPr lang="ro-RO" dirty="0" smtClean="0"/>
              <a:t>Multe limbaje cu tipuri statice oferă și tipuri dinamice</a:t>
            </a:r>
          </a:p>
          <a:p>
            <a:r>
              <a:rPr lang="ro-RO" dirty="0" smtClean="0"/>
              <a:t>Dar nu și invers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3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Strong</a:t>
            </a:r>
            <a:r>
              <a:rPr lang="ro-RO" dirty="0" smtClean="0"/>
              <a:t> vs. </a:t>
            </a:r>
            <a:r>
              <a:rPr lang="ro-RO" dirty="0" err="1" smtClean="0"/>
              <a:t>Weak</a:t>
            </a:r>
            <a:r>
              <a:rPr lang="ro-RO" dirty="0" smtClean="0"/>
              <a:t> </a:t>
            </a:r>
            <a:r>
              <a:rPr lang="ro-RO" dirty="0" err="1" smtClean="0"/>
              <a:t>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Nu există definiții general acceptate</a:t>
            </a:r>
          </a:p>
          <a:p>
            <a:r>
              <a:rPr lang="en-US" dirty="0" smtClean="0"/>
              <a:t>“2” + 2 // == 4 </a:t>
            </a:r>
            <a:r>
              <a:rPr lang="ro-RO" dirty="0" smtClean="0"/>
              <a:t>în PHP</a:t>
            </a:r>
          </a:p>
          <a:p>
            <a:r>
              <a:rPr lang="en-US" dirty="0" smtClean="0"/>
              <a:t>&gt;&gt;&gt; '2' + 2 # </a:t>
            </a:r>
            <a:r>
              <a:rPr lang="en-US" dirty="0" err="1" smtClean="0"/>
              <a:t>TypeError</a:t>
            </a:r>
            <a:r>
              <a:rPr lang="en-US" dirty="0" smtClean="0"/>
              <a:t>: cannot concatenate '</a:t>
            </a:r>
            <a:r>
              <a:rPr lang="en-US" dirty="0" err="1" smtClean="0"/>
              <a:t>str</a:t>
            </a:r>
            <a:r>
              <a:rPr lang="en-US" dirty="0" smtClean="0"/>
              <a:t>' and '</a:t>
            </a:r>
            <a:r>
              <a:rPr lang="en-US" dirty="0" err="1" smtClean="0"/>
              <a:t>int</a:t>
            </a:r>
            <a:r>
              <a:rPr lang="en-US" dirty="0" smtClean="0"/>
              <a:t>' objects</a:t>
            </a:r>
          </a:p>
        </p:txBody>
      </p:sp>
    </p:spTree>
    <p:extLst>
      <p:ext uri="{BB962C8B-B14F-4D97-AF65-F5344CB8AC3E}">
        <p14:creationId xmlns:p14="http://schemas.microsoft.com/office/powerpoint/2010/main" val="32220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 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Sistemele statice de tipuri</a:t>
            </a:r>
          </a:p>
          <a:p>
            <a:pPr lvl="1"/>
            <a:r>
              <a:rPr lang="en-US" dirty="0" smtClean="0"/>
              <a:t>Nu </a:t>
            </a:r>
            <a:r>
              <a:rPr lang="ro-RO" dirty="0" smtClean="0"/>
              <a:t>necesită neapărat adnotări de tipuri și programe lungi</a:t>
            </a:r>
          </a:p>
          <a:p>
            <a:pPr lvl="1"/>
            <a:r>
              <a:rPr lang="en-US" dirty="0" smtClean="0"/>
              <a:t>N</a:t>
            </a:r>
            <a:r>
              <a:rPr lang="ro-RO" dirty="0" smtClean="0"/>
              <a:t>u sunt </a:t>
            </a:r>
            <a:r>
              <a:rPr lang="en-US" dirty="0" smtClean="0"/>
              <a:t>“</a:t>
            </a:r>
            <a:r>
              <a:rPr lang="en-US" dirty="0" err="1" smtClean="0"/>
              <a:t>perfecte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Nu </a:t>
            </a:r>
            <a:r>
              <a:rPr lang="ro-RO" dirty="0" smtClean="0"/>
              <a:t>toate </a:t>
            </a:r>
            <a:r>
              <a:rPr lang="en-US" dirty="0" err="1" smtClean="0"/>
              <a:t>sunt</a:t>
            </a:r>
            <a:r>
              <a:rPr lang="ro-RO" dirty="0" smtClean="0"/>
              <a:t> la fel de puternice</a:t>
            </a:r>
          </a:p>
          <a:p>
            <a:r>
              <a:rPr lang="ro-RO" dirty="0" smtClean="0"/>
              <a:t>Declarațiile de tipuri nu sunt folosite pentru a ajuta compilatorul</a:t>
            </a:r>
          </a:p>
          <a:p>
            <a:pPr lvl="1"/>
            <a:r>
              <a:rPr lang="ro-RO" dirty="0" err="1" smtClean="0"/>
              <a:t>Documenație</a:t>
            </a:r>
            <a:endParaRPr lang="ro-RO" dirty="0" smtClean="0"/>
          </a:p>
          <a:p>
            <a:pPr lvl="1"/>
            <a:r>
              <a:rPr lang="ro-RO" dirty="0" smtClean="0"/>
              <a:t>Teste</a:t>
            </a:r>
          </a:p>
          <a:p>
            <a:pPr lvl="1"/>
            <a:r>
              <a:rPr lang="ro-RO" dirty="0" smtClean="0"/>
              <a:t>Contracte între părți diferite ale unui program</a:t>
            </a:r>
          </a:p>
          <a:p>
            <a:pPr lvl="1"/>
            <a:r>
              <a:rPr lang="ro-RO" dirty="0" smtClean="0"/>
              <a:t>Contracte pentru succesiuni de operații (protocoale)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 </a:t>
            </a:r>
            <a:r>
              <a:rPr lang="ro-RO" dirty="0" err="1" smtClean="0"/>
              <a:t>Safer</a:t>
            </a:r>
            <a:r>
              <a:rPr lang="ro-RO" dirty="0" smtClean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 smtClean="0"/>
              <a:t>int</a:t>
            </a:r>
            <a:r>
              <a:rPr lang="ro-RO" dirty="0" smtClean="0"/>
              <a:t> *p = </a:t>
            </a:r>
            <a:r>
              <a:rPr lang="ro-RO" dirty="0" err="1" smtClean="0"/>
              <a:t>malloc</a:t>
            </a:r>
            <a:r>
              <a:rPr lang="ro-RO" dirty="0" smtClean="0"/>
              <a:t>(n);</a:t>
            </a:r>
          </a:p>
          <a:p>
            <a:r>
              <a:rPr lang="ro-RO" dirty="0" err="1" smtClean="0"/>
              <a:t>int</a:t>
            </a:r>
            <a:r>
              <a:rPr lang="ro-RO" dirty="0" smtClean="0"/>
              <a:t> *p = </a:t>
            </a:r>
            <a:r>
              <a:rPr lang="ro-RO" dirty="0" err="1" smtClean="0"/>
              <a:t>malloc</a:t>
            </a:r>
            <a:r>
              <a:rPr lang="ro-RO" dirty="0" smtClean="0"/>
              <a:t>(n </a:t>
            </a:r>
            <a:r>
              <a:rPr lang="ro-RO" dirty="0" smtClean="0">
                <a:solidFill>
                  <a:srgbClr val="FF0000"/>
                </a:solidFill>
              </a:rPr>
              <a:t>* </a:t>
            </a:r>
            <a:r>
              <a:rPr lang="ro-RO" dirty="0" err="1" smtClean="0">
                <a:solidFill>
                  <a:srgbClr val="FF0000"/>
                </a:solidFill>
              </a:rPr>
              <a:t>sizeof</a:t>
            </a:r>
            <a:r>
              <a:rPr lang="ro-RO" dirty="0" smtClean="0">
                <a:solidFill>
                  <a:srgbClr val="FF0000"/>
                </a:solidFill>
              </a:rPr>
              <a:t>(</a:t>
            </a:r>
            <a:r>
              <a:rPr lang="ro-RO" dirty="0" err="1" smtClean="0">
                <a:solidFill>
                  <a:srgbClr val="FF0000"/>
                </a:solidFill>
              </a:rPr>
              <a:t>int</a:t>
            </a:r>
            <a:r>
              <a:rPr lang="ro-RO" dirty="0" smtClean="0">
                <a:solidFill>
                  <a:srgbClr val="FF0000"/>
                </a:solidFill>
              </a:rPr>
              <a:t>)</a:t>
            </a:r>
            <a:r>
              <a:rPr lang="ro-RO" dirty="0" smtClean="0"/>
              <a:t>);</a:t>
            </a:r>
          </a:p>
          <a:p>
            <a:r>
              <a:rPr lang="ro-RO" dirty="0" err="1" smtClean="0">
                <a:solidFill>
                  <a:srgbClr val="FF0000"/>
                </a:solidFill>
              </a:rPr>
              <a:t>long</a:t>
            </a:r>
            <a:r>
              <a:rPr lang="ro-RO" dirty="0" smtClean="0"/>
              <a:t> *p = </a:t>
            </a:r>
            <a:r>
              <a:rPr lang="ro-RO" dirty="0" err="1" smtClean="0"/>
              <a:t>malloc</a:t>
            </a:r>
            <a:r>
              <a:rPr lang="ro-RO" dirty="0" smtClean="0"/>
              <a:t>(n </a:t>
            </a:r>
            <a:r>
              <a:rPr lang="ro-RO" dirty="0" smtClean="0">
                <a:solidFill>
                  <a:srgbClr val="FF0000"/>
                </a:solidFill>
              </a:rPr>
              <a:t>* </a:t>
            </a:r>
            <a:r>
              <a:rPr lang="ro-RO" dirty="0" err="1" smtClean="0">
                <a:solidFill>
                  <a:srgbClr val="FF0000"/>
                </a:solidFill>
              </a:rPr>
              <a:t>sizeof</a:t>
            </a:r>
            <a:r>
              <a:rPr lang="ro-RO" dirty="0" smtClean="0">
                <a:solidFill>
                  <a:srgbClr val="FF0000"/>
                </a:solidFill>
              </a:rPr>
              <a:t>(</a:t>
            </a:r>
            <a:r>
              <a:rPr lang="ro-RO" dirty="0" err="1" smtClean="0">
                <a:solidFill>
                  <a:srgbClr val="FF0000"/>
                </a:solidFill>
              </a:rPr>
              <a:t>int</a:t>
            </a:r>
            <a:r>
              <a:rPr lang="ro-RO" dirty="0" smtClean="0">
                <a:solidFill>
                  <a:srgbClr val="FF0000"/>
                </a:solidFill>
              </a:rPr>
              <a:t>)</a:t>
            </a:r>
            <a:r>
              <a:rPr lang="ro-RO" dirty="0" smtClean="0"/>
              <a:t>);</a:t>
            </a:r>
          </a:p>
          <a:p>
            <a:r>
              <a:rPr lang="ro-RO" dirty="0" smtClean="0"/>
              <a:t>Ce se întâmplă dacă </a:t>
            </a:r>
            <a:r>
              <a:rPr lang="ro-RO" dirty="0" smtClean="0">
                <a:solidFill>
                  <a:srgbClr val="FF0000"/>
                </a:solidFill>
              </a:rPr>
              <a:t>n / </a:t>
            </a:r>
            <a:r>
              <a:rPr lang="ro-RO" dirty="0" err="1" smtClean="0">
                <a:solidFill>
                  <a:srgbClr val="FF0000"/>
                </a:solidFill>
              </a:rPr>
              <a:t>sizeof</a:t>
            </a:r>
            <a:r>
              <a:rPr lang="ro-RO" dirty="0" smtClean="0">
                <a:solidFill>
                  <a:srgbClr val="FF0000"/>
                </a:solidFill>
              </a:rPr>
              <a:t>(</a:t>
            </a:r>
            <a:r>
              <a:rPr lang="ro-RO" dirty="0" err="1" smtClean="0">
                <a:solidFill>
                  <a:srgbClr val="FF0000"/>
                </a:solidFill>
              </a:rPr>
              <a:t>int</a:t>
            </a:r>
            <a:r>
              <a:rPr lang="ro-RO" dirty="0" smtClean="0">
                <a:solidFill>
                  <a:srgbClr val="FF0000"/>
                </a:solidFill>
              </a:rPr>
              <a:t>) &gt; INT_MAX</a:t>
            </a:r>
            <a:r>
              <a:rPr lang="ro-RO" dirty="0" smtClean="0"/>
              <a:t>?</a:t>
            </a:r>
          </a:p>
          <a:p>
            <a:r>
              <a:rPr lang="ro-RO" dirty="0" smtClean="0"/>
              <a:t>C++: vector</a:t>
            </a:r>
            <a:r>
              <a:rPr lang="en-US" dirty="0" smtClean="0"/>
              <a:t>&lt;</a:t>
            </a:r>
            <a:r>
              <a:rPr lang="ro-RO" dirty="0" err="1" smtClean="0"/>
              <a:t>int</a:t>
            </a:r>
            <a:r>
              <a:rPr lang="en-US" dirty="0" smtClean="0"/>
              <a:t>&gt;</a:t>
            </a:r>
            <a:r>
              <a:rPr lang="ro-RO" dirty="0" smtClean="0"/>
              <a:t> v(n);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4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 </a:t>
            </a:r>
            <a:r>
              <a:rPr lang="ro-RO" dirty="0" err="1" smtClean="0"/>
              <a:t>Safer</a:t>
            </a:r>
            <a:r>
              <a:rPr lang="ro-RO" dirty="0" smtClean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“foo” + 4 // undefined behavior</a:t>
            </a:r>
          </a:p>
          <a:p>
            <a:r>
              <a:rPr lang="en-US" dirty="0" smtClean="0"/>
              <a:t>foo.cpp:5:24: error: invalid operands to binary expression ('</a:t>
            </a:r>
            <a:r>
              <a:rPr lang="en-US" dirty="0" err="1" smtClean="0"/>
              <a:t>std</a:t>
            </a:r>
            <a:r>
              <a:rPr lang="en-US" dirty="0" smtClean="0"/>
              <a:t>::string' (aka '</a:t>
            </a:r>
            <a:r>
              <a:rPr lang="en-US" dirty="0" err="1" smtClean="0"/>
              <a:t>basic_string</a:t>
            </a:r>
            <a:r>
              <a:rPr lang="en-US" dirty="0" smtClean="0"/>
              <a:t>&lt;char&gt;') and '</a:t>
            </a:r>
            <a:r>
              <a:rPr lang="en-US" dirty="0" err="1" smtClean="0"/>
              <a:t>int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 smtClean="0"/>
              <a:t>    string("foo") + 4;</a:t>
            </a:r>
          </a:p>
          <a:p>
            <a:pPr marL="0" indent="0">
              <a:buNone/>
            </a:pPr>
            <a:r>
              <a:rPr lang="en-US" dirty="0" smtClean="0"/>
              <a:t>    ~~~~~~~~~~ ^ ~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Compatibilitate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Un limbaj de programare nu e nimic fără un ecosistem</a:t>
            </a:r>
          </a:p>
          <a:p>
            <a:r>
              <a:rPr lang="ro-RO" dirty="0" smtClean="0"/>
              <a:t>C++ e în mare parte compatibil cu C</a:t>
            </a:r>
          </a:p>
          <a:p>
            <a:r>
              <a:rPr lang="ro-RO" dirty="0" smtClean="0"/>
              <a:t>Programele C greșite sunt programe C++ greșite</a:t>
            </a:r>
          </a:p>
          <a:p>
            <a:r>
              <a:rPr lang="ro-RO" dirty="0" smtClean="0"/>
              <a:t>C scris în C++ nu e cu nimic mai bun decât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Programare orientată pe obiect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Conceptul de OOP nu depinde de limbaj</a:t>
            </a:r>
          </a:p>
          <a:p>
            <a:r>
              <a:rPr lang="ro-RO" dirty="0" smtClean="0"/>
              <a:t>Obiectele leagă valori de operații</a:t>
            </a:r>
          </a:p>
          <a:p>
            <a:r>
              <a:rPr lang="ro-RO" dirty="0" smtClean="0"/>
              <a:t>Obiectele ascund implementarea de interfață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Programare orientată pe obiect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err="1" smtClean="0"/>
              <a:t>typedef</a:t>
            </a:r>
            <a:r>
              <a:rPr lang="ro-RO" dirty="0" smtClean="0"/>
              <a:t> </a:t>
            </a:r>
            <a:r>
              <a:rPr lang="ro-RO" dirty="0" err="1" smtClean="0"/>
              <a:t>void</a:t>
            </a:r>
            <a:r>
              <a:rPr lang="ro-RO" dirty="0" smtClean="0"/>
              <a:t> *</a:t>
            </a:r>
            <a:r>
              <a:rPr lang="ro-RO" dirty="0" err="1" smtClean="0"/>
              <a:t>widget_t</a:t>
            </a:r>
            <a:r>
              <a:rPr lang="ro-RO" dirty="0" smtClean="0"/>
              <a:t>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err="1" smtClean="0"/>
              <a:t>widget_t</a:t>
            </a:r>
            <a:r>
              <a:rPr lang="ro-RO" dirty="0" smtClean="0"/>
              <a:t> </a:t>
            </a:r>
            <a:r>
              <a:rPr lang="ro-RO" dirty="0" err="1" smtClean="0"/>
              <a:t>widget</a:t>
            </a:r>
            <a:r>
              <a:rPr lang="ro-RO" dirty="0" smtClean="0"/>
              <a:t> = </a:t>
            </a:r>
            <a:r>
              <a:rPr lang="ro-RO" dirty="0" err="1" smtClean="0"/>
              <a:t>make_widget</a:t>
            </a:r>
            <a:r>
              <a:rPr lang="ro-RO" dirty="0" smtClean="0"/>
              <a:t>();</a:t>
            </a:r>
          </a:p>
          <a:p>
            <a:pPr marL="0" indent="0">
              <a:buNone/>
            </a:pPr>
            <a:r>
              <a:rPr lang="ro-RO" dirty="0" err="1" smtClean="0">
                <a:solidFill>
                  <a:srgbClr val="FF0000"/>
                </a:solidFill>
              </a:rPr>
              <a:t>if</a:t>
            </a:r>
            <a:r>
              <a:rPr lang="ro-RO" dirty="0" smtClean="0">
                <a:solidFill>
                  <a:srgbClr val="FF0000"/>
                </a:solidFill>
              </a:rPr>
              <a:t> (!</a:t>
            </a:r>
            <a:r>
              <a:rPr lang="ro-RO" dirty="0" err="1" smtClean="0">
                <a:solidFill>
                  <a:srgbClr val="FF0000"/>
                </a:solidFill>
              </a:rPr>
              <a:t>widget</a:t>
            </a:r>
            <a:r>
              <a:rPr lang="ro-RO" dirty="0" smtClean="0">
                <a:solidFill>
                  <a:srgbClr val="FF0000"/>
                </a:solidFill>
              </a:rPr>
              <a:t>) </a:t>
            </a:r>
            <a:r>
              <a:rPr lang="ro-RO" dirty="0" err="1" smtClean="0">
                <a:solidFill>
                  <a:srgbClr val="FF0000"/>
                </a:solidFill>
              </a:rPr>
              <a:t>return</a:t>
            </a:r>
            <a:r>
              <a:rPr lang="ro-RO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ro-RO" dirty="0" err="1" smtClean="0"/>
              <a:t>frob</a:t>
            </a:r>
            <a:r>
              <a:rPr lang="en-US" dirty="0" err="1" smtClean="0"/>
              <a:t>nicate</a:t>
            </a:r>
            <a:r>
              <a:rPr lang="ro-RO" dirty="0" smtClean="0"/>
              <a:t>_</a:t>
            </a:r>
            <a:r>
              <a:rPr lang="ro-RO" dirty="0" err="1" smtClean="0"/>
              <a:t>widget</a:t>
            </a:r>
            <a:r>
              <a:rPr lang="ro-RO" dirty="0" smtClean="0"/>
              <a:t>(</a:t>
            </a:r>
            <a:r>
              <a:rPr lang="ro-RO" dirty="0" err="1" smtClean="0"/>
              <a:t>widget</a:t>
            </a:r>
            <a:r>
              <a:rPr lang="ro-RO" dirty="0" smtClean="0"/>
              <a:t>);</a:t>
            </a:r>
          </a:p>
          <a:p>
            <a:pPr marL="0" indent="0">
              <a:buNone/>
            </a:pPr>
            <a:r>
              <a:rPr lang="ro-RO" dirty="0" err="1" smtClean="0"/>
              <a:t>free_widget</a:t>
            </a:r>
            <a:r>
              <a:rPr lang="ro-RO" dirty="0" smtClean="0"/>
              <a:t>(</a:t>
            </a:r>
            <a:r>
              <a:rPr lang="ro-RO" dirty="0" err="1" smtClean="0"/>
              <a:t>widget</a:t>
            </a:r>
            <a:r>
              <a:rPr lang="ro-RO" dirty="0" smtClean="0"/>
              <a:t>);</a:t>
            </a:r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dirty="0" err="1" smtClean="0">
                <a:solidFill>
                  <a:srgbClr val="FF0000"/>
                </a:solidFill>
              </a:rPr>
              <a:t>widget</a:t>
            </a:r>
            <a:r>
              <a:rPr lang="ro-RO" dirty="0" smtClean="0">
                <a:solidFill>
                  <a:srgbClr val="FF0000"/>
                </a:solidFill>
              </a:rPr>
              <a:t> = </a:t>
            </a:r>
            <a:r>
              <a:rPr lang="ro-RO" dirty="0" err="1" smtClean="0">
                <a:solidFill>
                  <a:srgbClr val="FF0000"/>
                </a:solidFill>
              </a:rPr>
              <a:t>make</a:t>
            </a:r>
            <a:r>
              <a:rPr lang="ro-RO" dirty="0" smtClean="0">
                <a:solidFill>
                  <a:srgbClr val="FF0000"/>
                </a:solidFill>
              </a:rPr>
              <a:t>_</a:t>
            </a:r>
            <a:r>
              <a:rPr lang="en-US" dirty="0" smtClean="0">
                <a:solidFill>
                  <a:srgbClr val="FF0000"/>
                </a:solidFill>
              </a:rPr>
              <a:t>gadget</a:t>
            </a:r>
            <a:r>
              <a:rPr lang="ro-RO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2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C++ - ce nu este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“C cu clase”</a:t>
            </a:r>
          </a:p>
          <a:p>
            <a:r>
              <a:rPr lang="ro-RO" dirty="0" smtClean="0"/>
              <a:t>Limbaj OOP</a:t>
            </a:r>
          </a:p>
          <a:p>
            <a:r>
              <a:rPr lang="en-US" dirty="0" smtClean="0"/>
              <a:t>Hip and trendy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876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Programare orientată pe obiect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 err="1" smtClean="0"/>
              <a:t>class</a:t>
            </a:r>
            <a:r>
              <a:rPr lang="ro-RO" dirty="0" smtClean="0"/>
              <a:t> </a:t>
            </a:r>
            <a:r>
              <a:rPr lang="ro-RO" dirty="0" err="1" smtClean="0"/>
              <a:t>widget</a:t>
            </a:r>
            <a:endParaRPr lang="ro-RO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trinket </a:t>
            </a:r>
            <a:r>
              <a:rPr lang="en-US" dirty="0" err="1" smtClean="0"/>
              <a:t>trinket</a:t>
            </a:r>
            <a:r>
              <a:rPr lang="en-US" dirty="0" smtClean="0"/>
              <a:t>_;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 smtClean="0"/>
              <a:t>    widget() { /* … */ }</a:t>
            </a:r>
          </a:p>
          <a:p>
            <a:pPr marL="0" indent="0">
              <a:buNone/>
            </a:pPr>
            <a:r>
              <a:rPr lang="en-US" dirty="0" smtClean="0"/>
              <a:t>    ~widget() { /*… */ }</a:t>
            </a:r>
          </a:p>
          <a:p>
            <a:pPr marL="0" indent="0"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frobnicate</a:t>
            </a:r>
            <a:r>
              <a:rPr lang="en-US" dirty="0" smtClean="0"/>
              <a:t>() { /* … */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Polimorfism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obiect</a:t>
            </a:r>
            <a:r>
              <a:rPr lang="en-US" dirty="0" smtClean="0"/>
              <a:t> are o </a:t>
            </a:r>
            <a:r>
              <a:rPr lang="en-US" dirty="0" err="1" smtClean="0"/>
              <a:t>interfa</a:t>
            </a:r>
            <a:r>
              <a:rPr lang="ro-RO" dirty="0" err="1" smtClean="0"/>
              <a:t>ță</a:t>
            </a:r>
            <a:r>
              <a:rPr lang="en-US" dirty="0" smtClean="0"/>
              <a:t> </a:t>
            </a:r>
            <a:r>
              <a:rPr lang="ro-RO" dirty="0" smtClean="0"/>
              <a:t>și o implementare</a:t>
            </a:r>
            <a:endParaRPr lang="en-US" dirty="0"/>
          </a:p>
          <a:p>
            <a:r>
              <a:rPr lang="ro-RO" dirty="0" smtClean="0"/>
              <a:t>O interfață poate avea implementări diferite</a:t>
            </a:r>
            <a:endParaRPr lang="en-US" dirty="0" smtClean="0"/>
          </a:p>
          <a:p>
            <a:r>
              <a:rPr lang="en-US" dirty="0" smtClean="0"/>
              <a:t>(demo)</a:t>
            </a:r>
            <a:endParaRPr lang="ro-RO" dirty="0" smtClean="0"/>
          </a:p>
          <a:p>
            <a:r>
              <a:rPr lang="ro-RO" dirty="0" smtClean="0"/>
              <a:t>vtables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Moștenire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 clasă derivată moștenește membrii claselor de bază</a:t>
            </a:r>
          </a:p>
          <a:p>
            <a:r>
              <a:rPr lang="ro-RO" dirty="0" smtClean="0"/>
              <a:t>O clasă derivată poate adăuga membri noi</a:t>
            </a:r>
          </a:p>
          <a:p>
            <a:r>
              <a:rPr lang="ro-RO" dirty="0" smtClean="0"/>
              <a:t>O clasă derivată poate înlocui implementarea unor metode moștenite</a:t>
            </a:r>
          </a:p>
          <a:p>
            <a:r>
              <a:rPr lang="ro-RO" dirty="0" smtClean="0"/>
              <a:t>În C++ o clasă poate fi derivată din mai multe clase de bază</a:t>
            </a:r>
          </a:p>
          <a:p>
            <a:r>
              <a:rPr lang="ro-RO" dirty="0" smtClean="0"/>
              <a:t>Moștenire bună și rea:</a:t>
            </a:r>
          </a:p>
          <a:p>
            <a:pPr lvl="1"/>
            <a:r>
              <a:rPr lang="ro-RO" dirty="0" smtClean="0"/>
              <a:t>implementarea unui contract (vs.)</a:t>
            </a:r>
          </a:p>
          <a:p>
            <a:pPr lvl="1"/>
            <a:r>
              <a:rPr lang="ro-RO" dirty="0" smtClean="0"/>
              <a:t>reutilizarea codului</a:t>
            </a:r>
          </a:p>
          <a:p>
            <a:r>
              <a:rPr lang="ro-RO" dirty="0" smtClean="0"/>
              <a:t>Clasele derivate sunt strâns legate de clasele de bază</a:t>
            </a:r>
            <a:endParaRPr lang="ro-RO" dirty="0" smtClean="0"/>
          </a:p>
          <a:p>
            <a:pPr lvl="1"/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Compoziție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 clasă derivată poate avea ca membri obiecte de alte clase</a:t>
            </a:r>
          </a:p>
          <a:p>
            <a:r>
              <a:rPr lang="ro-RO" dirty="0" smtClean="0"/>
              <a:t>Poate fi refolosită implementarea acestora</a:t>
            </a:r>
          </a:p>
          <a:p>
            <a:r>
              <a:rPr lang="ro-RO" dirty="0" smtClean="0"/>
              <a:t>Compoziția duce la clase care depind mai puțin una de alta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Programare</a:t>
            </a:r>
            <a:r>
              <a:rPr lang="en-US" dirty="0" smtClean="0"/>
              <a:t> </a:t>
            </a:r>
            <a:r>
              <a:rPr lang="en-US" dirty="0" err="1" smtClean="0"/>
              <a:t>orientat</a:t>
            </a:r>
            <a:r>
              <a:rPr lang="ro-RO" dirty="0" smtClean="0"/>
              <a:t>ă pe obiect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Single </a:t>
            </a:r>
            <a:r>
              <a:rPr lang="ro-RO" dirty="0" err="1" smtClean="0"/>
              <a:t>Responsibility</a:t>
            </a:r>
            <a:r>
              <a:rPr lang="ro-RO" dirty="0" smtClean="0"/>
              <a:t> </a:t>
            </a:r>
            <a:r>
              <a:rPr lang="ro-RO" dirty="0" err="1" smtClean="0"/>
              <a:t>Principle</a:t>
            </a:r>
            <a:endParaRPr lang="ro-RO" dirty="0" smtClean="0"/>
          </a:p>
          <a:p>
            <a:pPr lvl="1"/>
            <a:r>
              <a:rPr lang="ro-RO" dirty="0" smtClean="0"/>
              <a:t>A </a:t>
            </a:r>
            <a:r>
              <a:rPr lang="ro-RO" dirty="0" err="1" smtClean="0"/>
              <a:t>class</a:t>
            </a:r>
            <a:r>
              <a:rPr lang="ro-RO" dirty="0" smtClean="0"/>
              <a:t> </a:t>
            </a:r>
            <a:r>
              <a:rPr lang="ro-RO" dirty="0" err="1" smtClean="0"/>
              <a:t>should</a:t>
            </a:r>
            <a:r>
              <a:rPr lang="ro-RO" dirty="0" smtClean="0"/>
              <a:t> </a:t>
            </a:r>
            <a:r>
              <a:rPr lang="ro-RO" dirty="0" err="1" smtClean="0"/>
              <a:t>have</a:t>
            </a:r>
            <a:r>
              <a:rPr lang="ro-RO" dirty="0" smtClean="0"/>
              <a:t> a single </a:t>
            </a:r>
            <a:r>
              <a:rPr lang="ro-RO" dirty="0" err="1" smtClean="0"/>
              <a:t>responsibility</a:t>
            </a:r>
            <a:endParaRPr lang="ro-RO" dirty="0" smtClean="0"/>
          </a:p>
          <a:p>
            <a:r>
              <a:rPr lang="ro-RO" dirty="0" smtClean="0"/>
              <a:t>Open/</a:t>
            </a:r>
            <a:r>
              <a:rPr lang="ro-RO" dirty="0" err="1" smtClean="0"/>
              <a:t>Closed</a:t>
            </a:r>
            <a:r>
              <a:rPr lang="ro-RO" dirty="0" smtClean="0"/>
              <a:t> </a:t>
            </a:r>
            <a:r>
              <a:rPr lang="ro-RO" dirty="0" err="1" smtClean="0"/>
              <a:t>Principle</a:t>
            </a:r>
            <a:endParaRPr lang="ro-RO" dirty="0" smtClean="0"/>
          </a:p>
          <a:p>
            <a:pPr lvl="1"/>
            <a:r>
              <a:rPr lang="ro-RO" dirty="0" err="1" smtClean="0"/>
              <a:t>Entities</a:t>
            </a:r>
            <a:r>
              <a:rPr lang="ro-RO" dirty="0" smtClean="0"/>
              <a:t> </a:t>
            </a:r>
            <a:r>
              <a:rPr lang="ro-RO" dirty="0" err="1" smtClean="0"/>
              <a:t>should</a:t>
            </a:r>
            <a:r>
              <a:rPr lang="ro-RO" dirty="0" smtClean="0"/>
              <a:t> </a:t>
            </a:r>
            <a:r>
              <a:rPr lang="ro-RO" dirty="0" err="1" smtClean="0"/>
              <a:t>be</a:t>
            </a:r>
            <a:r>
              <a:rPr lang="ro-RO" dirty="0" smtClean="0"/>
              <a:t> open for </a:t>
            </a:r>
            <a:r>
              <a:rPr lang="ro-RO" dirty="0" err="1" smtClean="0"/>
              <a:t>extension</a:t>
            </a:r>
            <a:r>
              <a:rPr lang="ro-RO" dirty="0" smtClean="0"/>
              <a:t>, but </a:t>
            </a:r>
            <a:r>
              <a:rPr lang="ro-RO" dirty="0" err="1" smtClean="0"/>
              <a:t>closed</a:t>
            </a:r>
            <a:r>
              <a:rPr lang="ro-RO" dirty="0" smtClean="0"/>
              <a:t> for </a:t>
            </a:r>
            <a:r>
              <a:rPr lang="ro-RO" dirty="0" err="1" smtClean="0"/>
              <a:t>modification</a:t>
            </a:r>
            <a:endParaRPr lang="ro-RO" dirty="0" smtClean="0"/>
          </a:p>
          <a:p>
            <a:r>
              <a:rPr lang="ro-RO" dirty="0" err="1" smtClean="0"/>
              <a:t>Liskov</a:t>
            </a:r>
            <a:r>
              <a:rPr lang="ro-RO" dirty="0" smtClean="0"/>
              <a:t> </a:t>
            </a:r>
            <a:r>
              <a:rPr lang="ro-RO" dirty="0" err="1" smtClean="0"/>
              <a:t>Substitution</a:t>
            </a:r>
            <a:r>
              <a:rPr lang="ro-RO" dirty="0" smtClean="0"/>
              <a:t> </a:t>
            </a:r>
            <a:r>
              <a:rPr lang="ro-RO" dirty="0" err="1" smtClean="0"/>
              <a:t>Principle</a:t>
            </a:r>
            <a:endParaRPr lang="ro-RO" dirty="0" smtClean="0"/>
          </a:p>
          <a:p>
            <a:pPr lvl="1"/>
            <a:r>
              <a:rPr lang="ro-RO" dirty="0" err="1" smtClean="0"/>
              <a:t>Objects</a:t>
            </a:r>
            <a:r>
              <a:rPr lang="ro-RO" dirty="0" smtClean="0"/>
              <a:t> </a:t>
            </a:r>
            <a:r>
              <a:rPr lang="ro-RO" dirty="0" err="1" smtClean="0"/>
              <a:t>should</a:t>
            </a:r>
            <a:r>
              <a:rPr lang="ro-RO" dirty="0" smtClean="0"/>
              <a:t> </a:t>
            </a:r>
            <a:r>
              <a:rPr lang="ro-RO" dirty="0" err="1" smtClean="0"/>
              <a:t>be</a:t>
            </a:r>
            <a:r>
              <a:rPr lang="ro-RO" dirty="0" smtClean="0"/>
              <a:t> </a:t>
            </a:r>
            <a:r>
              <a:rPr lang="ro-RO" dirty="0" err="1" smtClean="0"/>
              <a:t>replaceable</a:t>
            </a:r>
            <a:r>
              <a:rPr lang="ro-RO" dirty="0" smtClean="0"/>
              <a:t> </a:t>
            </a:r>
            <a:r>
              <a:rPr lang="ro-RO" dirty="0" err="1" smtClean="0"/>
              <a:t>with</a:t>
            </a:r>
            <a:r>
              <a:rPr lang="ro-RO" dirty="0" smtClean="0"/>
              <a:t> </a:t>
            </a:r>
            <a:r>
              <a:rPr lang="ro-RO" dirty="0" err="1" smtClean="0"/>
              <a:t>instances</a:t>
            </a:r>
            <a:r>
              <a:rPr lang="ro-RO" dirty="0" smtClean="0"/>
              <a:t> of </a:t>
            </a:r>
            <a:r>
              <a:rPr lang="ro-RO" dirty="0" err="1" smtClean="0"/>
              <a:t>subtypes</a:t>
            </a:r>
            <a:endParaRPr lang="ro-RO" dirty="0" smtClean="0"/>
          </a:p>
          <a:p>
            <a:r>
              <a:rPr lang="ro-RO" dirty="0" err="1" smtClean="0"/>
              <a:t>Interface</a:t>
            </a:r>
            <a:r>
              <a:rPr lang="ro-RO" dirty="0" smtClean="0"/>
              <a:t> </a:t>
            </a:r>
            <a:r>
              <a:rPr lang="ro-RO" dirty="0" err="1" smtClean="0"/>
              <a:t>Segregation</a:t>
            </a:r>
            <a:r>
              <a:rPr lang="ro-RO" dirty="0" smtClean="0"/>
              <a:t> </a:t>
            </a:r>
            <a:r>
              <a:rPr lang="ro-RO" dirty="0" err="1" smtClean="0"/>
              <a:t>Principle</a:t>
            </a:r>
            <a:endParaRPr lang="ro-RO" dirty="0" smtClean="0"/>
          </a:p>
          <a:p>
            <a:pPr lvl="1"/>
            <a:r>
              <a:rPr lang="ro-RO" dirty="0" smtClean="0"/>
              <a:t>Client-specific </a:t>
            </a:r>
            <a:r>
              <a:rPr lang="ro-RO" dirty="0" err="1" smtClean="0"/>
              <a:t>interfaces</a:t>
            </a:r>
            <a:r>
              <a:rPr lang="ro-RO" dirty="0" smtClean="0"/>
              <a:t> are </a:t>
            </a:r>
            <a:r>
              <a:rPr lang="ro-RO" dirty="0" err="1" smtClean="0"/>
              <a:t>better</a:t>
            </a:r>
            <a:r>
              <a:rPr lang="ro-RO" dirty="0" smtClean="0"/>
              <a:t> </a:t>
            </a:r>
            <a:r>
              <a:rPr lang="ro-RO" dirty="0" err="1" smtClean="0"/>
              <a:t>than</a:t>
            </a:r>
            <a:r>
              <a:rPr lang="ro-RO" dirty="0" smtClean="0"/>
              <a:t> </a:t>
            </a:r>
            <a:r>
              <a:rPr lang="ro-RO" dirty="0" err="1" smtClean="0"/>
              <a:t>large</a:t>
            </a:r>
            <a:r>
              <a:rPr lang="ro-RO" dirty="0" smtClean="0"/>
              <a:t> </a:t>
            </a:r>
            <a:r>
              <a:rPr lang="ro-RO" dirty="0" err="1" smtClean="0"/>
              <a:t>ones</a:t>
            </a:r>
            <a:endParaRPr lang="ro-RO" dirty="0" smtClean="0"/>
          </a:p>
          <a:p>
            <a:r>
              <a:rPr lang="ro-RO" dirty="0" err="1" smtClean="0"/>
              <a:t>Dependency</a:t>
            </a:r>
            <a:r>
              <a:rPr lang="ro-RO" dirty="0" smtClean="0"/>
              <a:t> </a:t>
            </a:r>
            <a:r>
              <a:rPr lang="ro-RO" dirty="0" err="1" smtClean="0"/>
              <a:t>Inversion</a:t>
            </a:r>
            <a:r>
              <a:rPr lang="ro-RO" dirty="0" smtClean="0"/>
              <a:t> </a:t>
            </a:r>
            <a:r>
              <a:rPr lang="ro-RO" dirty="0" err="1" smtClean="0"/>
              <a:t>Principle</a:t>
            </a:r>
            <a:endParaRPr lang="ro-RO" dirty="0" smtClean="0"/>
          </a:p>
          <a:p>
            <a:pPr lvl="1"/>
            <a:r>
              <a:rPr lang="ro-RO" dirty="0" err="1" smtClean="0"/>
              <a:t>Depend</a:t>
            </a:r>
            <a:r>
              <a:rPr lang="ro-RO" dirty="0" smtClean="0"/>
              <a:t> </a:t>
            </a:r>
            <a:r>
              <a:rPr lang="ro-RO" dirty="0" err="1" smtClean="0"/>
              <a:t>upon</a:t>
            </a:r>
            <a:r>
              <a:rPr lang="ro-RO" dirty="0" smtClean="0"/>
              <a:t> </a:t>
            </a:r>
            <a:r>
              <a:rPr lang="ro-RO" dirty="0" err="1" smtClean="0"/>
              <a:t>abstractions</a:t>
            </a:r>
            <a:r>
              <a:rPr lang="ro-RO" dirty="0" smtClean="0"/>
              <a:t>, </a:t>
            </a:r>
            <a:r>
              <a:rPr lang="ro-RO" dirty="0" err="1" smtClean="0"/>
              <a:t>not</a:t>
            </a:r>
            <a:r>
              <a:rPr lang="ro-RO" dirty="0" smtClean="0"/>
              <a:t> </a:t>
            </a:r>
            <a:r>
              <a:rPr lang="ro-RO" dirty="0" err="1" smtClean="0"/>
              <a:t>upon</a:t>
            </a:r>
            <a:r>
              <a:rPr lang="ro-RO" dirty="0" smtClean="0"/>
              <a:t> </a:t>
            </a:r>
            <a:r>
              <a:rPr lang="ro-RO" dirty="0" err="1" smtClean="0"/>
              <a:t>concretions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Hello</a:t>
            </a:r>
            <a:r>
              <a:rPr lang="ro-RO" dirty="0" smtClean="0"/>
              <a:t>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(</a:t>
            </a:r>
            <a:r>
              <a:rPr lang="ro-RO" dirty="0" err="1" smtClean="0"/>
              <a:t>demo</a:t>
            </a:r>
            <a:r>
              <a:rPr lang="ro-RO" dirty="0" smtClean="0"/>
              <a:t>)</a:t>
            </a:r>
          </a:p>
          <a:p>
            <a:r>
              <a:rPr lang="ro-RO" dirty="0" err="1" smtClean="0"/>
              <a:t>Cinder</a:t>
            </a:r>
            <a:r>
              <a:rPr lang="ro-RO" dirty="0" smtClean="0"/>
              <a:t> (</a:t>
            </a:r>
            <a:r>
              <a:rPr lang="ro-RO" dirty="0" smtClean="0">
                <a:hlinkClick r:id="rId2"/>
              </a:rPr>
              <a:t>http://libcinder.org/</a:t>
            </a:r>
            <a:r>
              <a:rPr lang="ro-RO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Turtle</a:t>
            </a:r>
            <a:r>
              <a:rPr lang="ro-RO" dirty="0" smtClean="0"/>
              <a:t> </a:t>
            </a:r>
            <a:r>
              <a:rPr lang="ro-RO" dirty="0" err="1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Un sistem pentru grafică vectorială în plan</a:t>
            </a:r>
          </a:p>
          <a:p>
            <a:r>
              <a:rPr lang="ro-RO" dirty="0" smtClean="0"/>
              <a:t>Deplasarea unui cursor</a:t>
            </a:r>
          </a:p>
          <a:p>
            <a:pPr lvl="1"/>
            <a:r>
              <a:rPr lang="ro-RO" dirty="0" smtClean="0"/>
              <a:t>Locație</a:t>
            </a:r>
          </a:p>
          <a:p>
            <a:pPr lvl="1"/>
            <a:r>
              <a:rPr lang="ro-RO" dirty="0" smtClean="0"/>
              <a:t>Orientare</a:t>
            </a:r>
          </a:p>
          <a:p>
            <a:pPr lvl="1"/>
            <a:r>
              <a:rPr lang="ro-RO" dirty="0" smtClean="0"/>
              <a:t>Starea creionului</a:t>
            </a:r>
          </a:p>
          <a:p>
            <a:r>
              <a:rPr lang="ro-RO" dirty="0" smtClean="0"/>
              <a:t>(live </a:t>
            </a:r>
            <a:r>
              <a:rPr lang="ro-RO" dirty="0" err="1" smtClean="0"/>
              <a:t>coding</a:t>
            </a:r>
            <a:r>
              <a:rPr lang="ro-RO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Unit </a:t>
            </a:r>
            <a:r>
              <a:rPr lang="ro-RO" dirty="0" err="1" smtClean="0"/>
              <a:t>Circle</a:t>
            </a:r>
            <a:endParaRPr lang="en-US" dirty="0"/>
          </a:p>
        </p:txBody>
      </p:sp>
      <p:pic>
        <p:nvPicPr>
          <p:cNvPr id="3074" name="Picture 2" descr="http://mathmistakes.info/facts/TrigFacts/learn/images/ucdefp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2" y="2310606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C++ - ce este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“Programmers should be free to pick their own programming style, and that style should be fully supported by C++.”</a:t>
            </a:r>
          </a:p>
          <a:p>
            <a:r>
              <a:rPr lang="en-US" dirty="0" smtClean="0"/>
              <a:t>“Allowing a useful feature is more important than preventing every possible misuse of C++.”</a:t>
            </a:r>
            <a:endParaRPr lang="ro-RO" dirty="0" smtClean="0"/>
          </a:p>
          <a:p>
            <a:r>
              <a:rPr lang="en-US" dirty="0" smtClean="0"/>
              <a:t>“No implicit violations of the type system (but allow explicit violations that have been explicitly asked for by the programmer).”</a:t>
            </a:r>
            <a:endParaRPr lang="ro-RO" dirty="0" smtClean="0"/>
          </a:p>
          <a:p>
            <a:r>
              <a:rPr lang="en-US" dirty="0" smtClean="0"/>
              <a:t>“Make user created types have equal support and performance to built in types.”</a:t>
            </a:r>
          </a:p>
        </p:txBody>
      </p:sp>
    </p:spTree>
    <p:extLst>
      <p:ext uri="{BB962C8B-B14F-4D97-AF65-F5344CB8AC3E}">
        <p14:creationId xmlns:p14="http://schemas.microsoft.com/office/powerpoint/2010/main" val="7047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C++ - ce este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“Any features that you do not use you do not pay for (e.g. in performance).”</a:t>
            </a:r>
          </a:p>
          <a:p>
            <a:r>
              <a:rPr lang="en-US" dirty="0" smtClean="0"/>
              <a:t>“There should be no language beneath C++ (except assembly language).”</a:t>
            </a:r>
            <a:endParaRPr lang="ro-RO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(Bjarne </a:t>
            </a:r>
            <a:r>
              <a:rPr lang="en-US" dirty="0" err="1" smtClean="0"/>
              <a:t>Stroustrup</a:t>
            </a:r>
            <a:r>
              <a:rPr lang="en-US" dirty="0" smtClean="0"/>
              <a:t>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144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C++ - ce este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Aproape</a:t>
            </a:r>
            <a:r>
              <a:rPr lang="en-US" dirty="0" smtClean="0"/>
              <a:t> un superset de C</a:t>
            </a:r>
          </a:p>
          <a:p>
            <a:r>
              <a:rPr lang="en-US" dirty="0" smtClean="0"/>
              <a:t>Type-safety</a:t>
            </a:r>
          </a:p>
          <a:p>
            <a:r>
              <a:rPr lang="ro-RO" dirty="0" smtClean="0"/>
              <a:t>Programare imperativă</a:t>
            </a:r>
          </a:p>
          <a:p>
            <a:r>
              <a:rPr lang="en-US" dirty="0" err="1" smtClean="0"/>
              <a:t>Programare</a:t>
            </a:r>
            <a:r>
              <a:rPr lang="en-US" dirty="0" smtClean="0"/>
              <a:t> </a:t>
            </a:r>
            <a:r>
              <a:rPr lang="en-US" dirty="0" err="1" smtClean="0"/>
              <a:t>orientat</a:t>
            </a:r>
            <a:r>
              <a:rPr lang="ro-RO" dirty="0" smtClean="0"/>
              <a:t>ă pe obiect</a:t>
            </a:r>
          </a:p>
          <a:p>
            <a:r>
              <a:rPr lang="ro-RO" dirty="0" smtClean="0"/>
              <a:t>Programare funcțională</a:t>
            </a:r>
          </a:p>
          <a:p>
            <a:r>
              <a:rPr lang="ro-RO" dirty="0" smtClean="0"/>
              <a:t>Programare generică</a:t>
            </a:r>
          </a:p>
          <a:p>
            <a:r>
              <a:rPr lang="ro-RO" dirty="0" err="1" smtClean="0"/>
              <a:t>Metaprogramare</a:t>
            </a:r>
            <a:endParaRPr lang="ro-RO" dirty="0" smtClean="0"/>
          </a:p>
          <a:p>
            <a:r>
              <a:rPr lang="ro-RO" dirty="0" smtClean="0"/>
              <a:t>Portabil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761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Tipuri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Programele efectuează operații asupra unor valori</a:t>
            </a:r>
          </a:p>
          <a:p>
            <a:r>
              <a:rPr lang="ro-RO" dirty="0" smtClean="0"/>
              <a:t>Un sistem de tipuri este o clasificare a valorilor dintr-un limbaj</a:t>
            </a:r>
          </a:p>
          <a:p>
            <a:r>
              <a:rPr lang="ro-RO" dirty="0" smtClean="0"/>
              <a:t>Tipurile arată operațiile care pot fi efectuate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Tipuri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Un sistem de tipuri nu face programele mai scurte</a:t>
            </a:r>
            <a:endParaRPr lang="ro-RO" dirty="0" smtClean="0"/>
          </a:p>
          <a:p>
            <a:r>
              <a:rPr lang="ro-RO" dirty="0" smtClean="0"/>
              <a:t>Un sistem de tipuri nu face programele mai ușor de scris</a:t>
            </a:r>
          </a:p>
          <a:p>
            <a:r>
              <a:rPr lang="ro-RO" dirty="0" smtClean="0"/>
              <a:t>Un sistem de tipuri interzice anumite categorii de programe</a:t>
            </a:r>
          </a:p>
        </p:txBody>
      </p:sp>
    </p:spTree>
    <p:extLst>
      <p:ext uri="{BB962C8B-B14F-4D97-AF65-F5344CB8AC3E}">
        <p14:creationId xmlns:p14="http://schemas.microsoft.com/office/powerpoint/2010/main" val="4110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Tipuri de date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228" y="1825625"/>
            <a:ext cx="75675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Tipuri de 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228" y="1825625"/>
            <a:ext cx="75675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798</Words>
  <Application>Microsoft Office PowerPoint</Application>
  <PresentationFormat>Widescreen</PresentationFormat>
  <Paragraphs>138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Advanced C++</vt:lpstr>
      <vt:lpstr>C++ - ce nu este</vt:lpstr>
      <vt:lpstr>C++ - ce este</vt:lpstr>
      <vt:lpstr>C++ - ce este</vt:lpstr>
      <vt:lpstr>C++ - ce este</vt:lpstr>
      <vt:lpstr>Tipuri de date</vt:lpstr>
      <vt:lpstr>Tipuri de date</vt:lpstr>
      <vt:lpstr>Tipuri de date</vt:lpstr>
      <vt:lpstr>Tipuri de date</vt:lpstr>
      <vt:lpstr>Tipuri de date</vt:lpstr>
      <vt:lpstr>Tipuri de date</vt:lpstr>
      <vt:lpstr>Static vs. Dynamic Typing</vt:lpstr>
      <vt:lpstr>Strong vs. Weak Typing</vt:lpstr>
      <vt:lpstr>Static Typing Misconceptions</vt:lpstr>
      <vt:lpstr>A Safer C</vt:lpstr>
      <vt:lpstr>A Safer C</vt:lpstr>
      <vt:lpstr>Compatibilitate</vt:lpstr>
      <vt:lpstr>Programare orientată pe obiect</vt:lpstr>
      <vt:lpstr>Programare orientată pe obiect</vt:lpstr>
      <vt:lpstr>Programare orientată pe obiect</vt:lpstr>
      <vt:lpstr>Polimorfism</vt:lpstr>
      <vt:lpstr>Moștenire</vt:lpstr>
      <vt:lpstr>Compoziție</vt:lpstr>
      <vt:lpstr>Programare orientată pe obiect</vt:lpstr>
      <vt:lpstr>Hello, World!</vt:lpstr>
      <vt:lpstr>Turtle Graphics</vt:lpstr>
      <vt:lpstr>Unit Circle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C++</dc:title>
  <dc:creator>Laurențiu Nicola</dc:creator>
  <cp:lastModifiedBy>Laurențiu Nicola</cp:lastModifiedBy>
  <cp:revision>54</cp:revision>
  <dcterms:created xsi:type="dcterms:W3CDTF">2014-07-09T18:25:12Z</dcterms:created>
  <dcterms:modified xsi:type="dcterms:W3CDTF">2014-07-09T21:17:35Z</dcterms:modified>
</cp:coreProperties>
</file>