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84" r:id="rId7"/>
    <p:sldId id="260" r:id="rId8"/>
    <p:sldId id="301" r:id="rId9"/>
    <p:sldId id="293" r:id="rId10"/>
    <p:sldId id="295" r:id="rId11"/>
    <p:sldId id="294" r:id="rId12"/>
    <p:sldId id="298" r:id="rId13"/>
    <p:sldId id="299" r:id="rId14"/>
    <p:sldId id="296" r:id="rId15"/>
    <p:sldId id="297" r:id="rId16"/>
    <p:sldId id="261" r:id="rId17"/>
    <p:sldId id="262" r:id="rId18"/>
    <p:sldId id="263" r:id="rId19"/>
    <p:sldId id="264" r:id="rId20"/>
    <p:sldId id="265" r:id="rId21"/>
    <p:sldId id="266" r:id="rId22"/>
    <p:sldId id="267" r:id="rId23"/>
    <p:sldId id="268" r:id="rId24"/>
    <p:sldId id="300" r:id="rId25"/>
    <p:sldId id="269" r:id="rId26"/>
    <p:sldId id="270" r:id="rId27"/>
    <p:sldId id="271" r:id="rId28"/>
    <p:sldId id="272" r:id="rId29"/>
    <p:sldId id="273" r:id="rId30"/>
    <p:sldId id="303" r:id="rId31"/>
    <p:sldId id="275" r:id="rId32"/>
    <p:sldId id="276" r:id="rId33"/>
    <p:sldId id="277" r:id="rId34"/>
    <p:sldId id="304" r:id="rId35"/>
    <p:sldId id="279" r:id="rId36"/>
    <p:sldId id="280" r:id="rId37"/>
    <p:sldId id="302" r:id="rId38"/>
    <p:sldId id="278" r:id="rId39"/>
    <p:sldId id="282" r:id="rId40"/>
    <p:sldId id="283" r:id="rId41"/>
    <p:sldId id="286" r:id="rId42"/>
    <p:sldId id="287" r:id="rId43"/>
    <p:sldId id="288" r:id="rId44"/>
    <p:sldId id="289" r:id="rId45"/>
    <p:sldId id="290" r:id="rId46"/>
    <p:sldId id="291"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96422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4132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49539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8354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3562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8713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2189D-3B13-4A32-BCBF-3405F2FC09AB}" type="datetimeFigureOut">
              <a:rPr lang="en-US" smtClean="0"/>
              <a:t>11-Jul-14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30909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2189D-3B13-4A32-BCBF-3405F2FC09AB}" type="datetimeFigureOut">
              <a:rPr lang="en-US" smtClean="0"/>
              <a:t>11-Jul-14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32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2189D-3B13-4A32-BCBF-3405F2FC09AB}" type="datetimeFigureOut">
              <a:rPr lang="en-US" smtClean="0"/>
              <a:t>11-Jul-14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5431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92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0955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2189D-3B13-4A32-BCBF-3405F2FC09AB}" type="datetimeFigureOut">
              <a:rPr lang="en-US" smtClean="0"/>
              <a:t>11-Jul-14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D09FC-3253-4B9D-AB21-14C173BFB9DC}" type="slidenum">
              <a:rPr lang="en-US" smtClean="0"/>
              <a:t>‹#›</a:t>
            </a:fld>
            <a:endParaRPr lang="en-US"/>
          </a:p>
        </p:txBody>
      </p:sp>
    </p:spTree>
    <p:extLst>
      <p:ext uri="{BB962C8B-B14F-4D97-AF65-F5344CB8AC3E}">
        <p14:creationId xmlns:p14="http://schemas.microsoft.com/office/powerpoint/2010/main" val="255975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ackoverflow.com/q/4456438/119825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ibcinder.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C++</a:t>
            </a:r>
            <a:endParaRPr lang="en-US" dirty="0"/>
          </a:p>
        </p:txBody>
      </p:sp>
      <p:sp>
        <p:nvSpPr>
          <p:cNvPr id="3" name="Subtitle 2"/>
          <p:cNvSpPr>
            <a:spLocks noGrp="1"/>
          </p:cNvSpPr>
          <p:nvPr>
            <p:ph type="subTitle" idx="1"/>
          </p:nvPr>
        </p:nvSpPr>
        <p:spPr/>
        <p:txBody>
          <a:bodyPr>
            <a:normAutofit lnSpcReduction="10000"/>
          </a:bodyPr>
          <a:lstStyle/>
          <a:p>
            <a:r>
              <a:rPr lang="en-US" dirty="0" smtClean="0"/>
              <a:t>Summer School 2014</a:t>
            </a:r>
          </a:p>
          <a:p>
            <a:r>
              <a:rPr lang="en-US" dirty="0" smtClean="0"/>
              <a:t>Day 1</a:t>
            </a:r>
          </a:p>
          <a:p>
            <a:endParaRPr lang="en-US" dirty="0"/>
          </a:p>
          <a:p>
            <a:r>
              <a:rPr lang="en-US" dirty="0" smtClean="0"/>
              <a:t>Laure</a:t>
            </a:r>
            <a:r>
              <a:rPr lang="ro-RO" dirty="0" err="1" smtClean="0"/>
              <a:t>nțiu</a:t>
            </a:r>
            <a:r>
              <a:rPr lang="en-US" dirty="0" smtClean="0"/>
              <a:t> Nicola</a:t>
            </a:r>
            <a:endParaRPr lang="en-US" dirty="0"/>
          </a:p>
        </p:txBody>
      </p:sp>
    </p:spTree>
    <p:extLst>
      <p:ext uri="{BB962C8B-B14F-4D97-AF65-F5344CB8AC3E}">
        <p14:creationId xmlns:p14="http://schemas.microsoft.com/office/powerpoint/2010/main" val="213644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Garbage</a:t>
            </a:r>
            <a:r>
              <a:rPr lang="ro-RO" dirty="0"/>
              <a:t> </a:t>
            </a:r>
            <a:r>
              <a:rPr lang="ro-RO" dirty="0" err="1"/>
              <a:t>Collection</a:t>
            </a:r>
            <a:endParaRPr lang="en-US" dirty="0"/>
          </a:p>
        </p:txBody>
      </p:sp>
      <p:pic>
        <p:nvPicPr>
          <p:cNvPr id="2050" name="Picture 2" descr="http://sealedabstract.com/wp-content/uploads/2013/05/Screen-Shot-2013-05-14-at-10.15.29-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072" y="1825625"/>
            <a:ext cx="58738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4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ro-RO" dirty="0" err="1" smtClean="0"/>
              <a:t>GCs</a:t>
            </a:r>
            <a:r>
              <a:rPr lang="ro-RO" dirty="0" smtClean="0"/>
              <a:t> are fine </a:t>
            </a:r>
            <a:r>
              <a:rPr lang="ro-RO" dirty="0" err="1" smtClean="0"/>
              <a:t>until</a:t>
            </a:r>
            <a:r>
              <a:rPr lang="ro-RO" dirty="0" smtClean="0"/>
              <a:t> </a:t>
            </a:r>
            <a:r>
              <a:rPr lang="ro-RO" dirty="0" err="1" smtClean="0"/>
              <a:t>they</a:t>
            </a:r>
            <a:r>
              <a:rPr lang="en-US" dirty="0" smtClean="0"/>
              <a:t>’</a:t>
            </a:r>
            <a:r>
              <a:rPr lang="ro-RO" dirty="0" smtClean="0"/>
              <a:t>re </a:t>
            </a:r>
            <a:r>
              <a:rPr lang="ro-RO" dirty="0" err="1" smtClean="0"/>
              <a:t>no</a:t>
            </a:r>
            <a:r>
              <a:rPr lang="ro-RO" dirty="0" smtClean="0"/>
              <a:t> </a:t>
            </a:r>
            <a:r>
              <a:rPr lang="ro-RO" dirty="0" err="1" smtClean="0"/>
              <a:t>longer</a:t>
            </a:r>
            <a:r>
              <a:rPr lang="ro-RO" dirty="0" smtClean="0"/>
              <a:t> fine (4x-6x </a:t>
            </a:r>
            <a:r>
              <a:rPr lang="ro-RO" dirty="0" err="1" smtClean="0"/>
              <a:t>working</a:t>
            </a:r>
            <a:r>
              <a:rPr lang="ro-RO" dirty="0" smtClean="0"/>
              <a:t> set)</a:t>
            </a:r>
          </a:p>
          <a:p>
            <a:r>
              <a:rPr lang="en-US" dirty="0" smtClean="0"/>
              <a:t>“For </a:t>
            </a:r>
            <a:r>
              <a:rPr lang="en-US" dirty="0"/>
              <a:t>instance, </a:t>
            </a:r>
            <a:r>
              <a:rPr lang="en-US" dirty="0" err="1"/>
              <a:t>pseudoJBB</a:t>
            </a:r>
            <a:r>
              <a:rPr lang="en-US" dirty="0"/>
              <a:t> running with 63MB of available memory and the Lea allocator completes in 25 seconds. With the same amount of available memory and using </a:t>
            </a:r>
            <a:r>
              <a:rPr lang="en-US" dirty="0" err="1"/>
              <a:t>GenMS</a:t>
            </a:r>
            <a:r>
              <a:rPr lang="en-US" dirty="0"/>
              <a:t>, it takes </a:t>
            </a:r>
            <a:r>
              <a:rPr lang="en-US" b="1" dirty="0"/>
              <a:t>more than ten times longer to complete</a:t>
            </a:r>
            <a:r>
              <a:rPr lang="en-US" dirty="0"/>
              <a:t> (255 seconds</a:t>
            </a:r>
            <a:r>
              <a:rPr lang="en-US" dirty="0" smtClean="0"/>
              <a:t>).”</a:t>
            </a:r>
          </a:p>
          <a:p>
            <a:r>
              <a:rPr lang="ro-RO" dirty="0" err="1" smtClean="0"/>
              <a:t>iPhone</a:t>
            </a:r>
            <a:r>
              <a:rPr lang="ro-RO" dirty="0" smtClean="0"/>
              <a:t> 4 – 512 MB RAM</a:t>
            </a:r>
            <a:r>
              <a:rPr lang="en-US" dirty="0" smtClean="0"/>
              <a:t>, </a:t>
            </a:r>
            <a:r>
              <a:rPr lang="ro-RO" dirty="0" err="1" smtClean="0"/>
              <a:t>iPhone</a:t>
            </a:r>
            <a:r>
              <a:rPr lang="ro-RO" dirty="0" smtClean="0"/>
              <a:t> 5 </a:t>
            </a:r>
            <a:r>
              <a:rPr lang="ro-RO" dirty="0"/>
              <a:t>– 1</a:t>
            </a:r>
            <a:r>
              <a:rPr lang="ro-RO" dirty="0" smtClean="0"/>
              <a:t> GB RAM</a:t>
            </a:r>
            <a:endParaRPr lang="ro-RO" dirty="0"/>
          </a:p>
          <a:p>
            <a:pPr marL="0" indent="0">
              <a:buNone/>
            </a:pPr>
            <a:endParaRPr lang="en-US" dirty="0" smtClean="0"/>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229555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en-US" dirty="0" smtClean="0"/>
              <a:t>“There’s </a:t>
            </a:r>
            <a:r>
              <a:rPr lang="en-US" dirty="0"/>
              <a:t>no “clean” way to deal with this… </a:t>
            </a:r>
            <a:r>
              <a:rPr lang="en-US" b="1" dirty="0"/>
              <a:t>Manual tracking of objects, sadly</a:t>
            </a:r>
            <a:r>
              <a:rPr lang="en-US" dirty="0"/>
              <a:t>. This how it’s done on most current well-performing Java games that are out on mobile devices</a:t>
            </a:r>
            <a:r>
              <a:rPr lang="en-US" dirty="0" smtClean="0"/>
              <a:t>.”</a:t>
            </a:r>
          </a:p>
          <a:p>
            <a:r>
              <a:rPr lang="en-US" dirty="0" smtClean="0"/>
              <a:t>“As </a:t>
            </a:r>
            <a:r>
              <a:rPr lang="en-US" dirty="0"/>
              <a:t>memory increases the number of references those many objects can have also </a:t>
            </a:r>
            <a:r>
              <a:rPr lang="en-US" b="1" dirty="0"/>
              <a:t>increases exponentially</a:t>
            </a:r>
            <a:r>
              <a:rPr lang="en-US" dirty="0"/>
              <a:t>. In the scheme explained above the GC has to traverse each and every object and their reference to mark them and later remove them via sweep. So the GC time also increases drastically and becomes a function of the net </a:t>
            </a:r>
            <a:r>
              <a:rPr lang="en-US" dirty="0" err="1"/>
              <a:t>workingset</a:t>
            </a:r>
            <a:r>
              <a:rPr lang="en-US" dirty="0"/>
              <a:t> of the application</a:t>
            </a:r>
            <a:r>
              <a:rPr lang="en-US" dirty="0" smtClean="0"/>
              <a:t>.”</a:t>
            </a:r>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178407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r>
              <a:rPr lang="en-US" dirty="0" smtClean="0"/>
              <a:t> Jitter</a:t>
            </a:r>
            <a:endParaRPr lang="en-US" dirty="0"/>
          </a:p>
        </p:txBody>
      </p:sp>
      <p:pic>
        <p:nvPicPr>
          <p:cNvPr id="5122" name="Picture 2" descr="http://sealedabstract.com/wp-content/uploads/2013/05/Photo-May-15-2-19-26-AM.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5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3074" name="Picture 2" descr="http://upload.wikimedia.org/wikipedia/commons/6/6c/Arduino3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289" y="1825625"/>
            <a:ext cx="62514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0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4098" name="Picture 2" descr="http://cnet4.cbsistatic.com/hub/i/r/2014/02/23/cdbd1e57-a5e1-11e3-a24e-d4ae52e62bcc/resize/620x/fcae9a9bb75ea035a85bcb14f3c725f6/Freescale-KL03-golf-ball-cropp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267" y="1825625"/>
            <a:ext cx="62594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16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Programele efectuează operații asupra unor valori</a:t>
            </a:r>
          </a:p>
          <a:p>
            <a:r>
              <a:rPr lang="ro-RO" dirty="0" smtClean="0"/>
              <a:t>Un sistem de tipuri este o clasificare a valorilor dintr-un limbaj</a:t>
            </a:r>
          </a:p>
          <a:p>
            <a:r>
              <a:rPr lang="ro-RO" dirty="0" smtClean="0"/>
              <a:t>Tipurile arată operațiile care pot fi efectuate</a:t>
            </a:r>
            <a:endParaRPr lang="en-US" dirty="0"/>
          </a:p>
        </p:txBody>
      </p:sp>
    </p:spTree>
    <p:extLst>
      <p:ext uri="{BB962C8B-B14F-4D97-AF65-F5344CB8AC3E}">
        <p14:creationId xmlns:p14="http://schemas.microsoft.com/office/powerpoint/2010/main" val="304664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Un sistem de tipuri nu face programele mai scurte</a:t>
            </a:r>
          </a:p>
          <a:p>
            <a:r>
              <a:rPr lang="ro-RO" dirty="0" smtClean="0"/>
              <a:t>Un sistem de tipuri nu face programele mai ușor de scris</a:t>
            </a:r>
          </a:p>
          <a:p>
            <a:r>
              <a:rPr lang="ro-RO" dirty="0" smtClean="0"/>
              <a:t>Un sistem de tipuri interzice anumite categorii de programe</a:t>
            </a:r>
          </a:p>
        </p:txBody>
      </p:sp>
    </p:spTree>
    <p:extLst>
      <p:ext uri="{BB962C8B-B14F-4D97-AF65-F5344CB8AC3E}">
        <p14:creationId xmlns:p14="http://schemas.microsoft.com/office/powerpoint/2010/main" val="411056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9" name="Content Placeholder 8"/>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2309978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5" name="Content Placeholder 4"/>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2750905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nu este</a:t>
            </a:r>
            <a:endParaRPr lang="ro-RO" dirty="0"/>
          </a:p>
        </p:txBody>
      </p:sp>
      <p:sp>
        <p:nvSpPr>
          <p:cNvPr id="3" name="Content Placeholder 2"/>
          <p:cNvSpPr>
            <a:spLocks noGrp="1"/>
          </p:cNvSpPr>
          <p:nvPr>
            <p:ph idx="1"/>
          </p:nvPr>
        </p:nvSpPr>
        <p:spPr/>
        <p:txBody>
          <a:bodyPr/>
          <a:lstStyle/>
          <a:p>
            <a:r>
              <a:rPr lang="ro-RO" dirty="0" smtClean="0"/>
              <a:t>“C cu clase”</a:t>
            </a:r>
          </a:p>
          <a:p>
            <a:r>
              <a:rPr lang="ro-RO" dirty="0" smtClean="0"/>
              <a:t>Limbaj OOP</a:t>
            </a:r>
          </a:p>
          <a:p>
            <a:r>
              <a:rPr lang="en-US" dirty="0" smtClean="0"/>
              <a:t>Hip and trendy</a:t>
            </a:r>
            <a:endParaRPr lang="ro-RO" dirty="0" smtClean="0"/>
          </a:p>
          <a:p>
            <a:endParaRPr lang="ro-RO" dirty="0"/>
          </a:p>
        </p:txBody>
      </p:sp>
    </p:spTree>
    <p:extLst>
      <p:ext uri="{BB962C8B-B14F-4D97-AF65-F5344CB8AC3E}">
        <p14:creationId xmlns:p14="http://schemas.microsoft.com/office/powerpoint/2010/main" val="2487696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4" name="Content Placeholder 3"/>
          <p:cNvPicPr>
            <a:picLocks noGrp="1" noChangeAspect="1"/>
          </p:cNvPicPr>
          <p:nvPr>
            <p:ph idx="1"/>
          </p:nvPr>
        </p:nvPicPr>
        <p:blipFill>
          <a:blip r:embed="rId2"/>
          <a:stretch>
            <a:fillRect/>
          </a:stretch>
        </p:blipFill>
        <p:spPr>
          <a:xfrm>
            <a:off x="2266950" y="2286794"/>
            <a:ext cx="7658100" cy="3429000"/>
          </a:xfrm>
          <a:prstGeom prst="rect">
            <a:avLst/>
          </a:prstGeom>
        </p:spPr>
      </p:pic>
    </p:spTree>
    <p:extLst>
      <p:ext uri="{BB962C8B-B14F-4D97-AF65-F5344CB8AC3E}">
        <p14:creationId xmlns:p14="http://schemas.microsoft.com/office/powerpoint/2010/main" val="3619233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6" name="Content Placeholder 5"/>
          <p:cNvPicPr>
            <a:picLocks noGrp="1" noChangeAspect="1"/>
          </p:cNvPicPr>
          <p:nvPr>
            <p:ph idx="1"/>
          </p:nvPr>
        </p:nvPicPr>
        <p:blipFill>
          <a:blip r:embed="rId2"/>
          <a:stretch>
            <a:fillRect/>
          </a:stretch>
        </p:blipFill>
        <p:spPr>
          <a:xfrm>
            <a:off x="2343150" y="2191544"/>
            <a:ext cx="7505700" cy="3619500"/>
          </a:xfrm>
          <a:prstGeom prst="rect">
            <a:avLst/>
          </a:prstGeom>
        </p:spPr>
      </p:pic>
    </p:spTree>
    <p:extLst>
      <p:ext uri="{BB962C8B-B14F-4D97-AF65-F5344CB8AC3E}">
        <p14:creationId xmlns:p14="http://schemas.microsoft.com/office/powerpoint/2010/main" val="2640329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Static vs. </a:t>
            </a:r>
            <a:r>
              <a:rPr lang="ro-RO" dirty="0" err="1" smtClean="0"/>
              <a:t>Dynamic</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Verificarea statică a tipurilor se face prin analiza sursei programului</a:t>
            </a:r>
          </a:p>
          <a:p>
            <a:r>
              <a:rPr lang="ro-RO" dirty="0" smtClean="0"/>
              <a:t>Verificarea dinamică a tipurilor se face la execuție</a:t>
            </a:r>
          </a:p>
          <a:p>
            <a:r>
              <a:rPr lang="ro-RO" dirty="0" smtClean="0"/>
              <a:t>Multe limbaje cu tipuri statice oferă și tipuri dinamice</a:t>
            </a:r>
          </a:p>
          <a:p>
            <a:r>
              <a:rPr lang="ro-RO" dirty="0" smtClean="0"/>
              <a:t>Dar nu și invers</a:t>
            </a:r>
            <a:endParaRPr lang="en-US" dirty="0"/>
          </a:p>
        </p:txBody>
      </p:sp>
    </p:spTree>
    <p:extLst>
      <p:ext uri="{BB962C8B-B14F-4D97-AF65-F5344CB8AC3E}">
        <p14:creationId xmlns:p14="http://schemas.microsoft.com/office/powerpoint/2010/main" val="2365132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Strong</a:t>
            </a:r>
            <a:r>
              <a:rPr lang="ro-RO" dirty="0" smtClean="0"/>
              <a:t> vs. </a:t>
            </a:r>
            <a:r>
              <a:rPr lang="ro-RO" dirty="0" err="1" smtClean="0"/>
              <a:t>Weak</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Nu există definiții general acceptate</a:t>
            </a:r>
          </a:p>
          <a:p>
            <a:r>
              <a:rPr lang="en-US" dirty="0" smtClean="0"/>
              <a:t>“2” + 2 // == 4 </a:t>
            </a:r>
            <a:r>
              <a:rPr lang="ro-RO" dirty="0" smtClean="0"/>
              <a:t>în PHP</a:t>
            </a:r>
          </a:p>
          <a:p>
            <a:r>
              <a:rPr lang="en-US" dirty="0" smtClean="0"/>
              <a:t>&gt;&gt;&gt; '2' + 2 # </a:t>
            </a:r>
            <a:r>
              <a:rPr lang="en-US" dirty="0" err="1" smtClean="0"/>
              <a:t>TypeError</a:t>
            </a:r>
            <a:r>
              <a:rPr lang="en-US" dirty="0" smtClean="0"/>
              <a:t>: cannot concatenate '</a:t>
            </a:r>
            <a:r>
              <a:rPr lang="en-US" dirty="0" err="1" smtClean="0"/>
              <a:t>str</a:t>
            </a:r>
            <a:r>
              <a:rPr lang="en-US" dirty="0" smtClean="0"/>
              <a:t>' and '</a:t>
            </a:r>
            <a:r>
              <a:rPr lang="en-US" dirty="0" err="1" smtClean="0"/>
              <a:t>int</a:t>
            </a:r>
            <a:r>
              <a:rPr lang="en-US" dirty="0" smtClean="0"/>
              <a:t>' objects</a:t>
            </a:r>
          </a:p>
        </p:txBody>
      </p:sp>
    </p:spTree>
    <p:extLst>
      <p:ext uri="{BB962C8B-B14F-4D97-AF65-F5344CB8AC3E}">
        <p14:creationId xmlns:p14="http://schemas.microsoft.com/office/powerpoint/2010/main" val="3222074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Typing</a:t>
            </a:r>
            <a:endParaRPr lang="en-US" dirty="0"/>
          </a:p>
        </p:txBody>
      </p:sp>
      <p:sp>
        <p:nvSpPr>
          <p:cNvPr id="3" name="Content Placeholder 2"/>
          <p:cNvSpPr>
            <a:spLocks noGrp="1"/>
          </p:cNvSpPr>
          <p:nvPr>
            <p:ph idx="1"/>
          </p:nvPr>
        </p:nvSpPr>
        <p:spPr/>
        <p:txBody>
          <a:bodyPr/>
          <a:lstStyle/>
          <a:p>
            <a:r>
              <a:rPr lang="en-US" dirty="0"/>
              <a:t>“We have an employee whose last name is Null. He kills our employee lookup application when his last name is used as the search term. The error received (thanks Fiddler!) </a:t>
            </a:r>
            <a:r>
              <a:rPr lang="en-US" dirty="0" smtClean="0"/>
              <a:t>is ‘The </a:t>
            </a:r>
            <a:r>
              <a:rPr lang="en-US" dirty="0"/>
              <a:t>SEARCHSTRING parameter to the </a:t>
            </a:r>
            <a:r>
              <a:rPr lang="en-US" dirty="0" err="1"/>
              <a:t>getFacultyNames</a:t>
            </a:r>
            <a:r>
              <a:rPr lang="en-US" dirty="0"/>
              <a:t> function is required but was not passed in</a:t>
            </a:r>
            <a:r>
              <a:rPr lang="en-US" dirty="0" smtClean="0"/>
              <a:t>.’”</a:t>
            </a:r>
          </a:p>
          <a:p>
            <a:endParaRPr lang="en-US" dirty="0"/>
          </a:p>
          <a:p>
            <a:endParaRPr lang="en-US" dirty="0"/>
          </a:p>
          <a:p>
            <a:endParaRPr lang="en-US" dirty="0" smtClean="0"/>
          </a:p>
          <a:p>
            <a:pPr marL="0" indent="0">
              <a:buNone/>
            </a:pPr>
            <a:r>
              <a:rPr lang="en-US" dirty="0">
                <a:hlinkClick r:id="rId2"/>
              </a:rPr>
              <a:t>http://</a:t>
            </a:r>
            <a:r>
              <a:rPr lang="en-US" dirty="0" smtClean="0">
                <a:hlinkClick r:id="rId2"/>
              </a:rPr>
              <a:t>stackoverflow.com/q/4456438/1198252</a:t>
            </a:r>
            <a:endParaRPr lang="en-US" dirty="0" smtClean="0"/>
          </a:p>
        </p:txBody>
      </p:sp>
    </p:spTree>
    <p:extLst>
      <p:ext uri="{BB962C8B-B14F-4D97-AF65-F5344CB8AC3E}">
        <p14:creationId xmlns:p14="http://schemas.microsoft.com/office/powerpoint/2010/main" val="425738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Typing Misconceptions</a:t>
            </a:r>
            <a:endParaRPr lang="en-US" dirty="0"/>
          </a:p>
        </p:txBody>
      </p:sp>
      <p:sp>
        <p:nvSpPr>
          <p:cNvPr id="3" name="Content Placeholder 2"/>
          <p:cNvSpPr>
            <a:spLocks noGrp="1"/>
          </p:cNvSpPr>
          <p:nvPr>
            <p:ph idx="1"/>
          </p:nvPr>
        </p:nvSpPr>
        <p:spPr/>
        <p:txBody>
          <a:bodyPr/>
          <a:lstStyle/>
          <a:p>
            <a:r>
              <a:rPr lang="ro-RO" dirty="0" smtClean="0"/>
              <a:t>Sistemele statice de tipuri</a:t>
            </a:r>
          </a:p>
          <a:p>
            <a:pPr lvl="1"/>
            <a:r>
              <a:rPr lang="en-US" dirty="0" smtClean="0"/>
              <a:t>Nu </a:t>
            </a:r>
            <a:r>
              <a:rPr lang="ro-RO" dirty="0" smtClean="0"/>
              <a:t>necesită neapărat adnotări de tipuri și programe lungi</a:t>
            </a:r>
          </a:p>
          <a:p>
            <a:pPr lvl="1"/>
            <a:r>
              <a:rPr lang="en-US" dirty="0" smtClean="0"/>
              <a:t>N</a:t>
            </a:r>
            <a:r>
              <a:rPr lang="ro-RO" dirty="0" smtClean="0"/>
              <a:t>u sunt </a:t>
            </a:r>
            <a:r>
              <a:rPr lang="en-US" dirty="0" smtClean="0"/>
              <a:t>“</a:t>
            </a:r>
            <a:r>
              <a:rPr lang="en-US" dirty="0" err="1" smtClean="0"/>
              <a:t>perfecte</a:t>
            </a:r>
            <a:r>
              <a:rPr lang="en-US" dirty="0" smtClean="0"/>
              <a:t>”</a:t>
            </a:r>
          </a:p>
          <a:p>
            <a:pPr lvl="1"/>
            <a:r>
              <a:rPr lang="en-US" dirty="0" smtClean="0"/>
              <a:t>Nu </a:t>
            </a:r>
            <a:r>
              <a:rPr lang="ro-RO" dirty="0" smtClean="0"/>
              <a:t>toate </a:t>
            </a:r>
            <a:r>
              <a:rPr lang="en-US" dirty="0" err="1" smtClean="0"/>
              <a:t>sunt</a:t>
            </a:r>
            <a:r>
              <a:rPr lang="ro-RO" dirty="0" smtClean="0"/>
              <a:t> la fel de puternice</a:t>
            </a:r>
          </a:p>
          <a:p>
            <a:r>
              <a:rPr lang="ro-RO" dirty="0" smtClean="0"/>
              <a:t>Declarațiile de tipuri nu sunt folosite pentru a ajuta compilatorul</a:t>
            </a:r>
          </a:p>
          <a:p>
            <a:pPr lvl="1"/>
            <a:r>
              <a:rPr lang="ro-RO" dirty="0" err="1" smtClean="0"/>
              <a:t>Documen</a:t>
            </a:r>
            <a:r>
              <a:rPr lang="en-US" dirty="0" smtClean="0"/>
              <a:t>t</a:t>
            </a:r>
            <a:r>
              <a:rPr lang="ro-RO" dirty="0" err="1" smtClean="0"/>
              <a:t>ație</a:t>
            </a:r>
            <a:endParaRPr lang="ro-RO" dirty="0" smtClean="0"/>
          </a:p>
          <a:p>
            <a:pPr lvl="1"/>
            <a:r>
              <a:rPr lang="ro-RO" dirty="0" smtClean="0"/>
              <a:t>Teste</a:t>
            </a:r>
          </a:p>
          <a:p>
            <a:pPr lvl="1"/>
            <a:r>
              <a:rPr lang="ro-RO" dirty="0" smtClean="0"/>
              <a:t>Contracte între părți diferite ale unui program</a:t>
            </a:r>
          </a:p>
          <a:p>
            <a:pPr lvl="1"/>
            <a:r>
              <a:rPr lang="ro-RO" dirty="0" smtClean="0"/>
              <a:t>Contracte pentru succesiuni de operații (protocoale)</a:t>
            </a:r>
          </a:p>
          <a:p>
            <a:endParaRPr lang="en-US" dirty="0"/>
          </a:p>
        </p:txBody>
      </p:sp>
    </p:spTree>
    <p:extLst>
      <p:ext uri="{BB962C8B-B14F-4D97-AF65-F5344CB8AC3E}">
        <p14:creationId xmlns:p14="http://schemas.microsoft.com/office/powerpoint/2010/main" val="2624939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ro-RO" dirty="0" err="1" smtClean="0"/>
              <a:t>int</a:t>
            </a:r>
            <a:r>
              <a:rPr lang="ro-RO" dirty="0" smtClean="0"/>
              <a:t> *p = </a:t>
            </a:r>
            <a:r>
              <a:rPr lang="ro-RO" dirty="0" err="1" smtClean="0"/>
              <a:t>malloc</a:t>
            </a:r>
            <a:r>
              <a:rPr lang="ro-RO" dirty="0" smtClean="0"/>
              <a:t>(n);</a:t>
            </a:r>
          </a:p>
          <a:p>
            <a:r>
              <a:rPr lang="ro-RO" dirty="0" err="1" smtClean="0"/>
              <a:t>int</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err="1" smtClean="0">
                <a:solidFill>
                  <a:srgbClr val="FF0000"/>
                </a:solidFill>
              </a:rPr>
              <a:t>long</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smtClean="0"/>
              <a:t>Ce se întâmplă dacă </a:t>
            </a:r>
            <a:r>
              <a:rPr lang="ro-RO" dirty="0" smtClean="0">
                <a:solidFill>
                  <a:srgbClr val="FF0000"/>
                </a:solidFill>
              </a:rPr>
              <a:t>n /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 &gt; INT_MAX</a:t>
            </a:r>
            <a:r>
              <a:rPr lang="ro-RO" dirty="0" smtClean="0"/>
              <a:t>?</a:t>
            </a:r>
          </a:p>
          <a:p>
            <a:r>
              <a:rPr lang="ro-RO" dirty="0" smtClean="0"/>
              <a:t>C++: vector</a:t>
            </a:r>
            <a:r>
              <a:rPr lang="en-US" dirty="0" smtClean="0"/>
              <a:t>&lt;</a:t>
            </a:r>
            <a:r>
              <a:rPr lang="ro-RO" dirty="0" err="1" smtClean="0"/>
              <a:t>int</a:t>
            </a:r>
            <a:r>
              <a:rPr lang="en-US" dirty="0" smtClean="0"/>
              <a:t>&gt;</a:t>
            </a:r>
            <a:r>
              <a:rPr lang="ro-RO" dirty="0" smtClean="0"/>
              <a:t> v(n);</a:t>
            </a:r>
          </a:p>
          <a:p>
            <a:endParaRPr lang="en-US" dirty="0"/>
          </a:p>
        </p:txBody>
      </p:sp>
    </p:spTree>
    <p:extLst>
      <p:ext uri="{BB962C8B-B14F-4D97-AF65-F5344CB8AC3E}">
        <p14:creationId xmlns:p14="http://schemas.microsoft.com/office/powerpoint/2010/main" val="2173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en-US" dirty="0" smtClean="0"/>
              <a:t>“foo” + 4 // undefined behavior</a:t>
            </a:r>
          </a:p>
          <a:p>
            <a:r>
              <a:rPr lang="en-US" dirty="0" smtClean="0"/>
              <a:t>foo.cpp:5:24: error: invalid operands to binary expression ('</a:t>
            </a:r>
            <a:r>
              <a:rPr lang="en-US" dirty="0" err="1" smtClean="0"/>
              <a:t>std</a:t>
            </a:r>
            <a:r>
              <a:rPr lang="en-US" dirty="0" smtClean="0"/>
              <a:t>::string' (aka '</a:t>
            </a:r>
            <a:r>
              <a:rPr lang="en-US" dirty="0" err="1" smtClean="0"/>
              <a:t>basic_string</a:t>
            </a:r>
            <a:r>
              <a:rPr lang="en-US" dirty="0" smtClean="0"/>
              <a:t>&lt;char&gt;') and '</a:t>
            </a:r>
            <a:r>
              <a:rPr lang="en-US" dirty="0" err="1" smtClean="0"/>
              <a:t>int</a:t>
            </a:r>
            <a:r>
              <a:rPr lang="en-US" dirty="0" smtClean="0"/>
              <a:t>')</a:t>
            </a:r>
          </a:p>
          <a:p>
            <a:pPr marL="0" indent="0">
              <a:buNone/>
            </a:pPr>
            <a:r>
              <a:rPr lang="en-US" dirty="0" smtClean="0"/>
              <a:t>    string("foo") + 4;</a:t>
            </a:r>
          </a:p>
          <a:p>
            <a:pPr marL="0" indent="0">
              <a:buNone/>
            </a:pPr>
            <a:r>
              <a:rPr lang="en-US" dirty="0" smtClean="0"/>
              <a:t>    ~~~~~~~~~~ ^ ~</a:t>
            </a:r>
          </a:p>
          <a:p>
            <a:endParaRPr lang="en-US" dirty="0"/>
          </a:p>
        </p:txBody>
      </p:sp>
    </p:spTree>
    <p:extLst>
      <p:ext uri="{BB962C8B-B14F-4D97-AF65-F5344CB8AC3E}">
        <p14:creationId xmlns:p14="http://schemas.microsoft.com/office/powerpoint/2010/main" val="4046520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Compatibilitate</a:t>
            </a:r>
            <a:endParaRPr lang="en-US" dirty="0"/>
          </a:p>
        </p:txBody>
      </p:sp>
      <p:sp>
        <p:nvSpPr>
          <p:cNvPr id="3" name="Content Placeholder 2"/>
          <p:cNvSpPr>
            <a:spLocks noGrp="1"/>
          </p:cNvSpPr>
          <p:nvPr>
            <p:ph idx="1"/>
          </p:nvPr>
        </p:nvSpPr>
        <p:spPr/>
        <p:txBody>
          <a:bodyPr/>
          <a:lstStyle/>
          <a:p>
            <a:r>
              <a:rPr lang="ro-RO" dirty="0" smtClean="0"/>
              <a:t>Un limbaj de programare nu e nimic fără un ecosistem</a:t>
            </a:r>
          </a:p>
          <a:p>
            <a:r>
              <a:rPr lang="ro-RO" dirty="0" smtClean="0"/>
              <a:t>C++ e în mare parte compatibil cu C</a:t>
            </a:r>
          </a:p>
          <a:p>
            <a:r>
              <a:rPr lang="ro-RO" dirty="0" smtClean="0"/>
              <a:t>Programele C greșite sunt programe C++ greșite</a:t>
            </a:r>
            <a:endParaRPr lang="en-US" dirty="0" smtClean="0"/>
          </a:p>
          <a:p>
            <a:r>
              <a:rPr lang="en-US" dirty="0" err="1" smtClean="0"/>
              <a:t>Programele</a:t>
            </a:r>
            <a:r>
              <a:rPr lang="en-US" dirty="0" smtClean="0"/>
              <a:t> C </a:t>
            </a:r>
            <a:r>
              <a:rPr lang="en-US" dirty="0" err="1" smtClean="0"/>
              <a:t>greu</a:t>
            </a:r>
            <a:r>
              <a:rPr lang="en-US" dirty="0" smtClean="0"/>
              <a:t> de </a:t>
            </a:r>
            <a:r>
              <a:rPr lang="ro-RO" dirty="0" smtClean="0"/>
              <a:t>înțeles sunt programe C++ greu de înțeles</a:t>
            </a:r>
          </a:p>
          <a:p>
            <a:r>
              <a:rPr lang="ro-RO" dirty="0" smtClean="0"/>
              <a:t>C scris în C++ </a:t>
            </a:r>
            <a:r>
              <a:rPr lang="en-US" dirty="0" err="1" smtClean="0"/>
              <a:t>este</a:t>
            </a:r>
            <a:r>
              <a:rPr lang="en-US" dirty="0" smtClean="0"/>
              <a:t> C, nu C++</a:t>
            </a:r>
            <a:endParaRPr lang="en-US" dirty="0"/>
          </a:p>
        </p:txBody>
      </p:sp>
    </p:spTree>
    <p:extLst>
      <p:ext uri="{BB962C8B-B14F-4D97-AF65-F5344CB8AC3E}">
        <p14:creationId xmlns:p14="http://schemas.microsoft.com/office/powerpoint/2010/main" val="3665844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Programare orientată pe obiect</a:t>
            </a:r>
            <a:endParaRPr lang="en-US" dirty="0"/>
          </a:p>
        </p:txBody>
      </p:sp>
      <p:sp>
        <p:nvSpPr>
          <p:cNvPr id="3" name="Content Placeholder 2"/>
          <p:cNvSpPr>
            <a:spLocks noGrp="1"/>
          </p:cNvSpPr>
          <p:nvPr>
            <p:ph idx="1"/>
          </p:nvPr>
        </p:nvSpPr>
        <p:spPr/>
        <p:txBody>
          <a:bodyPr/>
          <a:lstStyle/>
          <a:p>
            <a:r>
              <a:rPr lang="ro-RO" dirty="0" smtClean="0"/>
              <a:t>Conceptul de OOP nu depinde de limbaj</a:t>
            </a:r>
          </a:p>
          <a:p>
            <a:r>
              <a:rPr lang="ro-RO" dirty="0" smtClean="0"/>
              <a:t>Încapsulare</a:t>
            </a:r>
          </a:p>
          <a:p>
            <a:pPr lvl="1"/>
            <a:r>
              <a:rPr lang="ro-RO" dirty="0"/>
              <a:t>Obiectele leagă valori de operații</a:t>
            </a:r>
          </a:p>
          <a:p>
            <a:pPr lvl="1"/>
            <a:r>
              <a:rPr lang="ro-RO" dirty="0"/>
              <a:t>Obiectele ascund implementarea de interfață</a:t>
            </a:r>
          </a:p>
          <a:p>
            <a:r>
              <a:rPr lang="ro-RO" dirty="0" smtClean="0"/>
              <a:t>Polimorfism (în OOP)</a:t>
            </a:r>
          </a:p>
          <a:p>
            <a:pPr lvl="1"/>
            <a:r>
              <a:rPr lang="ro-RO" dirty="0" smtClean="0"/>
              <a:t>Definirea unui tip de date derivat din altul (mai specific</a:t>
            </a:r>
            <a:r>
              <a:rPr lang="ro-RO" dirty="0" smtClean="0"/>
              <a:t>)</a:t>
            </a:r>
            <a:endParaRPr lang="en-US" dirty="0"/>
          </a:p>
          <a:p>
            <a:endParaRPr lang="en-US" dirty="0"/>
          </a:p>
        </p:txBody>
      </p:sp>
    </p:spTree>
    <p:extLst>
      <p:ext uri="{BB962C8B-B14F-4D97-AF65-F5344CB8AC3E}">
        <p14:creationId xmlns:p14="http://schemas.microsoft.com/office/powerpoint/2010/main" val="161617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Bondage</a:t>
            </a:r>
            <a:r>
              <a:rPr lang="ro-RO" dirty="0" smtClean="0"/>
              <a:t>-</a:t>
            </a:r>
            <a:r>
              <a:rPr lang="ro-RO" dirty="0" err="1" smtClean="0"/>
              <a:t>and</a:t>
            </a:r>
            <a:r>
              <a:rPr lang="ro-RO" dirty="0" smtClean="0"/>
              <a:t>-Discipline </a:t>
            </a:r>
            <a:r>
              <a:rPr lang="ro-RO" dirty="0" err="1" smtClean="0"/>
              <a:t>Languages</a:t>
            </a:r>
            <a:endParaRPr lang="ro-RO" dirty="0"/>
          </a:p>
        </p:txBody>
      </p:sp>
      <p:sp>
        <p:nvSpPr>
          <p:cNvPr id="3" name="Content Placeholder 2"/>
          <p:cNvSpPr>
            <a:spLocks noGrp="1"/>
          </p:cNvSpPr>
          <p:nvPr>
            <p:ph idx="1"/>
          </p:nvPr>
        </p:nvSpPr>
        <p:spPr/>
        <p:txBody>
          <a:bodyPr/>
          <a:lstStyle/>
          <a:p>
            <a:r>
              <a:rPr lang="en-US" dirty="0"/>
              <a:t>A language (such as Pascal, Ada, APL, or Prolog) that, though ostensibly general-purpose, is designed so as to enforce an author's theory of ‘right programming’ even though said theory is demonstrably inadequate for systems hacking or even vanilla general-purpose programming. Often abbreviated ‘B&amp;D’; thus, one may speak of things “having the B&amp;D nature</a:t>
            </a:r>
            <a:r>
              <a:rPr lang="en-US" dirty="0" smtClean="0"/>
              <a:t>”.</a:t>
            </a:r>
            <a:endParaRPr lang="ro-RO" dirty="0" smtClean="0"/>
          </a:p>
          <a:p>
            <a:endParaRPr lang="ro-RO" dirty="0"/>
          </a:p>
          <a:p>
            <a:pPr marL="0" indent="0">
              <a:buNone/>
            </a:pPr>
            <a:r>
              <a:rPr lang="ro-RO" dirty="0" smtClean="0"/>
              <a:t>(The Jargon File, </a:t>
            </a:r>
            <a:r>
              <a:rPr lang="en-US" dirty="0"/>
              <a:t>“a comprehensive compendium of hacker slang illuminating many aspects of </a:t>
            </a:r>
            <a:r>
              <a:rPr lang="en-US" dirty="0" err="1"/>
              <a:t>hackish</a:t>
            </a:r>
            <a:r>
              <a:rPr lang="en-US" dirty="0"/>
              <a:t> tradition, folklore, and humor”</a:t>
            </a:r>
            <a:r>
              <a:rPr lang="ro-RO" dirty="0" smtClean="0"/>
              <a:t>)</a:t>
            </a:r>
          </a:p>
          <a:p>
            <a:endParaRPr lang="ro-RO" dirty="0"/>
          </a:p>
        </p:txBody>
      </p:sp>
    </p:spTree>
    <p:extLst>
      <p:ext uri="{BB962C8B-B14F-4D97-AF65-F5344CB8AC3E}">
        <p14:creationId xmlns:p14="http://schemas.microsoft.com/office/powerpoint/2010/main" val="108362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Clase</a:t>
            </a:r>
            <a:r>
              <a:rPr lang="en-US" dirty="0" smtClean="0"/>
              <a:t> </a:t>
            </a:r>
            <a:r>
              <a:rPr lang="ro-RO" dirty="0" smtClean="0"/>
              <a:t>și obiecte</a:t>
            </a:r>
            <a:endParaRPr lang="en-US" dirty="0"/>
          </a:p>
        </p:txBody>
      </p:sp>
      <p:sp>
        <p:nvSpPr>
          <p:cNvPr id="3" name="Content Placeholder 2"/>
          <p:cNvSpPr>
            <a:spLocks noGrp="1"/>
          </p:cNvSpPr>
          <p:nvPr>
            <p:ph idx="1"/>
          </p:nvPr>
        </p:nvSpPr>
        <p:spPr/>
        <p:txBody>
          <a:bodyPr/>
          <a:lstStyle/>
          <a:p>
            <a:r>
              <a:rPr lang="ro-RO" dirty="0" smtClean="0"/>
              <a:t>În C++ clasele sunt tipuri de date</a:t>
            </a:r>
          </a:p>
          <a:p>
            <a:r>
              <a:rPr lang="ro-RO" dirty="0" smtClean="0"/>
              <a:t>O clasă este similară cu o structură din C, dar poate conține și metode</a:t>
            </a:r>
          </a:p>
          <a:p>
            <a:r>
              <a:rPr lang="ro-RO" dirty="0" smtClean="0"/>
              <a:t>Accesul la câmpuri și metode poate fi restricționat</a:t>
            </a:r>
          </a:p>
          <a:p>
            <a:r>
              <a:rPr lang="ro-RO" dirty="0" smtClean="0"/>
              <a:t>Un obiect (sau instanță) este o valoare de un tip clasă</a:t>
            </a:r>
            <a:endParaRPr lang="ro-RO" dirty="0" smtClean="0"/>
          </a:p>
          <a:p>
            <a:r>
              <a:rPr lang="ro-RO" dirty="0" smtClean="0"/>
              <a:t>În unele limbaje noțiunea de clasă nu există</a:t>
            </a:r>
          </a:p>
          <a:p>
            <a:pPr lvl="1"/>
            <a:r>
              <a:rPr lang="ro-RO" dirty="0" smtClean="0"/>
              <a:t>Apare de la sine în implementări (</a:t>
            </a:r>
            <a:r>
              <a:rPr lang="ro-RO" dirty="0" err="1" smtClean="0"/>
              <a:t>SpiderMonkey</a:t>
            </a:r>
            <a:r>
              <a:rPr lang="ro-RO" dirty="0" smtClean="0"/>
              <a:t> </a:t>
            </a:r>
            <a:r>
              <a:rPr lang="ro-RO" dirty="0" err="1" smtClean="0"/>
              <a:t>Shapes</a:t>
            </a:r>
            <a:r>
              <a:rPr lang="ro-RO" dirty="0" smtClean="0"/>
              <a:t>, V8 </a:t>
            </a:r>
            <a:r>
              <a:rPr lang="ro-RO" dirty="0" err="1" smtClean="0"/>
              <a:t>hidden</a:t>
            </a:r>
            <a:r>
              <a:rPr lang="ro-RO" dirty="0" smtClean="0"/>
              <a:t> </a:t>
            </a:r>
            <a:r>
              <a:rPr lang="ro-RO" dirty="0" err="1" smtClean="0"/>
              <a:t>classes</a:t>
            </a:r>
            <a:r>
              <a:rPr lang="ro-RO" dirty="0" smtClean="0"/>
              <a:t>)</a:t>
            </a:r>
            <a:endParaRPr lang="en-US" dirty="0"/>
          </a:p>
          <a:p>
            <a:endParaRPr lang="en-US" dirty="0"/>
          </a:p>
        </p:txBody>
      </p:sp>
    </p:spTree>
    <p:extLst>
      <p:ext uri="{BB962C8B-B14F-4D97-AF65-F5344CB8AC3E}">
        <p14:creationId xmlns:p14="http://schemas.microsoft.com/office/powerpoint/2010/main" val="1079370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lstStyle/>
          <a:p>
            <a:pPr marL="0" indent="0">
              <a:buNone/>
            </a:pPr>
            <a:r>
              <a:rPr lang="ro-RO" dirty="0" err="1" smtClean="0"/>
              <a:t>typedef</a:t>
            </a:r>
            <a:r>
              <a:rPr lang="ro-RO" dirty="0" smtClean="0"/>
              <a:t> </a:t>
            </a:r>
            <a:r>
              <a:rPr lang="ro-RO" dirty="0" err="1" smtClean="0"/>
              <a:t>void</a:t>
            </a:r>
            <a:r>
              <a:rPr lang="ro-RO" dirty="0" smtClean="0"/>
              <a:t> *</a:t>
            </a:r>
            <a:r>
              <a:rPr lang="ro-RO" dirty="0" err="1" smtClean="0"/>
              <a:t>widget_t</a:t>
            </a:r>
            <a:r>
              <a:rPr lang="ro-RO" dirty="0" smtClean="0"/>
              <a:t>;</a:t>
            </a:r>
          </a:p>
          <a:p>
            <a:pPr marL="0" indent="0">
              <a:buNone/>
            </a:pPr>
            <a:endParaRPr lang="ro-RO" dirty="0"/>
          </a:p>
          <a:p>
            <a:pPr marL="0" indent="0">
              <a:buNone/>
            </a:pPr>
            <a:r>
              <a:rPr lang="ro-RO" dirty="0" err="1" smtClean="0"/>
              <a:t>widget_t</a:t>
            </a:r>
            <a:r>
              <a:rPr lang="ro-RO" dirty="0" smtClean="0"/>
              <a:t> </a:t>
            </a:r>
            <a:r>
              <a:rPr lang="ro-RO" dirty="0" err="1" smtClean="0"/>
              <a:t>widget</a:t>
            </a:r>
            <a:r>
              <a:rPr lang="ro-RO" dirty="0" smtClean="0"/>
              <a:t> = </a:t>
            </a:r>
            <a:r>
              <a:rPr lang="ro-RO" dirty="0" err="1" smtClean="0"/>
              <a:t>make_widget</a:t>
            </a:r>
            <a:r>
              <a:rPr lang="ro-RO" dirty="0" smtClean="0"/>
              <a:t>();</a:t>
            </a:r>
          </a:p>
          <a:p>
            <a:pPr marL="0" indent="0">
              <a:buNone/>
            </a:pPr>
            <a:r>
              <a:rPr lang="ro-RO" dirty="0" err="1" smtClean="0">
                <a:solidFill>
                  <a:srgbClr val="FF0000"/>
                </a:solidFill>
              </a:rPr>
              <a:t>if</a:t>
            </a:r>
            <a:r>
              <a:rPr lang="ro-RO" dirty="0" smtClean="0">
                <a:solidFill>
                  <a:srgbClr val="FF0000"/>
                </a:solidFill>
              </a:rPr>
              <a:t> (!</a:t>
            </a:r>
            <a:r>
              <a:rPr lang="ro-RO" dirty="0" err="1" smtClean="0">
                <a:solidFill>
                  <a:srgbClr val="FF0000"/>
                </a:solidFill>
              </a:rPr>
              <a:t>widget</a:t>
            </a:r>
            <a:r>
              <a:rPr lang="ro-RO" dirty="0" smtClean="0">
                <a:solidFill>
                  <a:srgbClr val="FF0000"/>
                </a:solidFill>
              </a:rPr>
              <a:t>) </a:t>
            </a:r>
            <a:r>
              <a:rPr lang="ro-RO" dirty="0" err="1" smtClean="0">
                <a:solidFill>
                  <a:srgbClr val="FF0000"/>
                </a:solidFill>
              </a:rPr>
              <a:t>return</a:t>
            </a:r>
            <a:r>
              <a:rPr lang="ro-RO" dirty="0" smtClean="0">
                <a:solidFill>
                  <a:srgbClr val="FF0000"/>
                </a:solidFill>
              </a:rPr>
              <a:t>;</a:t>
            </a:r>
          </a:p>
          <a:p>
            <a:pPr marL="0" indent="0">
              <a:buNone/>
            </a:pPr>
            <a:r>
              <a:rPr lang="ro-RO" dirty="0" err="1" smtClean="0"/>
              <a:t>frob</a:t>
            </a:r>
            <a:r>
              <a:rPr lang="en-US" dirty="0" err="1" smtClean="0"/>
              <a:t>nicate</a:t>
            </a:r>
            <a:r>
              <a:rPr lang="ro-RO" dirty="0" smtClean="0"/>
              <a:t>_</a:t>
            </a:r>
            <a:r>
              <a:rPr lang="ro-RO" dirty="0" err="1" smtClean="0"/>
              <a:t>widget</a:t>
            </a:r>
            <a:r>
              <a:rPr lang="ro-RO" dirty="0" smtClean="0"/>
              <a:t>(</a:t>
            </a:r>
            <a:r>
              <a:rPr lang="ro-RO" dirty="0" err="1" smtClean="0"/>
              <a:t>widget</a:t>
            </a:r>
            <a:r>
              <a:rPr lang="ro-RO" dirty="0" smtClean="0"/>
              <a:t>);</a:t>
            </a:r>
          </a:p>
          <a:p>
            <a:pPr marL="0" indent="0">
              <a:buNone/>
            </a:pPr>
            <a:r>
              <a:rPr lang="ro-RO" dirty="0" err="1" smtClean="0"/>
              <a:t>free_widget</a:t>
            </a:r>
            <a:r>
              <a:rPr lang="ro-RO" dirty="0" smtClean="0"/>
              <a:t>(</a:t>
            </a:r>
            <a:r>
              <a:rPr lang="ro-RO" dirty="0" err="1" smtClean="0"/>
              <a:t>widget</a:t>
            </a:r>
            <a:r>
              <a:rPr lang="ro-RO" dirty="0" smtClean="0"/>
              <a:t>);</a:t>
            </a:r>
          </a:p>
          <a:p>
            <a:pPr marL="0" indent="0">
              <a:buNone/>
            </a:pPr>
            <a:endParaRPr lang="ro-RO" dirty="0" smtClean="0"/>
          </a:p>
          <a:p>
            <a:pPr marL="0" indent="0">
              <a:buNone/>
            </a:pPr>
            <a:r>
              <a:rPr lang="ro-RO" dirty="0" err="1" smtClean="0">
                <a:solidFill>
                  <a:srgbClr val="FF0000"/>
                </a:solidFill>
              </a:rPr>
              <a:t>widget</a:t>
            </a:r>
            <a:r>
              <a:rPr lang="ro-RO" dirty="0" smtClean="0">
                <a:solidFill>
                  <a:srgbClr val="FF0000"/>
                </a:solidFill>
              </a:rPr>
              <a:t> = </a:t>
            </a:r>
            <a:r>
              <a:rPr lang="ro-RO" dirty="0" err="1" smtClean="0">
                <a:solidFill>
                  <a:srgbClr val="FF0000"/>
                </a:solidFill>
              </a:rPr>
              <a:t>make</a:t>
            </a:r>
            <a:r>
              <a:rPr lang="ro-RO" dirty="0" smtClean="0">
                <a:solidFill>
                  <a:srgbClr val="FF0000"/>
                </a:solidFill>
              </a:rPr>
              <a:t>_</a:t>
            </a:r>
            <a:r>
              <a:rPr lang="en-US" dirty="0" smtClean="0">
                <a:solidFill>
                  <a:srgbClr val="FF0000"/>
                </a:solidFill>
              </a:rPr>
              <a:t>gadget</a:t>
            </a:r>
            <a:r>
              <a:rPr lang="ro-RO"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9861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o-RO" dirty="0" err="1" smtClean="0"/>
              <a:t>class</a:t>
            </a:r>
            <a:r>
              <a:rPr lang="ro-RO" dirty="0" smtClean="0"/>
              <a:t> </a:t>
            </a:r>
            <a:r>
              <a:rPr lang="ro-RO" dirty="0" err="1" smtClean="0"/>
              <a:t>widget</a:t>
            </a:r>
            <a:endParaRPr lang="ro-RO" dirty="0" smtClean="0"/>
          </a:p>
          <a:p>
            <a:pPr marL="0" indent="0">
              <a:buNone/>
            </a:pPr>
            <a:r>
              <a:rPr lang="en-US" dirty="0" smtClean="0"/>
              <a:t>{</a:t>
            </a:r>
          </a:p>
          <a:p>
            <a:pPr marL="0" indent="0">
              <a:buNone/>
            </a:pPr>
            <a:r>
              <a:rPr lang="en-US" dirty="0" smtClean="0"/>
              <a:t>private:</a:t>
            </a:r>
          </a:p>
          <a:p>
            <a:pPr marL="0" indent="0">
              <a:buNone/>
            </a:pPr>
            <a:r>
              <a:rPr lang="en-US" dirty="0"/>
              <a:t> </a:t>
            </a:r>
            <a:r>
              <a:rPr lang="en-US" dirty="0" smtClean="0"/>
              <a:t>   trinket </a:t>
            </a:r>
            <a:r>
              <a:rPr lang="en-US" dirty="0" err="1" smtClean="0"/>
              <a:t>trinket</a:t>
            </a:r>
            <a:r>
              <a:rPr lang="en-US" dirty="0" smtClean="0"/>
              <a:t>_;</a:t>
            </a:r>
          </a:p>
          <a:p>
            <a:pPr marL="0" indent="0">
              <a:buNone/>
            </a:pPr>
            <a:r>
              <a:rPr lang="en-US" dirty="0"/>
              <a:t>p</a:t>
            </a:r>
            <a:r>
              <a:rPr lang="en-US" dirty="0" smtClean="0"/>
              <a:t>ublic:</a:t>
            </a:r>
          </a:p>
          <a:p>
            <a:pPr marL="0" indent="0">
              <a:buNone/>
            </a:pPr>
            <a:r>
              <a:rPr lang="en-US" dirty="0" smtClean="0"/>
              <a:t>    widget() { /* … */ }</a:t>
            </a:r>
          </a:p>
          <a:p>
            <a:pPr marL="0" indent="0">
              <a:buNone/>
            </a:pPr>
            <a:r>
              <a:rPr lang="en-US" dirty="0" smtClean="0"/>
              <a:t>    ~widget() { /*… */ }</a:t>
            </a:r>
          </a:p>
          <a:p>
            <a:pPr marL="0" indent="0">
              <a:buNone/>
            </a:pPr>
            <a:r>
              <a:rPr lang="en-US" dirty="0" smtClean="0"/>
              <a:t>    void </a:t>
            </a:r>
            <a:r>
              <a:rPr lang="en-US" dirty="0" err="1" smtClean="0"/>
              <a:t>frobnicate</a:t>
            </a:r>
            <a:r>
              <a:rPr lang="en-US" dirty="0" smtClean="0"/>
              <a:t>() { /* … */ }</a:t>
            </a:r>
          </a:p>
          <a:p>
            <a:pPr marL="0" indent="0">
              <a:buNone/>
            </a:pPr>
            <a:r>
              <a:rPr lang="en-US" dirty="0" smtClean="0"/>
              <a:t>};</a:t>
            </a:r>
            <a:endParaRPr lang="en-US" dirty="0"/>
          </a:p>
        </p:txBody>
      </p:sp>
    </p:spTree>
    <p:extLst>
      <p:ext uri="{BB962C8B-B14F-4D97-AF65-F5344CB8AC3E}">
        <p14:creationId xmlns:p14="http://schemas.microsoft.com/office/powerpoint/2010/main" val="3103448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normAutofit/>
          </a:bodyPr>
          <a:lstStyle/>
          <a:p>
            <a:r>
              <a:rPr lang="ro-RO" dirty="0" smtClean="0"/>
              <a:t>Interfața unui tip reprezintă operațiile pe care acesta le suportă</a:t>
            </a:r>
          </a:p>
          <a:p>
            <a:pPr lvl="1"/>
            <a:r>
              <a:rPr lang="ro-RO" dirty="0"/>
              <a:t>D</a:t>
            </a:r>
            <a:r>
              <a:rPr lang="ro-RO" dirty="0" smtClean="0"/>
              <a:t>ată de semnăturile membrilor publici</a:t>
            </a:r>
          </a:p>
          <a:p>
            <a:pPr lvl="1"/>
            <a:r>
              <a:rPr lang="ro-RO" dirty="0" smtClean="0"/>
              <a:t>Un </a:t>
            </a:r>
            <a:r>
              <a:rPr lang="en-US" dirty="0" smtClean="0"/>
              <a:t>“</a:t>
            </a:r>
            <a:r>
              <a:rPr lang="ro-RO" dirty="0" smtClean="0"/>
              <a:t>contract</a:t>
            </a:r>
            <a:r>
              <a:rPr lang="en-US" dirty="0" smtClean="0"/>
              <a:t>”</a:t>
            </a:r>
            <a:r>
              <a:rPr lang="ro-RO" dirty="0" smtClean="0"/>
              <a:t> față de utilizatorii tipului</a:t>
            </a:r>
          </a:p>
          <a:p>
            <a:pPr lvl="1"/>
            <a:r>
              <a:rPr lang="ro-RO" dirty="0" smtClean="0"/>
              <a:t>Un sistem static de tipuri poate face verificări</a:t>
            </a:r>
          </a:p>
          <a:p>
            <a:r>
              <a:rPr lang="ro-RO" dirty="0" smtClean="0"/>
              <a:t>Implementarea unui tip este ceea ce face interfața să funcționeze</a:t>
            </a:r>
          </a:p>
          <a:p>
            <a:pPr lvl="1"/>
            <a:r>
              <a:rPr lang="ro-RO" dirty="0" smtClean="0"/>
              <a:t>Dată de membrii privați și codul metodelor</a:t>
            </a:r>
          </a:p>
          <a:p>
            <a:r>
              <a:rPr lang="ro-RO" dirty="0" smtClean="0"/>
              <a:t>Metodele pot să nu fie implementate</a:t>
            </a:r>
          </a:p>
          <a:p>
            <a:pPr lvl="1"/>
            <a:r>
              <a:rPr lang="ro-RO" dirty="0" smtClean="0"/>
              <a:t>O astfel de clasă nu poate fi </a:t>
            </a:r>
            <a:r>
              <a:rPr lang="ro-RO" dirty="0" err="1" smtClean="0"/>
              <a:t>instanțiată</a:t>
            </a:r>
            <a:endParaRPr lang="ro-RO" dirty="0" smtClean="0"/>
          </a:p>
          <a:p>
            <a:endParaRPr lang="ro-RO" dirty="0" smtClean="0"/>
          </a:p>
        </p:txBody>
      </p:sp>
    </p:spTree>
    <p:extLst>
      <p:ext uri="{BB962C8B-B14F-4D97-AF65-F5344CB8AC3E}">
        <p14:creationId xmlns:p14="http://schemas.microsoft.com/office/powerpoint/2010/main" val="3548737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normAutofit/>
          </a:bodyPr>
          <a:lstStyle/>
          <a:p>
            <a:r>
              <a:rPr lang="ro-RO" dirty="0" smtClean="0"/>
              <a:t>Un tip poate fi extins (derivat, moștenit):</a:t>
            </a:r>
          </a:p>
          <a:p>
            <a:pPr lvl="1"/>
            <a:r>
              <a:rPr lang="ro-RO" dirty="0" smtClean="0"/>
              <a:t>Pentru a-i schimba comportamentul existent</a:t>
            </a:r>
          </a:p>
          <a:p>
            <a:pPr lvl="1"/>
            <a:r>
              <a:rPr lang="ro-RO" dirty="0" smtClean="0"/>
              <a:t>Pentru a adăuga comportament nou</a:t>
            </a:r>
          </a:p>
          <a:p>
            <a:r>
              <a:rPr lang="ro-RO" dirty="0" smtClean="0"/>
              <a:t>Tipul derivat trebuie să respecte contractul tipului original</a:t>
            </a:r>
          </a:p>
          <a:p>
            <a:r>
              <a:rPr lang="en-US" dirty="0" smtClean="0"/>
              <a:t>“</a:t>
            </a:r>
            <a:r>
              <a:rPr lang="ro-RO" dirty="0" err="1" smtClean="0"/>
              <a:t>is</a:t>
            </a:r>
            <a:r>
              <a:rPr lang="ro-RO" dirty="0" smtClean="0"/>
              <a:t>-a</a:t>
            </a:r>
            <a:r>
              <a:rPr lang="en-US" dirty="0" smtClean="0"/>
              <a:t>”</a:t>
            </a:r>
            <a:endParaRPr lang="ro-RO" dirty="0" smtClean="0"/>
          </a:p>
        </p:txBody>
      </p:sp>
    </p:spTree>
    <p:extLst>
      <p:ext uri="{BB962C8B-B14F-4D97-AF65-F5344CB8AC3E}">
        <p14:creationId xmlns:p14="http://schemas.microsoft.com/office/powerpoint/2010/main" val="1763494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Moștenire</a:t>
            </a:r>
            <a:endParaRPr lang="en-US" dirty="0"/>
          </a:p>
        </p:txBody>
      </p:sp>
      <p:sp>
        <p:nvSpPr>
          <p:cNvPr id="3" name="Content Placeholder 2"/>
          <p:cNvSpPr>
            <a:spLocks noGrp="1"/>
          </p:cNvSpPr>
          <p:nvPr>
            <p:ph idx="1"/>
          </p:nvPr>
        </p:nvSpPr>
        <p:spPr/>
        <p:txBody>
          <a:bodyPr/>
          <a:lstStyle/>
          <a:p>
            <a:r>
              <a:rPr lang="ro-RO" dirty="0" smtClean="0"/>
              <a:t>O clasă derivată moștenește membrii claselor de bază</a:t>
            </a:r>
          </a:p>
          <a:p>
            <a:r>
              <a:rPr lang="ro-RO" dirty="0" smtClean="0"/>
              <a:t>O clasă derivată poate adăuga membri noi</a:t>
            </a:r>
          </a:p>
          <a:p>
            <a:r>
              <a:rPr lang="ro-RO" dirty="0" smtClean="0"/>
              <a:t>O clasă derivată poate înlocui implementarea unor metode moștenite</a:t>
            </a:r>
          </a:p>
          <a:p>
            <a:r>
              <a:rPr lang="ro-RO" dirty="0" smtClean="0"/>
              <a:t>În C++ o clasă poate fi derivată din mai multe clase de bază</a:t>
            </a:r>
          </a:p>
          <a:p>
            <a:r>
              <a:rPr lang="ro-RO" dirty="0" smtClean="0"/>
              <a:t>Moștenire bună și rea:</a:t>
            </a:r>
          </a:p>
          <a:p>
            <a:pPr lvl="1"/>
            <a:r>
              <a:rPr lang="ro-RO" dirty="0" smtClean="0"/>
              <a:t>implementarea unui contract (vs.)</a:t>
            </a:r>
          </a:p>
          <a:p>
            <a:pPr lvl="1"/>
            <a:r>
              <a:rPr lang="ro-RO" dirty="0" smtClean="0"/>
              <a:t>reutilizarea codului</a:t>
            </a:r>
          </a:p>
          <a:p>
            <a:r>
              <a:rPr lang="ro-RO" dirty="0" smtClean="0"/>
              <a:t>Clasele derivate sunt strâns legate de clasele de bază</a:t>
            </a:r>
          </a:p>
          <a:p>
            <a:pPr lvl="1"/>
            <a:endParaRPr lang="ro-RO" dirty="0" smtClean="0"/>
          </a:p>
          <a:p>
            <a:endParaRPr lang="en-US" dirty="0"/>
          </a:p>
        </p:txBody>
      </p:sp>
    </p:spTree>
    <p:extLst>
      <p:ext uri="{BB962C8B-B14F-4D97-AF65-F5344CB8AC3E}">
        <p14:creationId xmlns:p14="http://schemas.microsoft.com/office/powerpoint/2010/main" val="639005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Compoziție</a:t>
            </a:r>
            <a:endParaRPr lang="en-US" dirty="0"/>
          </a:p>
        </p:txBody>
      </p:sp>
      <p:sp>
        <p:nvSpPr>
          <p:cNvPr id="3" name="Content Placeholder 2"/>
          <p:cNvSpPr>
            <a:spLocks noGrp="1"/>
          </p:cNvSpPr>
          <p:nvPr>
            <p:ph idx="1"/>
          </p:nvPr>
        </p:nvSpPr>
        <p:spPr/>
        <p:txBody>
          <a:bodyPr/>
          <a:lstStyle/>
          <a:p>
            <a:r>
              <a:rPr lang="ro-RO" dirty="0" smtClean="0"/>
              <a:t>O clasă derivată poate avea ca membri obiecte de alte clase</a:t>
            </a:r>
          </a:p>
          <a:p>
            <a:r>
              <a:rPr lang="ro-RO" dirty="0" smtClean="0"/>
              <a:t>Poate fi refolosită implementarea acestora</a:t>
            </a:r>
          </a:p>
          <a:p>
            <a:r>
              <a:rPr lang="ro-RO" dirty="0" smtClean="0"/>
              <a:t>Compoziția duce la clase care depind mai puțin una de </a:t>
            </a:r>
            <a:r>
              <a:rPr lang="ro-RO" dirty="0" smtClean="0"/>
              <a:t>alta</a:t>
            </a:r>
          </a:p>
          <a:p>
            <a:r>
              <a:rPr lang="en-US" dirty="0" smtClean="0"/>
              <a:t>“has-a”</a:t>
            </a:r>
            <a:endParaRPr lang="ro-RO" dirty="0" smtClean="0"/>
          </a:p>
          <a:p>
            <a:endParaRPr lang="en-US" dirty="0"/>
          </a:p>
        </p:txBody>
      </p:sp>
    </p:spTree>
    <p:extLst>
      <p:ext uri="{BB962C8B-B14F-4D97-AF65-F5344CB8AC3E}">
        <p14:creationId xmlns:p14="http://schemas.microsoft.com/office/powerpoint/2010/main" val="1694153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lstStyle/>
          <a:p>
            <a:r>
              <a:rPr lang="en-US" dirty="0" smtClean="0"/>
              <a:t>(</a:t>
            </a:r>
            <a:r>
              <a:rPr lang="en-US" dirty="0" smtClean="0"/>
              <a:t>demo)</a:t>
            </a:r>
            <a:endParaRPr lang="ro-RO" dirty="0" smtClean="0"/>
          </a:p>
          <a:p>
            <a:r>
              <a:rPr lang="ro-RO" dirty="0" smtClean="0"/>
              <a:t>vtables</a:t>
            </a:r>
            <a:endParaRPr lang="en-US" dirty="0"/>
          </a:p>
        </p:txBody>
      </p:sp>
    </p:spTree>
    <p:extLst>
      <p:ext uri="{BB962C8B-B14F-4D97-AF65-F5344CB8AC3E}">
        <p14:creationId xmlns:p14="http://schemas.microsoft.com/office/powerpoint/2010/main" val="1921312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Programare</a:t>
            </a:r>
            <a:r>
              <a:rPr lang="en-US" dirty="0" smtClean="0"/>
              <a:t> </a:t>
            </a:r>
            <a:r>
              <a:rPr lang="en-US" dirty="0" err="1" smtClean="0"/>
              <a:t>orientat</a:t>
            </a:r>
            <a:r>
              <a:rPr lang="ro-RO" dirty="0" smtClean="0"/>
              <a:t>ă pe obiect</a:t>
            </a:r>
            <a:endParaRPr lang="en-US" dirty="0"/>
          </a:p>
        </p:txBody>
      </p:sp>
      <p:sp>
        <p:nvSpPr>
          <p:cNvPr id="3" name="Content Placeholder 2"/>
          <p:cNvSpPr>
            <a:spLocks noGrp="1"/>
          </p:cNvSpPr>
          <p:nvPr>
            <p:ph idx="1"/>
          </p:nvPr>
        </p:nvSpPr>
        <p:spPr/>
        <p:txBody>
          <a:bodyPr>
            <a:normAutofit lnSpcReduction="10000"/>
          </a:bodyPr>
          <a:lstStyle/>
          <a:p>
            <a:r>
              <a:rPr lang="ro-RO" dirty="0" smtClean="0"/>
              <a:t>Single </a:t>
            </a:r>
            <a:r>
              <a:rPr lang="ro-RO" dirty="0" err="1" smtClean="0"/>
              <a:t>Responsibility</a:t>
            </a:r>
            <a:r>
              <a:rPr lang="ro-RO" dirty="0" smtClean="0"/>
              <a:t> </a:t>
            </a:r>
            <a:r>
              <a:rPr lang="ro-RO" dirty="0" err="1" smtClean="0"/>
              <a:t>Principle</a:t>
            </a:r>
            <a:endParaRPr lang="ro-RO" dirty="0" smtClean="0"/>
          </a:p>
          <a:p>
            <a:pPr lvl="1"/>
            <a:r>
              <a:rPr lang="ro-RO" dirty="0" smtClean="0"/>
              <a:t>A </a:t>
            </a:r>
            <a:r>
              <a:rPr lang="ro-RO" dirty="0" err="1" smtClean="0"/>
              <a:t>class</a:t>
            </a:r>
            <a:r>
              <a:rPr lang="ro-RO" dirty="0" smtClean="0"/>
              <a:t> </a:t>
            </a:r>
            <a:r>
              <a:rPr lang="ro-RO" dirty="0" err="1" smtClean="0"/>
              <a:t>should</a:t>
            </a:r>
            <a:r>
              <a:rPr lang="ro-RO" dirty="0" smtClean="0"/>
              <a:t> </a:t>
            </a:r>
            <a:r>
              <a:rPr lang="ro-RO" dirty="0" err="1" smtClean="0"/>
              <a:t>have</a:t>
            </a:r>
            <a:r>
              <a:rPr lang="ro-RO" dirty="0" smtClean="0"/>
              <a:t> a single </a:t>
            </a:r>
            <a:r>
              <a:rPr lang="ro-RO" dirty="0" err="1" smtClean="0"/>
              <a:t>responsibility</a:t>
            </a:r>
            <a:endParaRPr lang="ro-RO" dirty="0" smtClean="0"/>
          </a:p>
          <a:p>
            <a:r>
              <a:rPr lang="ro-RO" dirty="0" smtClean="0"/>
              <a:t>Open/</a:t>
            </a:r>
            <a:r>
              <a:rPr lang="ro-RO" dirty="0" err="1" smtClean="0"/>
              <a:t>Closed</a:t>
            </a:r>
            <a:r>
              <a:rPr lang="ro-RO" dirty="0" smtClean="0"/>
              <a:t> </a:t>
            </a:r>
            <a:r>
              <a:rPr lang="ro-RO" dirty="0" err="1" smtClean="0"/>
              <a:t>Principle</a:t>
            </a:r>
            <a:endParaRPr lang="ro-RO" dirty="0" smtClean="0"/>
          </a:p>
          <a:p>
            <a:pPr lvl="1"/>
            <a:r>
              <a:rPr lang="ro-RO" dirty="0" err="1" smtClean="0"/>
              <a:t>Entities</a:t>
            </a:r>
            <a:r>
              <a:rPr lang="ro-RO" dirty="0" smtClean="0"/>
              <a:t> </a:t>
            </a:r>
            <a:r>
              <a:rPr lang="ro-RO" dirty="0" err="1" smtClean="0"/>
              <a:t>should</a:t>
            </a:r>
            <a:r>
              <a:rPr lang="ro-RO" dirty="0" smtClean="0"/>
              <a:t> </a:t>
            </a:r>
            <a:r>
              <a:rPr lang="ro-RO" dirty="0" err="1" smtClean="0"/>
              <a:t>be</a:t>
            </a:r>
            <a:r>
              <a:rPr lang="ro-RO" dirty="0" smtClean="0"/>
              <a:t> open for </a:t>
            </a:r>
            <a:r>
              <a:rPr lang="ro-RO" dirty="0" err="1" smtClean="0"/>
              <a:t>extension</a:t>
            </a:r>
            <a:r>
              <a:rPr lang="ro-RO" dirty="0" smtClean="0"/>
              <a:t>, but </a:t>
            </a:r>
            <a:r>
              <a:rPr lang="ro-RO" dirty="0" err="1" smtClean="0"/>
              <a:t>closed</a:t>
            </a:r>
            <a:r>
              <a:rPr lang="ro-RO" dirty="0" smtClean="0"/>
              <a:t> for </a:t>
            </a:r>
            <a:r>
              <a:rPr lang="ro-RO" dirty="0" err="1" smtClean="0"/>
              <a:t>modification</a:t>
            </a:r>
            <a:endParaRPr lang="ro-RO" dirty="0" smtClean="0"/>
          </a:p>
          <a:p>
            <a:r>
              <a:rPr lang="ro-RO" dirty="0" err="1" smtClean="0"/>
              <a:t>Liskov</a:t>
            </a:r>
            <a:r>
              <a:rPr lang="ro-RO" dirty="0" smtClean="0"/>
              <a:t> </a:t>
            </a:r>
            <a:r>
              <a:rPr lang="ro-RO" dirty="0" err="1" smtClean="0"/>
              <a:t>Substitution</a:t>
            </a:r>
            <a:r>
              <a:rPr lang="ro-RO" dirty="0" smtClean="0"/>
              <a:t> </a:t>
            </a:r>
            <a:r>
              <a:rPr lang="ro-RO" dirty="0" err="1" smtClean="0"/>
              <a:t>Principle</a:t>
            </a:r>
            <a:endParaRPr lang="ro-RO" dirty="0" smtClean="0"/>
          </a:p>
          <a:p>
            <a:pPr lvl="1"/>
            <a:r>
              <a:rPr lang="ro-RO" dirty="0" err="1" smtClean="0"/>
              <a:t>Objects</a:t>
            </a:r>
            <a:r>
              <a:rPr lang="ro-RO" dirty="0" smtClean="0"/>
              <a:t> </a:t>
            </a:r>
            <a:r>
              <a:rPr lang="ro-RO" dirty="0" err="1" smtClean="0"/>
              <a:t>should</a:t>
            </a:r>
            <a:r>
              <a:rPr lang="ro-RO" dirty="0" smtClean="0"/>
              <a:t> </a:t>
            </a:r>
            <a:r>
              <a:rPr lang="ro-RO" dirty="0" err="1" smtClean="0"/>
              <a:t>be</a:t>
            </a:r>
            <a:r>
              <a:rPr lang="ro-RO" dirty="0" smtClean="0"/>
              <a:t> </a:t>
            </a:r>
            <a:r>
              <a:rPr lang="ro-RO" dirty="0" err="1" smtClean="0"/>
              <a:t>replaceable</a:t>
            </a:r>
            <a:r>
              <a:rPr lang="ro-RO" dirty="0" smtClean="0"/>
              <a:t> </a:t>
            </a:r>
            <a:r>
              <a:rPr lang="ro-RO" dirty="0" err="1" smtClean="0"/>
              <a:t>with</a:t>
            </a:r>
            <a:r>
              <a:rPr lang="ro-RO" dirty="0" smtClean="0"/>
              <a:t> </a:t>
            </a:r>
            <a:r>
              <a:rPr lang="ro-RO" dirty="0" err="1" smtClean="0"/>
              <a:t>instances</a:t>
            </a:r>
            <a:r>
              <a:rPr lang="ro-RO" dirty="0" smtClean="0"/>
              <a:t> of </a:t>
            </a:r>
            <a:r>
              <a:rPr lang="ro-RO" dirty="0" err="1" smtClean="0"/>
              <a:t>subtypes</a:t>
            </a:r>
            <a:endParaRPr lang="ro-RO" dirty="0" smtClean="0"/>
          </a:p>
          <a:p>
            <a:r>
              <a:rPr lang="ro-RO" dirty="0" err="1" smtClean="0"/>
              <a:t>Interface</a:t>
            </a:r>
            <a:r>
              <a:rPr lang="ro-RO" dirty="0" smtClean="0"/>
              <a:t> </a:t>
            </a:r>
            <a:r>
              <a:rPr lang="ro-RO" dirty="0" err="1" smtClean="0"/>
              <a:t>Segregation</a:t>
            </a:r>
            <a:r>
              <a:rPr lang="ro-RO" dirty="0" smtClean="0"/>
              <a:t> </a:t>
            </a:r>
            <a:r>
              <a:rPr lang="ro-RO" dirty="0" err="1" smtClean="0"/>
              <a:t>Principle</a:t>
            </a:r>
            <a:endParaRPr lang="ro-RO" dirty="0" smtClean="0"/>
          </a:p>
          <a:p>
            <a:pPr lvl="1"/>
            <a:r>
              <a:rPr lang="ro-RO" dirty="0" smtClean="0"/>
              <a:t>Client-specific </a:t>
            </a:r>
            <a:r>
              <a:rPr lang="ro-RO" dirty="0" err="1" smtClean="0"/>
              <a:t>interfaces</a:t>
            </a:r>
            <a:r>
              <a:rPr lang="ro-RO" dirty="0" smtClean="0"/>
              <a:t> are </a:t>
            </a:r>
            <a:r>
              <a:rPr lang="ro-RO" dirty="0" err="1" smtClean="0"/>
              <a:t>better</a:t>
            </a:r>
            <a:r>
              <a:rPr lang="ro-RO" dirty="0" smtClean="0"/>
              <a:t> </a:t>
            </a:r>
            <a:r>
              <a:rPr lang="ro-RO" dirty="0" err="1" smtClean="0"/>
              <a:t>than</a:t>
            </a:r>
            <a:r>
              <a:rPr lang="ro-RO" dirty="0" smtClean="0"/>
              <a:t> </a:t>
            </a:r>
            <a:r>
              <a:rPr lang="ro-RO" dirty="0" err="1" smtClean="0"/>
              <a:t>large</a:t>
            </a:r>
            <a:r>
              <a:rPr lang="ro-RO" dirty="0" smtClean="0"/>
              <a:t> </a:t>
            </a:r>
            <a:r>
              <a:rPr lang="ro-RO" dirty="0" err="1" smtClean="0"/>
              <a:t>ones</a:t>
            </a:r>
            <a:endParaRPr lang="ro-RO" dirty="0" smtClean="0"/>
          </a:p>
          <a:p>
            <a:r>
              <a:rPr lang="ro-RO" dirty="0" err="1" smtClean="0"/>
              <a:t>Dependency</a:t>
            </a:r>
            <a:r>
              <a:rPr lang="ro-RO" dirty="0" smtClean="0"/>
              <a:t> </a:t>
            </a:r>
            <a:r>
              <a:rPr lang="ro-RO" dirty="0" err="1" smtClean="0"/>
              <a:t>Inversion</a:t>
            </a:r>
            <a:r>
              <a:rPr lang="ro-RO" dirty="0" smtClean="0"/>
              <a:t> </a:t>
            </a:r>
            <a:r>
              <a:rPr lang="ro-RO" dirty="0" err="1" smtClean="0"/>
              <a:t>Principle</a:t>
            </a:r>
            <a:endParaRPr lang="ro-RO" dirty="0" smtClean="0"/>
          </a:p>
          <a:p>
            <a:pPr lvl="1"/>
            <a:r>
              <a:rPr lang="ro-RO" dirty="0" err="1" smtClean="0"/>
              <a:t>Depend</a:t>
            </a:r>
            <a:r>
              <a:rPr lang="ro-RO" dirty="0" smtClean="0"/>
              <a:t> </a:t>
            </a:r>
            <a:r>
              <a:rPr lang="ro-RO" dirty="0" err="1" smtClean="0"/>
              <a:t>upon</a:t>
            </a:r>
            <a:r>
              <a:rPr lang="ro-RO" dirty="0" smtClean="0"/>
              <a:t> </a:t>
            </a:r>
            <a:r>
              <a:rPr lang="ro-RO" dirty="0" err="1" smtClean="0"/>
              <a:t>abstractions</a:t>
            </a:r>
            <a:r>
              <a:rPr lang="ro-RO" dirty="0" smtClean="0"/>
              <a:t>, </a:t>
            </a:r>
            <a:r>
              <a:rPr lang="ro-RO" dirty="0" err="1" smtClean="0"/>
              <a:t>not</a:t>
            </a:r>
            <a:r>
              <a:rPr lang="ro-RO" dirty="0" smtClean="0"/>
              <a:t> </a:t>
            </a:r>
            <a:r>
              <a:rPr lang="ro-RO" dirty="0" err="1" smtClean="0"/>
              <a:t>upon</a:t>
            </a:r>
            <a:r>
              <a:rPr lang="ro-RO" dirty="0" smtClean="0"/>
              <a:t> </a:t>
            </a:r>
            <a:r>
              <a:rPr lang="ro-RO" dirty="0" err="1" smtClean="0"/>
              <a:t>concretions</a:t>
            </a:r>
            <a:endParaRPr lang="en-US" dirty="0"/>
          </a:p>
        </p:txBody>
      </p:sp>
    </p:spTree>
    <p:extLst>
      <p:ext uri="{BB962C8B-B14F-4D97-AF65-F5344CB8AC3E}">
        <p14:creationId xmlns:p14="http://schemas.microsoft.com/office/powerpoint/2010/main" val="87050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Turtle</a:t>
            </a:r>
            <a:r>
              <a:rPr lang="ro-RO" dirty="0" smtClean="0"/>
              <a:t> </a:t>
            </a:r>
            <a:r>
              <a:rPr lang="ro-RO" dirty="0" err="1" smtClean="0"/>
              <a:t>Graphics</a:t>
            </a:r>
            <a:endParaRPr lang="en-US" dirty="0"/>
          </a:p>
        </p:txBody>
      </p:sp>
      <p:sp>
        <p:nvSpPr>
          <p:cNvPr id="3" name="Content Placeholder 2"/>
          <p:cNvSpPr>
            <a:spLocks noGrp="1"/>
          </p:cNvSpPr>
          <p:nvPr>
            <p:ph idx="1"/>
          </p:nvPr>
        </p:nvSpPr>
        <p:spPr/>
        <p:txBody>
          <a:bodyPr/>
          <a:lstStyle/>
          <a:p>
            <a:r>
              <a:rPr lang="ro-RO" dirty="0" smtClean="0"/>
              <a:t>Un sistem pentru grafică vectorială în plan</a:t>
            </a:r>
          </a:p>
          <a:p>
            <a:r>
              <a:rPr lang="ro-RO" dirty="0" smtClean="0"/>
              <a:t>Deplasarea unui cursor</a:t>
            </a:r>
          </a:p>
          <a:p>
            <a:pPr lvl="1"/>
            <a:r>
              <a:rPr lang="ro-RO" dirty="0" smtClean="0"/>
              <a:t>Locație</a:t>
            </a:r>
          </a:p>
          <a:p>
            <a:pPr lvl="1"/>
            <a:r>
              <a:rPr lang="ro-RO" dirty="0" smtClean="0"/>
              <a:t>Orientare</a:t>
            </a:r>
          </a:p>
          <a:p>
            <a:pPr lvl="1"/>
            <a:r>
              <a:rPr lang="ro-RO" dirty="0" smtClean="0"/>
              <a:t>Starea creionului</a:t>
            </a:r>
          </a:p>
          <a:p>
            <a:r>
              <a:rPr lang="ro-RO" dirty="0" smtClean="0"/>
              <a:t>(live </a:t>
            </a:r>
            <a:r>
              <a:rPr lang="ro-RO" dirty="0" err="1" smtClean="0"/>
              <a:t>coding</a:t>
            </a:r>
            <a:r>
              <a:rPr lang="ro-RO" dirty="0" smtClean="0"/>
              <a:t>)</a:t>
            </a:r>
            <a:endParaRPr lang="en-US" dirty="0"/>
          </a:p>
        </p:txBody>
      </p:sp>
    </p:spTree>
    <p:extLst>
      <p:ext uri="{BB962C8B-B14F-4D97-AF65-F5344CB8AC3E}">
        <p14:creationId xmlns:p14="http://schemas.microsoft.com/office/powerpoint/2010/main" val="2123122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normAutofit/>
          </a:bodyPr>
          <a:lstStyle/>
          <a:p>
            <a:r>
              <a:rPr lang="en-US" dirty="0" smtClean="0"/>
              <a:t>“Programmers should be free to pick their own programming style, and that style should be fully supported by C++.”</a:t>
            </a:r>
          </a:p>
          <a:p>
            <a:r>
              <a:rPr lang="en-US" dirty="0" smtClean="0"/>
              <a:t>“Allowing a useful feature is more important than preventing every possible misuse of C++.”</a:t>
            </a:r>
            <a:endParaRPr lang="ro-RO" dirty="0" smtClean="0"/>
          </a:p>
          <a:p>
            <a:r>
              <a:rPr lang="en-US" dirty="0" smtClean="0"/>
              <a:t>“No implicit violations of the type system (but allow explicit violations that have been explicitly asked for by the programmer).”</a:t>
            </a:r>
            <a:endParaRPr lang="ro-RO" dirty="0" smtClean="0"/>
          </a:p>
          <a:p>
            <a:r>
              <a:rPr lang="en-US" dirty="0" smtClean="0"/>
              <a:t>“Make user created types have equal support and performance to built in types.”</a:t>
            </a:r>
          </a:p>
        </p:txBody>
      </p:sp>
    </p:spTree>
    <p:extLst>
      <p:ext uri="{BB962C8B-B14F-4D97-AF65-F5344CB8AC3E}">
        <p14:creationId xmlns:p14="http://schemas.microsoft.com/office/powerpoint/2010/main" val="704715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Unit </a:t>
            </a:r>
            <a:r>
              <a:rPr lang="ro-RO" dirty="0" err="1" smtClean="0"/>
              <a:t>Circle</a:t>
            </a:r>
            <a:endParaRPr lang="en-US" dirty="0"/>
          </a:p>
        </p:txBody>
      </p:sp>
      <p:pic>
        <p:nvPicPr>
          <p:cNvPr id="3074" name="Picture 2" descr="http://mathmistakes.info/facts/TrigFacts/learn/images/ucdef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312" y="2310606"/>
            <a:ext cx="3381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252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What</a:t>
            </a:r>
            <a:r>
              <a:rPr lang="en-US" dirty="0" smtClean="0"/>
              <a:t>’</a:t>
            </a:r>
            <a:r>
              <a:rPr lang="ro-RO" dirty="0" smtClean="0"/>
              <a:t>s </a:t>
            </a:r>
            <a:r>
              <a:rPr lang="ro-RO" dirty="0" err="1" smtClean="0"/>
              <a:t>Next</a:t>
            </a:r>
            <a:r>
              <a:rPr lang="ro-RO" dirty="0" smtClean="0"/>
              <a:t>?</a:t>
            </a:r>
            <a:endParaRPr lang="en-US" dirty="0"/>
          </a:p>
        </p:txBody>
      </p:sp>
      <p:pic>
        <p:nvPicPr>
          <p:cNvPr id="1026" name="Picture 2" descr="http://www.reasons.org/Media/Default/ImageCache/559x400-FitWidth/Images/cliff-hanger-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020094"/>
            <a:ext cx="53244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45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Bonus </a:t>
            </a:r>
            <a:r>
              <a:rPr lang="ro-RO" dirty="0" err="1" smtClean="0"/>
              <a:t>Slides</a:t>
            </a:r>
            <a:endParaRPr lang="en-US" dirty="0"/>
          </a:p>
        </p:txBody>
      </p:sp>
    </p:spTree>
    <p:extLst>
      <p:ext uri="{BB962C8B-B14F-4D97-AF65-F5344CB8AC3E}">
        <p14:creationId xmlns:p14="http://schemas.microsoft.com/office/powerpoint/2010/main" val="352613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smtClean="0"/>
              <a:t>Pointer</a:t>
            </a:r>
            <a:r>
              <a:rPr lang="en-US" dirty="0" smtClean="0"/>
              <a:t>s and </a:t>
            </a:r>
            <a:r>
              <a:rPr lang="ro-RO" dirty="0" smtClean="0"/>
              <a:t>Refer</a:t>
            </a:r>
            <a:r>
              <a:rPr lang="en-US" dirty="0" err="1" smtClean="0"/>
              <a:t>ences</a:t>
            </a:r>
            <a:endParaRPr lang="en-US" dirty="0"/>
          </a:p>
        </p:txBody>
      </p:sp>
      <p:sp>
        <p:nvSpPr>
          <p:cNvPr id="4" name="Content Placeholder 3"/>
          <p:cNvSpPr>
            <a:spLocks noGrp="1"/>
          </p:cNvSpPr>
          <p:nvPr>
            <p:ph idx="1"/>
          </p:nvPr>
        </p:nvSpPr>
        <p:spPr/>
        <p:txBody>
          <a:bodyPr/>
          <a:lstStyle/>
          <a:p>
            <a:pPr marL="0" indent="0">
              <a:buNone/>
            </a:pPr>
            <a:r>
              <a:rPr lang="ro-RO" dirty="0" err="1" smtClean="0"/>
              <a:t>int</a:t>
            </a:r>
            <a:r>
              <a:rPr lang="ro-RO" dirty="0" smtClean="0"/>
              <a:t> </a:t>
            </a:r>
            <a:r>
              <a:rPr lang="en-US" dirty="0" smtClean="0"/>
              <a:t>x = 1, y = 2, *p = &amp;x; // *p == 1</a:t>
            </a:r>
          </a:p>
          <a:p>
            <a:pPr marL="0" indent="0">
              <a:buNone/>
            </a:pPr>
            <a:r>
              <a:rPr lang="en-US" dirty="0" smtClean="0"/>
              <a:t>*p = 3; // x == 3</a:t>
            </a:r>
          </a:p>
          <a:p>
            <a:pPr marL="0" indent="0">
              <a:buNone/>
            </a:pPr>
            <a:r>
              <a:rPr lang="en-US" dirty="0" smtClean="0"/>
              <a:t>p = &amp;y; // x == 3 &amp;&amp; *p == 2</a:t>
            </a:r>
          </a:p>
          <a:p>
            <a:pPr marL="0" indent="0">
              <a:buNone/>
            </a:pPr>
            <a:r>
              <a:rPr lang="en-US" dirty="0" smtClean="0"/>
              <a:t>*p = 4; // y == 2</a:t>
            </a:r>
          </a:p>
          <a:p>
            <a:pPr marL="0" indent="0">
              <a:buNone/>
            </a:pPr>
            <a:endParaRPr lang="en-US" dirty="0"/>
          </a:p>
          <a:p>
            <a:pPr marL="0" indent="0">
              <a:buNone/>
            </a:pPr>
            <a:r>
              <a:rPr lang="en-US" dirty="0" err="1" smtClean="0"/>
              <a:t>int</a:t>
            </a:r>
            <a:r>
              <a:rPr lang="en-US" dirty="0" smtClean="0"/>
              <a:t> &amp;z = x; // z = 3</a:t>
            </a:r>
          </a:p>
          <a:p>
            <a:pPr marL="0" indent="0">
              <a:buNone/>
            </a:pPr>
            <a:r>
              <a:rPr lang="en-US" dirty="0" smtClean="0"/>
              <a:t>z = 5; // x == 5</a:t>
            </a:r>
          </a:p>
        </p:txBody>
      </p:sp>
    </p:spTree>
    <p:extLst>
      <p:ext uri="{BB962C8B-B14F-4D97-AF65-F5344CB8AC3E}">
        <p14:creationId xmlns:p14="http://schemas.microsoft.com/office/powerpoint/2010/main" val="973176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namespace ns1 { namespace ns2 {</a:t>
            </a:r>
          </a:p>
          <a:p>
            <a:pPr marL="0" indent="0">
              <a:buNone/>
            </a:pPr>
            <a:r>
              <a:rPr lang="en-US" dirty="0"/>
              <a:t> </a:t>
            </a:r>
            <a:r>
              <a:rPr lang="en-US" dirty="0" smtClean="0"/>
              <a:t>   class A { };</a:t>
            </a:r>
          </a:p>
          <a:p>
            <a:pPr marL="0" indent="0">
              <a:buNone/>
            </a:pPr>
            <a:r>
              <a:rPr lang="en-US" dirty="0" smtClean="0"/>
              <a:t>} }</a:t>
            </a:r>
          </a:p>
          <a:p>
            <a:pPr marL="0" indent="0">
              <a:buNone/>
            </a:pPr>
            <a:r>
              <a:rPr lang="en-US" dirty="0" smtClean="0"/>
              <a:t>ns1::ns2::A a1;</a:t>
            </a:r>
          </a:p>
          <a:p>
            <a:pPr marL="0" indent="0">
              <a:buNone/>
            </a:pPr>
            <a:r>
              <a:rPr lang="en-US" dirty="0" smtClean="0"/>
              <a:t>using namespace ns1;</a:t>
            </a:r>
          </a:p>
          <a:p>
            <a:pPr marL="0" indent="0">
              <a:buNone/>
            </a:pPr>
            <a:r>
              <a:rPr lang="en-US" dirty="0" smtClean="0"/>
              <a:t>ns2</a:t>
            </a:r>
            <a:r>
              <a:rPr lang="en-US" dirty="0"/>
              <a:t>::A </a:t>
            </a:r>
            <a:r>
              <a:rPr lang="en-US" dirty="0" smtClean="0"/>
              <a:t>a2;</a:t>
            </a:r>
            <a:endParaRPr lang="en-US" dirty="0"/>
          </a:p>
          <a:p>
            <a:pPr marL="0" indent="0">
              <a:buNone/>
            </a:pPr>
            <a:r>
              <a:rPr lang="en-US" dirty="0" smtClean="0"/>
              <a:t>using ns1::ns2::A;</a:t>
            </a:r>
          </a:p>
          <a:p>
            <a:pPr marL="0" indent="0">
              <a:buNone/>
            </a:pPr>
            <a:r>
              <a:rPr lang="en-US" dirty="0" smtClean="0"/>
              <a:t>A a3;</a:t>
            </a:r>
            <a:endParaRPr lang="en-US" dirty="0"/>
          </a:p>
        </p:txBody>
      </p:sp>
    </p:spTree>
    <p:extLst>
      <p:ext uri="{BB962C8B-B14F-4D97-AF65-F5344CB8AC3E}">
        <p14:creationId xmlns:p14="http://schemas.microsoft.com/office/powerpoint/2010/main" val="2789617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iostream</a:t>
            </a:r>
            <a:r>
              <a:rPr lang="en-US" dirty="0" smtClean="0"/>
              <a:t>&gt;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cout</a:t>
            </a:r>
            <a:r>
              <a:rPr lang="en-US" dirty="0" smtClean="0"/>
              <a:t> &lt;&lt; “hello ” &lt;&lt; hex </a:t>
            </a:r>
            <a:r>
              <a:rPr lang="en-US" dirty="0"/>
              <a:t>&lt;&lt; </a:t>
            </a:r>
            <a:r>
              <a:rPr lang="en-US" dirty="0" smtClean="0"/>
              <a:t>51966 &lt;&lt; </a:t>
            </a:r>
            <a:r>
              <a:rPr lang="en-US" dirty="0" err="1" smtClean="0"/>
              <a:t>endl</a:t>
            </a:r>
            <a:r>
              <a:rPr lang="en-US" dirty="0" smtClean="0"/>
              <a:t>;</a:t>
            </a:r>
          </a:p>
          <a:p>
            <a:pPr marL="0" indent="0">
              <a:buNone/>
            </a:pPr>
            <a:r>
              <a:rPr lang="en-US" dirty="0" err="1" smtClean="0"/>
              <a:t>printf</a:t>
            </a:r>
            <a:r>
              <a:rPr lang="en-US" dirty="0" smtClean="0"/>
              <a:t>(“%</a:t>
            </a:r>
            <a:r>
              <a:rPr lang="en-US" dirty="0" err="1" smtClean="0"/>
              <a:t>s%d</a:t>
            </a:r>
            <a:r>
              <a:rPr lang="en-US" dirty="0" smtClean="0"/>
              <a:t>\n”, “hello”, 123); // %d or %</a:t>
            </a:r>
            <a:r>
              <a:rPr lang="en-US" dirty="0" err="1" smtClean="0"/>
              <a:t>i</a:t>
            </a:r>
            <a:r>
              <a:rPr lang="en-US" dirty="0" smtClean="0"/>
              <a:t>, %u, %x</a:t>
            </a:r>
          </a:p>
          <a:p>
            <a:pPr marL="0" indent="0">
              <a:buNone/>
            </a:pPr>
            <a:r>
              <a:rPr lang="en-US" dirty="0" smtClean="0"/>
              <a:t>                                                       // wide strings? </a:t>
            </a:r>
            <a:r>
              <a:rPr lang="en-US" dirty="0" err="1" smtClean="0"/>
              <a:t>size_t</a:t>
            </a:r>
            <a:r>
              <a:rPr lang="en-US" dirty="0" smtClean="0"/>
              <a:t>?</a:t>
            </a:r>
          </a:p>
          <a:p>
            <a:pPr marL="0" indent="0">
              <a:buNone/>
            </a:pPr>
            <a:endParaRPr lang="en-US" dirty="0"/>
          </a:p>
        </p:txBody>
      </p:sp>
    </p:spTree>
    <p:extLst>
      <p:ext uri="{BB962C8B-B14F-4D97-AF65-F5344CB8AC3E}">
        <p14:creationId xmlns:p14="http://schemas.microsoft.com/office/powerpoint/2010/main" val="2511499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fstream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smtClean="0"/>
              <a:t>#include &lt;</a:t>
            </a:r>
            <a:r>
              <a:rPr lang="en-US" dirty="0" err="1" smtClean="0"/>
              <a:t>fstream</a:t>
            </a:r>
            <a:r>
              <a:rPr lang="en-US" dirty="0" smtClean="0"/>
              <a:t>&gt;</a:t>
            </a:r>
          </a:p>
          <a:p>
            <a:pPr marL="0" indent="0">
              <a:buNone/>
            </a:pPr>
            <a:r>
              <a:rPr lang="en-US" dirty="0"/>
              <a:t>#include </a:t>
            </a:r>
            <a:r>
              <a:rPr lang="en-US" dirty="0" smtClean="0"/>
              <a:t>&lt;</a:t>
            </a:r>
            <a:r>
              <a:rPr lang="en-US" dirty="0" err="1" smtClean="0"/>
              <a:t>ostream</a:t>
            </a:r>
            <a:r>
              <a:rPr lang="en-US" dirty="0"/>
              <a:t>&gt;</a:t>
            </a:r>
          </a:p>
          <a:p>
            <a:pPr marL="0" indent="0">
              <a:buNone/>
            </a:pPr>
            <a:r>
              <a:rPr lang="en-US" dirty="0" smtClean="0"/>
              <a:t>using namespace </a:t>
            </a:r>
            <a:r>
              <a:rPr lang="en-US" dirty="0" err="1" smtClean="0"/>
              <a:t>std</a:t>
            </a:r>
            <a:r>
              <a:rPr lang="en-US" dirty="0" smtClean="0"/>
              <a:t>;</a:t>
            </a:r>
          </a:p>
          <a:p>
            <a:pPr marL="0" indent="0">
              <a:buNone/>
            </a:pPr>
            <a:endParaRPr lang="en-US" dirty="0"/>
          </a:p>
          <a:p>
            <a:pPr marL="0" indent="0">
              <a:buNone/>
            </a:pPr>
            <a:r>
              <a:rPr lang="en-US" dirty="0" err="1" smtClean="0"/>
              <a:t>ofstream</a:t>
            </a:r>
            <a:r>
              <a:rPr lang="en-US" dirty="0"/>
              <a:t> </a:t>
            </a:r>
            <a:r>
              <a:rPr lang="en-US" dirty="0" smtClean="0"/>
              <a:t>f(“file.txt”);</a:t>
            </a:r>
          </a:p>
          <a:p>
            <a:pPr marL="0" indent="0">
              <a:buNone/>
            </a:pPr>
            <a:r>
              <a:rPr lang="en-US" dirty="0" smtClean="0"/>
              <a:t>f &lt;&lt; 42 &lt;&lt; </a:t>
            </a:r>
            <a:r>
              <a:rPr lang="en-US" dirty="0" err="1" smtClean="0"/>
              <a:t>endl</a:t>
            </a:r>
            <a:r>
              <a:rPr lang="en-US" dirty="0" smtClean="0"/>
              <a:t>;</a:t>
            </a:r>
            <a:endParaRPr lang="en-US" dirty="0"/>
          </a:p>
        </p:txBody>
      </p:sp>
    </p:spTree>
    <p:extLst>
      <p:ext uri="{BB962C8B-B14F-4D97-AF65-F5344CB8AC3E}">
        <p14:creationId xmlns:p14="http://schemas.microsoft.com/office/powerpoint/2010/main" val="925824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sstream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a:t>#include </a:t>
            </a:r>
            <a:r>
              <a:rPr lang="en-US" dirty="0" smtClean="0"/>
              <a:t>&lt;</a:t>
            </a:r>
            <a:r>
              <a:rPr lang="en-US" dirty="0" err="1" smtClean="0"/>
              <a:t>sstream</a:t>
            </a:r>
            <a:r>
              <a:rPr lang="en-US" dirty="0" smtClean="0"/>
              <a:t>&gt;</a:t>
            </a:r>
            <a:endParaRPr lang="en-US" dirty="0"/>
          </a:p>
          <a:p>
            <a:pPr marL="0" indent="0">
              <a:buNone/>
            </a:pPr>
            <a:r>
              <a:rPr lang="en-US" dirty="0"/>
              <a:t>#include &lt;</a:t>
            </a:r>
            <a:r>
              <a:rPr lang="en-US" dirty="0" err="1"/>
              <a:t>iostream</a:t>
            </a:r>
            <a:r>
              <a:rPr lang="en-US" dirty="0"/>
              <a:t>&gt;</a:t>
            </a:r>
          </a:p>
          <a:p>
            <a:pPr marL="0" indent="0">
              <a:buNone/>
            </a:pPr>
            <a:r>
              <a:rPr lang="en-US" dirty="0" smtClean="0"/>
              <a:t>#</a:t>
            </a:r>
            <a:r>
              <a:rPr lang="en-US" dirty="0"/>
              <a:t>include </a:t>
            </a:r>
            <a:r>
              <a:rPr lang="en-US" dirty="0" smtClean="0"/>
              <a:t>&lt;string&gt;</a:t>
            </a:r>
            <a:endParaRPr lang="en-US" dirty="0"/>
          </a:p>
          <a:p>
            <a:pPr marL="0" indent="0">
              <a:buNone/>
            </a:pPr>
            <a:r>
              <a:rPr lang="en-US" dirty="0" smtClean="0"/>
              <a:t>using </a:t>
            </a:r>
            <a:r>
              <a:rPr lang="en-US" dirty="0"/>
              <a:t>namespace </a:t>
            </a:r>
            <a:r>
              <a:rPr lang="en-US" dirty="0" err="1"/>
              <a:t>std</a:t>
            </a:r>
            <a:r>
              <a:rPr lang="en-US" dirty="0"/>
              <a:t>;</a:t>
            </a:r>
          </a:p>
          <a:p>
            <a:pPr marL="0" indent="0">
              <a:buNone/>
            </a:pPr>
            <a:endParaRPr lang="en-US" dirty="0"/>
          </a:p>
          <a:p>
            <a:pPr marL="0" indent="0">
              <a:buNone/>
            </a:pPr>
            <a:r>
              <a:rPr lang="en-US" dirty="0" err="1" smtClean="0"/>
              <a:t>stringstream</a:t>
            </a:r>
            <a:r>
              <a:rPr lang="en-US" dirty="0" smtClean="0"/>
              <a:t> </a:t>
            </a:r>
            <a:r>
              <a:rPr lang="en-US" dirty="0" err="1" smtClean="0"/>
              <a:t>ss</a:t>
            </a:r>
            <a:r>
              <a:rPr lang="en-US" dirty="0" smtClean="0"/>
              <a:t>;</a:t>
            </a:r>
            <a:endParaRPr lang="en-US" dirty="0"/>
          </a:p>
          <a:p>
            <a:pPr marL="0" indent="0">
              <a:buNone/>
            </a:pPr>
            <a:r>
              <a:rPr lang="en-US" dirty="0" err="1" smtClean="0"/>
              <a:t>ss</a:t>
            </a:r>
            <a:r>
              <a:rPr lang="en-US" dirty="0" smtClean="0"/>
              <a:t> </a:t>
            </a:r>
            <a:r>
              <a:rPr lang="en-US" dirty="0"/>
              <a:t>&lt;&lt; 42 &lt;&lt; </a:t>
            </a:r>
            <a:r>
              <a:rPr lang="en-US" dirty="0" err="1"/>
              <a:t>endl</a:t>
            </a:r>
            <a:r>
              <a:rPr lang="en-US" dirty="0" smtClean="0"/>
              <a:t>;</a:t>
            </a:r>
            <a:endParaRPr lang="en-US" dirty="0"/>
          </a:p>
          <a:p>
            <a:pPr marL="0" indent="0">
              <a:buNone/>
            </a:pPr>
            <a:r>
              <a:rPr lang="en-US" dirty="0" smtClean="0"/>
              <a:t>string s = </a:t>
            </a:r>
            <a:r>
              <a:rPr lang="en-US" dirty="0" err="1" smtClean="0"/>
              <a:t>ss.str</a:t>
            </a:r>
            <a:r>
              <a:rPr lang="en-US" dirty="0" smtClean="0"/>
              <a:t>();</a:t>
            </a:r>
            <a:endParaRPr lang="en-US" dirty="0"/>
          </a:p>
        </p:txBody>
      </p:sp>
    </p:spTree>
    <p:extLst>
      <p:ext uri="{BB962C8B-B14F-4D97-AF65-F5344CB8AC3E}">
        <p14:creationId xmlns:p14="http://schemas.microsoft.com/office/powerpoint/2010/main" val="297994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“Any features that you do not use you do not pay for (e.g. in performance).”</a:t>
            </a:r>
          </a:p>
          <a:p>
            <a:r>
              <a:rPr lang="en-US" dirty="0" smtClean="0"/>
              <a:t>“There should be no language beneath C++ (except assembly language).”</a:t>
            </a:r>
            <a:endParaRPr lang="ro-RO" dirty="0" smtClean="0"/>
          </a:p>
          <a:p>
            <a:endParaRPr lang="en-US" dirty="0" smtClean="0"/>
          </a:p>
          <a:p>
            <a:pPr marL="0" indent="0">
              <a:buNone/>
            </a:pPr>
            <a:r>
              <a:rPr lang="en-US" dirty="0" smtClean="0"/>
              <a:t>(Bjarne </a:t>
            </a:r>
            <a:r>
              <a:rPr lang="en-US" dirty="0" err="1" smtClean="0"/>
              <a:t>Stroustrup</a:t>
            </a:r>
            <a:r>
              <a:rPr lang="en-US" dirty="0" smtClean="0"/>
              <a:t>)</a:t>
            </a:r>
            <a:endParaRPr lang="ro-RO" dirty="0"/>
          </a:p>
        </p:txBody>
      </p:sp>
    </p:spTree>
    <p:extLst>
      <p:ext uri="{BB962C8B-B14F-4D97-AF65-F5344CB8AC3E}">
        <p14:creationId xmlns:p14="http://schemas.microsoft.com/office/powerpoint/2010/main" val="171443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Perform</a:t>
            </a:r>
            <a:r>
              <a:rPr lang="ro-RO" dirty="0" err="1" smtClean="0"/>
              <a:t>anță</a:t>
            </a:r>
            <a:endParaRPr lang="ro-RO" dirty="0" smtClean="0"/>
          </a:p>
          <a:p>
            <a:r>
              <a:rPr lang="ro-RO" dirty="0" smtClean="0"/>
              <a:t>Transparență</a:t>
            </a:r>
          </a:p>
          <a:p>
            <a:r>
              <a:rPr lang="ro-RO" dirty="0" smtClean="0"/>
              <a:t>Nu </a:t>
            </a:r>
            <a:r>
              <a:rPr lang="en-US" dirty="0" smtClean="0"/>
              <a:t>“</a:t>
            </a:r>
            <a:r>
              <a:rPr lang="ro-RO" dirty="0" smtClean="0"/>
              <a:t>dădăcește</a:t>
            </a:r>
            <a:r>
              <a:rPr lang="en-US" dirty="0" smtClean="0"/>
              <a:t>”</a:t>
            </a:r>
            <a:r>
              <a:rPr lang="ro-RO" dirty="0" smtClean="0"/>
              <a:t> programatorul</a:t>
            </a:r>
          </a:p>
          <a:p>
            <a:endParaRPr lang="ro-RO" dirty="0"/>
          </a:p>
        </p:txBody>
      </p:sp>
    </p:spTree>
    <p:extLst>
      <p:ext uri="{BB962C8B-B14F-4D97-AF65-F5344CB8AC3E}">
        <p14:creationId xmlns:p14="http://schemas.microsoft.com/office/powerpoint/2010/main" val="104064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err="1" smtClean="0"/>
              <a:t>Aproape</a:t>
            </a:r>
            <a:r>
              <a:rPr lang="en-US" dirty="0" smtClean="0"/>
              <a:t> un superset de C</a:t>
            </a:r>
          </a:p>
          <a:p>
            <a:r>
              <a:rPr lang="en-US" dirty="0" smtClean="0"/>
              <a:t>Type-safety</a:t>
            </a:r>
          </a:p>
          <a:p>
            <a:r>
              <a:rPr lang="ro-RO" dirty="0" smtClean="0"/>
              <a:t>Programare </a:t>
            </a:r>
            <a:r>
              <a:rPr lang="en-US" dirty="0" smtClean="0"/>
              <a:t>procedural</a:t>
            </a:r>
            <a:r>
              <a:rPr lang="ro-RO" dirty="0" smtClean="0"/>
              <a:t>ă</a:t>
            </a:r>
          </a:p>
          <a:p>
            <a:r>
              <a:rPr lang="en-US" dirty="0" err="1" smtClean="0"/>
              <a:t>Programare</a:t>
            </a:r>
            <a:r>
              <a:rPr lang="en-US" dirty="0" smtClean="0"/>
              <a:t> </a:t>
            </a:r>
            <a:r>
              <a:rPr lang="en-US" dirty="0" err="1" smtClean="0"/>
              <a:t>orientat</a:t>
            </a:r>
            <a:r>
              <a:rPr lang="ro-RO" dirty="0" smtClean="0"/>
              <a:t>ă pe obiect</a:t>
            </a:r>
          </a:p>
          <a:p>
            <a:r>
              <a:rPr lang="ro-RO" dirty="0" smtClean="0"/>
              <a:t>Programare funcțională</a:t>
            </a:r>
          </a:p>
          <a:p>
            <a:r>
              <a:rPr lang="ro-RO" dirty="0" smtClean="0"/>
              <a:t>Programare generică</a:t>
            </a:r>
          </a:p>
          <a:p>
            <a:r>
              <a:rPr lang="ro-RO" dirty="0" err="1" smtClean="0"/>
              <a:t>Metaprogramare</a:t>
            </a:r>
            <a:endParaRPr lang="ro-RO" dirty="0" smtClean="0"/>
          </a:p>
          <a:p>
            <a:r>
              <a:rPr lang="en-US" dirty="0" err="1" smtClean="0"/>
              <a:t>Portabilitate</a:t>
            </a:r>
            <a:endParaRPr lang="ro-RO" dirty="0"/>
          </a:p>
        </p:txBody>
      </p:sp>
    </p:spTree>
    <p:extLst>
      <p:ext uri="{BB962C8B-B14F-4D97-AF65-F5344CB8AC3E}">
        <p14:creationId xmlns:p14="http://schemas.microsoft.com/office/powerpoint/2010/main" val="57611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Hello</a:t>
            </a:r>
            <a:r>
              <a:rPr lang="ro-RO" dirty="0" smtClean="0"/>
              <a:t>, World!</a:t>
            </a:r>
            <a:endParaRPr lang="en-US" dirty="0"/>
          </a:p>
        </p:txBody>
      </p:sp>
      <p:sp>
        <p:nvSpPr>
          <p:cNvPr id="3" name="Content Placeholder 2"/>
          <p:cNvSpPr>
            <a:spLocks noGrp="1"/>
          </p:cNvSpPr>
          <p:nvPr>
            <p:ph idx="1"/>
          </p:nvPr>
        </p:nvSpPr>
        <p:spPr/>
        <p:txBody>
          <a:bodyPr/>
          <a:lstStyle/>
          <a:p>
            <a:r>
              <a:rPr lang="ro-RO" dirty="0" smtClean="0"/>
              <a:t>(</a:t>
            </a:r>
            <a:r>
              <a:rPr lang="en-US" dirty="0" smtClean="0"/>
              <a:t>live coding</a:t>
            </a:r>
            <a:r>
              <a:rPr lang="ro-RO" dirty="0" smtClean="0"/>
              <a:t>)</a:t>
            </a:r>
          </a:p>
          <a:p>
            <a:r>
              <a:rPr lang="ro-RO" dirty="0" err="1" smtClean="0"/>
              <a:t>Cinder</a:t>
            </a:r>
            <a:r>
              <a:rPr lang="ro-RO" dirty="0" smtClean="0"/>
              <a:t> (</a:t>
            </a:r>
            <a:r>
              <a:rPr lang="ro-RO" dirty="0" smtClean="0">
                <a:hlinkClick r:id="rId2"/>
              </a:rPr>
              <a:t>http://libcinder.org/</a:t>
            </a:r>
            <a:r>
              <a:rPr lang="ro-RO" dirty="0" smtClean="0"/>
              <a:t>)</a:t>
            </a:r>
            <a:endParaRPr lang="en-US" dirty="0"/>
          </a:p>
        </p:txBody>
      </p:sp>
    </p:spTree>
    <p:extLst>
      <p:ext uri="{BB962C8B-B14F-4D97-AF65-F5344CB8AC3E}">
        <p14:creationId xmlns:p14="http://schemas.microsoft.com/office/powerpoint/2010/main" val="1683250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ro-RO" dirty="0" smtClean="0"/>
              <a:t>Proprietatea unui s</a:t>
            </a:r>
            <a:r>
              <a:rPr lang="en-US" dirty="0" err="1" smtClean="0"/>
              <a:t>i</a:t>
            </a:r>
            <a:r>
              <a:rPr lang="ro-RO" dirty="0" smtClean="0"/>
              <a:t>stem de a avea aceeași serie de ieșiri la aplicarea repetată a unei serii de intrări</a:t>
            </a:r>
          </a:p>
          <a:p>
            <a:r>
              <a:rPr lang="ro-RO" dirty="0" smtClean="0"/>
              <a:t>E doar un ideal: </a:t>
            </a:r>
            <a:r>
              <a:rPr lang="ro-RO" dirty="0" err="1" smtClean="0"/>
              <a:t>bug</a:t>
            </a:r>
            <a:r>
              <a:rPr lang="ro-RO" dirty="0" smtClean="0"/>
              <a:t>-uri, probleme hardware</a:t>
            </a:r>
          </a:p>
          <a:p>
            <a:r>
              <a:rPr lang="ro-RO" dirty="0" err="1" smtClean="0"/>
              <a:t>Fun</a:t>
            </a:r>
            <a:r>
              <a:rPr lang="ro-RO" dirty="0" smtClean="0"/>
              <a:t> </a:t>
            </a:r>
            <a:r>
              <a:rPr lang="ro-RO" dirty="0" err="1" smtClean="0"/>
              <a:t>stories</a:t>
            </a:r>
            <a:r>
              <a:rPr lang="ro-RO" dirty="0" smtClean="0"/>
              <a:t>: </a:t>
            </a:r>
            <a:r>
              <a:rPr lang="ro-RO" dirty="0" err="1" smtClean="0"/>
              <a:t>phase</a:t>
            </a:r>
            <a:r>
              <a:rPr lang="ro-RO" dirty="0" smtClean="0"/>
              <a:t> of </a:t>
            </a:r>
            <a:r>
              <a:rPr lang="ro-RO" dirty="0" err="1" smtClean="0"/>
              <a:t>the</a:t>
            </a:r>
            <a:r>
              <a:rPr lang="ro-RO" dirty="0" smtClean="0"/>
              <a:t> </a:t>
            </a:r>
            <a:r>
              <a:rPr lang="ro-RO" dirty="0" err="1" smtClean="0"/>
              <a:t>moon</a:t>
            </a:r>
            <a:r>
              <a:rPr lang="ro-RO" dirty="0" smtClean="0"/>
              <a:t> </a:t>
            </a:r>
            <a:r>
              <a:rPr lang="ro-RO" dirty="0" err="1" smtClean="0"/>
              <a:t>bug</a:t>
            </a:r>
            <a:r>
              <a:rPr lang="ro-RO" dirty="0" smtClean="0"/>
              <a:t>, CERN LEP </a:t>
            </a:r>
            <a:r>
              <a:rPr lang="ro-RO" dirty="0" err="1" smtClean="0"/>
              <a:t>bug</a:t>
            </a:r>
            <a:endParaRPr lang="ro-RO" dirty="0" smtClean="0"/>
          </a:p>
          <a:p>
            <a:pPr lvl="1"/>
            <a:r>
              <a:rPr lang="en-US" dirty="0"/>
              <a:t>“This story has entered physics folklore as a Newtonian vengeance on particle physics</a:t>
            </a:r>
            <a:r>
              <a:rPr lang="en-US" dirty="0" smtClean="0"/>
              <a:t>” (The Jargon File)</a:t>
            </a:r>
          </a:p>
        </p:txBody>
      </p:sp>
    </p:spTree>
    <p:extLst>
      <p:ext uri="{BB962C8B-B14F-4D97-AF65-F5344CB8AC3E}">
        <p14:creationId xmlns:p14="http://schemas.microsoft.com/office/powerpoint/2010/main" val="172773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1543</Words>
  <Application>Microsoft Office PowerPoint</Application>
  <PresentationFormat>Widescreen</PresentationFormat>
  <Paragraphs>238</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Advanced C++</vt:lpstr>
      <vt:lpstr>C++ - ce nu este</vt:lpstr>
      <vt:lpstr>Bondage-and-Discipline Languages</vt:lpstr>
      <vt:lpstr>C++ - ce este</vt:lpstr>
      <vt:lpstr>C++ - ce este</vt:lpstr>
      <vt:lpstr>C++ - ce este</vt:lpstr>
      <vt:lpstr>C++ - ce este</vt:lpstr>
      <vt:lpstr>Hello, World!</vt:lpstr>
      <vt:lpstr>Determinism</vt:lpstr>
      <vt:lpstr>Garbage Collection</vt:lpstr>
      <vt:lpstr>Garbage Collection</vt:lpstr>
      <vt:lpstr>Garbage Collection</vt:lpstr>
      <vt:lpstr>Garbage Collection Jitter</vt:lpstr>
      <vt:lpstr>Resource-Constrained Environments</vt:lpstr>
      <vt:lpstr>Resource-Constrained Environments</vt:lpstr>
      <vt:lpstr>Tipuri de date</vt:lpstr>
      <vt:lpstr>Tipuri de date</vt:lpstr>
      <vt:lpstr>Tipuri de date</vt:lpstr>
      <vt:lpstr>Tipuri de date</vt:lpstr>
      <vt:lpstr>Tipuri de date</vt:lpstr>
      <vt:lpstr>Tipuri de date</vt:lpstr>
      <vt:lpstr>Static vs. Dynamic Typing</vt:lpstr>
      <vt:lpstr>Strong vs. Weak Typing</vt:lpstr>
      <vt:lpstr>Weak Typing</vt:lpstr>
      <vt:lpstr>Static Typing Misconceptions</vt:lpstr>
      <vt:lpstr>A Safer C</vt:lpstr>
      <vt:lpstr>A Safer C</vt:lpstr>
      <vt:lpstr>Compatibilitate</vt:lpstr>
      <vt:lpstr>Programare orientată pe obiect</vt:lpstr>
      <vt:lpstr>Clase și obiecte</vt:lpstr>
      <vt:lpstr>Încapsulare</vt:lpstr>
      <vt:lpstr>Încapsulare</vt:lpstr>
      <vt:lpstr>Polimorfism</vt:lpstr>
      <vt:lpstr>Polimorfism</vt:lpstr>
      <vt:lpstr>Moștenire</vt:lpstr>
      <vt:lpstr>Compoziție</vt:lpstr>
      <vt:lpstr>Polimorfism</vt:lpstr>
      <vt:lpstr>Programare orientată pe obiect</vt:lpstr>
      <vt:lpstr>Turtle Graphics</vt:lpstr>
      <vt:lpstr>Unit Circle</vt:lpstr>
      <vt:lpstr>What’s Next?</vt:lpstr>
      <vt:lpstr>Bonus Slides</vt:lpstr>
      <vt:lpstr>Pointers and References</vt:lpstr>
      <vt:lpstr>Namespaces</vt:lpstr>
      <vt:lpstr>&lt;iostream&gt;</vt:lpstr>
      <vt:lpstr>&lt;fstream&gt;</vt:lpstr>
      <vt:lpstr>&lt;sstream&gt;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Laurențiu Nicola</dc:creator>
  <cp:lastModifiedBy>Laurențiu Nicola</cp:lastModifiedBy>
  <cp:revision>89</cp:revision>
  <dcterms:created xsi:type="dcterms:W3CDTF">2014-07-09T18:25:12Z</dcterms:created>
  <dcterms:modified xsi:type="dcterms:W3CDTF">2014-07-11T04:52:34Z</dcterms:modified>
</cp:coreProperties>
</file>