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7"/>
  </p:notesMasterIdLst>
  <p:sldIdLst>
    <p:sldId id="256" r:id="rId2"/>
    <p:sldId id="257" r:id="rId3"/>
    <p:sldId id="275" r:id="rId4"/>
    <p:sldId id="274" r:id="rId5"/>
    <p:sldId id="258" r:id="rId6"/>
    <p:sldId id="259" r:id="rId7"/>
    <p:sldId id="260" r:id="rId8"/>
    <p:sldId id="261" r:id="rId9"/>
    <p:sldId id="262" r:id="rId10"/>
    <p:sldId id="264" r:id="rId11"/>
    <p:sldId id="263" r:id="rId12"/>
    <p:sldId id="265" r:id="rId13"/>
    <p:sldId id="276" r:id="rId14"/>
    <p:sldId id="277" r:id="rId15"/>
    <p:sldId id="278" r:id="rId16"/>
    <p:sldId id="279" r:id="rId17"/>
    <p:sldId id="280" r:id="rId18"/>
    <p:sldId id="266" r:id="rId19"/>
    <p:sldId id="267" r:id="rId20"/>
    <p:sldId id="268" r:id="rId21"/>
    <p:sldId id="269" r:id="rId22"/>
    <p:sldId id="273" r:id="rId23"/>
    <p:sldId id="271" r:id="rId24"/>
    <p:sldId id="272"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0"/>
    <p:restoredTop sz="94643"/>
  </p:normalViewPr>
  <p:slideViewPr>
    <p:cSldViewPr snapToGrid="0" snapToObjects="1">
      <p:cViewPr varScale="1">
        <p:scale>
          <a:sx n="98" d="100"/>
          <a:sy n="98" d="100"/>
        </p:scale>
        <p:origin x="216"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21690-660E-4D00-A9F3-18D8377596A8}" type="doc">
      <dgm:prSet loTypeId="urn:microsoft.com/office/officeart/2016/7/layout/BasicLinearProcessNumbered" loCatId="process" qsTypeId="urn:microsoft.com/office/officeart/2005/8/quickstyle/simple1" qsCatId="simple" csTypeId="urn:microsoft.com/office/officeart/2005/8/colors/ColorSchemeForSuggestions" csCatId="other"/>
      <dgm:spPr/>
      <dgm:t>
        <a:bodyPr/>
        <a:lstStyle/>
        <a:p>
          <a:endParaRPr lang="en-US"/>
        </a:p>
      </dgm:t>
    </dgm:pt>
    <dgm:pt modelId="{76CE7784-26DC-46E9-9365-F428938EA4E3}">
      <dgm:prSet/>
      <dgm:spPr/>
      <dgm:t>
        <a:bodyPr/>
        <a:lstStyle/>
        <a:p>
          <a:r>
            <a:rPr lang="en-US"/>
            <a:t>Senior Capstone: Software Engineering</a:t>
          </a:r>
        </a:p>
      </dgm:t>
    </dgm:pt>
    <dgm:pt modelId="{28B8926A-83B5-4CED-A38A-6DB2830D9054}" type="parTrans" cxnId="{21CD56BB-7B67-4A85-B740-015898843517}">
      <dgm:prSet/>
      <dgm:spPr/>
      <dgm:t>
        <a:bodyPr/>
        <a:lstStyle/>
        <a:p>
          <a:endParaRPr lang="en-US"/>
        </a:p>
      </dgm:t>
    </dgm:pt>
    <dgm:pt modelId="{B2245315-F8D8-49E6-AC87-C4EACD29A48E}" type="sibTrans" cxnId="{21CD56BB-7B67-4A85-B740-015898843517}">
      <dgm:prSet phldrT="1" phldr="0"/>
      <dgm:spPr/>
      <dgm:t>
        <a:bodyPr/>
        <a:lstStyle/>
        <a:p>
          <a:r>
            <a:rPr lang="en-US"/>
            <a:t>1</a:t>
          </a:r>
        </a:p>
      </dgm:t>
    </dgm:pt>
    <dgm:pt modelId="{A438F00A-7AE5-4B52-916A-BAB493EC4B85}">
      <dgm:prSet/>
      <dgm:spPr/>
      <dgm:t>
        <a:bodyPr/>
        <a:lstStyle/>
        <a:p>
          <a:r>
            <a:rPr lang="en-US"/>
            <a:t>This course will combine everything you have learned so far and give you a chance to practice Real World development.</a:t>
          </a:r>
        </a:p>
      </dgm:t>
    </dgm:pt>
    <dgm:pt modelId="{BCEEACD2-B400-4226-8C67-BD38E41758FF}" type="parTrans" cxnId="{7BBB9C34-BC5E-4DEA-ADE1-62C7347477D1}">
      <dgm:prSet/>
      <dgm:spPr/>
      <dgm:t>
        <a:bodyPr/>
        <a:lstStyle/>
        <a:p>
          <a:endParaRPr lang="en-US"/>
        </a:p>
      </dgm:t>
    </dgm:pt>
    <dgm:pt modelId="{AA0FCC5F-5D85-4632-8FB6-D9609BD16AB8}" type="sibTrans" cxnId="{7BBB9C34-BC5E-4DEA-ADE1-62C7347477D1}">
      <dgm:prSet phldrT="2" phldr="0"/>
      <dgm:spPr/>
      <dgm:t>
        <a:bodyPr/>
        <a:lstStyle/>
        <a:p>
          <a:r>
            <a:rPr lang="en-US"/>
            <a:t>2</a:t>
          </a:r>
        </a:p>
      </dgm:t>
    </dgm:pt>
    <dgm:pt modelId="{826ECD12-9A82-4BBA-8803-E9273EF12CA8}">
      <dgm:prSet/>
      <dgm:spPr/>
      <dgm:t>
        <a:bodyPr/>
        <a:lstStyle/>
        <a:p>
          <a:r>
            <a:rPr lang="en-US"/>
            <a:t>The goal is to maximize your hiring potential and minimize the number of surprises you encounter on your first job.</a:t>
          </a:r>
        </a:p>
      </dgm:t>
    </dgm:pt>
    <dgm:pt modelId="{524BB2E2-7D4B-494B-A19D-5597B16F92FA}" type="parTrans" cxnId="{61D0107D-CF52-442C-B6BB-C68F0373F3BB}">
      <dgm:prSet/>
      <dgm:spPr/>
      <dgm:t>
        <a:bodyPr/>
        <a:lstStyle/>
        <a:p>
          <a:endParaRPr lang="en-US"/>
        </a:p>
      </dgm:t>
    </dgm:pt>
    <dgm:pt modelId="{1AE74A61-C678-4F18-86E2-E75E582B4A59}" type="sibTrans" cxnId="{61D0107D-CF52-442C-B6BB-C68F0373F3BB}">
      <dgm:prSet phldrT="3" phldr="0"/>
      <dgm:spPr/>
      <dgm:t>
        <a:bodyPr/>
        <a:lstStyle/>
        <a:p>
          <a:r>
            <a:rPr lang="en-US"/>
            <a:t>3</a:t>
          </a:r>
        </a:p>
      </dgm:t>
    </dgm:pt>
    <dgm:pt modelId="{BEC56817-34D6-9B41-B374-7AB275553951}" type="pres">
      <dgm:prSet presAssocID="{EA521690-660E-4D00-A9F3-18D8377596A8}" presName="Name0" presStyleCnt="0">
        <dgm:presLayoutVars>
          <dgm:animLvl val="lvl"/>
          <dgm:resizeHandles val="exact"/>
        </dgm:presLayoutVars>
      </dgm:prSet>
      <dgm:spPr/>
      <dgm:t>
        <a:bodyPr/>
        <a:lstStyle/>
        <a:p>
          <a:endParaRPr lang="en-US"/>
        </a:p>
      </dgm:t>
    </dgm:pt>
    <dgm:pt modelId="{CE988876-976E-954C-9797-23B158BDB6C8}" type="pres">
      <dgm:prSet presAssocID="{76CE7784-26DC-46E9-9365-F428938EA4E3}" presName="compositeNode" presStyleCnt="0">
        <dgm:presLayoutVars>
          <dgm:bulletEnabled val="1"/>
        </dgm:presLayoutVars>
      </dgm:prSet>
      <dgm:spPr/>
    </dgm:pt>
    <dgm:pt modelId="{917431EB-68B9-FF43-9A4A-28AE6FDDB6FC}" type="pres">
      <dgm:prSet presAssocID="{76CE7784-26DC-46E9-9365-F428938EA4E3}" presName="bgRect" presStyleLbl="bgAccFollowNode1" presStyleIdx="0" presStyleCnt="3"/>
      <dgm:spPr/>
      <dgm:t>
        <a:bodyPr/>
        <a:lstStyle/>
        <a:p>
          <a:endParaRPr lang="en-US"/>
        </a:p>
      </dgm:t>
    </dgm:pt>
    <dgm:pt modelId="{6CC13CC0-8926-EC4E-818E-74C2ABEBBF48}" type="pres">
      <dgm:prSet presAssocID="{B2245315-F8D8-49E6-AC87-C4EACD29A48E}" presName="sibTransNodeCircle" presStyleLbl="alignNode1" presStyleIdx="0" presStyleCnt="6">
        <dgm:presLayoutVars>
          <dgm:chMax val="0"/>
          <dgm:bulletEnabled/>
        </dgm:presLayoutVars>
      </dgm:prSet>
      <dgm:spPr/>
      <dgm:t>
        <a:bodyPr/>
        <a:lstStyle/>
        <a:p>
          <a:endParaRPr lang="en-US"/>
        </a:p>
      </dgm:t>
    </dgm:pt>
    <dgm:pt modelId="{3B6972D2-6D31-AE4C-A830-1D4B144D8A67}" type="pres">
      <dgm:prSet presAssocID="{76CE7784-26DC-46E9-9365-F428938EA4E3}" presName="bottomLine" presStyleLbl="alignNode1" presStyleIdx="1" presStyleCnt="6">
        <dgm:presLayoutVars/>
      </dgm:prSet>
      <dgm:spPr/>
    </dgm:pt>
    <dgm:pt modelId="{2F4C0A7F-F3CC-6645-B748-EA83478CB0F8}" type="pres">
      <dgm:prSet presAssocID="{76CE7784-26DC-46E9-9365-F428938EA4E3}" presName="nodeText" presStyleLbl="bgAccFollowNode1" presStyleIdx="0" presStyleCnt="3">
        <dgm:presLayoutVars>
          <dgm:bulletEnabled val="1"/>
        </dgm:presLayoutVars>
      </dgm:prSet>
      <dgm:spPr/>
      <dgm:t>
        <a:bodyPr/>
        <a:lstStyle/>
        <a:p>
          <a:endParaRPr lang="en-US"/>
        </a:p>
      </dgm:t>
    </dgm:pt>
    <dgm:pt modelId="{287709A8-E6F1-9B41-AF30-3B321789F41B}" type="pres">
      <dgm:prSet presAssocID="{B2245315-F8D8-49E6-AC87-C4EACD29A48E}" presName="sibTrans" presStyleCnt="0"/>
      <dgm:spPr/>
    </dgm:pt>
    <dgm:pt modelId="{025C2AFE-0882-3C47-A85E-47B3BD643F94}" type="pres">
      <dgm:prSet presAssocID="{A438F00A-7AE5-4B52-916A-BAB493EC4B85}" presName="compositeNode" presStyleCnt="0">
        <dgm:presLayoutVars>
          <dgm:bulletEnabled val="1"/>
        </dgm:presLayoutVars>
      </dgm:prSet>
      <dgm:spPr/>
    </dgm:pt>
    <dgm:pt modelId="{CADBC1DB-781F-5944-8B41-074F1B097A8E}" type="pres">
      <dgm:prSet presAssocID="{A438F00A-7AE5-4B52-916A-BAB493EC4B85}" presName="bgRect" presStyleLbl="bgAccFollowNode1" presStyleIdx="1" presStyleCnt="3"/>
      <dgm:spPr/>
      <dgm:t>
        <a:bodyPr/>
        <a:lstStyle/>
        <a:p>
          <a:endParaRPr lang="en-US"/>
        </a:p>
      </dgm:t>
    </dgm:pt>
    <dgm:pt modelId="{C365B53D-3F29-0A48-A8F1-24AB1EE1F3FC}" type="pres">
      <dgm:prSet presAssocID="{AA0FCC5F-5D85-4632-8FB6-D9609BD16AB8}" presName="sibTransNodeCircle" presStyleLbl="alignNode1" presStyleIdx="2" presStyleCnt="6">
        <dgm:presLayoutVars>
          <dgm:chMax val="0"/>
          <dgm:bulletEnabled/>
        </dgm:presLayoutVars>
      </dgm:prSet>
      <dgm:spPr/>
      <dgm:t>
        <a:bodyPr/>
        <a:lstStyle/>
        <a:p>
          <a:endParaRPr lang="en-US"/>
        </a:p>
      </dgm:t>
    </dgm:pt>
    <dgm:pt modelId="{7DA4DD99-DB9A-1C49-B250-4F98B45E93D3}" type="pres">
      <dgm:prSet presAssocID="{A438F00A-7AE5-4B52-916A-BAB493EC4B85}" presName="bottomLine" presStyleLbl="alignNode1" presStyleIdx="3" presStyleCnt="6">
        <dgm:presLayoutVars/>
      </dgm:prSet>
      <dgm:spPr/>
    </dgm:pt>
    <dgm:pt modelId="{BEA0E1CE-5FCA-A544-AFC4-3E54A006BE73}" type="pres">
      <dgm:prSet presAssocID="{A438F00A-7AE5-4B52-916A-BAB493EC4B85}" presName="nodeText" presStyleLbl="bgAccFollowNode1" presStyleIdx="1" presStyleCnt="3">
        <dgm:presLayoutVars>
          <dgm:bulletEnabled val="1"/>
        </dgm:presLayoutVars>
      </dgm:prSet>
      <dgm:spPr/>
      <dgm:t>
        <a:bodyPr/>
        <a:lstStyle/>
        <a:p>
          <a:endParaRPr lang="en-US"/>
        </a:p>
      </dgm:t>
    </dgm:pt>
    <dgm:pt modelId="{5180EA03-E0F0-264F-A596-1EFD04211FE4}" type="pres">
      <dgm:prSet presAssocID="{AA0FCC5F-5D85-4632-8FB6-D9609BD16AB8}" presName="sibTrans" presStyleCnt="0"/>
      <dgm:spPr/>
    </dgm:pt>
    <dgm:pt modelId="{D7C3CC27-EF4B-B044-B93D-8C6833CBAC00}" type="pres">
      <dgm:prSet presAssocID="{826ECD12-9A82-4BBA-8803-E9273EF12CA8}" presName="compositeNode" presStyleCnt="0">
        <dgm:presLayoutVars>
          <dgm:bulletEnabled val="1"/>
        </dgm:presLayoutVars>
      </dgm:prSet>
      <dgm:spPr/>
    </dgm:pt>
    <dgm:pt modelId="{FEC2055E-231B-6440-B2F6-38F9DC21BBC7}" type="pres">
      <dgm:prSet presAssocID="{826ECD12-9A82-4BBA-8803-E9273EF12CA8}" presName="bgRect" presStyleLbl="bgAccFollowNode1" presStyleIdx="2" presStyleCnt="3"/>
      <dgm:spPr/>
      <dgm:t>
        <a:bodyPr/>
        <a:lstStyle/>
        <a:p>
          <a:endParaRPr lang="en-US"/>
        </a:p>
      </dgm:t>
    </dgm:pt>
    <dgm:pt modelId="{FC286E1C-CC55-314C-9B9A-C17C2C7AB0E4}" type="pres">
      <dgm:prSet presAssocID="{1AE74A61-C678-4F18-86E2-E75E582B4A59}" presName="sibTransNodeCircle" presStyleLbl="alignNode1" presStyleIdx="4" presStyleCnt="6">
        <dgm:presLayoutVars>
          <dgm:chMax val="0"/>
          <dgm:bulletEnabled/>
        </dgm:presLayoutVars>
      </dgm:prSet>
      <dgm:spPr/>
      <dgm:t>
        <a:bodyPr/>
        <a:lstStyle/>
        <a:p>
          <a:endParaRPr lang="en-US"/>
        </a:p>
      </dgm:t>
    </dgm:pt>
    <dgm:pt modelId="{DF1BF2F4-964F-3243-BECE-E17E25ADED84}" type="pres">
      <dgm:prSet presAssocID="{826ECD12-9A82-4BBA-8803-E9273EF12CA8}" presName="bottomLine" presStyleLbl="alignNode1" presStyleIdx="5" presStyleCnt="6">
        <dgm:presLayoutVars/>
      </dgm:prSet>
      <dgm:spPr/>
    </dgm:pt>
    <dgm:pt modelId="{847270B3-D787-984C-A90C-B65E369381E6}" type="pres">
      <dgm:prSet presAssocID="{826ECD12-9A82-4BBA-8803-E9273EF12CA8}" presName="nodeText" presStyleLbl="bgAccFollowNode1" presStyleIdx="2" presStyleCnt="3">
        <dgm:presLayoutVars>
          <dgm:bulletEnabled val="1"/>
        </dgm:presLayoutVars>
      </dgm:prSet>
      <dgm:spPr/>
      <dgm:t>
        <a:bodyPr/>
        <a:lstStyle/>
        <a:p>
          <a:endParaRPr lang="en-US"/>
        </a:p>
      </dgm:t>
    </dgm:pt>
  </dgm:ptLst>
  <dgm:cxnLst>
    <dgm:cxn modelId="{A37E1AFD-861A-CC4E-8392-A57C25DC1F02}" type="presOf" srcId="{AA0FCC5F-5D85-4632-8FB6-D9609BD16AB8}" destId="{C365B53D-3F29-0A48-A8F1-24AB1EE1F3FC}" srcOrd="0" destOrd="0" presId="urn:microsoft.com/office/officeart/2016/7/layout/BasicLinearProcessNumbered"/>
    <dgm:cxn modelId="{93BD2D5B-648E-F84F-80A5-AACDD9E2E8DE}" type="presOf" srcId="{A438F00A-7AE5-4B52-916A-BAB493EC4B85}" destId="{CADBC1DB-781F-5944-8B41-074F1B097A8E}" srcOrd="0" destOrd="0" presId="urn:microsoft.com/office/officeart/2016/7/layout/BasicLinearProcessNumbered"/>
    <dgm:cxn modelId="{B39DE499-9715-E44F-9E95-C8B6EAA4E9FB}" type="presOf" srcId="{826ECD12-9A82-4BBA-8803-E9273EF12CA8}" destId="{847270B3-D787-984C-A90C-B65E369381E6}" srcOrd="1" destOrd="0" presId="urn:microsoft.com/office/officeart/2016/7/layout/BasicLinearProcessNumbered"/>
    <dgm:cxn modelId="{21CD56BB-7B67-4A85-B740-015898843517}" srcId="{EA521690-660E-4D00-A9F3-18D8377596A8}" destId="{76CE7784-26DC-46E9-9365-F428938EA4E3}" srcOrd="0" destOrd="0" parTransId="{28B8926A-83B5-4CED-A38A-6DB2830D9054}" sibTransId="{B2245315-F8D8-49E6-AC87-C4EACD29A48E}"/>
    <dgm:cxn modelId="{81139641-81CB-F642-A940-6254F381DFEE}" type="presOf" srcId="{EA521690-660E-4D00-A9F3-18D8377596A8}" destId="{BEC56817-34D6-9B41-B374-7AB275553951}" srcOrd="0" destOrd="0" presId="urn:microsoft.com/office/officeart/2016/7/layout/BasicLinearProcessNumbered"/>
    <dgm:cxn modelId="{BABC989B-AB53-7247-A764-6827FBF402BB}" type="presOf" srcId="{76CE7784-26DC-46E9-9365-F428938EA4E3}" destId="{2F4C0A7F-F3CC-6645-B748-EA83478CB0F8}" srcOrd="1" destOrd="0" presId="urn:microsoft.com/office/officeart/2016/7/layout/BasicLinearProcessNumbered"/>
    <dgm:cxn modelId="{EABBB2FD-AC47-5545-ACB9-57744ABBE593}" type="presOf" srcId="{1AE74A61-C678-4F18-86E2-E75E582B4A59}" destId="{FC286E1C-CC55-314C-9B9A-C17C2C7AB0E4}" srcOrd="0" destOrd="0" presId="urn:microsoft.com/office/officeart/2016/7/layout/BasicLinearProcessNumbered"/>
    <dgm:cxn modelId="{7BBB9C34-BC5E-4DEA-ADE1-62C7347477D1}" srcId="{EA521690-660E-4D00-A9F3-18D8377596A8}" destId="{A438F00A-7AE5-4B52-916A-BAB493EC4B85}" srcOrd="1" destOrd="0" parTransId="{BCEEACD2-B400-4226-8C67-BD38E41758FF}" sibTransId="{AA0FCC5F-5D85-4632-8FB6-D9609BD16AB8}"/>
    <dgm:cxn modelId="{61D0107D-CF52-442C-B6BB-C68F0373F3BB}" srcId="{EA521690-660E-4D00-A9F3-18D8377596A8}" destId="{826ECD12-9A82-4BBA-8803-E9273EF12CA8}" srcOrd="2" destOrd="0" parTransId="{524BB2E2-7D4B-494B-A19D-5597B16F92FA}" sibTransId="{1AE74A61-C678-4F18-86E2-E75E582B4A59}"/>
    <dgm:cxn modelId="{41C8C837-3E30-A34B-9BB0-7E5AF4B86239}" type="presOf" srcId="{A438F00A-7AE5-4B52-916A-BAB493EC4B85}" destId="{BEA0E1CE-5FCA-A544-AFC4-3E54A006BE73}" srcOrd="1" destOrd="0" presId="urn:microsoft.com/office/officeart/2016/7/layout/BasicLinearProcessNumbered"/>
    <dgm:cxn modelId="{B782A4B3-FDB4-9D47-9AB9-9FE784B4C4F9}" type="presOf" srcId="{B2245315-F8D8-49E6-AC87-C4EACD29A48E}" destId="{6CC13CC0-8926-EC4E-818E-74C2ABEBBF48}" srcOrd="0" destOrd="0" presId="urn:microsoft.com/office/officeart/2016/7/layout/BasicLinearProcessNumbered"/>
    <dgm:cxn modelId="{2019A786-F738-704F-988A-FE6AE1D26820}" type="presOf" srcId="{826ECD12-9A82-4BBA-8803-E9273EF12CA8}" destId="{FEC2055E-231B-6440-B2F6-38F9DC21BBC7}" srcOrd="0" destOrd="0" presId="urn:microsoft.com/office/officeart/2016/7/layout/BasicLinearProcessNumbered"/>
    <dgm:cxn modelId="{6442F19B-10DB-3F43-AC02-F7E75D67E7E2}" type="presOf" srcId="{76CE7784-26DC-46E9-9365-F428938EA4E3}" destId="{917431EB-68B9-FF43-9A4A-28AE6FDDB6FC}" srcOrd="0" destOrd="0" presId="urn:microsoft.com/office/officeart/2016/7/layout/BasicLinearProcessNumbered"/>
    <dgm:cxn modelId="{F070B41A-175B-5144-884C-7F2524897E4D}" type="presParOf" srcId="{BEC56817-34D6-9B41-B374-7AB275553951}" destId="{CE988876-976E-954C-9797-23B158BDB6C8}" srcOrd="0" destOrd="0" presId="urn:microsoft.com/office/officeart/2016/7/layout/BasicLinearProcessNumbered"/>
    <dgm:cxn modelId="{18482ADA-E979-7E46-9A71-7ECA87D7FBAD}" type="presParOf" srcId="{CE988876-976E-954C-9797-23B158BDB6C8}" destId="{917431EB-68B9-FF43-9A4A-28AE6FDDB6FC}" srcOrd="0" destOrd="0" presId="urn:microsoft.com/office/officeart/2016/7/layout/BasicLinearProcessNumbered"/>
    <dgm:cxn modelId="{66A45EB2-9191-AF41-9030-865D67723D55}" type="presParOf" srcId="{CE988876-976E-954C-9797-23B158BDB6C8}" destId="{6CC13CC0-8926-EC4E-818E-74C2ABEBBF48}" srcOrd="1" destOrd="0" presId="urn:microsoft.com/office/officeart/2016/7/layout/BasicLinearProcessNumbered"/>
    <dgm:cxn modelId="{3CED4162-2643-3B4E-B13D-83DBCE35B73D}" type="presParOf" srcId="{CE988876-976E-954C-9797-23B158BDB6C8}" destId="{3B6972D2-6D31-AE4C-A830-1D4B144D8A67}" srcOrd="2" destOrd="0" presId="urn:microsoft.com/office/officeart/2016/7/layout/BasicLinearProcessNumbered"/>
    <dgm:cxn modelId="{BBF03C7D-0130-A34C-B451-CDE19293D469}" type="presParOf" srcId="{CE988876-976E-954C-9797-23B158BDB6C8}" destId="{2F4C0A7F-F3CC-6645-B748-EA83478CB0F8}" srcOrd="3" destOrd="0" presId="urn:microsoft.com/office/officeart/2016/7/layout/BasicLinearProcessNumbered"/>
    <dgm:cxn modelId="{452FB348-E59A-CF41-A3F9-5093DE2BE8DF}" type="presParOf" srcId="{BEC56817-34D6-9B41-B374-7AB275553951}" destId="{287709A8-E6F1-9B41-AF30-3B321789F41B}" srcOrd="1" destOrd="0" presId="urn:microsoft.com/office/officeart/2016/7/layout/BasicLinearProcessNumbered"/>
    <dgm:cxn modelId="{D70D142D-9DB4-2540-AEE6-68139AFACE54}" type="presParOf" srcId="{BEC56817-34D6-9B41-B374-7AB275553951}" destId="{025C2AFE-0882-3C47-A85E-47B3BD643F94}" srcOrd="2" destOrd="0" presId="urn:microsoft.com/office/officeart/2016/7/layout/BasicLinearProcessNumbered"/>
    <dgm:cxn modelId="{DC4BA5B0-0480-2647-8A5F-6CB719A12D49}" type="presParOf" srcId="{025C2AFE-0882-3C47-A85E-47B3BD643F94}" destId="{CADBC1DB-781F-5944-8B41-074F1B097A8E}" srcOrd="0" destOrd="0" presId="urn:microsoft.com/office/officeart/2016/7/layout/BasicLinearProcessNumbered"/>
    <dgm:cxn modelId="{705FE7D5-D693-AC42-A27E-92F79BAEB95E}" type="presParOf" srcId="{025C2AFE-0882-3C47-A85E-47B3BD643F94}" destId="{C365B53D-3F29-0A48-A8F1-24AB1EE1F3FC}" srcOrd="1" destOrd="0" presId="urn:microsoft.com/office/officeart/2016/7/layout/BasicLinearProcessNumbered"/>
    <dgm:cxn modelId="{9E4AF5CF-55FF-6C42-A660-E4E4D8E071BD}" type="presParOf" srcId="{025C2AFE-0882-3C47-A85E-47B3BD643F94}" destId="{7DA4DD99-DB9A-1C49-B250-4F98B45E93D3}" srcOrd="2" destOrd="0" presId="urn:microsoft.com/office/officeart/2016/7/layout/BasicLinearProcessNumbered"/>
    <dgm:cxn modelId="{1B1F7D22-182B-7344-A215-95D0373433C6}" type="presParOf" srcId="{025C2AFE-0882-3C47-A85E-47B3BD643F94}" destId="{BEA0E1CE-5FCA-A544-AFC4-3E54A006BE73}" srcOrd="3" destOrd="0" presId="urn:microsoft.com/office/officeart/2016/7/layout/BasicLinearProcessNumbered"/>
    <dgm:cxn modelId="{FC84A1B5-F39F-E34A-A60F-A68B4F7E403E}" type="presParOf" srcId="{BEC56817-34D6-9B41-B374-7AB275553951}" destId="{5180EA03-E0F0-264F-A596-1EFD04211FE4}" srcOrd="3" destOrd="0" presId="urn:microsoft.com/office/officeart/2016/7/layout/BasicLinearProcessNumbered"/>
    <dgm:cxn modelId="{C815E667-5D5C-F34A-AC9E-EB20D747FA63}" type="presParOf" srcId="{BEC56817-34D6-9B41-B374-7AB275553951}" destId="{D7C3CC27-EF4B-B044-B93D-8C6833CBAC00}" srcOrd="4" destOrd="0" presId="urn:microsoft.com/office/officeart/2016/7/layout/BasicLinearProcessNumbered"/>
    <dgm:cxn modelId="{E2927FCA-810C-B849-9A53-C3E0771FF536}" type="presParOf" srcId="{D7C3CC27-EF4B-B044-B93D-8C6833CBAC00}" destId="{FEC2055E-231B-6440-B2F6-38F9DC21BBC7}" srcOrd="0" destOrd="0" presId="urn:microsoft.com/office/officeart/2016/7/layout/BasicLinearProcessNumbered"/>
    <dgm:cxn modelId="{91BF652E-8674-D648-94DB-6C2B5DFA3C7F}" type="presParOf" srcId="{D7C3CC27-EF4B-B044-B93D-8C6833CBAC00}" destId="{FC286E1C-CC55-314C-9B9A-C17C2C7AB0E4}" srcOrd="1" destOrd="0" presId="urn:microsoft.com/office/officeart/2016/7/layout/BasicLinearProcessNumbered"/>
    <dgm:cxn modelId="{6FA89A40-C77A-BE49-9AAD-945E78DC4CC0}" type="presParOf" srcId="{D7C3CC27-EF4B-B044-B93D-8C6833CBAC00}" destId="{DF1BF2F4-964F-3243-BECE-E17E25ADED84}" srcOrd="2" destOrd="0" presId="urn:microsoft.com/office/officeart/2016/7/layout/BasicLinearProcessNumbered"/>
    <dgm:cxn modelId="{DCA27C3D-D5EA-B94B-964B-4D4CA51DA104}" type="presParOf" srcId="{D7C3CC27-EF4B-B044-B93D-8C6833CBAC00}" destId="{847270B3-D787-984C-A90C-B65E369381E6}"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431EB-68B9-FF43-9A4A-28AE6FDDB6FC}">
      <dsp:nvSpPr>
        <dsp:cNvPr id="0" name=""/>
        <dsp:cNvSpPr/>
      </dsp:nvSpPr>
      <dsp:spPr>
        <a:xfrm>
          <a:off x="0" y="0"/>
          <a:ext cx="3286125" cy="4351338"/>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lvl="0" algn="l" defTabSz="1022350">
            <a:lnSpc>
              <a:spcPct val="90000"/>
            </a:lnSpc>
            <a:spcBef>
              <a:spcPct val="0"/>
            </a:spcBef>
            <a:spcAft>
              <a:spcPct val="35000"/>
            </a:spcAft>
          </a:pPr>
          <a:r>
            <a:rPr lang="en-US" sz="2300" kern="1200"/>
            <a:t>Senior Capstone: Software Engineering</a:t>
          </a:r>
        </a:p>
      </dsp:txBody>
      <dsp:txXfrm>
        <a:off x="0" y="1653508"/>
        <a:ext cx="3286125" cy="2610802"/>
      </dsp:txXfrm>
    </dsp:sp>
    <dsp:sp modelId="{6CC13CC0-8926-EC4E-818E-74C2ABEBBF48}">
      <dsp:nvSpPr>
        <dsp:cNvPr id="0" name=""/>
        <dsp:cNvSpPr/>
      </dsp:nvSpPr>
      <dsp:spPr>
        <a:xfrm>
          <a:off x="990361"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lvl="0" algn="ctr" defTabSz="2133600">
            <a:lnSpc>
              <a:spcPct val="90000"/>
            </a:lnSpc>
            <a:spcBef>
              <a:spcPct val="0"/>
            </a:spcBef>
            <a:spcAft>
              <a:spcPct val="35000"/>
            </a:spcAft>
          </a:pPr>
          <a:r>
            <a:rPr lang="en-US" sz="4800" kern="1200"/>
            <a:t>1</a:t>
          </a:r>
        </a:p>
      </dsp:txBody>
      <dsp:txXfrm>
        <a:off x="1181533" y="626305"/>
        <a:ext cx="923057" cy="923057"/>
      </dsp:txXfrm>
    </dsp:sp>
    <dsp:sp modelId="{3B6972D2-6D31-AE4C-A830-1D4B144D8A67}">
      <dsp:nvSpPr>
        <dsp:cNvPr id="0" name=""/>
        <dsp:cNvSpPr/>
      </dsp:nvSpPr>
      <dsp:spPr>
        <a:xfrm>
          <a:off x="0" y="4351266"/>
          <a:ext cx="328612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BC1DB-781F-5944-8B41-074F1B097A8E}">
      <dsp:nvSpPr>
        <dsp:cNvPr id="0" name=""/>
        <dsp:cNvSpPr/>
      </dsp:nvSpPr>
      <dsp:spPr>
        <a:xfrm>
          <a:off x="3614737" y="0"/>
          <a:ext cx="3286125" cy="4351338"/>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lvl="0" algn="l" defTabSz="1022350">
            <a:lnSpc>
              <a:spcPct val="90000"/>
            </a:lnSpc>
            <a:spcBef>
              <a:spcPct val="0"/>
            </a:spcBef>
            <a:spcAft>
              <a:spcPct val="35000"/>
            </a:spcAft>
          </a:pPr>
          <a:r>
            <a:rPr lang="en-US" sz="2300" kern="1200"/>
            <a:t>This course will combine everything you have learned so far and give you a chance to practice Real World development.</a:t>
          </a:r>
        </a:p>
      </dsp:txBody>
      <dsp:txXfrm>
        <a:off x="3614737" y="1653508"/>
        <a:ext cx="3286125" cy="2610802"/>
      </dsp:txXfrm>
    </dsp:sp>
    <dsp:sp modelId="{C365B53D-3F29-0A48-A8F1-24AB1EE1F3FC}">
      <dsp:nvSpPr>
        <dsp:cNvPr id="0" name=""/>
        <dsp:cNvSpPr/>
      </dsp:nvSpPr>
      <dsp:spPr>
        <a:xfrm>
          <a:off x="4605099"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lvl="0" algn="ctr" defTabSz="2133600">
            <a:lnSpc>
              <a:spcPct val="90000"/>
            </a:lnSpc>
            <a:spcBef>
              <a:spcPct val="0"/>
            </a:spcBef>
            <a:spcAft>
              <a:spcPct val="35000"/>
            </a:spcAft>
          </a:pPr>
          <a:r>
            <a:rPr lang="en-US" sz="4800" kern="1200"/>
            <a:t>2</a:t>
          </a:r>
        </a:p>
      </dsp:txBody>
      <dsp:txXfrm>
        <a:off x="4796271" y="626305"/>
        <a:ext cx="923057" cy="923057"/>
      </dsp:txXfrm>
    </dsp:sp>
    <dsp:sp modelId="{7DA4DD99-DB9A-1C49-B250-4F98B45E93D3}">
      <dsp:nvSpPr>
        <dsp:cNvPr id="0" name=""/>
        <dsp:cNvSpPr/>
      </dsp:nvSpPr>
      <dsp:spPr>
        <a:xfrm>
          <a:off x="3614737" y="4351266"/>
          <a:ext cx="328612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2055E-231B-6440-B2F6-38F9DC21BBC7}">
      <dsp:nvSpPr>
        <dsp:cNvPr id="0" name=""/>
        <dsp:cNvSpPr/>
      </dsp:nvSpPr>
      <dsp:spPr>
        <a:xfrm>
          <a:off x="7229475" y="0"/>
          <a:ext cx="3286125" cy="4351338"/>
        </a:xfrm>
        <a:prstGeom prst="rect">
          <a:avLst/>
        </a:prstGeom>
        <a:solidFill>
          <a:schemeClr val="bg1">
            <a:lumMod val="95000"/>
            <a:hueOff val="0"/>
            <a:satOff val="0"/>
            <a:lumOff val="0"/>
            <a:alphaOff val="0"/>
          </a:schemeClr>
        </a:solidFill>
        <a:ln w="12700" cap="flat" cmpd="sng" algn="ctr">
          <a:solidFill>
            <a:schemeClr val="bg1">
              <a:lumMod val="9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lvl="0" algn="l" defTabSz="1022350">
            <a:lnSpc>
              <a:spcPct val="90000"/>
            </a:lnSpc>
            <a:spcBef>
              <a:spcPct val="0"/>
            </a:spcBef>
            <a:spcAft>
              <a:spcPct val="35000"/>
            </a:spcAft>
          </a:pPr>
          <a:r>
            <a:rPr lang="en-US" sz="2300" kern="1200"/>
            <a:t>The goal is to maximize your hiring potential and minimize the number of surprises you encounter on your first job.</a:t>
          </a:r>
        </a:p>
      </dsp:txBody>
      <dsp:txXfrm>
        <a:off x="7229475" y="1653508"/>
        <a:ext cx="3286125" cy="2610802"/>
      </dsp:txXfrm>
    </dsp:sp>
    <dsp:sp modelId="{FC286E1C-CC55-314C-9B9A-C17C2C7AB0E4}">
      <dsp:nvSpPr>
        <dsp:cNvPr id="0" name=""/>
        <dsp:cNvSpPr/>
      </dsp:nvSpPr>
      <dsp:spPr>
        <a:xfrm>
          <a:off x="8219836"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lvl="0" algn="ctr" defTabSz="2133600">
            <a:lnSpc>
              <a:spcPct val="90000"/>
            </a:lnSpc>
            <a:spcBef>
              <a:spcPct val="0"/>
            </a:spcBef>
            <a:spcAft>
              <a:spcPct val="35000"/>
            </a:spcAft>
          </a:pPr>
          <a:r>
            <a:rPr lang="en-US" sz="4800" kern="1200"/>
            <a:t>3</a:t>
          </a:r>
        </a:p>
      </dsp:txBody>
      <dsp:txXfrm>
        <a:off x="8411008" y="626305"/>
        <a:ext cx="923057" cy="923057"/>
      </dsp:txXfrm>
    </dsp:sp>
    <dsp:sp modelId="{DF1BF2F4-964F-3243-BECE-E17E25ADED84}">
      <dsp:nvSpPr>
        <dsp:cNvPr id="0" name=""/>
        <dsp:cNvSpPr/>
      </dsp:nvSpPr>
      <dsp:spPr>
        <a:xfrm>
          <a:off x="7229475" y="4351266"/>
          <a:ext cx="328612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00685-2B0A-9B40-9D97-9A79B71760AE}" type="datetimeFigureOut">
              <a:rPr lang="en-US" smtClean="0"/>
              <a:t>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C14EB-F015-3E4E-BE23-8E603DD1B1BF}" type="slidenum">
              <a:rPr lang="en-US" smtClean="0"/>
              <a:t>‹#›</a:t>
            </a:fld>
            <a:endParaRPr lang="en-US"/>
          </a:p>
        </p:txBody>
      </p:sp>
    </p:spTree>
    <p:extLst>
      <p:ext uri="{BB962C8B-B14F-4D97-AF65-F5344CB8AC3E}">
        <p14:creationId xmlns:p14="http://schemas.microsoft.com/office/powerpoint/2010/main" val="181441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EBE198-9321-5744-863A-20B4B32D8D51}"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BE198-9321-5744-863A-20B4B32D8D51}"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BE198-9321-5744-863A-20B4B32D8D51}"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EBE198-9321-5744-863A-20B4B32D8D51}"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EBE198-9321-5744-863A-20B4B32D8D51}" type="datetimeFigureOut">
              <a:rPr lang="en-US" smtClean="0"/>
              <a:t>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BE198-9321-5744-863A-20B4B32D8D51}"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EBE198-9321-5744-863A-20B4B32D8D51}" type="datetimeFigureOut">
              <a:rPr lang="en-US" smtClean="0"/>
              <a:t>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EBE198-9321-5744-863A-20B4B32D8D51}" type="datetimeFigureOut">
              <a:rPr lang="en-US" smtClean="0"/>
              <a:t>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BE198-9321-5744-863A-20B4B32D8D51}" type="datetimeFigureOut">
              <a:rPr lang="en-US" smtClean="0"/>
              <a:t>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BE198-9321-5744-863A-20B4B32D8D51}"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BE198-9321-5744-863A-20B4B32D8D51}" type="datetimeFigureOut">
              <a:rPr lang="en-US" smtClean="0"/>
              <a:t>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11BC90-89BE-3640-8F54-4FFF0661C2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BE198-9321-5744-863A-20B4B32D8D51}" type="datetimeFigureOut">
              <a:rPr lang="en-US" smtClean="0"/>
              <a:t>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1BC90-89BE-3640-8F54-4FFF0661C2E5}" type="slidenum">
              <a:rPr lang="en-US" smtClean="0"/>
              <a:t>‹#›</a:t>
            </a:fld>
            <a:endParaRPr lang="en-US"/>
          </a:p>
        </p:txBody>
      </p:sp>
    </p:spTree>
    <p:extLst>
      <p:ext uri="{BB962C8B-B14F-4D97-AF65-F5344CB8AC3E}">
        <p14:creationId xmlns:p14="http://schemas.microsoft.com/office/powerpoint/2010/main" val="80886332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blog.lansa.com/wp-content/uploads/tree-swing-project-management-large.jpg"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mazon.com/Pankaj-Jalote/e/B001JRTIZ6/ref=dp_byline_cont_book_1" TargetMode="External"/><Relationship Id="rId3"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155" y="335770"/>
            <a:ext cx="11548872" cy="6217920"/>
          </a:xfrm>
          <a:prstGeom prst="rect">
            <a:avLst/>
          </a:prstGeom>
          <a:solidFill>
            <a:schemeClr val="accent1">
              <a:lumMod val="7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80588" y="965199"/>
            <a:ext cx="6766078" cy="4927601"/>
          </a:xfrm>
        </p:spPr>
        <p:txBody>
          <a:bodyPr anchor="ctr">
            <a:normAutofit/>
          </a:bodyPr>
          <a:lstStyle/>
          <a:p>
            <a:pPr algn="l"/>
            <a:r>
              <a:rPr lang="en-US" sz="4800">
                <a:solidFill>
                  <a:srgbClr val="FFFFFF"/>
                </a:solidFill>
              </a:rPr>
              <a:t>CS 4263</a:t>
            </a:r>
            <a:br>
              <a:rPr lang="en-US" sz="4800">
                <a:solidFill>
                  <a:srgbClr val="FFFFFF"/>
                </a:solidFill>
              </a:rPr>
            </a:br>
            <a:r>
              <a:rPr lang="en-US" sz="4800">
                <a:solidFill>
                  <a:srgbClr val="FFFFFF"/>
                </a:solidFill>
              </a:rPr>
              <a:t>Software Engineering I</a:t>
            </a:r>
          </a:p>
        </p:txBody>
      </p:sp>
      <p:sp>
        <p:nvSpPr>
          <p:cNvPr id="3" name="Subtitle 2"/>
          <p:cNvSpPr>
            <a:spLocks noGrp="1"/>
          </p:cNvSpPr>
          <p:nvPr>
            <p:ph type="subTitle" idx="1"/>
          </p:nvPr>
        </p:nvSpPr>
        <p:spPr>
          <a:xfrm>
            <a:off x="1023257" y="965198"/>
            <a:ext cx="2707937" cy="4927602"/>
          </a:xfrm>
        </p:spPr>
        <p:txBody>
          <a:bodyPr anchor="ctr">
            <a:normAutofit/>
          </a:bodyPr>
          <a:lstStyle/>
          <a:p>
            <a:pPr algn="r"/>
            <a:r>
              <a:rPr lang="en-US" sz="2000">
                <a:solidFill>
                  <a:srgbClr val="FFFFFF"/>
                </a:solidFill>
              </a:rPr>
              <a:t>Dr. Rafal Jabrzemski</a:t>
            </a:r>
          </a:p>
          <a:p>
            <a:pPr algn="r"/>
            <a:endParaRPr lang="en-US" sz="2000">
              <a:solidFill>
                <a:srgbClr val="FFFFFF"/>
              </a:solidFill>
            </a:endParaRPr>
          </a:p>
        </p:txBody>
      </p:sp>
    </p:spTree>
    <p:extLst>
      <p:ext uri="{BB962C8B-B14F-4D97-AF65-F5344CB8AC3E}">
        <p14:creationId xmlns:p14="http://schemas.microsoft.com/office/powerpoint/2010/main" val="254240535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pPr marL="0" indent="0">
              <a:buNone/>
            </a:pPr>
            <a:endParaRPr lang="en-US" dirty="0" smtClean="0"/>
          </a:p>
          <a:p>
            <a:endParaRPr lang="en-US" dirty="0" smtClean="0"/>
          </a:p>
          <a:p>
            <a:endParaRPr lang="en-US" dirty="0" smtClean="0"/>
          </a:p>
          <a:p>
            <a:endParaRPr lang="en-US" dirty="0" smtClean="0"/>
          </a:p>
        </p:txBody>
      </p:sp>
      <p:graphicFrame>
        <p:nvGraphicFramePr>
          <p:cNvPr id="5" name="Table 4"/>
          <p:cNvGraphicFramePr>
            <a:graphicFrameLocks noGrp="1"/>
          </p:cNvGraphicFramePr>
          <p:nvPr>
            <p:extLst/>
          </p:nvPr>
        </p:nvGraphicFramePr>
        <p:xfrm>
          <a:off x="8711199" y="1952625"/>
          <a:ext cx="1242556" cy="2225040"/>
        </p:xfrm>
        <a:graphic>
          <a:graphicData uri="http://schemas.openxmlformats.org/drawingml/2006/table">
            <a:tbl>
              <a:tblPr firstRow="1" bandRow="1">
                <a:tableStyleId>{5C22544A-7EE6-4342-B048-85BDC9FD1C3A}</a:tableStyleId>
              </a:tblPr>
              <a:tblGrid>
                <a:gridCol w="347980"/>
                <a:gridCol w="894576"/>
              </a:tblGrid>
              <a:tr h="370840">
                <a:tc gridSpan="2">
                  <a:txBody>
                    <a:bodyPr/>
                    <a:lstStyle/>
                    <a:p>
                      <a:pPr algn="ctr"/>
                      <a:r>
                        <a:rPr lang="en-US" dirty="0" smtClean="0"/>
                        <a:t>Scale</a:t>
                      </a:r>
                      <a:endParaRPr lang="en-US" dirty="0"/>
                    </a:p>
                  </a:txBody>
                  <a:tcPr/>
                </a:tc>
                <a:tc hMerge="1">
                  <a:txBody>
                    <a:bodyPr/>
                    <a:lstStyle/>
                    <a:p>
                      <a:endParaRPr lang="en-US" dirty="0"/>
                    </a:p>
                  </a:txBody>
                  <a:tcPr/>
                </a:tc>
              </a:tr>
              <a:tr h="370840">
                <a:tc>
                  <a:txBody>
                    <a:bodyPr/>
                    <a:lstStyle/>
                    <a:p>
                      <a:r>
                        <a:rPr lang="en-US" dirty="0" smtClean="0"/>
                        <a:t>A</a:t>
                      </a:r>
                      <a:endParaRPr lang="en-US" dirty="0"/>
                    </a:p>
                  </a:txBody>
                  <a:tcPr/>
                </a:tc>
                <a:tc>
                  <a:txBody>
                    <a:bodyPr/>
                    <a:lstStyle/>
                    <a:p>
                      <a:r>
                        <a:rPr lang="en-US" dirty="0" smtClean="0"/>
                        <a:t>90+</a:t>
                      </a:r>
                      <a:endParaRPr lang="en-US" dirty="0"/>
                    </a:p>
                  </a:txBody>
                  <a:tcPr/>
                </a:tc>
              </a:tr>
              <a:tr h="370840">
                <a:tc>
                  <a:txBody>
                    <a:bodyPr/>
                    <a:lstStyle/>
                    <a:p>
                      <a:r>
                        <a:rPr lang="en-US" dirty="0" smtClean="0"/>
                        <a:t>B</a:t>
                      </a:r>
                      <a:endParaRPr lang="en-US" dirty="0"/>
                    </a:p>
                  </a:txBody>
                  <a:tcPr/>
                </a:tc>
                <a:tc>
                  <a:txBody>
                    <a:bodyPr/>
                    <a:lstStyle/>
                    <a:p>
                      <a:r>
                        <a:rPr lang="en-US" dirty="0" smtClean="0"/>
                        <a:t>80 - 89</a:t>
                      </a:r>
                      <a:endParaRPr lang="en-US" dirty="0"/>
                    </a:p>
                  </a:txBody>
                  <a:tcPr/>
                </a:tc>
              </a:tr>
              <a:tr h="370840">
                <a:tc>
                  <a:txBody>
                    <a:bodyPr/>
                    <a:lstStyle/>
                    <a:p>
                      <a:r>
                        <a:rPr lang="en-US" dirty="0" smtClean="0"/>
                        <a:t>C</a:t>
                      </a:r>
                      <a:endParaRPr lang="en-US" dirty="0"/>
                    </a:p>
                  </a:txBody>
                  <a:tcPr/>
                </a:tc>
                <a:tc>
                  <a:txBody>
                    <a:bodyPr/>
                    <a:lstStyle/>
                    <a:p>
                      <a:r>
                        <a:rPr lang="en-US" dirty="0" smtClean="0"/>
                        <a:t>70 - 79</a:t>
                      </a:r>
                      <a:endParaRPr lang="en-US" dirty="0"/>
                    </a:p>
                  </a:txBody>
                  <a:tcPr/>
                </a:tc>
              </a:tr>
              <a:tr h="370840">
                <a:tc>
                  <a:txBody>
                    <a:bodyPr/>
                    <a:lstStyle/>
                    <a:p>
                      <a:r>
                        <a:rPr lang="en-US" dirty="0" smtClean="0"/>
                        <a:t>D</a:t>
                      </a:r>
                      <a:endParaRPr lang="en-US" dirty="0"/>
                    </a:p>
                  </a:txBody>
                  <a:tcPr/>
                </a:tc>
                <a:tc>
                  <a:txBody>
                    <a:bodyPr/>
                    <a:lstStyle/>
                    <a:p>
                      <a:r>
                        <a:rPr lang="en-US" dirty="0" smtClean="0"/>
                        <a:t>60 - 69</a:t>
                      </a:r>
                      <a:endParaRPr lang="en-US" dirty="0"/>
                    </a:p>
                  </a:txBody>
                  <a:tcPr/>
                </a:tc>
              </a:tr>
              <a:tr h="370840">
                <a:tc>
                  <a:txBody>
                    <a:bodyPr/>
                    <a:lstStyle/>
                    <a:p>
                      <a:r>
                        <a:rPr lang="en-US" dirty="0" smtClean="0"/>
                        <a:t>F</a:t>
                      </a:r>
                      <a:endParaRPr lang="en-US" dirty="0"/>
                    </a:p>
                  </a:txBody>
                  <a:tcPr/>
                </a:tc>
                <a:tc>
                  <a:txBody>
                    <a:bodyPr/>
                    <a:lstStyle/>
                    <a:p>
                      <a:r>
                        <a:rPr lang="en-US" dirty="0" smtClean="0"/>
                        <a:t>0 - 59</a:t>
                      </a:r>
                      <a:endParaRPr lang="en-US" dirty="0"/>
                    </a:p>
                  </a:txBody>
                  <a:tcPr/>
                </a:tc>
              </a:tr>
            </a:tbl>
          </a:graphicData>
        </a:graphic>
      </p:graphicFrame>
      <p:graphicFrame>
        <p:nvGraphicFramePr>
          <p:cNvPr id="8" name="Table 7"/>
          <p:cNvGraphicFramePr>
            <a:graphicFrameLocks noGrp="1"/>
          </p:cNvGraphicFramePr>
          <p:nvPr>
            <p:extLst/>
          </p:nvPr>
        </p:nvGraphicFramePr>
        <p:xfrm>
          <a:off x="1981200" y="1661609"/>
          <a:ext cx="6096000" cy="3337560"/>
        </p:xfrm>
        <a:graphic>
          <a:graphicData uri="http://schemas.openxmlformats.org/drawingml/2006/table">
            <a:tbl>
              <a:tblPr firstRow="1" lastRow="1" bandRow="1">
                <a:tableStyleId>{5C22544A-7EE6-4342-B048-85BDC9FD1C3A}</a:tableStyleId>
              </a:tblPr>
              <a:tblGrid>
                <a:gridCol w="3048000"/>
                <a:gridCol w="3048000"/>
              </a:tblGrid>
              <a:tr h="370840">
                <a:tc>
                  <a:txBody>
                    <a:bodyPr/>
                    <a:lstStyle/>
                    <a:p>
                      <a:r>
                        <a:rPr lang="en-US" dirty="0" smtClean="0"/>
                        <a:t>Category</a:t>
                      </a:r>
                      <a:endParaRPr lang="en-US" dirty="0"/>
                    </a:p>
                  </a:txBody>
                  <a:tcPr/>
                </a:tc>
                <a:tc>
                  <a:txBody>
                    <a:bodyPr/>
                    <a:lstStyle/>
                    <a:p>
                      <a:r>
                        <a:rPr lang="en-US" dirty="0" smtClean="0"/>
                        <a:t>Value</a:t>
                      </a:r>
                      <a:endParaRPr lang="en-US" dirty="0"/>
                    </a:p>
                  </a:txBody>
                  <a:tcPr/>
                </a:tc>
              </a:tr>
              <a:tr h="370840">
                <a:tc>
                  <a:txBody>
                    <a:bodyPr/>
                    <a:lstStyle/>
                    <a:p>
                      <a:r>
                        <a:rPr lang="en-US" dirty="0" smtClean="0"/>
                        <a:t>Participation (1 </a:t>
                      </a:r>
                      <a:r>
                        <a:rPr lang="en-US" dirty="0" err="1" smtClean="0"/>
                        <a:t>pt</a:t>
                      </a:r>
                      <a:r>
                        <a:rPr lang="en-US" baseline="0" dirty="0" smtClean="0"/>
                        <a:t> per </a:t>
                      </a:r>
                      <a:r>
                        <a:rPr lang="en-US" dirty="0" smtClean="0"/>
                        <a:t>day)</a:t>
                      </a:r>
                      <a:endParaRPr lang="en-US" dirty="0"/>
                    </a:p>
                  </a:txBody>
                  <a:tcPr/>
                </a:tc>
                <a:tc>
                  <a:txBody>
                    <a:bodyPr/>
                    <a:lstStyle/>
                    <a:p>
                      <a:r>
                        <a:rPr lang="en-US" dirty="0" smtClean="0"/>
                        <a:t>25</a:t>
                      </a:r>
                      <a:endParaRPr lang="en-US" dirty="0"/>
                    </a:p>
                  </a:txBody>
                  <a:tcPr/>
                </a:tc>
              </a:tr>
              <a:tr h="370840">
                <a:tc>
                  <a:txBody>
                    <a:bodyPr/>
                    <a:lstStyle/>
                    <a:p>
                      <a:r>
                        <a:rPr lang="en-US" dirty="0" smtClean="0"/>
                        <a:t>Homework (2 </a:t>
                      </a:r>
                      <a:r>
                        <a:rPr lang="en-US" dirty="0" err="1" smtClean="0"/>
                        <a:t>pts</a:t>
                      </a:r>
                      <a:r>
                        <a:rPr lang="en-US" dirty="0" smtClean="0"/>
                        <a:t> each)</a:t>
                      </a:r>
                      <a:endParaRPr lang="en-US" dirty="0"/>
                    </a:p>
                  </a:txBody>
                  <a:tcPr/>
                </a:tc>
                <a:tc>
                  <a:txBody>
                    <a:bodyPr/>
                    <a:lstStyle/>
                    <a:p>
                      <a:r>
                        <a:rPr lang="en-US" dirty="0" smtClean="0"/>
                        <a:t>10</a:t>
                      </a:r>
                      <a:endParaRPr lang="en-US" dirty="0"/>
                    </a:p>
                  </a:txBody>
                  <a:tcPr/>
                </a:tc>
              </a:tr>
              <a:tr h="370840">
                <a:tc>
                  <a:txBody>
                    <a:bodyPr/>
                    <a:lstStyle/>
                    <a:p>
                      <a:r>
                        <a:rPr lang="en-US" dirty="0" smtClean="0"/>
                        <a:t>Project Phases (3 </a:t>
                      </a:r>
                      <a:r>
                        <a:rPr lang="en-US" dirty="0" err="1" smtClean="0"/>
                        <a:t>pts</a:t>
                      </a:r>
                      <a:r>
                        <a:rPr lang="en-US" dirty="0" smtClean="0"/>
                        <a:t> each)</a:t>
                      </a:r>
                      <a:endParaRPr lang="en-US" dirty="0"/>
                    </a:p>
                  </a:txBody>
                  <a:tcPr/>
                </a:tc>
                <a:tc>
                  <a:txBody>
                    <a:bodyPr/>
                    <a:lstStyle/>
                    <a:p>
                      <a:r>
                        <a:rPr lang="en-US" dirty="0" smtClean="0"/>
                        <a:t>15</a:t>
                      </a:r>
                      <a:endParaRPr lang="en-US" dirty="0"/>
                    </a:p>
                  </a:txBody>
                  <a:tcPr/>
                </a:tc>
              </a:tr>
              <a:tr h="370840">
                <a:tc>
                  <a:txBody>
                    <a:bodyPr/>
                    <a:lstStyle/>
                    <a:p>
                      <a:r>
                        <a:rPr lang="en-US" dirty="0" smtClean="0"/>
                        <a:t>Mid-Term Exam</a:t>
                      </a:r>
                      <a:endParaRPr lang="en-US" dirty="0"/>
                    </a:p>
                  </a:txBody>
                  <a:tcPr/>
                </a:tc>
                <a:tc>
                  <a:txBody>
                    <a:bodyPr/>
                    <a:lstStyle/>
                    <a:p>
                      <a:r>
                        <a:rPr lang="en-US" dirty="0" smtClean="0"/>
                        <a:t>15</a:t>
                      </a:r>
                      <a:endParaRPr lang="en-US" dirty="0"/>
                    </a:p>
                  </a:txBody>
                  <a:tcPr/>
                </a:tc>
              </a:tr>
              <a:tr h="370840">
                <a:tc>
                  <a:txBody>
                    <a:bodyPr/>
                    <a:lstStyle/>
                    <a:p>
                      <a:r>
                        <a:rPr lang="en-US" dirty="0" smtClean="0"/>
                        <a:t>Final Exam</a:t>
                      </a:r>
                      <a:endParaRPr lang="en-US" dirty="0"/>
                    </a:p>
                  </a:txBody>
                  <a:tcPr/>
                </a:tc>
                <a:tc>
                  <a:txBody>
                    <a:bodyPr/>
                    <a:lstStyle/>
                    <a:p>
                      <a:r>
                        <a:rPr lang="en-US" dirty="0" smtClean="0"/>
                        <a:t>15</a:t>
                      </a:r>
                      <a:endParaRPr lang="en-US" dirty="0"/>
                    </a:p>
                  </a:txBody>
                  <a:tcPr/>
                </a:tc>
              </a:tr>
              <a:tr h="370840">
                <a:tc>
                  <a:txBody>
                    <a:bodyPr/>
                    <a:lstStyle/>
                    <a:p>
                      <a:r>
                        <a:rPr lang="en-US" dirty="0" smtClean="0"/>
                        <a:t>360-Review</a:t>
                      </a:r>
                      <a:endParaRPr lang="en-US" dirty="0"/>
                    </a:p>
                  </a:txBody>
                  <a:tcPr/>
                </a:tc>
                <a:tc>
                  <a:txBody>
                    <a:bodyPr/>
                    <a:lstStyle/>
                    <a:p>
                      <a:r>
                        <a:rPr lang="en-US" dirty="0" smtClean="0"/>
                        <a:t>5</a:t>
                      </a:r>
                      <a:endParaRPr lang="en-US" dirty="0"/>
                    </a:p>
                  </a:txBody>
                  <a:tcPr/>
                </a:tc>
              </a:tr>
              <a:tr h="370840">
                <a:tc>
                  <a:txBody>
                    <a:bodyPr/>
                    <a:lstStyle/>
                    <a:p>
                      <a:r>
                        <a:rPr lang="en-US" dirty="0" smtClean="0"/>
                        <a:t>Final Panel</a:t>
                      </a:r>
                      <a:endParaRPr lang="en-US" dirty="0"/>
                    </a:p>
                  </a:txBody>
                  <a:tcPr/>
                </a:tc>
                <a:tc>
                  <a:txBody>
                    <a:bodyPr/>
                    <a:lstStyle/>
                    <a:p>
                      <a:r>
                        <a:rPr lang="en-US" dirty="0" smtClean="0"/>
                        <a:t>15</a:t>
                      </a:r>
                      <a:endParaRPr lang="en-US" dirty="0"/>
                    </a:p>
                  </a:txBody>
                  <a:tcPr/>
                </a:tc>
              </a:tr>
              <a:tr h="370840">
                <a:tc>
                  <a:txBody>
                    <a:bodyPr/>
                    <a:lstStyle/>
                    <a:p>
                      <a:pPr algn="r"/>
                      <a:r>
                        <a:rPr lang="en-US" dirty="0" smtClean="0"/>
                        <a:t>Total</a:t>
                      </a:r>
                      <a:endParaRPr lang="en-US" dirty="0"/>
                    </a:p>
                  </a:txBody>
                  <a:tcPr/>
                </a:tc>
                <a:tc>
                  <a:txBody>
                    <a:bodyPr/>
                    <a:lstStyle/>
                    <a:p>
                      <a:r>
                        <a:rPr lang="en-US" dirty="0" smtClean="0"/>
                        <a:t>100</a:t>
                      </a:r>
                      <a:endParaRPr lang="en-US" dirty="0"/>
                    </a:p>
                  </a:txBody>
                  <a:tcPr/>
                </a:tc>
              </a:tr>
            </a:tbl>
          </a:graphicData>
        </a:graphic>
      </p:graphicFrame>
    </p:spTree>
    <p:extLst>
      <p:ext uri="{BB962C8B-B14F-4D97-AF65-F5344CB8AC3E}">
        <p14:creationId xmlns:p14="http://schemas.microsoft.com/office/powerpoint/2010/main" val="153691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a:t>
            </a:r>
            <a:endParaRPr lang="en-US" dirty="0"/>
          </a:p>
        </p:txBody>
      </p:sp>
      <p:sp>
        <p:nvSpPr>
          <p:cNvPr id="3" name="Content Placeholder 2"/>
          <p:cNvSpPr>
            <a:spLocks noGrp="1"/>
          </p:cNvSpPr>
          <p:nvPr>
            <p:ph idx="1"/>
          </p:nvPr>
        </p:nvSpPr>
        <p:spPr/>
        <p:txBody>
          <a:bodyPr/>
          <a:lstStyle/>
          <a:p>
            <a:r>
              <a:rPr lang="en-US" dirty="0" smtClean="0"/>
              <a:t>10% of the grade</a:t>
            </a:r>
            <a:endParaRPr lang="en-US" dirty="0" smtClean="0"/>
          </a:p>
          <a:p>
            <a:r>
              <a:rPr lang="en-US" dirty="0" smtClean="0"/>
              <a:t>Grading Note: Academic Misconduct Applies</a:t>
            </a:r>
          </a:p>
          <a:p>
            <a:endParaRPr lang="en-US" dirty="0"/>
          </a:p>
        </p:txBody>
      </p:sp>
    </p:spTree>
    <p:extLst>
      <p:ext uri="{BB962C8B-B14F-4D97-AF65-F5344CB8AC3E}">
        <p14:creationId xmlns:p14="http://schemas.microsoft.com/office/powerpoint/2010/main" val="133044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lstStyle/>
          <a:p>
            <a:r>
              <a:rPr lang="en-US" dirty="0" smtClean="0"/>
              <a:t>Graduating Seniors </a:t>
            </a:r>
          </a:p>
          <a:p>
            <a:pPr lvl="1"/>
            <a:r>
              <a:rPr lang="en-US" dirty="0" smtClean="0"/>
              <a:t>You will have the opportunity to tell some very important people how you feel about the CS Program, including this course.</a:t>
            </a:r>
          </a:p>
          <a:p>
            <a:pPr lvl="1"/>
            <a:r>
              <a:rPr lang="en-US" dirty="0" smtClean="0"/>
              <a:t>Please be honest, clear, and mature.</a:t>
            </a:r>
          </a:p>
          <a:p>
            <a:pPr lvl="2"/>
            <a:r>
              <a:rPr lang="en-US" dirty="0" smtClean="0"/>
              <a:t>I want to make every moment of this course beneficial to you and your future employers, but that is not realistic.  This course and real world jobs will all have days when you would rather be anywhere else.</a:t>
            </a:r>
          </a:p>
          <a:p>
            <a:pPr lvl="2"/>
            <a:r>
              <a:rPr lang="en-US" dirty="0" smtClean="0"/>
              <a:t>Keep track of what works for you and what didn’t and tell The Powers That Be about what needs to change.</a:t>
            </a:r>
          </a:p>
          <a:p>
            <a:pPr lvl="1"/>
            <a:r>
              <a:rPr lang="en-US" dirty="0" smtClean="0"/>
              <a:t>Just like your future managers: You won’t hurt my feelings if you don’t like me or how I run this course, but you do have to listen to me for the next two semesters.</a:t>
            </a:r>
          </a:p>
          <a:p>
            <a:endParaRPr lang="en-US" dirty="0"/>
          </a:p>
        </p:txBody>
      </p:sp>
    </p:spTree>
    <p:extLst>
      <p:ext uri="{BB962C8B-B14F-4D97-AF65-F5344CB8AC3E}">
        <p14:creationId xmlns:p14="http://schemas.microsoft.com/office/powerpoint/2010/main" val="7108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Beginnings</a:t>
            </a:r>
            <a:endParaRPr lang="en-US" dirty="0"/>
          </a:p>
        </p:txBody>
      </p:sp>
      <p:sp>
        <p:nvSpPr>
          <p:cNvPr id="3" name="Content Placeholder 2"/>
          <p:cNvSpPr>
            <a:spLocks noGrp="1"/>
          </p:cNvSpPr>
          <p:nvPr>
            <p:ph idx="1"/>
          </p:nvPr>
        </p:nvSpPr>
        <p:spPr/>
        <p:txBody>
          <a:bodyPr/>
          <a:lstStyle/>
          <a:p>
            <a:r>
              <a:rPr lang="en-US" dirty="0" smtClean="0"/>
              <a:t>Two NATO conferences in 1968 and 1969</a:t>
            </a:r>
          </a:p>
          <a:p>
            <a:r>
              <a:rPr lang="en-US" dirty="0" smtClean="0"/>
              <a:t>Realization that building products is different that adding knowledge to engineering science or mathematics</a:t>
            </a:r>
            <a:endParaRPr lang="en-US" dirty="0"/>
          </a:p>
        </p:txBody>
      </p:sp>
    </p:spTree>
    <p:extLst>
      <p:ext uri="{BB962C8B-B14F-4D97-AF65-F5344CB8AC3E}">
        <p14:creationId xmlns:p14="http://schemas.microsoft.com/office/powerpoint/2010/main" val="69072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by Brian Randell	</a:t>
            </a:r>
            <a:endParaRPr lang="en-US" dirty="0"/>
          </a:p>
        </p:txBody>
      </p:sp>
      <p:sp>
        <p:nvSpPr>
          <p:cNvPr id="3" name="Content Placeholder 2"/>
          <p:cNvSpPr>
            <a:spLocks noGrp="1"/>
          </p:cNvSpPr>
          <p:nvPr>
            <p:ph idx="1"/>
          </p:nvPr>
        </p:nvSpPr>
        <p:spPr/>
        <p:txBody>
          <a:bodyPr/>
          <a:lstStyle/>
          <a:p>
            <a:r>
              <a:rPr lang="en-US" dirty="0" smtClean="0"/>
              <a:t>“</a:t>
            </a:r>
            <a:r>
              <a:rPr lang="en-US" sz="4000" dirty="0" err="1" smtClean="0"/>
              <a:t>multiperson</a:t>
            </a:r>
            <a:r>
              <a:rPr lang="en-US" sz="4000" dirty="0" smtClean="0"/>
              <a:t> development of </a:t>
            </a:r>
            <a:r>
              <a:rPr lang="en-US" sz="4000" dirty="0" err="1" smtClean="0"/>
              <a:t>multiversion</a:t>
            </a:r>
            <a:r>
              <a:rPr lang="en-US" sz="4000" dirty="0" smtClean="0"/>
              <a:t> programs”</a:t>
            </a:r>
            <a:endParaRPr lang="en-US" sz="4000" dirty="0"/>
          </a:p>
        </p:txBody>
      </p:sp>
    </p:spTree>
    <p:extLst>
      <p:ext uri="{BB962C8B-B14F-4D97-AF65-F5344CB8AC3E}">
        <p14:creationId xmlns:p14="http://schemas.microsoft.com/office/powerpoint/2010/main" val="128795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by Fred Brooks</a:t>
            </a:r>
            <a:endParaRPr lang="en-US" dirty="0"/>
          </a:p>
        </p:txBody>
      </p:sp>
      <p:sp>
        <p:nvSpPr>
          <p:cNvPr id="3" name="Content Placeholder 2"/>
          <p:cNvSpPr>
            <a:spLocks noGrp="1"/>
          </p:cNvSpPr>
          <p:nvPr>
            <p:ph idx="1"/>
          </p:nvPr>
        </p:nvSpPr>
        <p:spPr/>
        <p:txBody>
          <a:bodyPr/>
          <a:lstStyle/>
          <a:p>
            <a:r>
              <a:rPr lang="en-US" dirty="0" smtClean="0"/>
              <a:t>In addition to the previous definition</a:t>
            </a:r>
          </a:p>
          <a:p>
            <a:pPr lvl="1"/>
            <a:r>
              <a:rPr lang="en-US" dirty="0" smtClean="0"/>
              <a:t>“Combining separately written programs and “productizing” them-that is, making them suitable for use by people who had not written them.”</a:t>
            </a:r>
          </a:p>
          <a:p>
            <a:pPr lvl="1"/>
            <a:endParaRPr lang="en-US" dirty="0"/>
          </a:p>
        </p:txBody>
      </p:sp>
    </p:spTree>
    <p:extLst>
      <p:ext uri="{BB962C8B-B14F-4D97-AF65-F5344CB8AC3E}">
        <p14:creationId xmlns:p14="http://schemas.microsoft.com/office/powerpoint/2010/main" val="12792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needed to do this</a:t>
            </a:r>
            <a:endParaRPr lang="en-US" dirty="0"/>
          </a:p>
        </p:txBody>
      </p:sp>
      <p:sp>
        <p:nvSpPr>
          <p:cNvPr id="3" name="Content Placeholder 2"/>
          <p:cNvSpPr>
            <a:spLocks noGrp="1"/>
          </p:cNvSpPr>
          <p:nvPr>
            <p:ph idx="1"/>
          </p:nvPr>
        </p:nvSpPr>
        <p:spPr/>
        <p:txBody>
          <a:bodyPr/>
          <a:lstStyle/>
          <a:p>
            <a:r>
              <a:rPr lang="en-US" dirty="0"/>
              <a:t>https://</a:t>
            </a:r>
            <a:r>
              <a:rPr lang="en-US" dirty="0" err="1"/>
              <a:t>cacm.acm.org</a:t>
            </a:r>
            <a:r>
              <a:rPr lang="en-US" dirty="0"/>
              <a:t>/magazines/2018/6/228033-an-interview-with-dave-parnas/</a:t>
            </a:r>
            <a:r>
              <a:rPr lang="en-US" dirty="0" err="1"/>
              <a:t>fulltext</a:t>
            </a:r>
            <a:endParaRPr lang="en-US" dirty="0"/>
          </a:p>
        </p:txBody>
      </p:sp>
    </p:spTree>
    <p:extLst>
      <p:ext uri="{BB962C8B-B14F-4D97-AF65-F5344CB8AC3E}">
        <p14:creationId xmlns:p14="http://schemas.microsoft.com/office/powerpoint/2010/main" val="214400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245427" y="0"/>
            <a:ext cx="3278777" cy="6713687"/>
          </a:xfrm>
        </p:spPr>
      </p:pic>
    </p:spTree>
    <p:extLst>
      <p:ext uri="{BB962C8B-B14F-4D97-AF65-F5344CB8AC3E}">
        <p14:creationId xmlns:p14="http://schemas.microsoft.com/office/powerpoint/2010/main" val="410761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dirty="0" smtClean="0"/>
              <a:t>There are lots of ways to get a project from beginning to end.</a:t>
            </a:r>
          </a:p>
          <a:p>
            <a:r>
              <a:rPr lang="en-US" dirty="0" smtClean="0"/>
              <a:t>Methods are often adjusted to fit the specific needs of each team/company</a:t>
            </a:r>
          </a:p>
          <a:p>
            <a:r>
              <a:rPr lang="en-US" dirty="0" smtClean="0"/>
              <a:t>The main goal:</a:t>
            </a:r>
          </a:p>
          <a:p>
            <a:pPr lvl="1"/>
            <a:r>
              <a:rPr lang="en-US" dirty="0" smtClean="0"/>
              <a:t>For everyone to know how we are going to work together to get a project through each phase of the development process</a:t>
            </a:r>
          </a:p>
          <a:p>
            <a:endParaRPr lang="en-US" dirty="0"/>
          </a:p>
        </p:txBody>
      </p:sp>
    </p:spTree>
    <p:extLst>
      <p:ext uri="{BB962C8B-B14F-4D97-AF65-F5344CB8AC3E}">
        <p14:creationId xmlns:p14="http://schemas.microsoft.com/office/powerpoint/2010/main" val="67374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Factors</a:t>
            </a:r>
            <a:endParaRPr lang="en-US" dirty="0"/>
          </a:p>
        </p:txBody>
      </p:sp>
      <p:sp>
        <p:nvSpPr>
          <p:cNvPr id="3" name="Content Placeholder 2"/>
          <p:cNvSpPr>
            <a:spLocks noGrp="1"/>
          </p:cNvSpPr>
          <p:nvPr>
            <p:ph idx="1"/>
          </p:nvPr>
        </p:nvSpPr>
        <p:spPr/>
        <p:txBody>
          <a:bodyPr/>
          <a:lstStyle/>
          <a:p>
            <a:r>
              <a:rPr lang="en-US" dirty="0" smtClean="0"/>
              <a:t>Number of Projects</a:t>
            </a:r>
          </a:p>
          <a:p>
            <a:r>
              <a:rPr lang="en-US" dirty="0" smtClean="0"/>
              <a:t>Size of Teams</a:t>
            </a:r>
          </a:p>
          <a:p>
            <a:r>
              <a:rPr lang="en-US" dirty="0" smtClean="0"/>
              <a:t>Number of roles each individual plays</a:t>
            </a:r>
          </a:p>
          <a:p>
            <a:r>
              <a:rPr lang="en-US" dirty="0" smtClean="0"/>
              <a:t>How much information needs to be tracked</a:t>
            </a:r>
          </a:p>
          <a:p>
            <a:r>
              <a:rPr lang="en-US" dirty="0" smtClean="0"/>
              <a:t>How quickly the company can/needs to be able to pivot</a:t>
            </a:r>
          </a:p>
          <a:p>
            <a:r>
              <a:rPr lang="en-US" dirty="0" smtClean="0"/>
              <a:t>Geographical Location of Team</a:t>
            </a:r>
          </a:p>
          <a:p>
            <a:endParaRPr lang="en-US" dirty="0"/>
          </a:p>
        </p:txBody>
      </p:sp>
    </p:spTree>
    <p:extLst>
      <p:ext uri="{BB962C8B-B14F-4D97-AF65-F5344CB8AC3E}">
        <p14:creationId xmlns:p14="http://schemas.microsoft.com/office/powerpoint/2010/main" val="79854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34" y="636430"/>
            <a:ext cx="10515600" cy="1325563"/>
          </a:xfrm>
        </p:spPr>
        <p:txBody>
          <a:bodyPr>
            <a:normAutofit/>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229" y="73906"/>
            <a:ext cx="6139542" cy="6769701"/>
          </a:xfrm>
        </p:spPr>
      </p:pic>
    </p:spTree>
    <p:extLst>
      <p:ext uri="{BB962C8B-B14F-4D97-AF65-F5344CB8AC3E}">
        <p14:creationId xmlns:p14="http://schemas.microsoft.com/office/powerpoint/2010/main" val="2734461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a:t>
            </a:r>
            <a:endParaRPr lang="en-US" dirty="0"/>
          </a:p>
        </p:txBody>
      </p:sp>
      <p:sp>
        <p:nvSpPr>
          <p:cNvPr id="3" name="Content Placeholder 2"/>
          <p:cNvSpPr>
            <a:spLocks noGrp="1"/>
          </p:cNvSpPr>
          <p:nvPr>
            <p:ph idx="1"/>
          </p:nvPr>
        </p:nvSpPr>
        <p:spPr/>
        <p:txBody>
          <a:bodyPr/>
          <a:lstStyle/>
          <a:p>
            <a:r>
              <a:rPr lang="en-US" dirty="0" smtClean="0"/>
              <a:t>Summary: “Everyone goes over the falls together and there’s no going back.”</a:t>
            </a:r>
          </a:p>
          <a:p>
            <a:r>
              <a:rPr lang="en-US" dirty="0" smtClean="0"/>
              <a:t>Five Sequential Phases, each separated by a Stop-Gate</a:t>
            </a:r>
          </a:p>
          <a:p>
            <a:pPr lvl="1"/>
            <a:r>
              <a:rPr lang="en-US" dirty="0" smtClean="0"/>
              <a:t>Requirements</a:t>
            </a:r>
          </a:p>
          <a:p>
            <a:pPr lvl="1"/>
            <a:r>
              <a:rPr lang="en-US" dirty="0" smtClean="0"/>
              <a:t>Design</a:t>
            </a:r>
          </a:p>
          <a:p>
            <a:pPr lvl="1"/>
            <a:r>
              <a:rPr lang="en-US" dirty="0" smtClean="0"/>
              <a:t>Implementation</a:t>
            </a:r>
          </a:p>
          <a:p>
            <a:pPr lvl="1"/>
            <a:r>
              <a:rPr lang="en-US" dirty="0" smtClean="0"/>
              <a:t>Verification</a:t>
            </a:r>
          </a:p>
          <a:p>
            <a:pPr lvl="1"/>
            <a:r>
              <a:rPr lang="en-US" dirty="0" smtClean="0"/>
              <a:t>Maintenance (Not actually a phase, just where all projects go)</a:t>
            </a:r>
          </a:p>
          <a:p>
            <a:endParaRPr lang="en-US" dirty="0"/>
          </a:p>
        </p:txBody>
      </p:sp>
    </p:spTree>
    <p:extLst>
      <p:ext uri="{BB962C8B-B14F-4D97-AF65-F5344CB8AC3E}">
        <p14:creationId xmlns:p14="http://schemas.microsoft.com/office/powerpoint/2010/main" val="1476857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Expectations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Number of Projects</a:t>
            </a:r>
          </a:p>
          <a:p>
            <a:pPr lvl="1"/>
            <a:r>
              <a:rPr lang="en-US" dirty="0" smtClean="0">
                <a:solidFill>
                  <a:srgbClr val="A53926"/>
                </a:solidFill>
              </a:rPr>
              <a:t>Numerous</a:t>
            </a:r>
          </a:p>
          <a:p>
            <a:r>
              <a:rPr lang="en-US" dirty="0" smtClean="0"/>
              <a:t>Size of Teams</a:t>
            </a:r>
          </a:p>
          <a:p>
            <a:pPr lvl="1"/>
            <a:r>
              <a:rPr lang="en-US" dirty="0" smtClean="0">
                <a:solidFill>
                  <a:schemeClr val="tx2">
                    <a:lumMod val="75000"/>
                  </a:schemeClr>
                </a:solidFill>
              </a:rPr>
              <a:t>Large</a:t>
            </a:r>
          </a:p>
          <a:p>
            <a:r>
              <a:rPr lang="en-US" b="1" dirty="0" smtClean="0"/>
              <a:t>Number of roles each individual plays</a:t>
            </a:r>
          </a:p>
          <a:p>
            <a:pPr lvl="1"/>
            <a:r>
              <a:rPr lang="en-US" b="1" dirty="0" smtClean="0">
                <a:solidFill>
                  <a:srgbClr val="A53926"/>
                </a:solidFill>
              </a:rPr>
              <a:t>One</a:t>
            </a:r>
          </a:p>
          <a:p>
            <a:r>
              <a:rPr lang="en-US" b="1" dirty="0" smtClean="0"/>
              <a:t>How much information needs to be tracked</a:t>
            </a:r>
          </a:p>
          <a:p>
            <a:pPr lvl="1"/>
            <a:r>
              <a:rPr lang="en-US" b="1" dirty="0" smtClean="0">
                <a:solidFill>
                  <a:srgbClr val="A53926"/>
                </a:solidFill>
              </a:rPr>
              <a:t>All of it</a:t>
            </a:r>
          </a:p>
          <a:p>
            <a:r>
              <a:rPr lang="en-US" b="1" dirty="0" smtClean="0"/>
              <a:t>How quickly the company needs to be able to pivot</a:t>
            </a:r>
          </a:p>
          <a:p>
            <a:pPr lvl="1"/>
            <a:r>
              <a:rPr lang="en-US" b="1" dirty="0" smtClean="0">
                <a:solidFill>
                  <a:srgbClr val="A53926"/>
                </a:solidFill>
              </a:rPr>
              <a:t>Slowly</a:t>
            </a:r>
          </a:p>
          <a:p>
            <a:r>
              <a:rPr lang="en-US" dirty="0" smtClean="0"/>
              <a:t>Geographical Location of Team</a:t>
            </a:r>
          </a:p>
          <a:p>
            <a:pPr lvl="1"/>
            <a:r>
              <a:rPr lang="en-US" dirty="0" smtClean="0">
                <a:solidFill>
                  <a:srgbClr val="A53926"/>
                </a:solidFill>
              </a:rPr>
              <a:t>Can be very dispersed</a:t>
            </a:r>
          </a:p>
          <a:p>
            <a:endParaRPr lang="en-US" dirty="0"/>
          </a:p>
        </p:txBody>
      </p:sp>
    </p:spTree>
    <p:extLst>
      <p:ext uri="{BB962C8B-B14F-4D97-AF65-F5344CB8AC3E}">
        <p14:creationId xmlns:p14="http://schemas.microsoft.com/office/powerpoint/2010/main" val="1514429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to Projects</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be going through each of these phases together</a:t>
            </a:r>
          </a:p>
          <a:p>
            <a:r>
              <a:rPr lang="en-US" dirty="0" smtClean="0"/>
              <a:t>After each stop-gate, we will progress to the next phase</a:t>
            </a:r>
          </a:p>
          <a:p>
            <a:r>
              <a:rPr lang="en-US" dirty="0" smtClean="0"/>
              <a:t>After the Requirements phase: No additional functional requirements may be added</a:t>
            </a:r>
          </a:p>
          <a:p>
            <a:r>
              <a:rPr lang="en-US" dirty="0" smtClean="0"/>
              <a:t>After the Design phase: No new technical requirements may be added</a:t>
            </a:r>
          </a:p>
          <a:p>
            <a:r>
              <a:rPr lang="en-US" dirty="0" smtClean="0"/>
              <a:t>After the Implementation phase: No more features may be implemented</a:t>
            </a:r>
          </a:p>
          <a:p>
            <a:r>
              <a:rPr lang="en-US" dirty="0" smtClean="0"/>
              <a:t>After the Verification phase: No more formal QA</a:t>
            </a:r>
          </a:p>
          <a:p>
            <a:r>
              <a:rPr lang="en-US" dirty="0" smtClean="0"/>
              <a:t>Maintenance Phase: FOREVER</a:t>
            </a:r>
          </a:p>
          <a:p>
            <a:endParaRPr lang="en-US" dirty="0"/>
          </a:p>
        </p:txBody>
      </p:sp>
    </p:spTree>
    <p:extLst>
      <p:ext uri="{BB962C8B-B14F-4D97-AF65-F5344CB8AC3E}">
        <p14:creationId xmlns:p14="http://schemas.microsoft.com/office/powerpoint/2010/main" val="1716101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ounded 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5" y="484632"/>
            <a:ext cx="7068731" cy="5739187"/>
          </a:xfrm>
          <a:prstGeom prst="roundRect">
            <a:avLst>
              <a:gd name="adj" fmla="val 0"/>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2"/>
          <a:stretch>
            <a:fillRect/>
          </a:stretch>
        </p:blipFill>
        <p:spPr>
          <a:xfrm>
            <a:off x="5123687" y="1540849"/>
            <a:ext cx="6099468" cy="3623083"/>
          </a:xfrm>
          <a:prstGeom prst="rect">
            <a:avLst/>
          </a:prstGeom>
          <a:effectLst/>
        </p:spPr>
      </p:pic>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3646" y="646879"/>
            <a:ext cx="6745130" cy="54146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929" y="629266"/>
            <a:ext cx="3505495" cy="1622321"/>
          </a:xfrm>
        </p:spPr>
        <p:txBody>
          <a:bodyPr>
            <a:normAutofit/>
          </a:bodyPr>
          <a:lstStyle/>
          <a:p>
            <a:r>
              <a:rPr lang="en-US" sz="2100" b="1">
                <a:solidFill>
                  <a:schemeClr val="bg1"/>
                </a:solidFill>
                <a:effectLst/>
              </a:rPr>
              <a:t>Software Process Models – Waterfall Improved</a:t>
            </a:r>
            <a:br>
              <a:rPr lang="en-US" sz="2100" b="1">
                <a:solidFill>
                  <a:schemeClr val="bg1"/>
                </a:solidFill>
                <a:effectLst/>
              </a:rPr>
            </a:br>
            <a:r>
              <a:rPr lang="en-US" sz="2100">
                <a:solidFill>
                  <a:schemeClr val="bg1"/>
                </a:solidFill>
                <a:effectLst/>
              </a:rPr>
              <a:t/>
            </a:r>
            <a:br>
              <a:rPr lang="en-US" sz="2100">
                <a:solidFill>
                  <a:schemeClr val="bg1"/>
                </a:solidFill>
                <a:effectLst/>
              </a:rPr>
            </a:br>
            <a:r>
              <a:rPr lang="en-US" sz="2100">
                <a:solidFill>
                  <a:schemeClr val="bg1"/>
                </a:solidFill>
                <a:effectLst/>
              </a:rPr>
              <a:t/>
            </a:r>
            <a:br>
              <a:rPr lang="en-US" sz="2100">
                <a:solidFill>
                  <a:schemeClr val="bg1"/>
                </a:solidFill>
                <a:effectLst/>
              </a:rPr>
            </a:br>
            <a:endParaRPr lang="en-US" sz="2100">
              <a:solidFill>
                <a:schemeClr val="bg1"/>
              </a:solidFill>
            </a:endParaRPr>
          </a:p>
        </p:txBody>
      </p:sp>
      <p:sp>
        <p:nvSpPr>
          <p:cNvPr id="9" name="Content Placeholder 8"/>
          <p:cNvSpPr>
            <a:spLocks noGrp="1"/>
          </p:cNvSpPr>
          <p:nvPr>
            <p:ph idx="1"/>
          </p:nvPr>
        </p:nvSpPr>
        <p:spPr>
          <a:xfrm>
            <a:off x="648931" y="2438400"/>
            <a:ext cx="3505494" cy="3785419"/>
          </a:xfrm>
        </p:spPr>
        <p:txBody>
          <a:bodyPr>
            <a:normAutofit/>
          </a:bodyPr>
          <a:lstStyle/>
          <a:p>
            <a:r>
              <a:rPr lang="en-US">
                <a:solidFill>
                  <a:schemeClr val="bg1"/>
                </a:solidFill>
              </a:rPr>
              <a:t>Requirements lead to design, but in turn, design process can lead to changes in requirements</a:t>
            </a:r>
          </a:p>
        </p:txBody>
      </p:sp>
    </p:spTree>
    <p:extLst>
      <p:ext uri="{BB962C8B-B14F-4D97-AF65-F5344CB8AC3E}">
        <p14:creationId xmlns:p14="http://schemas.microsoft.com/office/powerpoint/2010/main" val="205939337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899" y="4363270"/>
            <a:ext cx="8676222" cy="1066801"/>
          </a:xfrm>
        </p:spPr>
        <p:txBody>
          <a:bodyPr vert="horz" lIns="91440" tIns="45720" rIns="91440" bIns="45720" rtlCol="0" anchor="b">
            <a:normAutofit/>
          </a:bodyPr>
          <a:lstStyle/>
          <a:p>
            <a:pPr algn="ctr">
              <a:lnSpc>
                <a:spcPct val="90000"/>
              </a:lnSpc>
            </a:pP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Building metaphor</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image from </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http://bim-level2.org/en/standards/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4614"/>
          <a:stretch/>
        </p:blipFill>
        <p:spPr>
          <a:xfrm>
            <a:off x="20" y="-1"/>
            <a:ext cx="12191980" cy="4363271"/>
          </a:xfrm>
          <a:prstGeom prst="rect">
            <a:avLst/>
          </a:prstGeom>
        </p:spPr>
      </p:pic>
    </p:spTree>
    <p:extLst>
      <p:ext uri="{BB962C8B-B14F-4D97-AF65-F5344CB8AC3E}">
        <p14:creationId xmlns:p14="http://schemas.microsoft.com/office/powerpoint/2010/main" val="11043318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9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34" y="636430"/>
            <a:ext cx="10515600" cy="1325563"/>
          </a:xfrm>
        </p:spPr>
        <p:txBody>
          <a:bodyPr>
            <a:normAutofit/>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8742066" cy="6329568"/>
          </a:xfrm>
        </p:spPr>
      </p:pic>
      <p:sp>
        <p:nvSpPr>
          <p:cNvPr id="7" name="TextBox 6"/>
          <p:cNvSpPr txBox="1"/>
          <p:nvPr/>
        </p:nvSpPr>
        <p:spPr>
          <a:xfrm>
            <a:off x="-114285" y="6302495"/>
            <a:ext cx="8280665" cy="923330"/>
          </a:xfrm>
          <a:prstGeom prst="rect">
            <a:avLst/>
          </a:prstGeom>
          <a:noFill/>
        </p:spPr>
        <p:txBody>
          <a:bodyPr wrap="none" rtlCol="0">
            <a:spAutoFit/>
          </a:bodyPr>
          <a:lstStyle/>
          <a:p>
            <a:r>
              <a:rPr lang="en-US" dirty="0"/>
              <a:t>Clipped from</a:t>
            </a:r>
            <a:r>
              <a:rPr lang="en-US" dirty="0" smtClean="0"/>
              <a:t>:</a:t>
            </a:r>
          </a:p>
          <a:p>
            <a:r>
              <a:rPr lang="en-US" dirty="0" smtClean="0"/>
              <a:t> </a:t>
            </a:r>
            <a:r>
              <a:rPr lang="en-US" dirty="0">
                <a:hlinkClick r:id="rId3"/>
              </a:rPr>
              <a:t>http://blog.lansa.com/wp-content/uploads/tree-swing-project-management-large.jpg</a:t>
            </a:r>
            <a:endParaRPr lang="en-US" dirty="0"/>
          </a:p>
          <a:p>
            <a:endParaRPr lang="en-US" dirty="0"/>
          </a:p>
        </p:txBody>
      </p:sp>
    </p:spTree>
    <p:extLst>
      <p:ext uri="{BB962C8B-B14F-4D97-AF65-F5344CB8AC3E}">
        <p14:creationId xmlns:p14="http://schemas.microsoft.com/office/powerpoint/2010/main" val="121137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This Course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8230638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83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a:t>
            </a:r>
            <a:endParaRPr lang="en-US" dirty="0"/>
          </a:p>
        </p:txBody>
      </p:sp>
      <p:sp>
        <p:nvSpPr>
          <p:cNvPr id="3" name="Content Placeholder 2"/>
          <p:cNvSpPr>
            <a:spLocks noGrp="1"/>
          </p:cNvSpPr>
          <p:nvPr>
            <p:ph idx="1"/>
          </p:nvPr>
        </p:nvSpPr>
        <p:spPr/>
        <p:txBody>
          <a:bodyPr>
            <a:normAutofit lnSpcReduction="10000"/>
          </a:bodyPr>
          <a:lstStyle/>
          <a:p>
            <a:r>
              <a:rPr lang="en-US" dirty="0" smtClean="0"/>
              <a:t>How to be a Professional Software Engineer</a:t>
            </a:r>
          </a:p>
          <a:p>
            <a:pPr lvl="1"/>
            <a:r>
              <a:rPr lang="en-US" dirty="0" smtClean="0"/>
              <a:t>Project Management Principles</a:t>
            </a:r>
          </a:p>
          <a:p>
            <a:pPr lvl="2"/>
            <a:r>
              <a:rPr lang="en-US" dirty="0" smtClean="0"/>
              <a:t>Waterfall</a:t>
            </a:r>
          </a:p>
          <a:p>
            <a:pPr lvl="2"/>
            <a:r>
              <a:rPr lang="en-US" dirty="0" smtClean="0"/>
              <a:t>Agile</a:t>
            </a:r>
            <a:endParaRPr lang="en-US" dirty="0" smtClean="0"/>
          </a:p>
          <a:p>
            <a:pPr lvl="1"/>
            <a:r>
              <a:rPr lang="en-US" dirty="0" smtClean="0"/>
              <a:t>Real-World Programming</a:t>
            </a:r>
          </a:p>
          <a:p>
            <a:pPr lvl="2"/>
            <a:r>
              <a:rPr lang="en-US" dirty="0" smtClean="0"/>
              <a:t>Coding Standards</a:t>
            </a:r>
          </a:p>
          <a:p>
            <a:pPr lvl="2"/>
            <a:r>
              <a:rPr lang="en-US" dirty="0" smtClean="0"/>
              <a:t>Design Patterns</a:t>
            </a:r>
          </a:p>
          <a:p>
            <a:pPr lvl="2"/>
            <a:r>
              <a:rPr lang="en-US" dirty="0" smtClean="0"/>
              <a:t>How to not get fired or tank a company</a:t>
            </a:r>
          </a:p>
          <a:p>
            <a:pPr lvl="1"/>
            <a:r>
              <a:rPr lang="en-US" dirty="0" smtClean="0"/>
              <a:t>Learning New Languages</a:t>
            </a:r>
          </a:p>
          <a:p>
            <a:pPr lvl="2"/>
            <a:r>
              <a:rPr lang="en-US" dirty="0" smtClean="0"/>
              <a:t>C#</a:t>
            </a:r>
          </a:p>
          <a:p>
            <a:pPr lvl="2"/>
            <a:r>
              <a:rPr lang="en-US" dirty="0" smtClean="0"/>
              <a:t>Software Development Tools</a:t>
            </a:r>
          </a:p>
          <a:p>
            <a:pPr lvl="2"/>
            <a:r>
              <a:rPr lang="en-US" dirty="0" smtClean="0"/>
              <a:t>Work/Bug Tracking software</a:t>
            </a:r>
          </a:p>
          <a:p>
            <a:pPr lvl="2"/>
            <a:r>
              <a:rPr lang="en-US" dirty="0" smtClean="0"/>
              <a:t>Source Code Management</a:t>
            </a:r>
          </a:p>
          <a:p>
            <a:endParaRPr lang="en-US" dirty="0"/>
          </a:p>
        </p:txBody>
      </p:sp>
    </p:spTree>
    <p:extLst>
      <p:ext uri="{BB962C8B-B14F-4D97-AF65-F5344CB8AC3E}">
        <p14:creationId xmlns:p14="http://schemas.microsoft.com/office/powerpoint/2010/main" val="155863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4"/>
                </a:solidFill>
              </a:rPr>
              <a:t>Expectations</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200"/>
              <a:t>You will arrive at this meeting/class on time every Monday and Wednesday unless directed otherwise by the University.</a:t>
            </a:r>
          </a:p>
          <a:p>
            <a:r>
              <a:rPr lang="en-US" sz="2200"/>
              <a:t>You will set your own Working Hours along with your team in order to deliver your work on time, which will require 10 – 20 hours per week of work.</a:t>
            </a:r>
          </a:p>
          <a:p>
            <a:r>
              <a:rPr lang="en-US" sz="2200"/>
              <a:t>I will assign work to each team along with expected delivery dates:</a:t>
            </a:r>
          </a:p>
          <a:p>
            <a:pPr lvl="1"/>
            <a:r>
              <a:rPr lang="en-US" sz="2200"/>
              <a:t>These dates are setup to ensure that the final project can be delivered on time.  </a:t>
            </a:r>
          </a:p>
          <a:p>
            <a:pPr lvl="1"/>
            <a:r>
              <a:rPr lang="en-US" sz="2200"/>
              <a:t>Any delays will reduce the scope of the end product and reduce the likelihood of its success.</a:t>
            </a:r>
          </a:p>
          <a:p>
            <a:pPr lvl="1"/>
            <a:r>
              <a:rPr lang="en-US" sz="2200"/>
              <a:t>I expect you to notify me early of any potential delays.</a:t>
            </a:r>
          </a:p>
          <a:p>
            <a:endParaRPr lang="en-US" sz="2200"/>
          </a:p>
        </p:txBody>
      </p:sp>
    </p:spTree>
    <p:extLst>
      <p:ext uri="{BB962C8B-B14F-4D97-AF65-F5344CB8AC3E}">
        <p14:creationId xmlns:p14="http://schemas.microsoft.com/office/powerpoint/2010/main" val="427057444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Resources</a:t>
            </a:r>
            <a:endParaRPr lang="en-US" dirty="0"/>
          </a:p>
        </p:txBody>
      </p:sp>
      <p:sp>
        <p:nvSpPr>
          <p:cNvPr id="3" name="Content Placeholder 2"/>
          <p:cNvSpPr>
            <a:spLocks noGrp="1"/>
          </p:cNvSpPr>
          <p:nvPr>
            <p:ph idx="1"/>
          </p:nvPr>
        </p:nvSpPr>
        <p:spPr>
          <a:xfrm>
            <a:off x="838200" y="1323208"/>
            <a:ext cx="10515600" cy="4351338"/>
          </a:xfrm>
        </p:spPr>
        <p:txBody>
          <a:bodyPr>
            <a:normAutofit fontScale="92500" lnSpcReduction="20000"/>
          </a:bodyPr>
          <a:lstStyle/>
          <a:p>
            <a:r>
              <a:rPr lang="en-US" dirty="0" smtClean="0"/>
              <a:t>Textbooks: </a:t>
            </a:r>
            <a:endParaRPr lang="en-US" dirty="0" smtClean="0"/>
          </a:p>
          <a:p>
            <a:pPr lvl="1"/>
            <a:r>
              <a:rPr lang="en-US" b="1" dirty="0" smtClean="0"/>
              <a:t>A </a:t>
            </a:r>
            <a:r>
              <a:rPr lang="en-US" b="1" dirty="0"/>
              <a:t>Concise Introduction to Software Engineering (Undergraduate Topics in Computer Science) </a:t>
            </a:r>
            <a:r>
              <a:rPr lang="en-US" dirty="0"/>
              <a:t>2008th </a:t>
            </a:r>
            <a:r>
              <a:rPr lang="en-US" dirty="0" smtClean="0"/>
              <a:t>Edition</a:t>
            </a:r>
          </a:p>
          <a:p>
            <a:pPr lvl="1"/>
            <a:r>
              <a:rPr lang="en-US" dirty="0"/>
              <a:t>by </a:t>
            </a:r>
            <a:r>
              <a:rPr lang="en-US" dirty="0">
                <a:hlinkClick r:id="rId2"/>
              </a:rPr>
              <a:t>Pankaj Jalote</a:t>
            </a:r>
            <a:r>
              <a:rPr lang="en-US" dirty="0"/>
              <a:t>  (Author)</a:t>
            </a:r>
          </a:p>
          <a:p>
            <a:pPr lvl="1"/>
            <a:endParaRPr lang="en-US" b="1" dirty="0"/>
          </a:p>
          <a:p>
            <a:endParaRPr lang="en-US" dirty="0" smtClean="0"/>
          </a:p>
          <a:p>
            <a:endParaRPr lang="en-US" dirty="0"/>
          </a:p>
          <a:p>
            <a:endParaRPr lang="en-US" dirty="0" smtClean="0"/>
          </a:p>
          <a:p>
            <a:endParaRPr lang="en-US" dirty="0" smtClean="0"/>
          </a:p>
          <a:p>
            <a:endParaRPr lang="en-US" dirty="0" smtClean="0"/>
          </a:p>
          <a:p>
            <a:r>
              <a:rPr lang="en-US" dirty="0" smtClean="0"/>
              <a:t>Email: Course updates will be sent via email only.  </a:t>
            </a:r>
            <a:r>
              <a:rPr lang="en-US" b="1" dirty="0" smtClean="0"/>
              <a:t>You are expected to check your email at least once a day</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7908052" y="2171279"/>
            <a:ext cx="2182809" cy="2182809"/>
          </a:xfrm>
          <a:prstGeom prst="rect">
            <a:avLst/>
          </a:prstGeom>
        </p:spPr>
      </p:pic>
    </p:spTree>
    <p:extLst>
      <p:ext uri="{BB962C8B-B14F-4D97-AF65-F5344CB8AC3E}">
        <p14:creationId xmlns:p14="http://schemas.microsoft.com/office/powerpoint/2010/main" val="16245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4"/>
                </a:solidFill>
              </a:rPr>
              <a:t>School Work</a:t>
            </a:r>
          </a:p>
        </p:txBody>
      </p:sp>
      <p:sp>
        <p:nvSpPr>
          <p:cNvPr id="3" name="Content Placeholder 2"/>
          <p:cNvSpPr>
            <a:spLocks noGrp="1"/>
          </p:cNvSpPr>
          <p:nvPr>
            <p:ph idx="1"/>
          </p:nvPr>
        </p:nvSpPr>
        <p:spPr>
          <a:xfrm>
            <a:off x="4976031" y="963877"/>
            <a:ext cx="6377769" cy="4930246"/>
          </a:xfrm>
        </p:spPr>
        <p:txBody>
          <a:bodyPr anchor="ctr">
            <a:normAutofit/>
          </a:bodyPr>
          <a:lstStyle/>
          <a:p>
            <a:r>
              <a:rPr lang="en-US" sz="2400"/>
              <a:t>This course will have a certain amount of school work.  This work is to be done individually and will follow Academic Misconduct guidelines. Late work will not be accepted for a grade.</a:t>
            </a:r>
          </a:p>
          <a:p>
            <a:r>
              <a:rPr lang="en-US" sz="2400"/>
              <a:t>Types:</a:t>
            </a:r>
          </a:p>
          <a:p>
            <a:pPr lvl="1"/>
            <a:r>
              <a:rPr lang="en-US"/>
              <a:t>Homework </a:t>
            </a:r>
          </a:p>
          <a:p>
            <a:pPr lvl="2"/>
            <a:r>
              <a:rPr lang="en-US" sz="2400"/>
              <a:t>Homework is for you to assess your understanding of the concepts.</a:t>
            </a:r>
          </a:p>
          <a:p>
            <a:pPr lvl="1"/>
            <a:r>
              <a:rPr lang="en-US"/>
              <a:t>Exams</a:t>
            </a:r>
          </a:p>
          <a:p>
            <a:pPr lvl="2"/>
            <a:r>
              <a:rPr lang="en-US" sz="2400"/>
              <a:t>Exams are clearly not part of a normal work environment, but are required here to ensure each individual has learned the specified material.</a:t>
            </a:r>
          </a:p>
          <a:p>
            <a:endParaRPr lang="en-US" sz="2400"/>
          </a:p>
        </p:txBody>
      </p:sp>
    </p:spTree>
    <p:extLst>
      <p:ext uri="{BB962C8B-B14F-4D97-AF65-F5344CB8AC3E}">
        <p14:creationId xmlns:p14="http://schemas.microsoft.com/office/powerpoint/2010/main" val="155349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course will also have Projects, which are meant to mimic real-world programming.  </a:t>
            </a:r>
          </a:p>
          <a:p>
            <a:r>
              <a:rPr lang="en-US" dirty="0" smtClean="0"/>
              <a:t>Projects are group activities.  I expect everyone to work together on this and follow the professional guidelines about using external resources. Specifically:</a:t>
            </a:r>
          </a:p>
          <a:p>
            <a:pPr lvl="2"/>
            <a:r>
              <a:rPr lang="en-US" dirty="0" smtClean="0"/>
              <a:t>Do not post anything about your work online. This would breach confidentiality and IP contracts in a real job. (Exception: </a:t>
            </a:r>
            <a:r>
              <a:rPr lang="en-US" dirty="0" err="1" smtClean="0"/>
              <a:t>Github</a:t>
            </a:r>
            <a:r>
              <a:rPr lang="en-US" dirty="0" smtClean="0"/>
              <a:t>)</a:t>
            </a:r>
          </a:p>
          <a:p>
            <a:pPr lvl="2"/>
            <a:r>
              <a:rPr lang="en-US" dirty="0" smtClean="0"/>
              <a:t>Do not use any work from the internet that is not licensed for public use. This would result in your company being sued and potentially losing ownership of your product.</a:t>
            </a:r>
          </a:p>
          <a:p>
            <a:r>
              <a:rPr lang="en-US" dirty="0" smtClean="0"/>
              <a:t>Failing to meet your project deadlines will risk having your project fail when it goes to market.  As an intern, this would reduce your chance of getting to work on exciting projects or get a full-time position.  As a student, this will reduce your grade.</a:t>
            </a:r>
          </a:p>
          <a:p>
            <a:endParaRPr lang="en-US" dirty="0"/>
          </a:p>
        </p:txBody>
      </p:sp>
    </p:spTree>
    <p:extLst>
      <p:ext uri="{BB962C8B-B14F-4D97-AF65-F5344CB8AC3E}">
        <p14:creationId xmlns:p14="http://schemas.microsoft.com/office/powerpoint/2010/main" val="13498749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TotalTime>
  <Words>1024</Words>
  <Application>Microsoft Macintosh PowerPoint</Application>
  <PresentationFormat>Widescreen</PresentationFormat>
  <Paragraphs>157</Paragraphs>
  <Slides>25</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Calibri Light</vt:lpstr>
      <vt:lpstr>Arial</vt:lpstr>
      <vt:lpstr>Office Theme</vt:lpstr>
      <vt:lpstr>CS 4263 Software Engineering I</vt:lpstr>
      <vt:lpstr>PowerPoint Presentation</vt:lpstr>
      <vt:lpstr>PowerPoint Presentation</vt:lpstr>
      <vt:lpstr>This Course</vt:lpstr>
      <vt:lpstr>What you will Learn</vt:lpstr>
      <vt:lpstr>Expectations</vt:lpstr>
      <vt:lpstr>Course Resources</vt:lpstr>
      <vt:lpstr>School Work</vt:lpstr>
      <vt:lpstr>Professional Work</vt:lpstr>
      <vt:lpstr>Grading</vt:lpstr>
      <vt:lpstr>Participation</vt:lpstr>
      <vt:lpstr>Feedback</vt:lpstr>
      <vt:lpstr>Beginnings</vt:lpstr>
      <vt:lpstr>Definition by Brian Randell </vt:lpstr>
      <vt:lpstr>Definition by Fred Brooks</vt:lpstr>
      <vt:lpstr>Capabilities needed to do this</vt:lpstr>
      <vt:lpstr>PowerPoint Presentation</vt:lpstr>
      <vt:lpstr>Project Management</vt:lpstr>
      <vt:lpstr>Project Management Factors</vt:lpstr>
      <vt:lpstr>Waterfall</vt:lpstr>
      <vt:lpstr>Waterfall Expectations</vt:lpstr>
      <vt:lpstr>Application to Projects</vt:lpstr>
      <vt:lpstr>Software Process Models – Waterfall Improved   </vt:lpstr>
      <vt:lpstr>Building metaphor image from  http://bim-level2.org/en/standards/</vt:lpstr>
      <vt:lpstr>Questions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4263 Software Engineergin I</dc:title>
  <dc:creator>Jabrzemski, Rafal</dc:creator>
  <cp:lastModifiedBy>Jabrzemski, Rafal</cp:lastModifiedBy>
  <cp:revision>13</cp:revision>
  <dcterms:created xsi:type="dcterms:W3CDTF">2017-08-23T00:50:25Z</dcterms:created>
  <dcterms:modified xsi:type="dcterms:W3CDTF">2018-08-20T15:44:32Z</dcterms:modified>
</cp:coreProperties>
</file>