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Slab-bold.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presentation we are going to show you an analysis of CNN and RNN on image classification using our models.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2b8ffe1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2b8ffe1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several ways to manage this problem. Firstly, we add dropout layers after the linear layer. The dropout layer randomly sets some nodes’ output as 0, by this way it adds noises into the training process. So the model could be more general. Secondly, we applied batch normalization between convolution layers. It can reduce the biases produced by each layer, so each layer can learn more independently. Also, we reduced the model Complexity. Instead of using 32 filters, we find 8 filters are enough for this task, and reducing the number of parameters could reduce the model’s memory of training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553b3cc6d6673b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553b3cc6d6673b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doing this we </a:t>
            </a:r>
            <a:r>
              <a:rPr lang="en"/>
              <a:t>further</a:t>
            </a:r>
            <a:r>
              <a:rPr lang="en"/>
              <a:t> increased the CNN performance. Let’s see the final results of CNNs. The three models here are the </a:t>
            </a:r>
            <a:r>
              <a:rPr lang="en"/>
              <a:t>beginning</a:t>
            </a:r>
            <a:r>
              <a:rPr lang="en"/>
              <a:t> model with Max Pooling, the improved model with Stridden Convolutional layer and the final model with Dropout and batch normalisation. The final model has the best performance in terms of all the </a:t>
            </a:r>
            <a:r>
              <a:rPr lang="en"/>
              <a:t>metrics</a:t>
            </a:r>
            <a:r>
              <a:rPr lang="en"/>
              <a:t>. The right hand side is the the confusion matrix. The </a:t>
            </a:r>
            <a:r>
              <a:rPr lang="en"/>
              <a:t>diagonal</a:t>
            </a:r>
            <a:r>
              <a:rPr lang="en"/>
              <a:t> is correctly </a:t>
            </a:r>
            <a:r>
              <a:rPr lang="en"/>
              <a:t>classified</a:t>
            </a:r>
            <a:r>
              <a:rPr lang="en"/>
              <a:t> images. We can find out the model often incorrectly classify Shirt as T-shirt or classify T-shirt as Shirt. It’s intuitive B</a:t>
            </a:r>
            <a:r>
              <a:rPr lang="en"/>
              <a:t>ecause T-shirts and Shirts look similar to each other.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2b8ffe1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2b8ffe1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section we’ll give a brief recap of the RNN data structure and how it’s applied on the Fashion MNIST dataset  for image classification.(yuxuan)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2b8ffe1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2b8ffe1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have seen many-to-many RNN structure before, where the model computes an </a:t>
            </a:r>
            <a:r>
              <a:rPr lang="en"/>
              <a:t>output </a:t>
            </a:r>
            <a:r>
              <a:rPr lang="en"/>
              <a:t>at every time step. When performing a classification task, we can simply modify the model to a many-to-one model by only </a:t>
            </a:r>
            <a:r>
              <a:rPr lang="en"/>
              <a:t>computing</a:t>
            </a:r>
            <a:r>
              <a:rPr lang="en"/>
              <a:t> an output at the very last time step.(Yuxuan)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3f86948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3f86948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is known for processing sequential data with time, but it can also be applied on </a:t>
            </a:r>
            <a:r>
              <a:rPr lang="en"/>
              <a:t>image</a:t>
            </a:r>
            <a:r>
              <a:rPr lang="en"/>
              <a:t> datasets. We input one row of the image into the model </a:t>
            </a:r>
            <a:r>
              <a:rPr lang="en">
                <a:solidFill>
                  <a:schemeClr val="dk1"/>
                </a:solidFill>
              </a:rPr>
              <a:t>at every</a:t>
            </a:r>
            <a:r>
              <a:rPr lang="en">
                <a:solidFill>
                  <a:schemeClr val="dk1"/>
                </a:solidFill>
              </a:rPr>
              <a:t> time step from top to bottom, as if the model learns to predict by reading the image one row after another.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 resolution of images in the Fashion Mnist dataset is 28 by 28, the input dimension for each time step is(1x28), and the sequence length is also 28. Then the hidden state of the final time step gets passed to a fully connected network to make the final prediction. (Yuxuan)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2b8ffe1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2b8ffe1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K-fold Cross Validation is a training method that usually allows a more general interpretation of the model’s expected performance. </a:t>
            </a:r>
            <a:r>
              <a:rPr lang="en"/>
              <a:t>We applied 5-Folds Cross Validation with minibatch size of 64 on the RNN. This gives us </a:t>
            </a:r>
            <a:r>
              <a:rPr lang="en">
                <a:solidFill>
                  <a:schemeClr val="dk1"/>
                </a:solidFill>
                <a:latin typeface="Roboto"/>
                <a:ea typeface="Roboto"/>
                <a:cs typeface="Roboto"/>
                <a:sym typeface="Roboto"/>
              </a:rPr>
              <a:t>an average evaluation accuracy of around 81.75% and an average training accuracy of around 82.54%.</a:t>
            </a:r>
            <a:r>
              <a:rPr lang="en"/>
              <a:t>(Yuxuan)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4be32a4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4be32a4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confusion matrix shows again that shirts are easily misclassified as T-shirts.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RNN isn’t the best recurrent model for image classification, since it can easily run into the vanishing gradient problem with the the training sequence being too long. But this is an issue that can be addressed by LSTM.(Ethan)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4be32a49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4be32a49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left is the equations used in the LSTM. We will skip the next few slides because of time restraints. Javin if </a:t>
            </a:r>
            <a:r>
              <a:rPr lang="en"/>
              <a:t>necessarily</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4be32a49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4be32a49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LSTM have 4 components that </a:t>
            </a:r>
            <a:r>
              <a:rPr lang="en"/>
              <a:t>provides us with the short term feature. The gates are the forget gate, input gate, output gate.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4be32a4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4be32a4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take a output from the previous hidden state (ht-1) and then we take the input of our current state Xt and combine them to form a vector. We pass this to an activation function (sigmoid function which makes sure the number is below 0 and 1). We forget values coming out if the sigmoid is closer to 0 and vice-versa. The blue circles in the graph are tanh activation functions and the red circles are the tan functions. The reason why we want to use tan is because it helps us regulate the NN to prevent the values from getting too large. Tan keeps them from -1 to 1.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2b8ffe14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2b8ffe14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we’ll go through the method of our analysis, then explain our CNN and RNN models in detail and compare the performance of the two models.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4be32a49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4be32a49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pass the same vector combination of the ht-1 and Xt to the other activation functions. We multiply the output of the sigmoid and tangent and pass it to the forget gate. The multiplication acts as a forget gate and the sigmoid decides what parts of the tanh output we keep.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4be32a4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4be32a4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calculate the candidate by adding together the forget gate output and the input gate output. This essentially serves as the input to the next sequence.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4be32a4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4be32a49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initial vector we passed to the other two gates is passed to the output gate which applies the tangent function to the initial vector and sigmoid to the candidate (which is the addition of the outputs from the input gate and forget gate). We then </a:t>
            </a:r>
            <a:r>
              <a:rPr lang="en"/>
              <a:t>multiply</a:t>
            </a:r>
            <a:r>
              <a:rPr lang="en"/>
              <a:t> the output of the two activation functions and the pass the hidden state out to the next section of the LSTM sequence. This essentially decides what info we keep and discard in our hidden state output. This hidden state output acts as the </a:t>
            </a:r>
            <a:r>
              <a:rPr lang="en"/>
              <a:t>memory</a:t>
            </a:r>
            <a:r>
              <a:rPr lang="en"/>
              <a:t> which contains info about the past sequences which is useful for predictions.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4be32a4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4be32a49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plotted the confusion matrix for the LSTM model. The numbers in the diagonal is larger than the numbers in the RNN confusion matrix. This means that LSTM correctly classifies more images than RNN. (Javin)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4be32a499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4be32a499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Using K-Folds Cross Validation on the LSTM with 5 folds,  we achieved a better average of around 88.4 percent and 88.93 when compared to the RNN performance. (Javin)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3f86948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3f86948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stated in the previous slide, the LSTM performs better in general. This is because of the added gates in an LSTM allows it to remember past info better than a regular RNN. A RNN has a really short memory which is not ideal for long sequences. LSTM improves on that. (Javin)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2b8ffe1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2b8ffe1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a:t>
            </a:r>
            <a:r>
              <a:rPr lang="en">
                <a:solidFill>
                  <a:schemeClr val="dk1"/>
                </a:solidFill>
              </a:rPr>
              <a:t>e performed 5-fold cross validation for both RNN and LSTM and plotted the validation accuracy with standard deviation. From the graph, we can see that LSTM not only outperforms RNN by a significant margin, but is also provides a lot more consistency.</a:t>
            </a:r>
            <a:r>
              <a:rPr lang="en"/>
              <a:t> (Javin)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3f86948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3f86948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the CNN outperformed RNN and LSTM. This </a:t>
            </a:r>
            <a:r>
              <a:rPr lang="en"/>
              <a:t>agrees</a:t>
            </a:r>
            <a:r>
              <a:rPr lang="en"/>
              <a:t> with our hypothesis. But RNN and LSTM also have accuracy. That’s because we feed image data to it line by line, it can interpret </a:t>
            </a:r>
            <a:r>
              <a:rPr lang="en"/>
              <a:t>vertical</a:t>
            </a:r>
            <a:r>
              <a:rPr lang="en"/>
              <a:t> spatial information. But CNN structure can interpret both vertical and horizontal information, by this nature, it should has better performance on image </a:t>
            </a:r>
            <a:r>
              <a:rPr lang="en"/>
              <a:t>classification</a:t>
            </a:r>
            <a:r>
              <a:rPr lang="en"/>
              <a:t> tasks. (Yintao)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553b3cc6d6673b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553b3cc6d6673b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That’s all for today’s presentation. Any questions?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2b8ffe1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2b8ffe1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2b8ffe14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2b8ffe14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Fashion-MNIST as our dataset. It includes a </a:t>
            </a:r>
            <a:r>
              <a:rPr lang="en"/>
              <a:t>training</a:t>
            </a:r>
            <a:r>
              <a:rPr lang="en"/>
              <a:t> set of 60,000 samples and a testing set of 10,000 samples of 28 by 28 greyscale clothing images of 10 classes.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be32a499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be32a499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Pytorch on Google Colab for our implementation of the networks. Then we posted all of our work to GitHub for a better collaboration experience.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CNN part, I’m going to start with the a</a:t>
            </a:r>
            <a:r>
              <a:rPr lang="en"/>
              <a:t>rchitecture</a:t>
            </a:r>
            <a:r>
              <a:rPr lang="en"/>
              <a:t> of our CNN, and we’ll share you some methods to improve the accuracy of our algorithm. Then, we’ll explain you some techniques we used to tackle the overfitting problem.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passed our images to a 3x3 convolutional layer and then passed the layer to a 2x2 Max-Pool layer. We chose Relu as activation function and CrossEntropyLoss as our loss function.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553b3cc6d6673b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553b3cc6d6673b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the accuracy of our model, instead of using the regular pooling layer, we replaced the Max-Pool Layer with a 2 by 2 stridden convolutional layer. It has the same effect on downsampling as max pooling layer, but more flexible because it’s a learnable function. Finally, we got an improvement on both the test and validation set.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553b3cc6d6673b9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53b3cc6d6673b9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the accuracy of our model, instead of using the regular pooling layer, we replaced the Max-Pool Layer with a 2 by 2 stridden convolutional layer. It has the same effect on downsampling with max pooling, but more flexible because it’s a learnable function. Finally, we got an improvement on both the test and validation 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2b8ffe14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2b8ffe14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 accuracy on the validation set is much lower than on the training set. As you can see on the right hand side, as the training </a:t>
            </a:r>
            <a:r>
              <a:rPr lang="en"/>
              <a:t>progresses</a:t>
            </a:r>
            <a:r>
              <a:rPr lang="en"/>
              <a:t>, the accuracy on the </a:t>
            </a:r>
            <a:r>
              <a:rPr lang="en"/>
              <a:t>Training</a:t>
            </a:r>
            <a:r>
              <a:rPr lang="en"/>
              <a:t> set keeps improving but </a:t>
            </a:r>
            <a:r>
              <a:rPr lang="en">
                <a:solidFill>
                  <a:schemeClr val="dk1"/>
                </a:solidFill>
              </a:rPr>
              <a:t>it begins to decrease </a:t>
            </a:r>
            <a:r>
              <a:rPr lang="en"/>
              <a:t>on the validation sets. The model overfitted the training set.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hyperlink" Target="https://github.com/GrayardET/MIT-Resera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 Analysis of </a:t>
            </a:r>
            <a:endParaRPr/>
          </a:p>
          <a:p>
            <a:pPr indent="0" lvl="0" marL="0" rtl="0" algn="ctr">
              <a:spcBef>
                <a:spcPts val="0"/>
              </a:spcBef>
              <a:spcAft>
                <a:spcPts val="0"/>
              </a:spcAft>
              <a:buNone/>
            </a:pPr>
            <a:r>
              <a:rPr lang="en"/>
              <a:t>CNN and RNN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Javin Liu, Yuxuan Tian, Andy Li, Yintao Tai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Overfitting Problem</a:t>
            </a:r>
            <a:endParaRPr/>
          </a:p>
        </p:txBody>
      </p:sp>
      <p:sp>
        <p:nvSpPr>
          <p:cNvPr id="147" name="Google Shape;147;p22"/>
          <p:cNvSpPr txBox="1"/>
          <p:nvPr>
            <p:ph idx="1" type="body"/>
          </p:nvPr>
        </p:nvSpPr>
        <p:spPr>
          <a:xfrm>
            <a:off x="387900" y="1489825"/>
            <a:ext cx="4361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Add Dropout layer</a:t>
            </a:r>
            <a:endParaRPr sz="1400"/>
          </a:p>
          <a:p>
            <a:pPr indent="-304800" lvl="0" marL="457200" rtl="0" algn="l">
              <a:spcBef>
                <a:spcPts val="1600"/>
              </a:spcBef>
              <a:spcAft>
                <a:spcPts val="0"/>
              </a:spcAft>
              <a:buSzPts val="1200"/>
              <a:buChar char="-"/>
            </a:pPr>
            <a:r>
              <a:rPr lang="en" sz="1200"/>
              <a:t>Random drop out nodes of FC layer</a:t>
            </a:r>
            <a:endParaRPr sz="1200"/>
          </a:p>
          <a:p>
            <a:pPr indent="-304800" lvl="0" marL="457200" rtl="0" algn="l">
              <a:spcBef>
                <a:spcPts val="0"/>
              </a:spcBef>
              <a:spcAft>
                <a:spcPts val="0"/>
              </a:spcAft>
              <a:buSzPts val="1200"/>
              <a:buChar char="-"/>
            </a:pPr>
            <a:r>
              <a:rPr lang="en" sz="1200"/>
              <a:t>Add noise to the training process</a:t>
            </a:r>
            <a:endParaRPr sz="1200"/>
          </a:p>
          <a:p>
            <a:pPr indent="0" lvl="0" marL="0" rtl="0" algn="l">
              <a:spcBef>
                <a:spcPts val="1600"/>
              </a:spcBef>
              <a:spcAft>
                <a:spcPts val="0"/>
              </a:spcAft>
              <a:buNone/>
            </a:pPr>
            <a:r>
              <a:rPr lang="en" sz="1400"/>
              <a:t>Batch Normalization &amp; Regularization</a:t>
            </a:r>
            <a:endParaRPr sz="1400"/>
          </a:p>
          <a:p>
            <a:pPr indent="-304800" lvl="0" marL="457200" rtl="0" algn="l">
              <a:spcBef>
                <a:spcPts val="1600"/>
              </a:spcBef>
              <a:spcAft>
                <a:spcPts val="0"/>
              </a:spcAft>
              <a:buSzPts val="1200"/>
              <a:buChar char="-"/>
            </a:pPr>
            <a:r>
              <a:rPr lang="en" sz="1200"/>
              <a:t>Decrease bias each layer produced</a:t>
            </a:r>
            <a:endParaRPr sz="1200"/>
          </a:p>
          <a:p>
            <a:pPr indent="-304800" lvl="0" marL="457200" rtl="0" algn="l">
              <a:spcBef>
                <a:spcPts val="0"/>
              </a:spcBef>
              <a:spcAft>
                <a:spcPts val="0"/>
              </a:spcAft>
              <a:buSzPts val="1200"/>
              <a:buChar char="-"/>
            </a:pPr>
            <a:r>
              <a:rPr lang="en" sz="1200"/>
              <a:t>Each layer can learn independently</a:t>
            </a:r>
            <a:endParaRPr sz="1200"/>
          </a:p>
          <a:p>
            <a:pPr indent="-304800" lvl="0" marL="457200" rtl="0" algn="l">
              <a:spcBef>
                <a:spcPts val="0"/>
              </a:spcBef>
              <a:spcAft>
                <a:spcPts val="0"/>
              </a:spcAft>
              <a:buSzPts val="1200"/>
              <a:buChar char="-"/>
            </a:pPr>
            <a:r>
              <a:rPr lang="en" sz="1200"/>
              <a:t>L2 Regularization</a:t>
            </a:r>
            <a:endParaRPr sz="1200"/>
          </a:p>
          <a:p>
            <a:pPr indent="0" lvl="0" marL="0" rtl="0" algn="l">
              <a:spcBef>
                <a:spcPts val="1600"/>
              </a:spcBef>
              <a:spcAft>
                <a:spcPts val="0"/>
              </a:spcAft>
              <a:buNone/>
            </a:pPr>
            <a:r>
              <a:rPr lang="en" sz="1400"/>
              <a:t>Reduce Complexity</a:t>
            </a:r>
            <a:endParaRPr sz="1400"/>
          </a:p>
          <a:p>
            <a:pPr indent="-304800" lvl="0" marL="457200" rtl="0" algn="l">
              <a:spcBef>
                <a:spcPts val="1600"/>
              </a:spcBef>
              <a:spcAft>
                <a:spcPts val="0"/>
              </a:spcAft>
              <a:buSzPts val="1200"/>
              <a:buChar char="-"/>
            </a:pPr>
            <a:r>
              <a:rPr lang="en" sz="1200"/>
              <a:t>Don’t let the net remember the dataset!</a:t>
            </a:r>
            <a:endParaRPr sz="1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8" name="Google Shape;148;p22"/>
          <p:cNvSpPr txBox="1"/>
          <p:nvPr/>
        </p:nvSpPr>
        <p:spPr>
          <a:xfrm>
            <a:off x="314100" y="4685425"/>
            <a:ext cx="133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Yintao Tai</a:t>
            </a:r>
            <a:endParaRPr>
              <a:latin typeface="Roboto"/>
              <a:ea typeface="Roboto"/>
              <a:cs typeface="Roboto"/>
              <a:sym typeface="Roboto"/>
            </a:endParaRPr>
          </a:p>
        </p:txBody>
      </p:sp>
      <p:pic>
        <p:nvPicPr>
          <p:cNvPr id="149" name="Google Shape;149;p22"/>
          <p:cNvPicPr preferRelativeResize="0"/>
          <p:nvPr/>
        </p:nvPicPr>
        <p:blipFill>
          <a:blip r:embed="rId3">
            <a:alphaModFix/>
          </a:blip>
          <a:stretch>
            <a:fillRect/>
          </a:stretch>
        </p:blipFill>
        <p:spPr>
          <a:xfrm>
            <a:off x="4749600" y="1181988"/>
            <a:ext cx="3927566" cy="36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 Results</a:t>
            </a:r>
            <a:endParaRPr/>
          </a:p>
        </p:txBody>
      </p:sp>
      <p:sp>
        <p:nvSpPr>
          <p:cNvPr id="155" name="Google Shape;155;p23"/>
          <p:cNvSpPr txBox="1"/>
          <p:nvPr/>
        </p:nvSpPr>
        <p:spPr>
          <a:xfrm>
            <a:off x="1174450" y="1629525"/>
            <a:ext cx="224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latin typeface="Roboto Slab"/>
                <a:ea typeface="Roboto Slab"/>
                <a:cs typeface="Roboto Slab"/>
                <a:sym typeface="Roboto Slab"/>
              </a:rPr>
              <a:t>Accuracy on Validation Set</a:t>
            </a:r>
            <a:endParaRPr i="1" sz="1200">
              <a:latin typeface="Roboto"/>
              <a:ea typeface="Roboto"/>
              <a:cs typeface="Roboto"/>
              <a:sym typeface="Roboto"/>
            </a:endParaRPr>
          </a:p>
        </p:txBody>
      </p:sp>
      <p:sp>
        <p:nvSpPr>
          <p:cNvPr id="156" name="Google Shape;156;p23"/>
          <p:cNvSpPr txBox="1"/>
          <p:nvPr/>
        </p:nvSpPr>
        <p:spPr>
          <a:xfrm>
            <a:off x="1168086" y="3434600"/>
            <a:ext cx="207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latin typeface="Roboto Slab"/>
                <a:ea typeface="Roboto Slab"/>
                <a:cs typeface="Roboto Slab"/>
                <a:sym typeface="Roboto Slab"/>
              </a:rPr>
              <a:t>Performance</a:t>
            </a:r>
            <a:r>
              <a:rPr i="1" lang="en" sz="1200">
                <a:solidFill>
                  <a:schemeClr val="dk1"/>
                </a:solidFill>
                <a:latin typeface="Roboto Slab"/>
                <a:ea typeface="Roboto Slab"/>
                <a:cs typeface="Roboto Slab"/>
                <a:sym typeface="Roboto Slab"/>
              </a:rPr>
              <a:t> on Test Set</a:t>
            </a:r>
            <a:endParaRPr i="1" sz="1200">
              <a:latin typeface="Roboto"/>
              <a:ea typeface="Roboto"/>
              <a:cs typeface="Roboto"/>
              <a:sym typeface="Roboto"/>
            </a:endParaRPr>
          </a:p>
        </p:txBody>
      </p:sp>
      <p:sp>
        <p:nvSpPr>
          <p:cNvPr id="157" name="Google Shape;157;p23"/>
          <p:cNvSpPr txBox="1"/>
          <p:nvPr/>
        </p:nvSpPr>
        <p:spPr>
          <a:xfrm>
            <a:off x="4974100" y="927225"/>
            <a:ext cx="3286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1"/>
                </a:solidFill>
                <a:latin typeface="Roboto Slab"/>
                <a:ea typeface="Roboto Slab"/>
                <a:cs typeface="Roboto Slab"/>
                <a:sym typeface="Roboto Slab"/>
              </a:rPr>
              <a:t>Drop-Norm-L2</a:t>
            </a:r>
            <a:r>
              <a:rPr i="1" lang="en" sz="1200">
                <a:solidFill>
                  <a:schemeClr val="dk1"/>
                </a:solidFill>
                <a:latin typeface="Roboto Slab"/>
                <a:ea typeface="Roboto Slab"/>
                <a:cs typeface="Roboto Slab"/>
                <a:sym typeface="Roboto Slab"/>
              </a:rPr>
              <a:t> Confusion Matrix - Test Set</a:t>
            </a:r>
            <a:endParaRPr i="1" sz="1200">
              <a:latin typeface="Roboto"/>
              <a:ea typeface="Roboto"/>
              <a:cs typeface="Roboto"/>
              <a:sym typeface="Roboto"/>
            </a:endParaRPr>
          </a:p>
        </p:txBody>
      </p:sp>
      <p:sp>
        <p:nvSpPr>
          <p:cNvPr id="158" name="Google Shape;158;p23"/>
          <p:cNvSpPr txBox="1"/>
          <p:nvPr/>
        </p:nvSpPr>
        <p:spPr>
          <a:xfrm>
            <a:off x="7604000" y="209400"/>
            <a:ext cx="133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Yintao Tai</a:t>
            </a:r>
            <a:endParaRPr>
              <a:latin typeface="Roboto"/>
              <a:ea typeface="Roboto"/>
              <a:cs typeface="Roboto"/>
              <a:sym typeface="Roboto"/>
            </a:endParaRPr>
          </a:p>
        </p:txBody>
      </p:sp>
      <p:pic>
        <p:nvPicPr>
          <p:cNvPr id="159" name="Google Shape;159;p23"/>
          <p:cNvPicPr preferRelativeResize="0"/>
          <p:nvPr/>
        </p:nvPicPr>
        <p:blipFill>
          <a:blip r:embed="rId3">
            <a:alphaModFix/>
          </a:blip>
          <a:stretch>
            <a:fillRect/>
          </a:stretch>
        </p:blipFill>
        <p:spPr>
          <a:xfrm>
            <a:off x="1168075" y="1998825"/>
            <a:ext cx="2076900" cy="1294442"/>
          </a:xfrm>
          <a:prstGeom prst="rect">
            <a:avLst/>
          </a:prstGeom>
          <a:noFill/>
          <a:ln>
            <a:noFill/>
          </a:ln>
        </p:spPr>
      </p:pic>
      <p:pic>
        <p:nvPicPr>
          <p:cNvPr id="160" name="Google Shape;160;p23"/>
          <p:cNvPicPr preferRelativeResize="0"/>
          <p:nvPr/>
        </p:nvPicPr>
        <p:blipFill>
          <a:blip r:embed="rId4">
            <a:alphaModFix/>
          </a:blip>
          <a:stretch>
            <a:fillRect/>
          </a:stretch>
        </p:blipFill>
        <p:spPr>
          <a:xfrm>
            <a:off x="464925" y="3803900"/>
            <a:ext cx="3663351" cy="1145850"/>
          </a:xfrm>
          <a:prstGeom prst="rect">
            <a:avLst/>
          </a:prstGeom>
          <a:noFill/>
          <a:ln>
            <a:noFill/>
          </a:ln>
        </p:spPr>
      </p:pic>
      <p:pic>
        <p:nvPicPr>
          <p:cNvPr id="161" name="Google Shape;161;p23"/>
          <p:cNvPicPr preferRelativeResize="0"/>
          <p:nvPr/>
        </p:nvPicPr>
        <p:blipFill>
          <a:blip r:embed="rId5">
            <a:alphaModFix/>
          </a:blip>
          <a:stretch>
            <a:fillRect/>
          </a:stretch>
        </p:blipFill>
        <p:spPr>
          <a:xfrm>
            <a:off x="4478593" y="1296525"/>
            <a:ext cx="4277507" cy="365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RNN</a:t>
            </a:r>
            <a:endParaRPr/>
          </a:p>
        </p:txBody>
      </p:sp>
      <p:sp>
        <p:nvSpPr>
          <p:cNvPr id="167" name="Google Shape;167;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Architecture</a:t>
            </a:r>
            <a:r>
              <a:rPr lang="en"/>
              <a:t> </a:t>
            </a:r>
            <a:endParaRPr/>
          </a:p>
          <a:p>
            <a:pPr indent="-342900" lvl="0" marL="457200" rtl="0" algn="l">
              <a:spcBef>
                <a:spcPts val="0"/>
              </a:spcBef>
              <a:spcAft>
                <a:spcPts val="0"/>
              </a:spcAft>
              <a:buSzPts val="1800"/>
              <a:buAutoNum type="arabicPeriod"/>
            </a:pPr>
            <a:r>
              <a:rPr lang="en"/>
              <a:t>Stats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RNN A</a:t>
            </a:r>
            <a:r>
              <a:rPr lang="en"/>
              <a:t>rchitecture</a:t>
            </a:r>
            <a:r>
              <a:rPr lang="en"/>
              <a:t> </a:t>
            </a:r>
            <a:endParaRPr/>
          </a:p>
        </p:txBody>
      </p:sp>
      <p:sp>
        <p:nvSpPr>
          <p:cNvPr id="173" name="Google Shape;173;p25"/>
          <p:cNvSpPr txBox="1"/>
          <p:nvPr>
            <p:ph idx="1" type="body"/>
          </p:nvPr>
        </p:nvSpPr>
        <p:spPr>
          <a:xfrm>
            <a:off x="387900" y="1489824"/>
            <a:ext cx="7919400" cy="7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RNN is similar to an NN except that it is like a repeated nn that gets copied multiple times. This structure is useful for dealing with sequences and lists. </a:t>
            </a:r>
            <a:endParaRPr sz="1400"/>
          </a:p>
          <a:p>
            <a:pPr indent="0" lvl="0" marL="0" rtl="0" algn="l">
              <a:spcBef>
                <a:spcPts val="1600"/>
              </a:spcBef>
              <a:spcAft>
                <a:spcPts val="1600"/>
              </a:spcAft>
              <a:buNone/>
            </a:pPr>
            <a:r>
              <a:t/>
            </a:r>
            <a:endParaRPr sz="1400"/>
          </a:p>
        </p:txBody>
      </p:sp>
      <p:pic>
        <p:nvPicPr>
          <p:cNvPr id="174" name="Google Shape;174;p25"/>
          <p:cNvPicPr preferRelativeResize="0"/>
          <p:nvPr/>
        </p:nvPicPr>
        <p:blipFill>
          <a:blip r:embed="rId3">
            <a:alphaModFix/>
          </a:blip>
          <a:stretch>
            <a:fillRect/>
          </a:stretch>
        </p:blipFill>
        <p:spPr>
          <a:xfrm>
            <a:off x="4572000" y="2392450"/>
            <a:ext cx="3932025" cy="2179550"/>
          </a:xfrm>
          <a:prstGeom prst="rect">
            <a:avLst/>
          </a:prstGeom>
          <a:noFill/>
          <a:ln>
            <a:noFill/>
          </a:ln>
        </p:spPr>
      </p:pic>
      <p:pic>
        <p:nvPicPr>
          <p:cNvPr id="175" name="Google Shape;175;p25"/>
          <p:cNvPicPr preferRelativeResize="0"/>
          <p:nvPr/>
        </p:nvPicPr>
        <p:blipFill>
          <a:blip r:embed="rId4">
            <a:alphaModFix/>
          </a:blip>
          <a:stretch>
            <a:fillRect/>
          </a:stretch>
        </p:blipFill>
        <p:spPr>
          <a:xfrm>
            <a:off x="387900" y="2392438"/>
            <a:ext cx="3878350" cy="416140"/>
          </a:xfrm>
          <a:prstGeom prst="rect">
            <a:avLst/>
          </a:prstGeom>
          <a:noFill/>
          <a:ln>
            <a:noFill/>
          </a:ln>
        </p:spPr>
      </p:pic>
      <p:pic>
        <p:nvPicPr>
          <p:cNvPr id="176" name="Google Shape;176;p25"/>
          <p:cNvPicPr preferRelativeResize="0"/>
          <p:nvPr/>
        </p:nvPicPr>
        <p:blipFill>
          <a:blip r:embed="rId5">
            <a:alphaModFix/>
          </a:blip>
          <a:stretch>
            <a:fillRect/>
          </a:stretch>
        </p:blipFill>
        <p:spPr>
          <a:xfrm>
            <a:off x="387900" y="2889375"/>
            <a:ext cx="3878350" cy="16685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is the RNN Used for </a:t>
            </a:r>
            <a:r>
              <a:rPr lang="en"/>
              <a:t>image processing </a:t>
            </a:r>
            <a:endParaRPr/>
          </a:p>
        </p:txBody>
      </p:sp>
      <p:sp>
        <p:nvSpPr>
          <p:cNvPr id="182" name="Google Shape;182;p26"/>
          <p:cNvSpPr txBox="1"/>
          <p:nvPr>
            <p:ph idx="1" type="body"/>
          </p:nvPr>
        </p:nvSpPr>
        <p:spPr>
          <a:xfrm>
            <a:off x="507425" y="1469899"/>
            <a:ext cx="8078700" cy="14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Similar to an sequence we take an image data set and for each image we use the image.view function to convert the image to a tensor that we pass into the RNN. We scale the values to a value between 0 and 1. Since this tensor is an sequence of numbers, we can use an RNN to perform image classification on it. </a:t>
            </a:r>
            <a:endParaRPr sz="1300"/>
          </a:p>
          <a:p>
            <a:pPr indent="0" lvl="0" marL="0" rtl="0" algn="l">
              <a:spcBef>
                <a:spcPts val="1600"/>
              </a:spcBef>
              <a:spcAft>
                <a:spcPts val="1600"/>
              </a:spcAft>
              <a:buNone/>
            </a:pPr>
            <a:r>
              <a:t/>
            </a:r>
            <a:endParaRPr/>
          </a:p>
        </p:txBody>
      </p:sp>
      <p:pic>
        <p:nvPicPr>
          <p:cNvPr id="183" name="Google Shape;183;p26"/>
          <p:cNvPicPr preferRelativeResize="0"/>
          <p:nvPr/>
        </p:nvPicPr>
        <p:blipFill>
          <a:blip r:embed="rId3">
            <a:alphaModFix/>
          </a:blip>
          <a:stretch>
            <a:fillRect/>
          </a:stretch>
        </p:blipFill>
        <p:spPr>
          <a:xfrm>
            <a:off x="3047738" y="2888600"/>
            <a:ext cx="2998074" cy="2141525"/>
          </a:xfrm>
          <a:prstGeom prst="rect">
            <a:avLst/>
          </a:prstGeom>
          <a:noFill/>
          <a:ln>
            <a:noFill/>
          </a:ln>
        </p:spPr>
      </p:pic>
      <p:cxnSp>
        <p:nvCxnSpPr>
          <p:cNvPr id="184" name="Google Shape;184;p26"/>
          <p:cNvCxnSpPr/>
          <p:nvPr/>
        </p:nvCxnSpPr>
        <p:spPr>
          <a:xfrm flipH="1" rot="10800000">
            <a:off x="3087850" y="2739275"/>
            <a:ext cx="2918400" cy="9900"/>
          </a:xfrm>
          <a:prstGeom prst="straightConnector1">
            <a:avLst/>
          </a:prstGeom>
          <a:noFill/>
          <a:ln cap="flat" cmpd="sng" w="28575">
            <a:solidFill>
              <a:srgbClr val="FF9900"/>
            </a:solidFill>
            <a:prstDash val="solid"/>
            <a:round/>
            <a:headEnd len="med" w="med" type="none"/>
            <a:tailEnd len="med" w="med" type="triangle"/>
          </a:ln>
        </p:spPr>
      </p:cxnSp>
      <p:sp>
        <p:nvSpPr>
          <p:cNvPr id="185" name="Google Shape;185;p26"/>
          <p:cNvSpPr txBox="1"/>
          <p:nvPr/>
        </p:nvSpPr>
        <p:spPr>
          <a:xfrm>
            <a:off x="3934500" y="2371650"/>
            <a:ext cx="12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input value x</a:t>
            </a:r>
            <a:endParaRPr>
              <a:solidFill>
                <a:srgbClr val="FF9900"/>
              </a:solidFill>
              <a:latin typeface="Roboto"/>
              <a:ea typeface="Roboto"/>
              <a:cs typeface="Roboto"/>
              <a:sym typeface="Roboto"/>
            </a:endParaRPr>
          </a:p>
        </p:txBody>
      </p:sp>
      <p:cxnSp>
        <p:nvCxnSpPr>
          <p:cNvPr id="186" name="Google Shape;186;p26"/>
          <p:cNvCxnSpPr/>
          <p:nvPr/>
        </p:nvCxnSpPr>
        <p:spPr>
          <a:xfrm>
            <a:off x="2818900" y="2898600"/>
            <a:ext cx="0" cy="2091900"/>
          </a:xfrm>
          <a:prstGeom prst="straightConnector1">
            <a:avLst/>
          </a:prstGeom>
          <a:noFill/>
          <a:ln cap="flat" cmpd="sng" w="28575">
            <a:solidFill>
              <a:srgbClr val="FF9900"/>
            </a:solidFill>
            <a:prstDash val="solid"/>
            <a:round/>
            <a:headEnd len="med" w="med" type="none"/>
            <a:tailEnd len="med" w="med" type="triangle"/>
          </a:ln>
        </p:spPr>
      </p:cxnSp>
      <p:sp>
        <p:nvSpPr>
          <p:cNvPr id="187" name="Google Shape;187;p26"/>
          <p:cNvSpPr txBox="1"/>
          <p:nvPr/>
        </p:nvSpPr>
        <p:spPr>
          <a:xfrm rot="-5400000">
            <a:off x="2146275" y="3511900"/>
            <a:ext cx="6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Time</a:t>
            </a:r>
            <a:endParaRPr>
              <a:solidFill>
                <a:srgbClr val="FF99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Stats of RNN</a:t>
            </a:r>
            <a:endParaRPr/>
          </a:p>
        </p:txBody>
      </p:sp>
      <p:sp>
        <p:nvSpPr>
          <p:cNvPr id="193" name="Google Shape;193;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Speed</a:t>
            </a:r>
            <a:endParaRPr/>
          </a:p>
          <a:p>
            <a:pPr indent="0" lvl="0" marL="0" rtl="0" algn="l">
              <a:spcBef>
                <a:spcPts val="1600"/>
              </a:spcBef>
              <a:spcAft>
                <a:spcPts val="0"/>
              </a:spcAft>
              <a:buNone/>
            </a:pPr>
            <a:r>
              <a:rPr lang="en"/>
              <a:t>Accuracy: The RNN had an average evaluation accuracy of around 81.75% and an average training accuracy of around 82.54%. </a:t>
            </a:r>
            <a:endParaRPr/>
          </a:p>
          <a:p>
            <a:pPr indent="0" lvl="0" marL="0" rtl="0" algn="l">
              <a:spcBef>
                <a:spcPts val="1600"/>
              </a:spcBef>
              <a:spcAft>
                <a:spcPts val="1600"/>
              </a:spcAft>
              <a:buNone/>
            </a:pPr>
            <a:r>
              <a:t/>
            </a:r>
            <a:endParaRPr/>
          </a:p>
        </p:txBody>
      </p:sp>
      <p:pic>
        <p:nvPicPr>
          <p:cNvPr id="194" name="Google Shape;194;p27"/>
          <p:cNvPicPr preferRelativeResize="0"/>
          <p:nvPr/>
        </p:nvPicPr>
        <p:blipFill>
          <a:blip r:embed="rId3">
            <a:alphaModFix/>
          </a:blip>
          <a:stretch>
            <a:fillRect/>
          </a:stretch>
        </p:blipFill>
        <p:spPr>
          <a:xfrm>
            <a:off x="7460625" y="3787450"/>
            <a:ext cx="1454776" cy="112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238750" y="348475"/>
            <a:ext cx="3162900" cy="3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RNN Confusion Matrix</a:t>
            </a:r>
            <a:r>
              <a:rPr lang="en"/>
              <a:t> </a:t>
            </a:r>
            <a:endParaRPr/>
          </a:p>
        </p:txBody>
      </p:sp>
      <p:sp>
        <p:nvSpPr>
          <p:cNvPr id="200" name="Google Shape;200;p28"/>
          <p:cNvSpPr txBox="1"/>
          <p:nvPr/>
        </p:nvSpPr>
        <p:spPr>
          <a:xfrm>
            <a:off x="2412575" y="1831325"/>
            <a:ext cx="33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01" name="Google Shape;201;p28"/>
          <p:cNvPicPr preferRelativeResize="0"/>
          <p:nvPr/>
        </p:nvPicPr>
        <p:blipFill>
          <a:blip r:embed="rId3">
            <a:alphaModFix/>
          </a:blip>
          <a:stretch>
            <a:fillRect/>
          </a:stretch>
        </p:blipFill>
        <p:spPr>
          <a:xfrm>
            <a:off x="2137237" y="667375"/>
            <a:ext cx="4869524" cy="4178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LSTM Explained (Skip because of time constraint)</a:t>
            </a:r>
            <a:endParaRPr/>
          </a:p>
        </p:txBody>
      </p:sp>
      <p:pic>
        <p:nvPicPr>
          <p:cNvPr id="207" name="Google Shape;207;p29"/>
          <p:cNvPicPr preferRelativeResize="0"/>
          <p:nvPr/>
        </p:nvPicPr>
        <p:blipFill>
          <a:blip r:embed="rId3">
            <a:alphaModFix/>
          </a:blip>
          <a:stretch>
            <a:fillRect/>
          </a:stretch>
        </p:blipFill>
        <p:spPr>
          <a:xfrm>
            <a:off x="387900" y="1573225"/>
            <a:ext cx="4171925" cy="2296501"/>
          </a:xfrm>
          <a:prstGeom prst="rect">
            <a:avLst/>
          </a:prstGeom>
          <a:noFill/>
          <a:ln>
            <a:noFill/>
          </a:ln>
        </p:spPr>
      </p:pic>
      <p:sp>
        <p:nvSpPr>
          <p:cNvPr id="208" name="Google Shape;208;p29"/>
          <p:cNvSpPr txBox="1"/>
          <p:nvPr/>
        </p:nvSpPr>
        <p:spPr>
          <a:xfrm>
            <a:off x="3172500" y="4623825"/>
            <a:ext cx="2799000" cy="3540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Roboto Slab"/>
                <a:ea typeface="Roboto Slab"/>
                <a:cs typeface="Roboto Slab"/>
                <a:sym typeface="Roboto Slab"/>
              </a:rPr>
              <a:t>From Deeplearning.ai Course 5</a:t>
            </a:r>
            <a:endParaRPr sz="1100">
              <a:latin typeface="Roboto"/>
              <a:ea typeface="Roboto"/>
              <a:cs typeface="Roboto"/>
              <a:sym typeface="Roboto"/>
            </a:endParaRPr>
          </a:p>
        </p:txBody>
      </p:sp>
      <p:pic>
        <p:nvPicPr>
          <p:cNvPr id="209" name="Google Shape;209;p29"/>
          <p:cNvPicPr preferRelativeResize="0"/>
          <p:nvPr/>
        </p:nvPicPr>
        <p:blipFill>
          <a:blip r:embed="rId4">
            <a:alphaModFix/>
          </a:blip>
          <a:stretch>
            <a:fillRect/>
          </a:stretch>
        </p:blipFill>
        <p:spPr>
          <a:xfrm>
            <a:off x="4735450" y="1573225"/>
            <a:ext cx="3836564" cy="229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Components </a:t>
            </a:r>
            <a:r>
              <a:rPr lang="en" sz="2600"/>
              <a:t>(Skip because of time constraint)</a:t>
            </a:r>
            <a:endParaRPr/>
          </a:p>
        </p:txBody>
      </p:sp>
      <p:pic>
        <p:nvPicPr>
          <p:cNvPr id="215" name="Google Shape;215;p30"/>
          <p:cNvPicPr preferRelativeResize="0"/>
          <p:nvPr/>
        </p:nvPicPr>
        <p:blipFill>
          <a:blip r:embed="rId3">
            <a:alphaModFix/>
          </a:blip>
          <a:stretch>
            <a:fillRect/>
          </a:stretch>
        </p:blipFill>
        <p:spPr>
          <a:xfrm>
            <a:off x="2737588" y="1699174"/>
            <a:ext cx="3668834" cy="266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87900" y="5713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Step 1: Pass Info to the forget gate</a:t>
            </a:r>
            <a:endParaRPr/>
          </a:p>
          <a:p>
            <a:pPr indent="0" lvl="0" marL="0" rtl="0" algn="l">
              <a:spcBef>
                <a:spcPts val="0"/>
              </a:spcBef>
              <a:spcAft>
                <a:spcPts val="0"/>
              </a:spcAft>
              <a:buNone/>
            </a:pPr>
            <a:r>
              <a:rPr lang="en" sz="2600"/>
              <a:t>(Skip because of time constraint)</a:t>
            </a:r>
            <a:r>
              <a:rPr lang="en"/>
              <a:t> </a:t>
            </a:r>
            <a:endParaRPr/>
          </a:p>
        </p:txBody>
      </p:sp>
      <p:pic>
        <p:nvPicPr>
          <p:cNvPr id="221" name="Google Shape;221;p31"/>
          <p:cNvPicPr preferRelativeResize="0"/>
          <p:nvPr/>
        </p:nvPicPr>
        <p:blipFill>
          <a:blip r:embed="rId3">
            <a:alphaModFix/>
          </a:blip>
          <a:stretch>
            <a:fillRect/>
          </a:stretch>
        </p:blipFill>
        <p:spPr>
          <a:xfrm>
            <a:off x="1650975" y="1573162"/>
            <a:ext cx="5691538" cy="299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An Analysis of CNN and RNN</a:t>
            </a:r>
            <a:endParaRPr sz="3300"/>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93700" lvl="0" marL="457200" rtl="0" algn="ctr">
              <a:spcBef>
                <a:spcPts val="0"/>
              </a:spcBef>
              <a:spcAft>
                <a:spcPts val="0"/>
              </a:spcAft>
              <a:buSzPts val="2600"/>
              <a:buChar char="○"/>
            </a:pPr>
            <a:r>
              <a:rPr lang="en" sz="2600"/>
              <a:t>Method</a:t>
            </a:r>
            <a:endParaRPr sz="2600"/>
          </a:p>
          <a:p>
            <a:pPr indent="-393700" lvl="0" marL="457200" rtl="0" algn="ctr">
              <a:spcBef>
                <a:spcPts val="0"/>
              </a:spcBef>
              <a:spcAft>
                <a:spcPts val="0"/>
              </a:spcAft>
              <a:buSzPts val="2600"/>
              <a:buChar char="○"/>
            </a:pPr>
            <a:r>
              <a:rPr lang="en" sz="2600"/>
              <a:t>CNN</a:t>
            </a:r>
            <a:endParaRPr sz="2600"/>
          </a:p>
          <a:p>
            <a:pPr indent="-393700" lvl="0" marL="457200" rtl="0" algn="ctr">
              <a:spcBef>
                <a:spcPts val="0"/>
              </a:spcBef>
              <a:spcAft>
                <a:spcPts val="0"/>
              </a:spcAft>
              <a:buSzPts val="2600"/>
              <a:buChar char="○"/>
            </a:pPr>
            <a:r>
              <a:rPr lang="en" sz="2600"/>
              <a:t>RNN</a:t>
            </a:r>
            <a:endParaRPr sz="2600"/>
          </a:p>
          <a:p>
            <a:pPr indent="-393700" lvl="0" marL="457200" rtl="0" algn="ctr">
              <a:spcBef>
                <a:spcPts val="0"/>
              </a:spcBef>
              <a:spcAft>
                <a:spcPts val="0"/>
              </a:spcAft>
              <a:buSzPts val="2600"/>
              <a:buChar char="○"/>
            </a:pPr>
            <a:r>
              <a:rPr lang="en" sz="2600"/>
              <a:t>Comparison</a:t>
            </a:r>
            <a:endParaRPr sz="2600"/>
          </a:p>
        </p:txBody>
      </p:sp>
      <p:sp>
        <p:nvSpPr>
          <p:cNvPr id="71" name="Google Shape;71;p14"/>
          <p:cNvSpPr txBox="1"/>
          <p:nvPr/>
        </p:nvSpPr>
        <p:spPr>
          <a:xfrm>
            <a:off x="0" y="4789500"/>
            <a:ext cx="83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Andy Li</a:t>
            </a:r>
            <a:endParaRPr sz="11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Step 2: Pass info to the input gate</a:t>
            </a:r>
            <a:endParaRPr/>
          </a:p>
          <a:p>
            <a:pPr indent="0" lvl="0" marL="0" rtl="0" algn="l">
              <a:spcBef>
                <a:spcPts val="0"/>
              </a:spcBef>
              <a:spcAft>
                <a:spcPts val="0"/>
              </a:spcAft>
              <a:buNone/>
            </a:pPr>
            <a:r>
              <a:rPr lang="en" sz="2600"/>
              <a:t>(Skip because of time constraint)</a:t>
            </a:r>
            <a:r>
              <a:rPr lang="en"/>
              <a:t> </a:t>
            </a:r>
            <a:endParaRPr/>
          </a:p>
        </p:txBody>
      </p:sp>
      <p:pic>
        <p:nvPicPr>
          <p:cNvPr id="227" name="Google Shape;227;p32"/>
          <p:cNvPicPr preferRelativeResize="0"/>
          <p:nvPr/>
        </p:nvPicPr>
        <p:blipFill>
          <a:blip r:embed="rId3">
            <a:alphaModFix/>
          </a:blip>
          <a:stretch>
            <a:fillRect/>
          </a:stretch>
        </p:blipFill>
        <p:spPr>
          <a:xfrm>
            <a:off x="1322025" y="1489825"/>
            <a:ext cx="6499962" cy="307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Step 3: Calculate Candidate</a:t>
            </a:r>
            <a:endParaRPr/>
          </a:p>
          <a:p>
            <a:pPr indent="0" lvl="0" marL="0" rtl="0" algn="l">
              <a:spcBef>
                <a:spcPts val="0"/>
              </a:spcBef>
              <a:spcAft>
                <a:spcPts val="0"/>
              </a:spcAft>
              <a:buNone/>
            </a:pPr>
            <a:r>
              <a:rPr lang="en" sz="2600"/>
              <a:t>(Skip because of time constraint)</a:t>
            </a:r>
            <a:endParaRPr/>
          </a:p>
        </p:txBody>
      </p:sp>
      <p:pic>
        <p:nvPicPr>
          <p:cNvPr id="233" name="Google Shape;233;p33"/>
          <p:cNvPicPr preferRelativeResize="0"/>
          <p:nvPr/>
        </p:nvPicPr>
        <p:blipFill>
          <a:blip r:embed="rId3">
            <a:alphaModFix/>
          </a:blip>
          <a:stretch>
            <a:fillRect/>
          </a:stretch>
        </p:blipFill>
        <p:spPr>
          <a:xfrm>
            <a:off x="1760538" y="1549575"/>
            <a:ext cx="5622924" cy="295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Step 4: Pass into output Gate</a:t>
            </a:r>
            <a:endParaRPr/>
          </a:p>
          <a:p>
            <a:pPr indent="0" lvl="0" marL="0" rtl="0" algn="l">
              <a:spcBef>
                <a:spcPts val="0"/>
              </a:spcBef>
              <a:spcAft>
                <a:spcPts val="0"/>
              </a:spcAft>
              <a:buNone/>
            </a:pPr>
            <a:r>
              <a:rPr lang="en" sz="2600"/>
              <a:t>(Skip because of time constraint)</a:t>
            </a:r>
            <a:endParaRPr/>
          </a:p>
        </p:txBody>
      </p:sp>
      <p:pic>
        <p:nvPicPr>
          <p:cNvPr id="239" name="Google Shape;239;p34"/>
          <p:cNvPicPr preferRelativeResize="0"/>
          <p:nvPr/>
        </p:nvPicPr>
        <p:blipFill>
          <a:blip r:embed="rId3">
            <a:alphaModFix/>
          </a:blip>
          <a:stretch>
            <a:fillRect/>
          </a:stretch>
        </p:blipFill>
        <p:spPr>
          <a:xfrm>
            <a:off x="1322074" y="1489825"/>
            <a:ext cx="6499857" cy="307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236700" y="238875"/>
            <a:ext cx="2988900" cy="3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LSTM Confusion Matrix </a:t>
            </a:r>
            <a:endParaRPr sz="1800"/>
          </a:p>
        </p:txBody>
      </p:sp>
      <p:pic>
        <p:nvPicPr>
          <p:cNvPr id="245" name="Google Shape;245;p35"/>
          <p:cNvPicPr preferRelativeResize="0"/>
          <p:nvPr/>
        </p:nvPicPr>
        <p:blipFill>
          <a:blip r:embed="rId3">
            <a:alphaModFix/>
          </a:blip>
          <a:stretch>
            <a:fillRect/>
          </a:stretch>
        </p:blipFill>
        <p:spPr>
          <a:xfrm>
            <a:off x="2090150" y="685000"/>
            <a:ext cx="4963692" cy="4260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Stats of LSTM</a:t>
            </a:r>
            <a:endParaRPr/>
          </a:p>
        </p:txBody>
      </p:sp>
      <p:sp>
        <p:nvSpPr>
          <p:cNvPr id="251" name="Google Shape;251;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LSTM had an average evaluation accuracy of around 88.4375% and an average training accuracy of around 88.931%. </a:t>
            </a:r>
            <a:endParaRPr/>
          </a:p>
          <a:p>
            <a:pPr indent="0" lvl="0" marL="0" rtl="0" algn="l">
              <a:spcBef>
                <a:spcPts val="1600"/>
              </a:spcBef>
              <a:spcAft>
                <a:spcPts val="1600"/>
              </a:spcAft>
              <a:buNone/>
            </a:pPr>
            <a:r>
              <a:t/>
            </a:r>
            <a:endParaRPr/>
          </a:p>
        </p:txBody>
      </p:sp>
      <p:pic>
        <p:nvPicPr>
          <p:cNvPr id="252" name="Google Shape;252;p36"/>
          <p:cNvPicPr preferRelativeResize="0"/>
          <p:nvPr/>
        </p:nvPicPr>
        <p:blipFill>
          <a:blip r:embed="rId3">
            <a:alphaModFix/>
          </a:blip>
          <a:stretch>
            <a:fillRect/>
          </a:stretch>
        </p:blipFill>
        <p:spPr>
          <a:xfrm>
            <a:off x="7460625" y="3787450"/>
            <a:ext cx="1454776" cy="112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87900" y="3982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of results and explanation</a:t>
            </a:r>
            <a:endParaRPr/>
          </a:p>
        </p:txBody>
      </p:sp>
      <p:sp>
        <p:nvSpPr>
          <p:cNvPr id="258" name="Google Shape;258;p37"/>
          <p:cNvSpPr txBox="1"/>
          <p:nvPr>
            <p:ph idx="1" type="body"/>
          </p:nvPr>
        </p:nvSpPr>
        <p:spPr>
          <a:xfrm>
            <a:off x="387900" y="14200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see that a LSTM performs better in general. We believe that this is due to the added gates in an LSTM and the Long short term memory feature of the LSTM that helps us classify the images of the </a:t>
            </a:r>
            <a:r>
              <a:rPr lang="en" sz="1400"/>
              <a:t>Fashion MNIST</a:t>
            </a:r>
            <a:r>
              <a:rPr lang="en" sz="1400"/>
              <a:t> better.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59" name="Google Shape;259;p37"/>
          <p:cNvPicPr preferRelativeResize="0"/>
          <p:nvPr/>
        </p:nvPicPr>
        <p:blipFill>
          <a:blip r:embed="rId3">
            <a:alphaModFix/>
          </a:blip>
          <a:stretch>
            <a:fillRect/>
          </a:stretch>
        </p:blipFill>
        <p:spPr>
          <a:xfrm>
            <a:off x="1933325" y="2344125"/>
            <a:ext cx="5277349" cy="2638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65" name="Google Shape;265;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From our tests, we see that LSTM outperforms RNN in terms of accuracy.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66" name="Google Shape;266;p38"/>
          <p:cNvPicPr preferRelativeResize="0"/>
          <p:nvPr/>
        </p:nvPicPr>
        <p:blipFill>
          <a:blip r:embed="rId3">
            <a:alphaModFix/>
          </a:blip>
          <a:stretch>
            <a:fillRect/>
          </a:stretch>
        </p:blipFill>
        <p:spPr>
          <a:xfrm>
            <a:off x="7587875" y="3774650"/>
            <a:ext cx="1496351" cy="1159674"/>
          </a:xfrm>
          <a:prstGeom prst="rect">
            <a:avLst/>
          </a:prstGeom>
          <a:noFill/>
          <a:ln>
            <a:noFill/>
          </a:ln>
        </p:spPr>
      </p:pic>
      <p:pic>
        <p:nvPicPr>
          <p:cNvPr id="267" name="Google Shape;267;p38"/>
          <p:cNvPicPr preferRelativeResize="0"/>
          <p:nvPr/>
        </p:nvPicPr>
        <p:blipFill>
          <a:blip r:embed="rId4">
            <a:alphaModFix/>
          </a:blip>
          <a:stretch>
            <a:fillRect/>
          </a:stretch>
        </p:blipFill>
        <p:spPr>
          <a:xfrm>
            <a:off x="2328125" y="1943200"/>
            <a:ext cx="4487752" cy="299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73" name="Google Shape;273;p39"/>
          <p:cNvSpPr txBox="1"/>
          <p:nvPr>
            <p:ph idx="1" type="body"/>
          </p:nvPr>
        </p:nvSpPr>
        <p:spPr>
          <a:xfrm>
            <a:off x="387900" y="1489825"/>
            <a:ext cx="1668600" cy="45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Accuracy</a:t>
            </a:r>
            <a:endParaRPr/>
          </a:p>
        </p:txBody>
      </p:sp>
      <p:sp>
        <p:nvSpPr>
          <p:cNvPr id="274" name="Google Shape;274;p39"/>
          <p:cNvSpPr txBox="1"/>
          <p:nvPr>
            <p:ph idx="1" type="body"/>
          </p:nvPr>
        </p:nvSpPr>
        <p:spPr>
          <a:xfrm>
            <a:off x="446050" y="2087725"/>
            <a:ext cx="3071700" cy="2040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CNN: </a:t>
            </a:r>
            <a:endParaRPr/>
          </a:p>
          <a:p>
            <a:pPr indent="0" lvl="0" marL="0" rtl="0" algn="l">
              <a:spcBef>
                <a:spcPts val="1600"/>
              </a:spcBef>
              <a:spcAft>
                <a:spcPts val="0"/>
              </a:spcAft>
              <a:buNone/>
            </a:pPr>
            <a:r>
              <a:rPr lang="en"/>
              <a:t>91.14% best test accuracy </a:t>
            </a:r>
            <a:endParaRPr/>
          </a:p>
          <a:p>
            <a:pPr indent="0" lvl="0" marL="0" rtl="0" algn="l">
              <a:spcBef>
                <a:spcPts val="1600"/>
              </a:spcBef>
              <a:spcAft>
                <a:spcPts val="1600"/>
              </a:spcAft>
              <a:buNone/>
            </a:pPr>
            <a:r>
              <a:rPr lang="en"/>
              <a:t>(by Drop-Norm-Conv)</a:t>
            </a:r>
            <a:endParaRPr/>
          </a:p>
        </p:txBody>
      </p:sp>
      <p:sp>
        <p:nvSpPr>
          <p:cNvPr id="275" name="Google Shape;275;p39"/>
          <p:cNvSpPr txBox="1"/>
          <p:nvPr>
            <p:ph idx="1" type="body"/>
          </p:nvPr>
        </p:nvSpPr>
        <p:spPr>
          <a:xfrm>
            <a:off x="4743700" y="2087725"/>
            <a:ext cx="3071700" cy="2040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RNN:82.52% average test accuracy</a:t>
            </a:r>
            <a:endParaRPr/>
          </a:p>
          <a:p>
            <a:pPr indent="0" lvl="0" marL="0" rtl="0" algn="l">
              <a:spcBef>
                <a:spcPts val="1600"/>
              </a:spcBef>
              <a:spcAft>
                <a:spcPts val="0"/>
              </a:spcAft>
              <a:buNone/>
            </a:pPr>
            <a:r>
              <a:rPr lang="en"/>
              <a:t>LSTM: 88.931% </a:t>
            </a:r>
            <a:r>
              <a:rPr lang="en"/>
              <a:t>average</a:t>
            </a:r>
            <a:r>
              <a:rPr lang="en"/>
              <a:t> accuracy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76" name="Google Shape;276;p39"/>
          <p:cNvSpPr txBox="1"/>
          <p:nvPr/>
        </p:nvSpPr>
        <p:spPr>
          <a:xfrm>
            <a:off x="314100" y="4685425"/>
            <a:ext cx="133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Yintao Tai</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87900" y="18856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Thanks !</a:t>
            </a:r>
            <a:endParaRPr sz="3800"/>
          </a:p>
        </p:txBody>
      </p:sp>
      <p:sp>
        <p:nvSpPr>
          <p:cNvPr id="282" name="Google Shape;282;p40"/>
          <p:cNvSpPr txBox="1"/>
          <p:nvPr>
            <p:ph type="title"/>
          </p:nvPr>
        </p:nvSpPr>
        <p:spPr>
          <a:xfrm>
            <a:off x="387900" y="25717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sz="2500"/>
              <a:t>Any questions?</a:t>
            </a:r>
            <a:endParaRPr i="1"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288" name="Google Shape;288;p41"/>
          <p:cNvSpPr txBox="1"/>
          <p:nvPr>
            <p:ph idx="1" type="body"/>
          </p:nvPr>
        </p:nvSpPr>
        <p:spPr>
          <a:xfrm>
            <a:off x="387900" y="1489825"/>
            <a:ext cx="8368200" cy="3579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1200"/>
              </a:spcBef>
              <a:spcAft>
                <a:spcPts val="0"/>
              </a:spcAft>
              <a:buSzPts val="1000"/>
              <a:buFont typeface="Arial"/>
              <a:buChar char="●"/>
            </a:pPr>
            <a:r>
              <a:rPr lang="en" sz="1000">
                <a:latin typeface="Arial"/>
                <a:ea typeface="Arial"/>
                <a:cs typeface="Arial"/>
                <a:sym typeface="Arial"/>
              </a:rPr>
              <a:t>Brownlee, Jason. “Deep Learning CNN for Fashion-MNIST Clothing Classification.” </a:t>
            </a:r>
            <a:r>
              <a:rPr i="1" lang="en" sz="1000">
                <a:latin typeface="Arial"/>
                <a:ea typeface="Arial"/>
                <a:cs typeface="Arial"/>
                <a:sym typeface="Arial"/>
              </a:rPr>
              <a:t>Machine Learning Mastery</a:t>
            </a:r>
            <a:r>
              <a:rPr lang="en" sz="1000">
                <a:latin typeface="Arial"/>
                <a:ea typeface="Arial"/>
                <a:cs typeface="Arial"/>
                <a:sym typeface="Arial"/>
              </a:rPr>
              <a:t>, 27 Aug. 2020, machinelearningmastery.com/how-to-develop-a-cnn-from-scratch-for-fashion-mnist-clothing-classification/.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i="1" lang="en" sz="1000">
                <a:latin typeface="Arial"/>
                <a:ea typeface="Arial"/>
                <a:cs typeface="Arial"/>
                <a:sym typeface="Arial"/>
              </a:rPr>
              <a:t>Classification (CNN, LSTM) Data Set Based on Pytorch of Mnist - Programmer Sought</a:t>
            </a:r>
            <a:r>
              <a:rPr lang="en" sz="1000">
                <a:latin typeface="Arial"/>
                <a:ea typeface="Arial"/>
                <a:cs typeface="Arial"/>
                <a:sym typeface="Arial"/>
              </a:rPr>
              <a:t>, www.programmersought.com/article/48502132499/. </a:t>
            </a:r>
            <a:endParaRPr sz="1000">
              <a:latin typeface="Arial"/>
              <a:ea typeface="Arial"/>
              <a:cs typeface="Arial"/>
              <a:sym typeface="Arial"/>
            </a:endParaRPr>
          </a:p>
          <a:p>
            <a:pPr indent="-292100" lvl="0" marL="457200" rtl="0" algn="l">
              <a:spcBef>
                <a:spcPts val="0"/>
              </a:spcBef>
              <a:spcAft>
                <a:spcPts val="0"/>
              </a:spcAft>
              <a:buSzPts val="1000"/>
              <a:buChar char="●"/>
            </a:pPr>
            <a:r>
              <a:rPr lang="en" sz="1000">
                <a:latin typeface="Arial"/>
                <a:ea typeface="Arial"/>
                <a:cs typeface="Arial"/>
                <a:sym typeface="Arial"/>
              </a:rPr>
              <a:t>Elvis. “Building RNNs Is Fun with PyTorch and Google Colab.” </a:t>
            </a:r>
            <a:r>
              <a:rPr i="1" lang="en" sz="1000">
                <a:latin typeface="Arial"/>
                <a:ea typeface="Arial"/>
                <a:cs typeface="Arial"/>
                <a:sym typeface="Arial"/>
              </a:rPr>
              <a:t>Medium</a:t>
            </a:r>
            <a:r>
              <a:rPr lang="en" sz="1000">
                <a:latin typeface="Arial"/>
                <a:ea typeface="Arial"/>
                <a:cs typeface="Arial"/>
                <a:sym typeface="Arial"/>
              </a:rPr>
              <a:t>, Dair.ai, 28 Feb. 2020, medium.com/dair-ai/building-rnns-is-fun-with-pytorch-and-google-colab-3903ea9a3a79. </a:t>
            </a:r>
            <a:endParaRPr sz="1000">
              <a:latin typeface="Arial"/>
              <a:ea typeface="Arial"/>
              <a:cs typeface="Arial"/>
              <a:sym typeface="Arial"/>
            </a:endParaRPr>
          </a:p>
          <a:p>
            <a:pPr indent="-292100" lvl="0" marL="457200" marR="0" rtl="0" algn="l">
              <a:lnSpc>
                <a:spcPct val="115000"/>
              </a:lnSpc>
              <a:spcBef>
                <a:spcPts val="0"/>
              </a:spcBef>
              <a:spcAft>
                <a:spcPts val="0"/>
              </a:spcAft>
              <a:buSzPts val="1000"/>
              <a:buChar char="●"/>
            </a:pPr>
            <a:r>
              <a:rPr lang="en" sz="1000">
                <a:latin typeface="Arial"/>
                <a:ea typeface="Arial"/>
                <a:cs typeface="Arial"/>
                <a:sym typeface="Arial"/>
              </a:rPr>
              <a:t>Phi, Michael. “Illustrated Guide to LSTM's and GRU's: A Step by Step Explanation.” Medium, Towards Data Science, 28 June 2020, towardsdatascience.com/illustrated-guide-to-lstms-and-gru-s-a-step-by-step-explanation-44e9eb85bf21. </a:t>
            </a:r>
            <a:endParaRPr sz="1000">
              <a:latin typeface="Arial"/>
              <a:ea typeface="Arial"/>
              <a:cs typeface="Arial"/>
              <a:sym typeface="Arial"/>
            </a:endParaRPr>
          </a:p>
          <a:p>
            <a:pPr indent="-292100" lvl="0" marL="457200" marR="0" rtl="0" algn="l">
              <a:lnSpc>
                <a:spcPct val="115000"/>
              </a:lnSpc>
              <a:spcBef>
                <a:spcPts val="0"/>
              </a:spcBef>
              <a:spcAft>
                <a:spcPts val="0"/>
              </a:spcAft>
              <a:buSzPts val="1000"/>
              <a:buChar char="●"/>
            </a:pPr>
            <a:r>
              <a:rPr lang="en" sz="1000">
                <a:latin typeface="Arial"/>
                <a:ea typeface="Arial"/>
                <a:cs typeface="Arial"/>
                <a:sym typeface="Arial"/>
              </a:rPr>
              <a:t>Oberoi, Archna. “CNN vs. RNN: What's the Difference?” Your Technology Partner for Software Engineering, Daffodil Software, 13 Aug. 2020, insights.daffodilsw.com/blog/cnn-vs-rnn-whats-the-difference. </a:t>
            </a:r>
            <a:endParaRPr sz="1000">
              <a:latin typeface="Arial"/>
              <a:ea typeface="Arial"/>
              <a:cs typeface="Arial"/>
              <a:sym typeface="Arial"/>
            </a:endParaRPr>
          </a:p>
          <a:p>
            <a:pPr indent="-292100" lvl="0" marL="457200" marR="0" rtl="0" algn="l">
              <a:lnSpc>
                <a:spcPct val="115000"/>
              </a:lnSpc>
              <a:spcBef>
                <a:spcPts val="0"/>
              </a:spcBef>
              <a:spcAft>
                <a:spcPts val="0"/>
              </a:spcAft>
              <a:buSzPts val="1000"/>
              <a:buChar char="●"/>
            </a:pPr>
            <a:r>
              <a:rPr lang="en" sz="1000">
                <a:latin typeface="Arial"/>
                <a:ea typeface="Arial"/>
                <a:cs typeface="Arial"/>
                <a:sym typeface="Arial"/>
              </a:rPr>
              <a:t>Oberoi, Archna. “CNN vs. RNN: What's the Difference?” Your Technology Partner for Software Engineering, Daffodil Software, 13 Aug. 2020, insights.daffodilsw.com/blog/cnn-vs-rnn-whats-the-difference. </a:t>
            </a:r>
            <a:endParaRPr sz="1000">
              <a:latin typeface="Arial"/>
              <a:ea typeface="Arial"/>
              <a:cs typeface="Arial"/>
              <a:sym typeface="Arial"/>
            </a:endParaRPr>
          </a:p>
          <a:p>
            <a:pPr indent="-292100" lvl="0" marL="457200" marR="0" rtl="0" algn="l">
              <a:lnSpc>
                <a:spcPct val="115000"/>
              </a:lnSpc>
              <a:spcBef>
                <a:spcPts val="0"/>
              </a:spcBef>
              <a:spcAft>
                <a:spcPts val="0"/>
              </a:spcAft>
              <a:buSzPts val="1000"/>
              <a:buChar char="●"/>
            </a:pPr>
            <a:r>
              <a:rPr lang="en" sz="1000">
                <a:latin typeface="Arial"/>
                <a:ea typeface="Arial"/>
                <a:cs typeface="Arial"/>
                <a:sym typeface="Arial"/>
              </a:rPr>
              <a:t>“Illustrated Guide to LSTM's and GRU's: A Step by Step Explanation.” YouTube, YouTube, 19 Sept. 2018, www.youtube.com/watch?v=8HyCNIVRbSU. </a:t>
            </a:r>
            <a:endParaRPr sz="1000">
              <a:latin typeface="Arial"/>
              <a:ea typeface="Arial"/>
              <a:cs typeface="Arial"/>
              <a:sym typeface="Arial"/>
            </a:endParaRPr>
          </a:p>
          <a:p>
            <a:pPr indent="-292100" lvl="0" marL="457200" marR="0" rtl="0" algn="l">
              <a:lnSpc>
                <a:spcPct val="115000"/>
              </a:lnSpc>
              <a:spcBef>
                <a:spcPts val="0"/>
              </a:spcBef>
              <a:spcAft>
                <a:spcPts val="0"/>
              </a:spcAft>
              <a:buSzPts val="1000"/>
              <a:buChar char="●"/>
            </a:pPr>
            <a:r>
              <a:rPr lang="en" sz="1000">
                <a:latin typeface="Arial"/>
                <a:ea typeface="Arial"/>
                <a:cs typeface="Arial"/>
                <a:sym typeface="Arial"/>
              </a:rPr>
              <a:t>“Long Short Term Memory (LSTM) - Recurrent Neural Networks.” Coursera, www.coursera.org/learn/nlp-sequence-models/lecture/KXoay/long-short-term-memory-lstm.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“RNN¶.” RNN - PyTorch 1.9.0 Documentation, pytorch.org/docs/stable/generated/torch.nn.RNN.html. </a:t>
            </a:r>
            <a:endParaRPr sz="10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solidFill>
                  <a:srgbClr val="000000"/>
                </a:solidFill>
                <a:latin typeface="Arial"/>
                <a:ea typeface="Arial"/>
                <a:cs typeface="Arial"/>
                <a:sym typeface="Arial"/>
              </a:rPr>
              <a:t>“</a:t>
            </a:r>
            <a:r>
              <a:rPr lang="en" sz="1100">
                <a:latin typeface="Arial"/>
                <a:ea typeface="Arial"/>
                <a:cs typeface="Arial"/>
                <a:sym typeface="Arial"/>
              </a:rPr>
              <a:t>LSTM¶.” LSTM - PyTorch 1.9.0 Documentation, pytorch.org/docs/stable/generated/torch.nn.LSTM.html.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0" lvl="0" marL="457200" rtl="0" algn="l">
              <a:spcBef>
                <a:spcPts val="1200"/>
              </a:spcBef>
              <a:spcAft>
                <a:spcPts val="1600"/>
              </a:spcAft>
              <a:buNone/>
            </a:pPr>
            <a:r>
              <a:t/>
            </a:r>
            <a:endParaRPr/>
          </a:p>
        </p:txBody>
      </p:sp>
      <p:pic>
        <p:nvPicPr>
          <p:cNvPr id="289" name="Google Shape;289;p41"/>
          <p:cNvPicPr preferRelativeResize="0"/>
          <p:nvPr/>
        </p:nvPicPr>
        <p:blipFill>
          <a:blip r:embed="rId3">
            <a:alphaModFix/>
          </a:blip>
          <a:stretch>
            <a:fillRect/>
          </a:stretch>
        </p:blipFill>
        <p:spPr>
          <a:xfrm>
            <a:off x="7701800" y="3974350"/>
            <a:ext cx="1213601" cy="9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77" name="Google Shape;77;p15"/>
          <p:cNvSpPr txBox="1"/>
          <p:nvPr>
            <p:ph idx="1" type="body"/>
          </p:nvPr>
        </p:nvSpPr>
        <p:spPr>
          <a:xfrm>
            <a:off x="387900" y="1489825"/>
            <a:ext cx="3723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a:t>
            </a:r>
            <a:endParaRPr b="1"/>
          </a:p>
          <a:p>
            <a:pPr indent="0" lvl="0" marL="0" rtl="0" algn="l">
              <a:spcBef>
                <a:spcPts val="1600"/>
              </a:spcBef>
              <a:spcAft>
                <a:spcPts val="0"/>
              </a:spcAft>
              <a:buNone/>
            </a:pPr>
            <a:r>
              <a:rPr lang="en"/>
              <a:t>Name: Fashion-MNIST</a:t>
            </a:r>
            <a:endParaRPr/>
          </a:p>
          <a:p>
            <a:pPr indent="0" lvl="0" marL="0" rtl="0" algn="l">
              <a:spcBef>
                <a:spcPts val="1600"/>
              </a:spcBef>
              <a:spcAft>
                <a:spcPts val="0"/>
              </a:spcAft>
              <a:buNone/>
            </a:pPr>
            <a:r>
              <a:rPr lang="en"/>
              <a:t>Specification</a:t>
            </a:r>
            <a:r>
              <a:rPr lang="en"/>
              <a:t>:  28*28 Greyscale</a:t>
            </a:r>
            <a:endParaRPr/>
          </a:p>
          <a:p>
            <a:pPr indent="0" lvl="0" marL="0" rtl="0" algn="l">
              <a:spcBef>
                <a:spcPts val="1600"/>
              </a:spcBef>
              <a:spcAft>
                <a:spcPts val="0"/>
              </a:spcAft>
              <a:buNone/>
            </a:pPr>
            <a:r>
              <a:rPr lang="en"/>
              <a:t>Number of Classes: 10</a:t>
            </a:r>
            <a:endParaRPr/>
          </a:p>
          <a:p>
            <a:pPr indent="0" lvl="0" marL="0" rtl="0" algn="l">
              <a:spcBef>
                <a:spcPts val="1600"/>
              </a:spcBef>
              <a:spcAft>
                <a:spcPts val="0"/>
              </a:spcAft>
              <a:buNone/>
            </a:pPr>
            <a:r>
              <a:rPr lang="en"/>
              <a:t>Training Dataset Size: 60,000</a:t>
            </a:r>
            <a:endParaRPr/>
          </a:p>
          <a:p>
            <a:pPr indent="0" lvl="0" marL="0" rtl="0" algn="l">
              <a:spcBef>
                <a:spcPts val="1600"/>
              </a:spcBef>
              <a:spcAft>
                <a:spcPts val="0"/>
              </a:spcAft>
              <a:buNone/>
            </a:pPr>
            <a:r>
              <a:rPr lang="en"/>
              <a:t>Testing</a:t>
            </a:r>
            <a:r>
              <a:rPr lang="en"/>
              <a:t> Dataset Size: 10,000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8" name="Google Shape;78;p15"/>
          <p:cNvPicPr preferRelativeResize="0"/>
          <p:nvPr/>
        </p:nvPicPr>
        <p:blipFill>
          <a:blip r:embed="rId3">
            <a:alphaModFix/>
          </a:blip>
          <a:stretch>
            <a:fillRect/>
          </a:stretch>
        </p:blipFill>
        <p:spPr>
          <a:xfrm>
            <a:off x="4970328" y="671303"/>
            <a:ext cx="2710125" cy="2710150"/>
          </a:xfrm>
          <a:prstGeom prst="rect">
            <a:avLst/>
          </a:prstGeom>
          <a:noFill/>
          <a:ln>
            <a:noFill/>
          </a:ln>
        </p:spPr>
      </p:pic>
      <p:sp>
        <p:nvSpPr>
          <p:cNvPr id="79" name="Google Shape;79;p15"/>
          <p:cNvSpPr txBox="1"/>
          <p:nvPr/>
        </p:nvSpPr>
        <p:spPr>
          <a:xfrm>
            <a:off x="4096088" y="3583525"/>
            <a:ext cx="4458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Labels</a:t>
            </a:r>
            <a:endParaRPr sz="1300">
              <a:solidFill>
                <a:schemeClr val="dk1"/>
              </a:solidFill>
              <a:latin typeface="Roboto"/>
              <a:ea typeface="Roboto"/>
              <a:cs typeface="Roboto"/>
              <a:sym typeface="Roboto"/>
            </a:endParaRPr>
          </a:p>
          <a:p>
            <a:pPr indent="0" lvl="0" marL="0" rtl="0" algn="ctr">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T-shirt/top	Trouser	Pullover	Dress	Coat Sandal	Shirt		Sneaker	Bag		Ankle Boot</a:t>
            </a:r>
            <a:endParaRPr sz="1300">
              <a:solidFill>
                <a:schemeClr val="dk1"/>
              </a:solidFill>
              <a:latin typeface="Roboto"/>
              <a:ea typeface="Roboto"/>
              <a:cs typeface="Roboto"/>
              <a:sym typeface="Roboto"/>
            </a:endParaRPr>
          </a:p>
        </p:txBody>
      </p:sp>
      <p:sp>
        <p:nvSpPr>
          <p:cNvPr id="80" name="Google Shape;80;p15"/>
          <p:cNvSpPr txBox="1"/>
          <p:nvPr/>
        </p:nvSpPr>
        <p:spPr>
          <a:xfrm>
            <a:off x="0" y="4789500"/>
            <a:ext cx="83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Andy Li</a:t>
            </a:r>
            <a:endParaRPr sz="11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86" name="Google Shape;86;p16"/>
          <p:cNvSpPr txBox="1"/>
          <p:nvPr>
            <p:ph idx="1" type="body"/>
          </p:nvPr>
        </p:nvSpPr>
        <p:spPr>
          <a:xfrm>
            <a:off x="387900" y="1318050"/>
            <a:ext cx="3412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Working Environment</a:t>
            </a:r>
            <a:endParaRPr b="1"/>
          </a:p>
          <a:p>
            <a:pPr indent="0" lvl="0" marL="0" rtl="0" algn="l">
              <a:lnSpc>
                <a:spcPct val="115000"/>
              </a:lnSpc>
              <a:spcBef>
                <a:spcPts val="1600"/>
              </a:spcBef>
              <a:spcAft>
                <a:spcPts val="0"/>
              </a:spcAft>
              <a:buNone/>
            </a:pPr>
            <a:r>
              <a:rPr lang="en"/>
              <a:t>IDE: Google Colab</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Modeling Library: PyTorch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3492050" y="2770540"/>
            <a:ext cx="5264049" cy="1052810"/>
          </a:xfrm>
          <a:prstGeom prst="rect">
            <a:avLst/>
          </a:prstGeom>
          <a:noFill/>
          <a:ln>
            <a:noFill/>
          </a:ln>
        </p:spPr>
      </p:pic>
      <p:pic>
        <p:nvPicPr>
          <p:cNvPr id="88" name="Google Shape;88;p16"/>
          <p:cNvPicPr preferRelativeResize="0"/>
          <p:nvPr/>
        </p:nvPicPr>
        <p:blipFill>
          <a:blip r:embed="rId4">
            <a:alphaModFix/>
          </a:blip>
          <a:stretch>
            <a:fillRect/>
          </a:stretch>
        </p:blipFill>
        <p:spPr>
          <a:xfrm>
            <a:off x="3864551" y="674125"/>
            <a:ext cx="4742900" cy="2096425"/>
          </a:xfrm>
          <a:prstGeom prst="rect">
            <a:avLst/>
          </a:prstGeom>
          <a:noFill/>
          <a:ln>
            <a:noFill/>
          </a:ln>
        </p:spPr>
      </p:pic>
      <p:sp>
        <p:nvSpPr>
          <p:cNvPr id="89" name="Google Shape;89;p16"/>
          <p:cNvSpPr txBox="1"/>
          <p:nvPr/>
        </p:nvSpPr>
        <p:spPr>
          <a:xfrm>
            <a:off x="387900" y="4277275"/>
            <a:ext cx="68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GitHub: </a:t>
            </a:r>
            <a:r>
              <a:rPr lang="en" sz="1800" u="sng">
                <a:solidFill>
                  <a:schemeClr val="hlink"/>
                </a:solidFill>
                <a:latin typeface="Roboto"/>
                <a:ea typeface="Roboto"/>
                <a:cs typeface="Roboto"/>
                <a:sym typeface="Roboto"/>
                <a:hlinkClick r:id="rId5"/>
              </a:rPr>
              <a:t>https://github.com/GrayardET/MIT-Reserach</a:t>
            </a:r>
            <a:endParaRPr/>
          </a:p>
        </p:txBody>
      </p:sp>
      <p:sp>
        <p:nvSpPr>
          <p:cNvPr id="90" name="Google Shape;90;p16"/>
          <p:cNvSpPr txBox="1"/>
          <p:nvPr/>
        </p:nvSpPr>
        <p:spPr>
          <a:xfrm>
            <a:off x="0" y="4789500"/>
            <a:ext cx="83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Andy Li</a:t>
            </a:r>
            <a:endParaRPr sz="11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CNN</a:t>
            </a:r>
            <a:endParaRPr/>
          </a:p>
        </p:txBody>
      </p:sp>
      <p:sp>
        <p:nvSpPr>
          <p:cNvPr id="96" name="Google Shape;96;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Architecture</a:t>
            </a:r>
            <a:endParaRPr/>
          </a:p>
          <a:p>
            <a:pPr indent="-342900" lvl="0" marL="457200" rtl="0" algn="l">
              <a:spcBef>
                <a:spcPts val="0"/>
              </a:spcBef>
              <a:spcAft>
                <a:spcPts val="0"/>
              </a:spcAft>
              <a:buSzPts val="1800"/>
              <a:buAutoNum type="arabicPeriod"/>
            </a:pPr>
            <a:r>
              <a:rPr lang="en"/>
              <a:t>Improving the Accuracy</a:t>
            </a:r>
            <a:endParaRPr/>
          </a:p>
          <a:p>
            <a:pPr indent="-342900" lvl="0" marL="457200" rtl="0" algn="l">
              <a:spcBef>
                <a:spcPts val="0"/>
              </a:spcBef>
              <a:spcAft>
                <a:spcPts val="0"/>
              </a:spcAft>
              <a:buSzPts val="1800"/>
              <a:buAutoNum type="arabicPeriod"/>
            </a:pPr>
            <a:r>
              <a:rPr lang="en"/>
              <a:t>Overfitting Problem</a:t>
            </a:r>
            <a:endParaRPr/>
          </a:p>
        </p:txBody>
      </p:sp>
      <p:sp>
        <p:nvSpPr>
          <p:cNvPr id="97" name="Google Shape;97;p17"/>
          <p:cNvSpPr txBox="1"/>
          <p:nvPr/>
        </p:nvSpPr>
        <p:spPr>
          <a:xfrm>
            <a:off x="0" y="4789500"/>
            <a:ext cx="83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Andy Li</a:t>
            </a:r>
            <a:endParaRPr sz="11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03" name="Google Shape;103;p18"/>
          <p:cNvSpPr txBox="1"/>
          <p:nvPr>
            <p:ph idx="1" type="body"/>
          </p:nvPr>
        </p:nvSpPr>
        <p:spPr>
          <a:xfrm>
            <a:off x="387900" y="1462250"/>
            <a:ext cx="3281400" cy="27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Pooling: MaxPool</a:t>
            </a:r>
            <a:endParaRPr sz="1500"/>
          </a:p>
          <a:p>
            <a:pPr indent="0" lvl="0" marL="0" rtl="0" algn="l">
              <a:spcBef>
                <a:spcPts val="1600"/>
              </a:spcBef>
              <a:spcAft>
                <a:spcPts val="0"/>
              </a:spcAft>
              <a:buNone/>
            </a:pPr>
            <a:r>
              <a:rPr lang="en" sz="1500"/>
              <a:t>Kernel Size: 3x3</a:t>
            </a:r>
            <a:endParaRPr sz="1500"/>
          </a:p>
          <a:p>
            <a:pPr indent="0" lvl="0" marL="0" rtl="0" algn="l">
              <a:spcBef>
                <a:spcPts val="1600"/>
              </a:spcBef>
              <a:spcAft>
                <a:spcPts val="0"/>
              </a:spcAft>
              <a:buNone/>
            </a:pPr>
            <a:r>
              <a:rPr lang="en" sz="1500"/>
              <a:t>Activation Function: RELU</a:t>
            </a:r>
            <a:endParaRPr sz="1500"/>
          </a:p>
          <a:p>
            <a:pPr indent="0" lvl="0" marL="0" rtl="0" algn="l">
              <a:spcBef>
                <a:spcPts val="1600"/>
              </a:spcBef>
              <a:spcAft>
                <a:spcPts val="0"/>
              </a:spcAft>
              <a:buNone/>
            </a:pPr>
            <a:r>
              <a:rPr lang="en" sz="1500"/>
              <a:t>Loss Function: CrossEntropyLoss = </a:t>
            </a:r>
            <a:r>
              <a:rPr lang="en" sz="1200"/>
              <a:t>Softmax + Negative Log </a:t>
            </a:r>
            <a:r>
              <a:rPr lang="en" sz="1200"/>
              <a:t>Likelihood</a:t>
            </a:r>
            <a:r>
              <a:rPr lang="en" sz="1200"/>
              <a:t> Loss</a:t>
            </a:r>
            <a:endParaRPr sz="12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sz="900"/>
          </a:p>
        </p:txBody>
      </p:sp>
      <p:pic>
        <p:nvPicPr>
          <p:cNvPr id="104" name="Google Shape;104;p18"/>
          <p:cNvPicPr preferRelativeResize="0"/>
          <p:nvPr/>
        </p:nvPicPr>
        <p:blipFill>
          <a:blip r:embed="rId3">
            <a:alphaModFix/>
          </a:blip>
          <a:stretch>
            <a:fillRect/>
          </a:stretch>
        </p:blipFill>
        <p:spPr>
          <a:xfrm>
            <a:off x="4113812" y="1513923"/>
            <a:ext cx="4642324" cy="2614676"/>
          </a:xfrm>
          <a:prstGeom prst="rect">
            <a:avLst/>
          </a:prstGeom>
          <a:noFill/>
          <a:ln>
            <a:noFill/>
          </a:ln>
        </p:spPr>
      </p:pic>
      <p:sp>
        <p:nvSpPr>
          <p:cNvPr id="105" name="Google Shape;105;p18"/>
          <p:cNvSpPr txBox="1"/>
          <p:nvPr/>
        </p:nvSpPr>
        <p:spPr>
          <a:xfrm>
            <a:off x="5471053" y="1462260"/>
            <a:ext cx="192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Roboto"/>
                <a:ea typeface="Roboto"/>
                <a:cs typeface="Roboto"/>
                <a:sym typeface="Roboto"/>
              </a:rPr>
              <a:t>Conv-MaxPool</a:t>
            </a:r>
            <a:endParaRPr i="1" sz="1200">
              <a:latin typeface="Roboto"/>
              <a:ea typeface="Roboto"/>
              <a:cs typeface="Roboto"/>
              <a:sym typeface="Roboto"/>
            </a:endParaRPr>
          </a:p>
        </p:txBody>
      </p:sp>
      <p:pic>
        <p:nvPicPr>
          <p:cNvPr id="106" name="Google Shape;106;p18"/>
          <p:cNvPicPr preferRelativeResize="0"/>
          <p:nvPr/>
        </p:nvPicPr>
        <p:blipFill>
          <a:blip r:embed="rId4">
            <a:alphaModFix/>
          </a:blip>
          <a:stretch>
            <a:fillRect/>
          </a:stretch>
        </p:blipFill>
        <p:spPr>
          <a:xfrm>
            <a:off x="437350" y="3478050"/>
            <a:ext cx="2427626" cy="603275"/>
          </a:xfrm>
          <a:prstGeom prst="rect">
            <a:avLst/>
          </a:prstGeom>
          <a:noFill/>
          <a:ln>
            <a:noFill/>
          </a:ln>
        </p:spPr>
      </p:pic>
      <p:pic>
        <p:nvPicPr>
          <p:cNvPr id="107" name="Google Shape;107;p18"/>
          <p:cNvPicPr preferRelativeResize="0"/>
          <p:nvPr/>
        </p:nvPicPr>
        <p:blipFill>
          <a:blip r:embed="rId5">
            <a:alphaModFix/>
          </a:blip>
          <a:stretch>
            <a:fillRect/>
          </a:stretch>
        </p:blipFill>
        <p:spPr>
          <a:xfrm>
            <a:off x="437350" y="4158950"/>
            <a:ext cx="2827699" cy="552925"/>
          </a:xfrm>
          <a:prstGeom prst="rect">
            <a:avLst/>
          </a:prstGeom>
          <a:noFill/>
          <a:ln>
            <a:noFill/>
          </a:ln>
        </p:spPr>
      </p:pic>
      <p:sp>
        <p:nvSpPr>
          <p:cNvPr id="108" name="Google Shape;108;p18"/>
          <p:cNvSpPr txBox="1"/>
          <p:nvPr/>
        </p:nvSpPr>
        <p:spPr>
          <a:xfrm>
            <a:off x="0" y="4789500"/>
            <a:ext cx="83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Andy Li</a:t>
            </a:r>
            <a:endParaRPr sz="11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Improving the Accuracy</a:t>
            </a:r>
            <a:endParaRPr sz="2400"/>
          </a:p>
        </p:txBody>
      </p:sp>
      <p:sp>
        <p:nvSpPr>
          <p:cNvPr id="114" name="Google Shape;114;p19"/>
          <p:cNvSpPr txBox="1"/>
          <p:nvPr>
            <p:ph idx="1" type="body"/>
          </p:nvPr>
        </p:nvSpPr>
        <p:spPr>
          <a:xfrm>
            <a:off x="387900" y="1362425"/>
            <a:ext cx="3606300" cy="20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Downsampling?</a:t>
            </a:r>
            <a:endParaRPr/>
          </a:p>
          <a:p>
            <a:pPr indent="-304800" lvl="0" marL="457200" rtl="0" algn="l">
              <a:spcBef>
                <a:spcPts val="1600"/>
              </a:spcBef>
              <a:spcAft>
                <a:spcPts val="0"/>
              </a:spcAft>
              <a:buSzPts val="1200"/>
              <a:buChar char="-"/>
            </a:pPr>
            <a:r>
              <a:rPr lang="en" sz="1200"/>
              <a:t>Pooling (Max Pooling)?</a:t>
            </a:r>
            <a:endParaRPr sz="1200"/>
          </a:p>
          <a:p>
            <a:pPr indent="-304800" lvl="1" marL="914400" rtl="0" algn="l">
              <a:spcBef>
                <a:spcPts val="0"/>
              </a:spcBef>
              <a:spcAft>
                <a:spcPts val="0"/>
              </a:spcAft>
              <a:buSzPts val="1200"/>
              <a:buChar char="-"/>
            </a:pPr>
            <a:r>
              <a:rPr lang="en" sz="1200"/>
              <a:t>Fixed function</a:t>
            </a:r>
            <a:endParaRPr sz="1200"/>
          </a:p>
          <a:p>
            <a:pPr indent="-304800" lvl="1" marL="914400" rtl="0" algn="l">
              <a:spcBef>
                <a:spcPts val="0"/>
              </a:spcBef>
              <a:spcAft>
                <a:spcPts val="0"/>
              </a:spcAft>
              <a:buSzPts val="1200"/>
              <a:buChar char="-"/>
            </a:pPr>
            <a:r>
              <a:rPr lang="en" sz="1200"/>
              <a:t>Easier for gradients to flow through</a:t>
            </a:r>
            <a:endParaRPr sz="1200"/>
          </a:p>
          <a:p>
            <a:pPr indent="-304800" lvl="0" marL="457200" rtl="0" algn="l">
              <a:spcBef>
                <a:spcPts val="0"/>
              </a:spcBef>
              <a:spcAft>
                <a:spcPts val="0"/>
              </a:spcAft>
              <a:buSzPts val="1200"/>
              <a:buChar char="-"/>
            </a:pPr>
            <a:r>
              <a:rPr lang="en" sz="1200"/>
              <a:t>Stride Convolution?</a:t>
            </a:r>
            <a:endParaRPr sz="1200"/>
          </a:p>
          <a:p>
            <a:pPr indent="-304800" lvl="1" marL="914400" rtl="0" algn="l">
              <a:spcBef>
                <a:spcPts val="0"/>
              </a:spcBef>
              <a:spcAft>
                <a:spcPts val="0"/>
              </a:spcAft>
              <a:buSzPts val="1200"/>
              <a:buChar char="-"/>
            </a:pPr>
            <a:r>
              <a:rPr lang="en" sz="1200"/>
              <a:t>Flexible function</a:t>
            </a:r>
            <a:endParaRPr sz="1200"/>
          </a:p>
          <a:p>
            <a:pPr indent="-304800" lvl="1" marL="914400" rtl="0" algn="l">
              <a:spcBef>
                <a:spcPts val="0"/>
              </a:spcBef>
              <a:spcAft>
                <a:spcPts val="0"/>
              </a:spcAft>
              <a:buSzPts val="1200"/>
              <a:buChar char="-"/>
            </a:pPr>
            <a:r>
              <a:rPr lang="en" sz="1200"/>
              <a:t>Harder for gradients to flow through</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5" name="Google Shape;115;p19"/>
          <p:cNvPicPr preferRelativeResize="0"/>
          <p:nvPr/>
        </p:nvPicPr>
        <p:blipFill>
          <a:blip r:embed="rId3">
            <a:alphaModFix/>
          </a:blip>
          <a:stretch>
            <a:fillRect/>
          </a:stretch>
        </p:blipFill>
        <p:spPr>
          <a:xfrm>
            <a:off x="4154762" y="2722462"/>
            <a:ext cx="4315987" cy="2250274"/>
          </a:xfrm>
          <a:prstGeom prst="rect">
            <a:avLst/>
          </a:prstGeom>
          <a:noFill/>
          <a:ln>
            <a:noFill/>
          </a:ln>
        </p:spPr>
      </p:pic>
      <p:pic>
        <p:nvPicPr>
          <p:cNvPr id="116" name="Google Shape;116;p19"/>
          <p:cNvPicPr preferRelativeResize="0"/>
          <p:nvPr/>
        </p:nvPicPr>
        <p:blipFill>
          <a:blip r:embed="rId4">
            <a:alphaModFix/>
          </a:blip>
          <a:stretch>
            <a:fillRect/>
          </a:stretch>
        </p:blipFill>
        <p:spPr>
          <a:xfrm>
            <a:off x="4154763" y="358966"/>
            <a:ext cx="4315976" cy="2212783"/>
          </a:xfrm>
          <a:prstGeom prst="rect">
            <a:avLst/>
          </a:prstGeom>
          <a:noFill/>
          <a:ln>
            <a:noFill/>
          </a:ln>
        </p:spPr>
      </p:pic>
      <p:sp>
        <p:nvSpPr>
          <p:cNvPr id="117" name="Google Shape;117;p19"/>
          <p:cNvSpPr txBox="1"/>
          <p:nvPr/>
        </p:nvSpPr>
        <p:spPr>
          <a:xfrm>
            <a:off x="5416650" y="2722463"/>
            <a:ext cx="1792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Roboto"/>
                <a:ea typeface="Roboto"/>
                <a:cs typeface="Roboto"/>
                <a:sym typeface="Roboto"/>
              </a:rPr>
              <a:t>Stride-Conv</a:t>
            </a:r>
            <a:endParaRPr i="1" sz="1200">
              <a:latin typeface="Roboto"/>
              <a:ea typeface="Roboto"/>
              <a:cs typeface="Roboto"/>
              <a:sym typeface="Roboto"/>
            </a:endParaRPr>
          </a:p>
        </p:txBody>
      </p:sp>
      <p:sp>
        <p:nvSpPr>
          <p:cNvPr id="118" name="Google Shape;118;p19"/>
          <p:cNvSpPr txBox="1"/>
          <p:nvPr/>
        </p:nvSpPr>
        <p:spPr>
          <a:xfrm>
            <a:off x="5416638" y="321475"/>
            <a:ext cx="1792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Roboto"/>
                <a:ea typeface="Roboto"/>
                <a:cs typeface="Roboto"/>
                <a:sym typeface="Roboto"/>
              </a:rPr>
              <a:t>Conv-MaxPool</a:t>
            </a:r>
            <a:endParaRPr i="1" sz="1200">
              <a:latin typeface="Roboto"/>
              <a:ea typeface="Roboto"/>
              <a:cs typeface="Roboto"/>
              <a:sym typeface="Roboto"/>
            </a:endParaRPr>
          </a:p>
        </p:txBody>
      </p:sp>
      <p:sp>
        <p:nvSpPr>
          <p:cNvPr id="119" name="Google Shape;119;p19"/>
          <p:cNvSpPr txBox="1"/>
          <p:nvPr/>
        </p:nvSpPr>
        <p:spPr>
          <a:xfrm>
            <a:off x="0" y="4789500"/>
            <a:ext cx="83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Yintao Tai</a:t>
            </a:r>
            <a:endParaRPr sz="11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Improving the Accuracy</a:t>
            </a:r>
            <a:endParaRPr sz="2400"/>
          </a:p>
        </p:txBody>
      </p:sp>
      <p:sp>
        <p:nvSpPr>
          <p:cNvPr id="125" name="Google Shape;125;p20"/>
          <p:cNvSpPr txBox="1"/>
          <p:nvPr>
            <p:ph idx="1" type="body"/>
          </p:nvPr>
        </p:nvSpPr>
        <p:spPr>
          <a:xfrm>
            <a:off x="387900" y="1362425"/>
            <a:ext cx="3606300" cy="20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Downsampling?</a:t>
            </a:r>
            <a:endParaRPr/>
          </a:p>
          <a:p>
            <a:pPr indent="-304800" lvl="0" marL="457200" rtl="0" algn="l">
              <a:spcBef>
                <a:spcPts val="1600"/>
              </a:spcBef>
              <a:spcAft>
                <a:spcPts val="0"/>
              </a:spcAft>
              <a:buSzPts val="1200"/>
              <a:buChar char="-"/>
            </a:pPr>
            <a:r>
              <a:rPr lang="en" sz="1200"/>
              <a:t>Pooling (Max Pooling)?</a:t>
            </a:r>
            <a:endParaRPr sz="1200"/>
          </a:p>
          <a:p>
            <a:pPr indent="-304800" lvl="1" marL="914400" rtl="0" algn="l">
              <a:spcBef>
                <a:spcPts val="0"/>
              </a:spcBef>
              <a:spcAft>
                <a:spcPts val="0"/>
              </a:spcAft>
              <a:buSzPts val="1200"/>
              <a:buChar char="-"/>
            </a:pPr>
            <a:r>
              <a:rPr lang="en" sz="1200"/>
              <a:t>Fixed function</a:t>
            </a:r>
            <a:endParaRPr sz="1200"/>
          </a:p>
          <a:p>
            <a:pPr indent="-304800" lvl="1" marL="914400" rtl="0" algn="l">
              <a:spcBef>
                <a:spcPts val="0"/>
              </a:spcBef>
              <a:spcAft>
                <a:spcPts val="0"/>
              </a:spcAft>
              <a:buSzPts val="1200"/>
              <a:buChar char="-"/>
            </a:pPr>
            <a:r>
              <a:rPr lang="en" sz="1200"/>
              <a:t>Easier for gradients to flow through</a:t>
            </a:r>
            <a:endParaRPr sz="1200"/>
          </a:p>
          <a:p>
            <a:pPr indent="-304800" lvl="0" marL="457200" rtl="0" algn="l">
              <a:spcBef>
                <a:spcPts val="0"/>
              </a:spcBef>
              <a:spcAft>
                <a:spcPts val="0"/>
              </a:spcAft>
              <a:buSzPts val="1200"/>
              <a:buChar char="-"/>
            </a:pPr>
            <a:r>
              <a:rPr lang="en" sz="1200"/>
              <a:t>Stride Convolution?</a:t>
            </a:r>
            <a:endParaRPr sz="1200"/>
          </a:p>
          <a:p>
            <a:pPr indent="-304800" lvl="1" marL="914400" rtl="0" algn="l">
              <a:spcBef>
                <a:spcPts val="0"/>
              </a:spcBef>
              <a:spcAft>
                <a:spcPts val="0"/>
              </a:spcAft>
              <a:buSzPts val="1200"/>
              <a:buChar char="-"/>
            </a:pPr>
            <a:r>
              <a:rPr lang="en" sz="1200"/>
              <a:t>Flexible function</a:t>
            </a:r>
            <a:endParaRPr sz="1200"/>
          </a:p>
          <a:p>
            <a:pPr indent="-304800" lvl="1" marL="914400" rtl="0" algn="l">
              <a:spcBef>
                <a:spcPts val="0"/>
              </a:spcBef>
              <a:spcAft>
                <a:spcPts val="0"/>
              </a:spcAft>
              <a:buSzPts val="1200"/>
              <a:buChar char="-"/>
            </a:pPr>
            <a:r>
              <a:rPr lang="en" sz="1200"/>
              <a:t>Harder for gradients to flow through</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6" name="Google Shape;126;p20"/>
          <p:cNvPicPr preferRelativeResize="0"/>
          <p:nvPr/>
        </p:nvPicPr>
        <p:blipFill>
          <a:blip r:embed="rId3">
            <a:alphaModFix/>
          </a:blip>
          <a:stretch>
            <a:fillRect/>
          </a:stretch>
        </p:blipFill>
        <p:spPr>
          <a:xfrm>
            <a:off x="4154762" y="2722462"/>
            <a:ext cx="4315987" cy="2250274"/>
          </a:xfrm>
          <a:prstGeom prst="rect">
            <a:avLst/>
          </a:prstGeom>
          <a:noFill/>
          <a:ln>
            <a:noFill/>
          </a:ln>
        </p:spPr>
      </p:pic>
      <p:pic>
        <p:nvPicPr>
          <p:cNvPr id="127" name="Google Shape;127;p20"/>
          <p:cNvPicPr preferRelativeResize="0"/>
          <p:nvPr/>
        </p:nvPicPr>
        <p:blipFill>
          <a:blip r:embed="rId4">
            <a:alphaModFix/>
          </a:blip>
          <a:stretch>
            <a:fillRect/>
          </a:stretch>
        </p:blipFill>
        <p:spPr>
          <a:xfrm>
            <a:off x="4154763" y="358966"/>
            <a:ext cx="4315976" cy="2212783"/>
          </a:xfrm>
          <a:prstGeom prst="rect">
            <a:avLst/>
          </a:prstGeom>
          <a:noFill/>
          <a:ln>
            <a:noFill/>
          </a:ln>
        </p:spPr>
      </p:pic>
      <p:sp>
        <p:nvSpPr>
          <p:cNvPr id="128" name="Google Shape;128;p20"/>
          <p:cNvSpPr txBox="1"/>
          <p:nvPr/>
        </p:nvSpPr>
        <p:spPr>
          <a:xfrm>
            <a:off x="5416650" y="2722463"/>
            <a:ext cx="1792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Roboto"/>
                <a:ea typeface="Roboto"/>
                <a:cs typeface="Roboto"/>
                <a:sym typeface="Roboto"/>
              </a:rPr>
              <a:t>Stride-Conv</a:t>
            </a:r>
            <a:endParaRPr i="1" sz="1200">
              <a:latin typeface="Roboto"/>
              <a:ea typeface="Roboto"/>
              <a:cs typeface="Roboto"/>
              <a:sym typeface="Roboto"/>
            </a:endParaRPr>
          </a:p>
        </p:txBody>
      </p:sp>
      <p:sp>
        <p:nvSpPr>
          <p:cNvPr id="129" name="Google Shape;129;p20"/>
          <p:cNvSpPr txBox="1"/>
          <p:nvPr/>
        </p:nvSpPr>
        <p:spPr>
          <a:xfrm>
            <a:off x="5416638" y="321475"/>
            <a:ext cx="1792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Roboto"/>
                <a:ea typeface="Roboto"/>
                <a:cs typeface="Roboto"/>
                <a:sym typeface="Roboto"/>
              </a:rPr>
              <a:t>Conv-MaxPool</a:t>
            </a:r>
            <a:endParaRPr i="1" sz="1200">
              <a:latin typeface="Roboto"/>
              <a:ea typeface="Roboto"/>
              <a:cs typeface="Roboto"/>
              <a:sym typeface="Roboto"/>
            </a:endParaRPr>
          </a:p>
        </p:txBody>
      </p:sp>
      <p:pic>
        <p:nvPicPr>
          <p:cNvPr id="130" name="Google Shape;130;p20"/>
          <p:cNvPicPr preferRelativeResize="0"/>
          <p:nvPr/>
        </p:nvPicPr>
        <p:blipFill>
          <a:blip r:embed="rId5">
            <a:alphaModFix/>
          </a:blip>
          <a:stretch>
            <a:fillRect/>
          </a:stretch>
        </p:blipFill>
        <p:spPr>
          <a:xfrm>
            <a:off x="387900" y="3832025"/>
            <a:ext cx="3413076" cy="892075"/>
          </a:xfrm>
          <a:prstGeom prst="rect">
            <a:avLst/>
          </a:prstGeom>
          <a:noFill/>
          <a:ln>
            <a:noFill/>
          </a:ln>
        </p:spPr>
      </p:pic>
      <p:sp>
        <p:nvSpPr>
          <p:cNvPr id="131" name="Google Shape;131;p20"/>
          <p:cNvSpPr txBox="1"/>
          <p:nvPr/>
        </p:nvSpPr>
        <p:spPr>
          <a:xfrm>
            <a:off x="387900" y="3431813"/>
            <a:ext cx="2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Accuracy on the te</a:t>
            </a:r>
            <a:r>
              <a:rPr lang="en">
                <a:solidFill>
                  <a:schemeClr val="dk1"/>
                </a:solidFill>
                <a:latin typeface="Roboto"/>
                <a:ea typeface="Roboto"/>
                <a:cs typeface="Roboto"/>
                <a:sym typeface="Roboto"/>
              </a:rPr>
              <a:t>s</a:t>
            </a:r>
            <a:r>
              <a:rPr lang="en">
                <a:solidFill>
                  <a:schemeClr val="dk1"/>
                </a:solidFill>
                <a:latin typeface="Roboto"/>
                <a:ea typeface="Roboto"/>
                <a:cs typeface="Roboto"/>
                <a:sym typeface="Roboto"/>
              </a:rPr>
              <a:t>t set</a:t>
            </a:r>
            <a:endParaRPr>
              <a:solidFill>
                <a:schemeClr val="dk1"/>
              </a:solidFill>
              <a:latin typeface="Roboto"/>
              <a:ea typeface="Roboto"/>
              <a:cs typeface="Roboto"/>
              <a:sym typeface="Roboto"/>
            </a:endParaRPr>
          </a:p>
        </p:txBody>
      </p:sp>
      <p:sp>
        <p:nvSpPr>
          <p:cNvPr id="132" name="Google Shape;132;p20"/>
          <p:cNvSpPr txBox="1"/>
          <p:nvPr/>
        </p:nvSpPr>
        <p:spPr>
          <a:xfrm>
            <a:off x="0" y="4789500"/>
            <a:ext cx="83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Yintao Tai</a:t>
            </a:r>
            <a:endParaRPr sz="11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Overfitting Problem</a:t>
            </a:r>
            <a:endParaRPr/>
          </a:p>
        </p:txBody>
      </p:sp>
      <p:sp>
        <p:nvSpPr>
          <p:cNvPr id="138" name="Google Shape;138;p21"/>
          <p:cNvSpPr txBox="1"/>
          <p:nvPr>
            <p:ph idx="1" type="body"/>
          </p:nvPr>
        </p:nvSpPr>
        <p:spPr>
          <a:xfrm>
            <a:off x="387900" y="1489825"/>
            <a:ext cx="4361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accuracy is too high on Training set!</a:t>
            </a:r>
            <a:endParaRPr/>
          </a:p>
          <a:p>
            <a:pPr indent="-342900" lvl="0" marL="457200" rtl="0" algn="l">
              <a:spcBef>
                <a:spcPts val="1600"/>
              </a:spcBef>
              <a:spcAft>
                <a:spcPts val="0"/>
              </a:spcAft>
              <a:buSzPts val="1800"/>
              <a:buChar char="-"/>
            </a:pPr>
            <a:r>
              <a:rPr lang="en"/>
              <a:t>99.93%</a:t>
            </a:r>
            <a:endParaRPr/>
          </a:p>
          <a:p>
            <a:pPr indent="0" lvl="0" marL="0" rtl="0" algn="l">
              <a:spcBef>
                <a:spcPts val="1600"/>
              </a:spcBef>
              <a:spcAft>
                <a:spcPts val="0"/>
              </a:spcAft>
              <a:buNone/>
            </a:pPr>
            <a:r>
              <a:rPr lang="en"/>
              <a:t>But much lower on the Validation set</a:t>
            </a:r>
            <a:endParaRPr/>
          </a:p>
          <a:p>
            <a:pPr indent="-342900" lvl="0" marL="457200" rtl="0" algn="l">
              <a:spcBef>
                <a:spcPts val="1600"/>
              </a:spcBef>
              <a:spcAft>
                <a:spcPts val="0"/>
              </a:spcAft>
              <a:buSzPts val="1800"/>
              <a:buChar char="-"/>
            </a:pPr>
            <a:r>
              <a:rPr lang="en"/>
              <a:t>9</a:t>
            </a:r>
            <a:r>
              <a:rPr lang="en"/>
              <a:t>1</a:t>
            </a:r>
            <a:r>
              <a:rPr lang="en"/>
              <a:t>.</a:t>
            </a:r>
            <a:r>
              <a:rPr lang="en"/>
              <a:t>38</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9" name="Google Shape;139;p21"/>
          <p:cNvPicPr preferRelativeResize="0"/>
          <p:nvPr/>
        </p:nvPicPr>
        <p:blipFill rotWithShape="1">
          <a:blip r:embed="rId3">
            <a:alphaModFix/>
          </a:blip>
          <a:srcRect b="0" l="0" r="0" t="10225"/>
          <a:stretch/>
        </p:blipFill>
        <p:spPr>
          <a:xfrm>
            <a:off x="4749600" y="1744837"/>
            <a:ext cx="3815325" cy="2568875"/>
          </a:xfrm>
          <a:prstGeom prst="rect">
            <a:avLst/>
          </a:prstGeom>
          <a:noFill/>
          <a:ln>
            <a:noFill/>
          </a:ln>
        </p:spPr>
      </p:pic>
      <p:sp>
        <p:nvSpPr>
          <p:cNvPr id="140" name="Google Shape;140;p21"/>
          <p:cNvSpPr txBox="1"/>
          <p:nvPr/>
        </p:nvSpPr>
        <p:spPr>
          <a:xfrm>
            <a:off x="4923550" y="1375525"/>
            <a:ext cx="3279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Training process of Stride-Conv</a:t>
            </a:r>
            <a:endParaRPr i="1" sz="1200">
              <a:solidFill>
                <a:schemeClr val="dk1"/>
              </a:solidFill>
              <a:latin typeface="Roboto"/>
              <a:ea typeface="Roboto"/>
              <a:cs typeface="Roboto"/>
              <a:sym typeface="Roboto"/>
            </a:endParaRPr>
          </a:p>
        </p:txBody>
      </p:sp>
      <p:sp>
        <p:nvSpPr>
          <p:cNvPr id="141" name="Google Shape;141;p21"/>
          <p:cNvSpPr txBox="1"/>
          <p:nvPr/>
        </p:nvSpPr>
        <p:spPr>
          <a:xfrm>
            <a:off x="314100" y="4685425"/>
            <a:ext cx="133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Yintao Tai</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