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
      <p:font typeface="Merriweather Light"/>
      <p:regular r:id="rId36"/>
      <p:bold r:id="rId37"/>
      <p:italic r:id="rId38"/>
      <p:boldItalic r:id="rId39"/>
    </p:embeddedFont>
    <p:embeddedFont>
      <p:font typeface="Montserrat"/>
      <p:regular r:id="rId40"/>
      <p:bold r:id="rId41"/>
      <p:italic r:id="rId42"/>
      <p:boldItalic r:id="rId43"/>
    </p:embeddedFont>
    <p:embeddedFont>
      <p:font typeface="Open Sans SemiBold"/>
      <p:regular r:id="rId44"/>
      <p:bold r:id="rId45"/>
      <p:italic r:id="rId46"/>
      <p:boldItalic r:id="rId47"/>
    </p:embeddedFont>
    <p:embeddedFont>
      <p:font typeface="Vidaloka"/>
      <p:regular r:id="rId48"/>
    </p:embeddedFont>
    <p:embeddedFont>
      <p:font typeface="Russo One"/>
      <p:regular r:id="rId49"/>
    </p:embeddedFont>
    <p:embeddedFont>
      <p:font typeface="Crimson Text"/>
      <p:regular r:id="rId50"/>
      <p:bold r:id="rId51"/>
      <p:italic r:id="rId52"/>
      <p:boldItalic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61BBB3-54A0-4BDD-8F81-F5931E523646}">
  <a:tblStyle styleId="{D861BBB3-54A0-4BDD-8F81-F5931E5236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OpenSansSemiBold-regular.fntdata"/><Relationship Id="rId43" Type="http://schemas.openxmlformats.org/officeDocument/2006/relationships/font" Target="fonts/Montserrat-boldItalic.fntdata"/><Relationship Id="rId46" Type="http://schemas.openxmlformats.org/officeDocument/2006/relationships/font" Target="fonts/OpenSansSemiBold-italic.fntdata"/><Relationship Id="rId45" Type="http://schemas.openxmlformats.org/officeDocument/2006/relationships/font" Target="fonts/OpenSans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Vidaloka-regular.fntdata"/><Relationship Id="rId47" Type="http://schemas.openxmlformats.org/officeDocument/2006/relationships/font" Target="fonts/OpenSansSemiBold-boldItalic.fntdata"/><Relationship Id="rId49" Type="http://schemas.openxmlformats.org/officeDocument/2006/relationships/font" Target="fonts/Russo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bold.fntdata"/><Relationship Id="rId30" Type="http://schemas.openxmlformats.org/officeDocument/2006/relationships/font" Target="fonts/RobotoSlab-regular.fntdata"/><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MerriweatherLight-bold.fntdata"/><Relationship Id="rId36" Type="http://schemas.openxmlformats.org/officeDocument/2006/relationships/font" Target="fonts/MerriweatherLight-regular.fntdata"/><Relationship Id="rId39" Type="http://schemas.openxmlformats.org/officeDocument/2006/relationships/font" Target="fonts/MerriweatherLight-boldItalic.fntdata"/><Relationship Id="rId38" Type="http://schemas.openxmlformats.org/officeDocument/2006/relationships/font" Target="fonts/MerriweatherLigh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rimsonText-bold.fntdata"/><Relationship Id="rId50" Type="http://schemas.openxmlformats.org/officeDocument/2006/relationships/font" Target="fonts/CrimsonText-regular.fntdata"/><Relationship Id="rId53" Type="http://schemas.openxmlformats.org/officeDocument/2006/relationships/font" Target="fonts/CrimsonText-boldItalic.fntdata"/><Relationship Id="rId52" Type="http://schemas.openxmlformats.org/officeDocument/2006/relationships/font" Target="fonts/CrimsonText-italic.fntdata"/><Relationship Id="rId11" Type="http://schemas.openxmlformats.org/officeDocument/2006/relationships/slide" Target="slides/slide6.xml"/><Relationship Id="rId55" Type="http://schemas.openxmlformats.org/officeDocument/2006/relationships/font" Target="fonts/OpenSans-bold.fntdata"/><Relationship Id="rId10" Type="http://schemas.openxmlformats.org/officeDocument/2006/relationships/slide" Target="slides/slide5.xml"/><Relationship Id="rId54" Type="http://schemas.openxmlformats.org/officeDocument/2006/relationships/font" Target="fonts/OpenSans-regular.fntdata"/><Relationship Id="rId13" Type="http://schemas.openxmlformats.org/officeDocument/2006/relationships/slide" Target="slides/slide8.xml"/><Relationship Id="rId57" Type="http://schemas.openxmlformats.org/officeDocument/2006/relationships/font" Target="fonts/OpenSans-boldItalic.fntdata"/><Relationship Id="rId12" Type="http://schemas.openxmlformats.org/officeDocument/2006/relationships/slide" Target="slides/slide7.xml"/><Relationship Id="rId56"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guys, since our group already talked about the LSTM last week, we will be focusing more on the GRU or Gate Recurrent Unitl.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4ee57d70b_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4ee57d70b_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and GRU structures can be be applied to many tasks. A very popular application is sentiment prediction. It is a classification task that takes texts as input, and sentiment, such as positive and negative as output. With LSTM and GRU structure, we can predict people’s feeling of the current COVID-19 situation or people’s attitude </a:t>
            </a:r>
            <a:r>
              <a:rPr lang="en"/>
              <a:t>towards</a:t>
            </a:r>
            <a:r>
              <a:rPr lang="en"/>
              <a:t> a movie. We also applied it to image </a:t>
            </a:r>
            <a:r>
              <a:rPr lang="en"/>
              <a:t>classification</a:t>
            </a:r>
            <a:r>
              <a:rPr lang="en"/>
              <a:t> tasks like MNIST and Fashion-MNIST. (Andy)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4ebbeec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4ebbeec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basic knowledge of GRU and LSTM and our dataset, let’s dive deeper into the model structure for classification tasks. </a:t>
            </a:r>
            <a:r>
              <a:rPr lang="en">
                <a:solidFill>
                  <a:schemeClr val="dk1"/>
                </a:solidFill>
              </a:rPr>
              <a:t>(Andy)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4ee57d70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4ee57d70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 consists of four layers. First is the embedding layer. This layer encodes each word to a </a:t>
            </a:r>
            <a:r>
              <a:rPr lang="en"/>
              <a:t>coordinate.</a:t>
            </a:r>
            <a:r>
              <a:rPr lang="en"/>
              <a:t> Then we apply a dropout layer that takes out one feature in each epoch of training to reduce overfitting. Then, we feed in the input to the GRU or LSTM layer, and finally we </a:t>
            </a:r>
            <a:r>
              <a:rPr lang="en"/>
              <a:t>apply</a:t>
            </a:r>
            <a:r>
              <a:rPr lang="en"/>
              <a:t> a dense layer to reduce the </a:t>
            </a:r>
            <a:r>
              <a:rPr lang="en"/>
              <a:t>dimension</a:t>
            </a:r>
            <a:r>
              <a:rPr lang="en"/>
              <a:t> of the output of the GRU or LSTM layer. </a:t>
            </a:r>
            <a:r>
              <a:rPr lang="en">
                <a:solidFill>
                  <a:schemeClr val="dk1"/>
                </a:solidFill>
              </a:rPr>
              <a:t>(Andy)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4ebbeec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4ebbeec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As we mentioned that the first layer of our model is an embedding layer, we would like to briefly introduce the concept of word embedding. </a:t>
            </a:r>
            <a:r>
              <a:rPr lang="en" sz="1300"/>
              <a:t>The traditional way of training a classifier would be applying one-hot-encoding to every distinct word in the vocabulary and feed those giant sparse matrix into the RNN. Since all encoded vectors are orthogonal, it’s hard for the algorithm to detect words that are similar. In the example above, although “hello” and “hi” are  similar in meanings, they have very different vector representation. Besides, large matrix multiplications can be computationally expensive.</a:t>
            </a:r>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4ebbeec6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4ebbeec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Instead,</a:t>
            </a:r>
            <a:r>
              <a:rPr b="1" lang="en" sz="1300"/>
              <a:t> we would like to</a:t>
            </a:r>
            <a:r>
              <a:rPr lang="en" sz="1300"/>
              <a:t> represent words with </a:t>
            </a:r>
            <a:r>
              <a:rPr lang="en" sz="1300"/>
              <a:t>short</a:t>
            </a:r>
            <a:r>
              <a:rPr lang="en" sz="1300"/>
              <a:t> vectors, and words of similar types or meanings should also have closer spatial </a:t>
            </a:r>
            <a:r>
              <a:rPr lang="en" sz="1300"/>
              <a:t>representations</a:t>
            </a:r>
            <a:r>
              <a:rPr lang="en" sz="1300"/>
              <a:t>. This is called word embedding</a:t>
            </a: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4ebbeec6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4ebbeec6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We see that the vectors of orange and apple are closer together</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4ebbeec6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4ebbeec6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Let’s look at an example. </a:t>
            </a:r>
            <a:r>
              <a:rPr lang="en" sz="1300">
                <a:solidFill>
                  <a:schemeClr val="dk1"/>
                </a:solidFill>
              </a:rPr>
              <a:t>assume that we have a (10, 1) one-hot-encoded matrix of “apple”, denoted as x, and</a:t>
            </a:r>
            <a:r>
              <a:rPr lang="en" sz="1300">
                <a:solidFill>
                  <a:schemeClr val="dk1"/>
                </a:solidFill>
              </a:rPr>
              <a:t> w</a:t>
            </a:r>
            <a:r>
              <a:rPr lang="en" sz="1300">
                <a:solidFill>
                  <a:schemeClr val="dk1"/>
                </a:solidFill>
              </a:rPr>
              <a:t>e want to represent “apple” with a 4 dimensional vector</a:t>
            </a:r>
            <a:r>
              <a:rPr lang="en" sz="1300"/>
              <a:t>. What we do is to train a (4, 10) randomly generated matrix, named embedding matrix, and multiplies it with the one-hot encoded vector. The composition produces a new (4,1) vector, which is what we want. Since the one hot encoded matrix has only 1 non-zero entry, depending on the position of this entry, second, in this example, the result vector will be identical to the second column of the embedding Matrix “W”. The structure of Word embedding is really similar to a dense layer, and the embedding Matrix learns during</a:t>
            </a:r>
            <a:r>
              <a:rPr lang="en" sz="1300"/>
              <a:t> backpropagation, just like any other weight matrices.</a:t>
            </a:r>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4ee57d70b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4ee57d70b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ran our models on multiple </a:t>
            </a:r>
            <a:r>
              <a:rPr lang="en"/>
              <a:t>real life</a:t>
            </a:r>
            <a:r>
              <a:rPr lang="en"/>
              <a:t> datasets. We can see our models performs </a:t>
            </a:r>
            <a:r>
              <a:rPr lang="en"/>
              <a:t>better on binary classification tasks than on multi-class classifications. That might due to the complexity of multi-class task. Also, we find the GRU has the similar performance with LSTM on these tasks.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got an accuracy of 97% on the mnist dataset, 77.63 percent, and 77.63 on the fashion MNIST dataset.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4ee57d70b_7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4ee57d70b_7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LSTM and GRU are amazing, two problems still remain. The forget gate decides when to forget the information, but once forgot, it can never remember again. But some information has a long-range dependency and it's impossible to know when we will need it again. Another problem is due to the recurrence, we can not run the RNN structure in parallel. We did some search and find a new structure that could solve these two problems.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4ee57d70b_7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4ee57d70b_7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could Transformer. Rather than recurrent structure, it uses a self-attention mechanism. This mechanism could enable the output unit to look back at previous inputs with arbitrary distance, solve the long-range distance problem.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4ee57d70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4ee57d7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already made a lstm using pytorch last week so this week we built an GRU and LSTM using Tensorflow. Since we </a:t>
            </a:r>
            <a:r>
              <a:rPr lang="en">
                <a:solidFill>
                  <a:schemeClr val="dk1"/>
                </a:solidFill>
              </a:rPr>
              <a:t>talked</a:t>
            </a:r>
            <a:r>
              <a:rPr lang="en">
                <a:solidFill>
                  <a:schemeClr val="dk1"/>
                </a:solidFill>
              </a:rPr>
              <a:t> about the LSTM last week already, we will quickly go over next few slides because of time restraints. (Javin)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4ee57d70b_7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4ee57d70b_7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 short, the self-attention will calculate attention scores for each previous input, and the output unit uses the attention score to decide which previous input to look at. So it’s possible to look at any previous input with any distance. Also, the structure is parallel, speed up the calculation on parallel computers.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4ee57d70b_7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4ee57d70b_7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information retrieval structure, we don't have time to talk in detail. But we found a very understandable and comprehensive introduction in the Stanford NLP book. I very recommend it if you are interested.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cf7a3c5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cf7a3c5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Thank you for your attention. That’s all for today’s presentation. Do you have any questions?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cc7554a04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cc7554a04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e4ee57d70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e4ee57d70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reading text, we had to add a embedding layer before the LSTM to make it work. We found it very interesting and we would now like to tell you about how cool it is. ## Ethan or yintao insert </a:t>
            </a:r>
            <a:r>
              <a:rPr lang="en"/>
              <a:t>explanation</a:t>
            </a:r>
            <a:r>
              <a:rPr lang="en"/>
              <a:t> here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4ee57d70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4ee57d70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LSTM have 4 components that provides us with the short term feature. The gates are the forget gate, input gate, output gate. (Javin)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4ee57d70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4ee57d70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take a output from the previous hidden state (ht-1) and then we take the input of our current state Xt and combine them to form a vector. We pass this into the forget gate (Javin)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4ee57d70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4ee57d70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pass the same vector combination of the ht-1 and Xt to the input gate.  (Javin)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4ee57d70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4ee57d7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calculate the candidate by adding together the forget gate output and the input gate output. This essentially serves as the input to the next sequence. (Javin)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4ee57d70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4ee57d70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same initial vector we passed to the other two gates is passed to the output gate which applies the tangent function to the initial vector and sigmoid to the candidate (which is the addition of the outputs from the input gate and forget gate). We then multiply the output of the two activation functions and the pass the hidden state out to the next section of the LSTM sequence.(Javin)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the LSTM, GRU also attempts to improve on the basic RNN. Unlike the LSTM, GRUs don’t have the cell state and relies solely on the hidden state to pass info into the next sequence state. We have gates to control the flow of info. (Javin)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4ee57d70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4ee57d70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GRU consists of two gates, the reset gate and the update gate. The reset gate has a sigmoid function which helps regulate the data and decides which ones to keep or forget. The update gate </a:t>
            </a:r>
            <a:r>
              <a:rPr lang="en"/>
              <a:t>updates the info and may add or remove info. We pass the info into the tanh function and get the C hat which is then multiplied by the out put of the update function and added to the 1-gamma value of the update gate multiplied by the c t-1. This is passed out as the hidden state which is useful for our predictions. (Javin)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jp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s://web.stanford.edu/~jurafsky/slp3/6.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ctrTitle"/>
          </p:nvPr>
        </p:nvSpPr>
        <p:spPr>
          <a:xfrm>
            <a:off x="1040000" y="5627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t>Gate Recurrent Uni</a:t>
            </a:r>
            <a:r>
              <a:rPr lang="en" sz="4600"/>
              <a:t>t</a:t>
            </a:r>
            <a:endParaRPr sz="4600"/>
          </a:p>
        </p:txBody>
      </p:sp>
      <p:sp>
        <p:nvSpPr>
          <p:cNvPr id="246" name="Google Shape;246;p34"/>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Javin, Yuxuan, Yintao, Andy</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idx="4" type="subTitle"/>
          </p:nvPr>
        </p:nvSpPr>
        <p:spPr>
          <a:xfrm>
            <a:off x="856200" y="1713248"/>
            <a:ext cx="26562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 Prediction</a:t>
            </a:r>
            <a:endParaRPr/>
          </a:p>
          <a:p>
            <a:pPr indent="0" lvl="0" marL="0" rtl="0" algn="ctr">
              <a:spcBef>
                <a:spcPts val="0"/>
              </a:spcBef>
              <a:spcAft>
                <a:spcPts val="0"/>
              </a:spcAft>
              <a:buNone/>
            </a:pPr>
            <a:r>
              <a:rPr lang="en"/>
              <a:t>5 Classes:</a:t>
            </a:r>
            <a:endParaRPr/>
          </a:p>
          <a:p>
            <a:pPr indent="0" lvl="0" marL="0" rtl="0" algn="ctr">
              <a:spcBef>
                <a:spcPts val="0"/>
              </a:spcBef>
              <a:spcAft>
                <a:spcPts val="0"/>
              </a:spcAft>
              <a:buNone/>
            </a:pPr>
            <a:r>
              <a:rPr lang="en"/>
              <a:t>extremely negative, negative, n</a:t>
            </a:r>
            <a:r>
              <a:rPr lang="en"/>
              <a:t>eutra, positive</a:t>
            </a:r>
            <a:endParaRPr/>
          </a:p>
          <a:p>
            <a:pPr indent="0" lvl="0" marL="0" rtl="0" algn="ctr">
              <a:spcBef>
                <a:spcPts val="0"/>
              </a:spcBef>
              <a:spcAft>
                <a:spcPts val="0"/>
              </a:spcAft>
              <a:buNone/>
            </a:pPr>
            <a:r>
              <a:rPr lang="en"/>
              <a:t>extremely positive</a:t>
            </a:r>
            <a:endParaRPr/>
          </a:p>
        </p:txBody>
      </p:sp>
      <p:sp>
        <p:nvSpPr>
          <p:cNvPr id="306" name="Google Shape;306;p43"/>
          <p:cNvSpPr txBox="1"/>
          <p:nvPr>
            <p:ph type="title"/>
          </p:nvPr>
        </p:nvSpPr>
        <p:spPr>
          <a:xfrm>
            <a:off x="713225" y="445025"/>
            <a:ext cx="400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&amp; Dataset</a:t>
            </a:r>
            <a:endParaRPr/>
          </a:p>
        </p:txBody>
      </p:sp>
      <p:sp>
        <p:nvSpPr>
          <p:cNvPr id="307" name="Google Shape;307;p43"/>
          <p:cNvSpPr txBox="1"/>
          <p:nvPr>
            <p:ph idx="1" type="subTitle"/>
          </p:nvPr>
        </p:nvSpPr>
        <p:spPr>
          <a:xfrm>
            <a:off x="5359025" y="3376425"/>
            <a:ext cx="2942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MNIST</a:t>
            </a:r>
            <a:endParaRPr/>
          </a:p>
        </p:txBody>
      </p:sp>
      <p:sp>
        <p:nvSpPr>
          <p:cNvPr id="308" name="Google Shape;308;p43"/>
          <p:cNvSpPr txBox="1"/>
          <p:nvPr>
            <p:ph idx="2" type="subTitle"/>
          </p:nvPr>
        </p:nvSpPr>
        <p:spPr>
          <a:xfrm>
            <a:off x="5359150" y="3716425"/>
            <a:ext cx="2941800" cy="65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 Classification</a:t>
            </a:r>
            <a:endParaRPr/>
          </a:p>
          <a:p>
            <a:pPr indent="0" lvl="0" marL="0" rtl="0" algn="ctr">
              <a:spcBef>
                <a:spcPts val="0"/>
              </a:spcBef>
              <a:spcAft>
                <a:spcPts val="0"/>
              </a:spcAft>
              <a:buNone/>
            </a:pPr>
            <a:r>
              <a:rPr lang="en"/>
              <a:t>10 Classes:</a:t>
            </a:r>
            <a:endParaRPr/>
          </a:p>
          <a:p>
            <a:pPr indent="0" lvl="0" marL="0" rtl="0" algn="ctr">
              <a:spcBef>
                <a:spcPts val="0"/>
              </a:spcBef>
              <a:spcAft>
                <a:spcPts val="0"/>
              </a:spcAft>
              <a:buNone/>
            </a:pPr>
            <a:r>
              <a:rPr lang="en"/>
              <a:t>Handwritten digits 0-9</a:t>
            </a:r>
            <a:endParaRPr/>
          </a:p>
        </p:txBody>
      </p:sp>
      <p:sp>
        <p:nvSpPr>
          <p:cNvPr id="309" name="Google Shape;309;p43"/>
          <p:cNvSpPr txBox="1"/>
          <p:nvPr>
            <p:ph idx="3" type="subTitle"/>
          </p:nvPr>
        </p:nvSpPr>
        <p:spPr>
          <a:xfrm>
            <a:off x="856025" y="1373254"/>
            <a:ext cx="26565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Corona-tweets</a:t>
            </a:r>
            <a:endParaRPr/>
          </a:p>
        </p:txBody>
      </p:sp>
      <p:sp>
        <p:nvSpPr>
          <p:cNvPr id="310" name="Google Shape;310;p43"/>
          <p:cNvSpPr txBox="1"/>
          <p:nvPr>
            <p:ph idx="4" type="subTitle"/>
          </p:nvPr>
        </p:nvSpPr>
        <p:spPr>
          <a:xfrm>
            <a:off x="5502000" y="1713248"/>
            <a:ext cx="2656200" cy="9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 Prediction</a:t>
            </a:r>
            <a:endParaRPr/>
          </a:p>
          <a:p>
            <a:pPr indent="0" lvl="0" marL="0" rtl="0" algn="ctr">
              <a:spcBef>
                <a:spcPts val="0"/>
              </a:spcBef>
              <a:spcAft>
                <a:spcPts val="0"/>
              </a:spcAft>
              <a:buNone/>
            </a:pPr>
            <a:r>
              <a:rPr lang="en"/>
              <a:t>2 Classes:</a:t>
            </a:r>
            <a:endParaRPr/>
          </a:p>
          <a:p>
            <a:pPr indent="0" lvl="0" marL="0" rtl="0" algn="ctr">
              <a:spcBef>
                <a:spcPts val="0"/>
              </a:spcBef>
              <a:spcAft>
                <a:spcPts val="0"/>
              </a:spcAft>
              <a:buNone/>
            </a:pPr>
            <a:r>
              <a:rPr lang="en"/>
              <a:t>Negative, Positive</a:t>
            </a:r>
            <a:endParaRPr/>
          </a:p>
        </p:txBody>
      </p:sp>
      <p:sp>
        <p:nvSpPr>
          <p:cNvPr id="311" name="Google Shape;311;p43"/>
          <p:cNvSpPr txBox="1"/>
          <p:nvPr>
            <p:ph idx="3" type="subTitle"/>
          </p:nvPr>
        </p:nvSpPr>
        <p:spPr>
          <a:xfrm>
            <a:off x="5501825" y="1373254"/>
            <a:ext cx="26565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IMDB</a:t>
            </a:r>
            <a:endParaRPr/>
          </a:p>
        </p:txBody>
      </p:sp>
      <p:sp>
        <p:nvSpPr>
          <p:cNvPr id="312" name="Google Shape;312;p43"/>
          <p:cNvSpPr txBox="1"/>
          <p:nvPr>
            <p:ph idx="1" type="subTitle"/>
          </p:nvPr>
        </p:nvSpPr>
        <p:spPr>
          <a:xfrm>
            <a:off x="713250" y="3376425"/>
            <a:ext cx="2942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Fashion-MNIST</a:t>
            </a:r>
            <a:endParaRPr/>
          </a:p>
        </p:txBody>
      </p:sp>
      <p:sp>
        <p:nvSpPr>
          <p:cNvPr id="313" name="Google Shape;313;p43"/>
          <p:cNvSpPr txBox="1"/>
          <p:nvPr>
            <p:ph idx="2" type="subTitle"/>
          </p:nvPr>
        </p:nvSpPr>
        <p:spPr>
          <a:xfrm>
            <a:off x="713375" y="3716425"/>
            <a:ext cx="2941800" cy="65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 Classification</a:t>
            </a:r>
            <a:endParaRPr/>
          </a:p>
          <a:p>
            <a:pPr indent="0" lvl="0" marL="0" rtl="0" algn="ctr">
              <a:spcBef>
                <a:spcPts val="0"/>
              </a:spcBef>
              <a:spcAft>
                <a:spcPts val="0"/>
              </a:spcAft>
              <a:buNone/>
            </a:pPr>
            <a:r>
              <a:rPr lang="en"/>
              <a:t>10 Classes:</a:t>
            </a:r>
            <a:endParaRPr/>
          </a:p>
          <a:p>
            <a:pPr indent="0" lvl="0" marL="0" rtl="0" algn="ctr">
              <a:spcBef>
                <a:spcPts val="0"/>
              </a:spcBef>
              <a:spcAft>
                <a:spcPts val="0"/>
              </a:spcAft>
              <a:buNone/>
            </a:pPr>
            <a:r>
              <a:rPr lang="en"/>
              <a:t>10 different clothes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ctrTitle"/>
          </p:nvPr>
        </p:nvSpPr>
        <p:spPr>
          <a:xfrm>
            <a:off x="1039950" y="2169600"/>
            <a:ext cx="7064100" cy="141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Structure</a:t>
            </a:r>
            <a:endParaRPr/>
          </a:p>
          <a:p>
            <a:pPr indent="0" lvl="0" marL="0" rtl="0" algn="ctr">
              <a:spcBef>
                <a:spcPts val="0"/>
              </a:spcBef>
              <a:spcAft>
                <a:spcPts val="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type="ctrTitle"/>
          </p:nvPr>
        </p:nvSpPr>
        <p:spPr>
          <a:xfrm>
            <a:off x="2035500" y="561300"/>
            <a:ext cx="5073000" cy="73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Model Structure</a:t>
            </a:r>
            <a:endParaRPr sz="3600"/>
          </a:p>
        </p:txBody>
      </p:sp>
      <p:pic>
        <p:nvPicPr>
          <p:cNvPr id="324" name="Google Shape;324;p45"/>
          <p:cNvPicPr preferRelativeResize="0"/>
          <p:nvPr/>
        </p:nvPicPr>
        <p:blipFill rotWithShape="1">
          <a:blip r:embed="rId3">
            <a:alphaModFix/>
          </a:blip>
          <a:srcRect b="0" l="0" r="0" t="16513"/>
          <a:stretch/>
        </p:blipFill>
        <p:spPr>
          <a:xfrm>
            <a:off x="2869900" y="1571325"/>
            <a:ext cx="3404200" cy="268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2035500" y="561300"/>
            <a:ext cx="5073000" cy="73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Word Embedding</a:t>
            </a:r>
            <a:endParaRPr sz="3600"/>
          </a:p>
        </p:txBody>
      </p:sp>
      <p:sp>
        <p:nvSpPr>
          <p:cNvPr id="330" name="Google Shape;330;p46"/>
          <p:cNvSpPr txBox="1"/>
          <p:nvPr>
            <p:ph idx="1" type="subTitle"/>
          </p:nvPr>
        </p:nvSpPr>
        <p:spPr>
          <a:xfrm>
            <a:off x="1423325" y="2163575"/>
            <a:ext cx="3083100" cy="201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u="sng"/>
              <a:t> </a:t>
            </a:r>
            <a:r>
              <a:rPr lang="en" sz="1900" u="sng"/>
              <a:t>   Hi    </a:t>
            </a:r>
            <a:r>
              <a:rPr lang="en" sz="1900"/>
              <a:t>, how are you?</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rPr lang="en" sz="1900" u="sng"/>
              <a:t>  Hello </a:t>
            </a:r>
            <a:r>
              <a:rPr lang="en" sz="1900"/>
              <a:t>, how are you?</a:t>
            </a:r>
            <a:endParaRPr sz="1900"/>
          </a:p>
        </p:txBody>
      </p:sp>
      <p:sp>
        <p:nvSpPr>
          <p:cNvPr id="331" name="Google Shape;331;p46"/>
          <p:cNvSpPr txBox="1"/>
          <p:nvPr/>
        </p:nvSpPr>
        <p:spPr>
          <a:xfrm>
            <a:off x="5373725" y="1561475"/>
            <a:ext cx="48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Hi</a:t>
            </a:r>
            <a:endParaRPr sz="1800">
              <a:latin typeface="Montserrat"/>
              <a:ea typeface="Montserrat"/>
              <a:cs typeface="Montserrat"/>
              <a:sym typeface="Montserrat"/>
            </a:endParaRPr>
          </a:p>
        </p:txBody>
      </p:sp>
      <p:pic>
        <p:nvPicPr>
          <p:cNvPr id="332" name="Google Shape;332;p46"/>
          <p:cNvPicPr preferRelativeResize="0"/>
          <p:nvPr/>
        </p:nvPicPr>
        <p:blipFill>
          <a:blip r:embed="rId3">
            <a:alphaModFix/>
          </a:blip>
          <a:stretch>
            <a:fillRect/>
          </a:stretch>
        </p:blipFill>
        <p:spPr>
          <a:xfrm>
            <a:off x="5263525" y="2023175"/>
            <a:ext cx="600075" cy="1400175"/>
          </a:xfrm>
          <a:prstGeom prst="rect">
            <a:avLst/>
          </a:prstGeom>
          <a:noFill/>
          <a:ln>
            <a:noFill/>
          </a:ln>
        </p:spPr>
      </p:pic>
      <p:sp>
        <p:nvSpPr>
          <p:cNvPr id="333" name="Google Shape;333;p46"/>
          <p:cNvSpPr txBox="1"/>
          <p:nvPr/>
        </p:nvSpPr>
        <p:spPr>
          <a:xfrm>
            <a:off x="6220075" y="1561475"/>
            <a:ext cx="83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Hello</a:t>
            </a:r>
            <a:endParaRPr sz="1800">
              <a:latin typeface="Montserrat"/>
              <a:ea typeface="Montserrat"/>
              <a:cs typeface="Montserrat"/>
              <a:sym typeface="Montserrat"/>
            </a:endParaRPr>
          </a:p>
        </p:txBody>
      </p:sp>
      <p:pic>
        <p:nvPicPr>
          <p:cNvPr id="334" name="Google Shape;334;p46"/>
          <p:cNvPicPr preferRelativeResize="0"/>
          <p:nvPr/>
        </p:nvPicPr>
        <p:blipFill>
          <a:blip r:embed="rId4">
            <a:alphaModFix/>
          </a:blip>
          <a:stretch>
            <a:fillRect/>
          </a:stretch>
        </p:blipFill>
        <p:spPr>
          <a:xfrm>
            <a:off x="6322150" y="2023175"/>
            <a:ext cx="637573" cy="140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ctrTitle"/>
          </p:nvPr>
        </p:nvSpPr>
        <p:spPr>
          <a:xfrm>
            <a:off x="2035500" y="561300"/>
            <a:ext cx="5073000" cy="73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Word Embedding</a:t>
            </a:r>
            <a:endParaRPr sz="3600"/>
          </a:p>
        </p:txBody>
      </p:sp>
      <p:sp>
        <p:nvSpPr>
          <p:cNvPr id="340" name="Google Shape;340;p47"/>
          <p:cNvSpPr txBox="1"/>
          <p:nvPr/>
        </p:nvSpPr>
        <p:spPr>
          <a:xfrm>
            <a:off x="2236500" y="1545138"/>
            <a:ext cx="1448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Montserrat"/>
                <a:ea typeface="Montserrat"/>
                <a:cs typeface="Montserrat"/>
                <a:sym typeface="Montserrat"/>
              </a:rPr>
              <a:t>orange</a:t>
            </a:r>
            <a:endParaRPr b="1" sz="1700">
              <a:latin typeface="Montserrat"/>
              <a:ea typeface="Montserrat"/>
              <a:cs typeface="Montserrat"/>
              <a:sym typeface="Montserrat"/>
            </a:endParaRPr>
          </a:p>
        </p:txBody>
      </p:sp>
      <p:sp>
        <p:nvSpPr>
          <p:cNvPr id="341" name="Google Shape;341;p47"/>
          <p:cNvSpPr txBox="1"/>
          <p:nvPr/>
        </p:nvSpPr>
        <p:spPr>
          <a:xfrm>
            <a:off x="4374900" y="1513950"/>
            <a:ext cx="1301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Montserrat"/>
                <a:ea typeface="Montserrat"/>
                <a:cs typeface="Montserrat"/>
                <a:sym typeface="Montserrat"/>
              </a:rPr>
              <a:t>apple</a:t>
            </a:r>
            <a:endParaRPr b="1" sz="1700">
              <a:latin typeface="Montserrat"/>
              <a:ea typeface="Montserrat"/>
              <a:cs typeface="Montserrat"/>
              <a:sym typeface="Montserrat"/>
            </a:endParaRPr>
          </a:p>
        </p:txBody>
      </p:sp>
      <p:sp>
        <p:nvSpPr>
          <p:cNvPr id="342" name="Google Shape;342;p47"/>
          <p:cNvSpPr txBox="1"/>
          <p:nvPr/>
        </p:nvSpPr>
        <p:spPr>
          <a:xfrm>
            <a:off x="6675650" y="1513950"/>
            <a:ext cx="831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ontserrat"/>
                <a:ea typeface="Montserrat"/>
                <a:cs typeface="Montserrat"/>
                <a:sym typeface="Montserrat"/>
              </a:rPr>
              <a:t>king</a:t>
            </a:r>
            <a:endParaRPr b="1" sz="1700">
              <a:latin typeface="Montserrat"/>
              <a:ea typeface="Montserrat"/>
              <a:cs typeface="Montserrat"/>
              <a:sym typeface="Montserrat"/>
            </a:endParaRPr>
          </a:p>
        </p:txBody>
      </p:sp>
      <p:cxnSp>
        <p:nvCxnSpPr>
          <p:cNvPr id="343" name="Google Shape;343;p47"/>
          <p:cNvCxnSpPr/>
          <p:nvPr/>
        </p:nvCxnSpPr>
        <p:spPr>
          <a:xfrm>
            <a:off x="3949850" y="1513950"/>
            <a:ext cx="6600" cy="32070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47"/>
          <p:cNvCxnSpPr/>
          <p:nvPr/>
        </p:nvCxnSpPr>
        <p:spPr>
          <a:xfrm>
            <a:off x="6037250" y="1513950"/>
            <a:ext cx="6600" cy="32070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47"/>
          <p:cNvCxnSpPr/>
          <p:nvPr/>
        </p:nvCxnSpPr>
        <p:spPr>
          <a:xfrm>
            <a:off x="1113225" y="2092275"/>
            <a:ext cx="7028100" cy="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47"/>
          <p:cNvCxnSpPr/>
          <p:nvPr/>
        </p:nvCxnSpPr>
        <p:spPr>
          <a:xfrm flipH="1" rot="10800000">
            <a:off x="1086400" y="2766275"/>
            <a:ext cx="7014300" cy="33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47"/>
          <p:cNvCxnSpPr/>
          <p:nvPr/>
        </p:nvCxnSpPr>
        <p:spPr>
          <a:xfrm flipH="1" rot="10800000">
            <a:off x="1059575" y="3401650"/>
            <a:ext cx="7041000" cy="117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47"/>
          <p:cNvCxnSpPr/>
          <p:nvPr/>
        </p:nvCxnSpPr>
        <p:spPr>
          <a:xfrm flipH="1" rot="10800000">
            <a:off x="1032750" y="4050125"/>
            <a:ext cx="7068000" cy="300"/>
          </a:xfrm>
          <a:prstGeom prst="straightConnector1">
            <a:avLst/>
          </a:prstGeom>
          <a:noFill/>
          <a:ln cap="flat" cmpd="sng" w="9525">
            <a:solidFill>
              <a:schemeClr val="dk2"/>
            </a:solidFill>
            <a:prstDash val="solid"/>
            <a:round/>
            <a:headEnd len="med" w="med" type="none"/>
            <a:tailEnd len="med" w="med" type="none"/>
          </a:ln>
        </p:spPr>
      </p:cxnSp>
      <p:sp>
        <p:nvSpPr>
          <p:cNvPr id="349" name="Google Shape;349;p47"/>
          <p:cNvSpPr txBox="1"/>
          <p:nvPr/>
        </p:nvSpPr>
        <p:spPr>
          <a:xfrm>
            <a:off x="804750" y="2229163"/>
            <a:ext cx="116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color</a:t>
            </a:r>
            <a:endParaRPr>
              <a:latin typeface="Montserrat"/>
              <a:ea typeface="Montserrat"/>
              <a:cs typeface="Montserrat"/>
              <a:sym typeface="Montserrat"/>
            </a:endParaRPr>
          </a:p>
        </p:txBody>
      </p:sp>
      <p:sp>
        <p:nvSpPr>
          <p:cNvPr id="350" name="Google Shape;350;p47"/>
          <p:cNvSpPr txBox="1"/>
          <p:nvPr/>
        </p:nvSpPr>
        <p:spPr>
          <a:xfrm>
            <a:off x="804750" y="2917338"/>
            <a:ext cx="116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shape</a:t>
            </a:r>
            <a:endParaRPr>
              <a:latin typeface="Montserrat"/>
              <a:ea typeface="Montserrat"/>
              <a:cs typeface="Montserrat"/>
              <a:sym typeface="Montserrat"/>
            </a:endParaRPr>
          </a:p>
        </p:txBody>
      </p:sp>
      <p:sp>
        <p:nvSpPr>
          <p:cNvPr id="351" name="Google Shape;351;p47"/>
          <p:cNvSpPr txBox="1"/>
          <p:nvPr/>
        </p:nvSpPr>
        <p:spPr>
          <a:xfrm>
            <a:off x="804750" y="3525650"/>
            <a:ext cx="116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Gender</a:t>
            </a:r>
            <a:endParaRPr>
              <a:latin typeface="Montserrat"/>
              <a:ea typeface="Montserrat"/>
              <a:cs typeface="Montserrat"/>
              <a:sym typeface="Montserrat"/>
            </a:endParaRPr>
          </a:p>
        </p:txBody>
      </p:sp>
      <p:sp>
        <p:nvSpPr>
          <p:cNvPr id="352" name="Google Shape;352;p47"/>
          <p:cNvSpPr txBox="1"/>
          <p:nvPr/>
        </p:nvSpPr>
        <p:spPr>
          <a:xfrm>
            <a:off x="804750" y="4167600"/>
            <a:ext cx="116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Weight</a:t>
            </a:r>
            <a:endParaRPr>
              <a:latin typeface="Montserrat"/>
              <a:ea typeface="Montserrat"/>
              <a:cs typeface="Montserrat"/>
              <a:sym typeface="Montserrat"/>
            </a:endParaRPr>
          </a:p>
        </p:txBody>
      </p:sp>
      <p:cxnSp>
        <p:nvCxnSpPr>
          <p:cNvPr id="353" name="Google Shape;353;p47"/>
          <p:cNvCxnSpPr/>
          <p:nvPr/>
        </p:nvCxnSpPr>
        <p:spPr>
          <a:xfrm>
            <a:off x="1862450" y="1545150"/>
            <a:ext cx="6600" cy="3207000"/>
          </a:xfrm>
          <a:prstGeom prst="straightConnector1">
            <a:avLst/>
          </a:prstGeom>
          <a:noFill/>
          <a:ln cap="flat" cmpd="sng" w="9525">
            <a:solidFill>
              <a:schemeClr val="dk2"/>
            </a:solidFill>
            <a:prstDash val="solid"/>
            <a:round/>
            <a:headEnd len="med" w="med" type="none"/>
            <a:tailEnd len="med" w="med" type="none"/>
          </a:ln>
        </p:spPr>
      </p:cxnSp>
      <p:sp>
        <p:nvSpPr>
          <p:cNvPr id="354" name="Google Shape;354;p47"/>
          <p:cNvSpPr txBox="1"/>
          <p:nvPr/>
        </p:nvSpPr>
        <p:spPr>
          <a:xfrm>
            <a:off x="2329400" y="2256888"/>
            <a:ext cx="116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55" name="Google Shape;355;p47"/>
          <p:cNvSpPr txBox="1"/>
          <p:nvPr/>
        </p:nvSpPr>
        <p:spPr>
          <a:xfrm>
            <a:off x="2329400" y="2179072"/>
            <a:ext cx="11601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latin typeface="Montserrat"/>
                <a:ea typeface="Montserrat"/>
                <a:cs typeface="Montserrat"/>
                <a:sym typeface="Montserrat"/>
              </a:rPr>
              <a:t>0.9</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        0.71</a:t>
            </a:r>
            <a:endParaRPr>
              <a:latin typeface="Montserrat"/>
              <a:ea typeface="Montserrat"/>
              <a:cs typeface="Montserrat"/>
              <a:sym typeface="Montserrat"/>
            </a:endParaRPr>
          </a:p>
        </p:txBody>
      </p:sp>
      <p:sp>
        <p:nvSpPr>
          <p:cNvPr id="356" name="Google Shape;356;p47"/>
          <p:cNvSpPr txBox="1"/>
          <p:nvPr/>
        </p:nvSpPr>
        <p:spPr>
          <a:xfrm>
            <a:off x="2329400" y="3492322"/>
            <a:ext cx="11601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latin typeface="Montserrat"/>
                <a:ea typeface="Montserrat"/>
                <a:cs typeface="Montserrat"/>
                <a:sym typeface="Montserrat"/>
              </a:rPr>
              <a:t>  0.00</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        0.21</a:t>
            </a:r>
            <a:endParaRPr>
              <a:latin typeface="Montserrat"/>
              <a:ea typeface="Montserrat"/>
              <a:cs typeface="Montserrat"/>
              <a:sym typeface="Montserrat"/>
            </a:endParaRPr>
          </a:p>
        </p:txBody>
      </p:sp>
      <p:sp>
        <p:nvSpPr>
          <p:cNvPr id="357" name="Google Shape;357;p47"/>
          <p:cNvSpPr txBox="1"/>
          <p:nvPr/>
        </p:nvSpPr>
        <p:spPr>
          <a:xfrm>
            <a:off x="4416800" y="2179072"/>
            <a:ext cx="11601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latin typeface="Montserrat"/>
                <a:ea typeface="Montserrat"/>
                <a:cs typeface="Montserrat"/>
                <a:sym typeface="Montserrat"/>
              </a:rPr>
              <a:t>0.75</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       0.73</a:t>
            </a:r>
            <a:endParaRPr>
              <a:latin typeface="Montserrat"/>
              <a:ea typeface="Montserrat"/>
              <a:cs typeface="Montserrat"/>
              <a:sym typeface="Montserrat"/>
            </a:endParaRPr>
          </a:p>
        </p:txBody>
      </p:sp>
      <p:sp>
        <p:nvSpPr>
          <p:cNvPr id="358" name="Google Shape;358;p47"/>
          <p:cNvSpPr txBox="1"/>
          <p:nvPr/>
        </p:nvSpPr>
        <p:spPr>
          <a:xfrm>
            <a:off x="4374900" y="3492322"/>
            <a:ext cx="11601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latin typeface="Montserrat"/>
                <a:ea typeface="Montserrat"/>
                <a:cs typeface="Montserrat"/>
                <a:sym typeface="Montserrat"/>
              </a:rPr>
              <a:t>   </a:t>
            </a:r>
            <a:r>
              <a:rPr lang="en">
                <a:latin typeface="Montserrat"/>
                <a:ea typeface="Montserrat"/>
                <a:cs typeface="Montserrat"/>
                <a:sym typeface="Montserrat"/>
              </a:rPr>
              <a:t>0.00</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        0.30</a:t>
            </a:r>
            <a:endParaRPr>
              <a:latin typeface="Montserrat"/>
              <a:ea typeface="Montserrat"/>
              <a:cs typeface="Montserrat"/>
              <a:sym typeface="Montserrat"/>
            </a:endParaRPr>
          </a:p>
        </p:txBody>
      </p:sp>
      <p:sp>
        <p:nvSpPr>
          <p:cNvPr id="359" name="Google Shape;359;p47"/>
          <p:cNvSpPr txBox="1"/>
          <p:nvPr/>
        </p:nvSpPr>
        <p:spPr>
          <a:xfrm>
            <a:off x="6462300" y="2194497"/>
            <a:ext cx="11601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latin typeface="Montserrat"/>
                <a:ea typeface="Montserrat"/>
                <a:cs typeface="Montserrat"/>
                <a:sym typeface="Montserrat"/>
              </a:rPr>
              <a:t>0.11</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       0.05</a:t>
            </a:r>
            <a:endParaRPr>
              <a:latin typeface="Montserrat"/>
              <a:ea typeface="Montserrat"/>
              <a:cs typeface="Montserrat"/>
              <a:sym typeface="Montserrat"/>
            </a:endParaRPr>
          </a:p>
        </p:txBody>
      </p:sp>
      <p:sp>
        <p:nvSpPr>
          <p:cNvPr id="360" name="Google Shape;360;p47"/>
          <p:cNvSpPr txBox="1"/>
          <p:nvPr/>
        </p:nvSpPr>
        <p:spPr>
          <a:xfrm>
            <a:off x="6420400" y="3507747"/>
            <a:ext cx="11601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latin typeface="Montserrat"/>
                <a:ea typeface="Montserrat"/>
                <a:cs typeface="Montserrat"/>
                <a:sym typeface="Montserrat"/>
              </a:rPr>
              <a:t>   0.99</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ctr">
              <a:lnSpc>
                <a:spcPct val="115000"/>
              </a:lnSpc>
              <a:spcBef>
                <a:spcPts val="0"/>
              </a:spcBef>
              <a:spcAft>
                <a:spcPts val="0"/>
              </a:spcAft>
              <a:buNone/>
            </a:pPr>
            <a:r>
              <a:t/>
            </a:r>
            <a:endParaRPr>
              <a:latin typeface="Montserrat"/>
              <a:ea typeface="Montserrat"/>
              <a:cs typeface="Montserrat"/>
              <a:sym typeface="Montserrat"/>
            </a:endParaRPr>
          </a:p>
          <a:p>
            <a:pPr indent="0" lvl="0" marL="0" rtl="0" algn="l">
              <a:lnSpc>
                <a:spcPct val="115000"/>
              </a:lnSpc>
              <a:spcBef>
                <a:spcPts val="0"/>
              </a:spcBef>
              <a:spcAft>
                <a:spcPts val="0"/>
              </a:spcAft>
              <a:buNone/>
            </a:pPr>
            <a:r>
              <a:rPr lang="en">
                <a:latin typeface="Montserrat"/>
                <a:ea typeface="Montserrat"/>
                <a:cs typeface="Montserrat"/>
                <a:sym typeface="Montserrat"/>
              </a:rPr>
              <a:t>        0.85</a:t>
            </a:r>
            <a:endParaRPr>
              <a:latin typeface="Montserrat"/>
              <a:ea typeface="Montserrat"/>
              <a:cs typeface="Montserrat"/>
              <a:sym typeface="Montserrat"/>
            </a:endParaRPr>
          </a:p>
        </p:txBody>
      </p:sp>
      <p:sp>
        <p:nvSpPr>
          <p:cNvPr id="361" name="Google Shape;361;p47"/>
          <p:cNvSpPr/>
          <p:nvPr/>
        </p:nvSpPr>
        <p:spPr>
          <a:xfrm>
            <a:off x="1870975" y="1549075"/>
            <a:ext cx="2079000" cy="32070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7"/>
          <p:cNvSpPr/>
          <p:nvPr/>
        </p:nvSpPr>
        <p:spPr>
          <a:xfrm>
            <a:off x="3957350" y="1549075"/>
            <a:ext cx="2051700" cy="32070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7"/>
          <p:cNvSpPr/>
          <p:nvPr/>
        </p:nvSpPr>
        <p:spPr>
          <a:xfrm>
            <a:off x="6037250" y="1549075"/>
            <a:ext cx="2079000" cy="32070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7"/>
          <p:cNvSpPr/>
          <p:nvPr/>
        </p:nvSpPr>
        <p:spPr>
          <a:xfrm>
            <a:off x="1066250" y="3401650"/>
            <a:ext cx="7175400" cy="648900"/>
          </a:xfrm>
          <a:prstGeom prst="rect">
            <a:avLst/>
          </a:prstGeom>
          <a:noFill/>
          <a:ln cap="flat" cmpd="sng" w="19050">
            <a:solidFill>
              <a:srgbClr val="9E9E9E"/>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ph type="ctrTitle"/>
          </p:nvPr>
        </p:nvSpPr>
        <p:spPr>
          <a:xfrm>
            <a:off x="2035500" y="561300"/>
            <a:ext cx="5073000" cy="73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Word Embedding</a:t>
            </a:r>
            <a:endParaRPr sz="3600"/>
          </a:p>
        </p:txBody>
      </p:sp>
      <p:cxnSp>
        <p:nvCxnSpPr>
          <p:cNvPr id="370" name="Google Shape;370;p48"/>
          <p:cNvCxnSpPr/>
          <p:nvPr/>
        </p:nvCxnSpPr>
        <p:spPr>
          <a:xfrm>
            <a:off x="3192075" y="1736850"/>
            <a:ext cx="6600" cy="27831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48"/>
          <p:cNvCxnSpPr/>
          <p:nvPr/>
        </p:nvCxnSpPr>
        <p:spPr>
          <a:xfrm>
            <a:off x="3205500" y="4519850"/>
            <a:ext cx="3091500" cy="135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48"/>
          <p:cNvCxnSpPr/>
          <p:nvPr/>
        </p:nvCxnSpPr>
        <p:spPr>
          <a:xfrm flipH="1" rot="10800000">
            <a:off x="3212200" y="1763825"/>
            <a:ext cx="637200" cy="2742600"/>
          </a:xfrm>
          <a:prstGeom prst="straightConnector1">
            <a:avLst/>
          </a:prstGeom>
          <a:noFill/>
          <a:ln cap="flat" cmpd="sng" w="9525">
            <a:solidFill>
              <a:srgbClr val="FF9900"/>
            </a:solidFill>
            <a:prstDash val="solid"/>
            <a:round/>
            <a:headEnd len="med" w="med" type="none"/>
            <a:tailEnd len="med" w="med" type="triangle"/>
          </a:ln>
        </p:spPr>
      </p:cxnSp>
      <p:cxnSp>
        <p:nvCxnSpPr>
          <p:cNvPr id="373" name="Google Shape;373;p48"/>
          <p:cNvCxnSpPr/>
          <p:nvPr/>
        </p:nvCxnSpPr>
        <p:spPr>
          <a:xfrm flipH="1" rot="10800000">
            <a:off x="3212200" y="2105550"/>
            <a:ext cx="784500" cy="2421000"/>
          </a:xfrm>
          <a:prstGeom prst="straightConnector1">
            <a:avLst/>
          </a:prstGeom>
          <a:noFill/>
          <a:ln cap="flat" cmpd="sng" w="9525">
            <a:solidFill>
              <a:srgbClr val="FF9900"/>
            </a:solidFill>
            <a:prstDash val="solid"/>
            <a:round/>
            <a:headEnd len="med" w="med" type="none"/>
            <a:tailEnd len="med" w="med" type="triangle"/>
          </a:ln>
        </p:spPr>
      </p:cxnSp>
      <p:cxnSp>
        <p:nvCxnSpPr>
          <p:cNvPr id="374" name="Google Shape;374;p48"/>
          <p:cNvCxnSpPr/>
          <p:nvPr/>
        </p:nvCxnSpPr>
        <p:spPr>
          <a:xfrm flipH="1" rot="10800000">
            <a:off x="3225600" y="3889450"/>
            <a:ext cx="2655600" cy="623700"/>
          </a:xfrm>
          <a:prstGeom prst="straightConnector1">
            <a:avLst/>
          </a:prstGeom>
          <a:noFill/>
          <a:ln cap="flat" cmpd="sng" w="9525">
            <a:solidFill>
              <a:srgbClr val="E06666"/>
            </a:solidFill>
            <a:prstDash val="solid"/>
            <a:round/>
            <a:headEnd len="med" w="med" type="none"/>
            <a:tailEnd len="med" w="med" type="triangle"/>
          </a:ln>
        </p:spPr>
      </p:cxnSp>
      <p:sp>
        <p:nvSpPr>
          <p:cNvPr id="375" name="Google Shape;375;p48"/>
          <p:cNvSpPr txBox="1"/>
          <p:nvPr/>
        </p:nvSpPr>
        <p:spPr>
          <a:xfrm>
            <a:off x="5820825" y="4117475"/>
            <a:ext cx="5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06666"/>
                </a:solidFill>
                <a:latin typeface="Montserrat"/>
                <a:ea typeface="Montserrat"/>
                <a:cs typeface="Montserrat"/>
                <a:sym typeface="Montserrat"/>
              </a:rPr>
              <a:t>king</a:t>
            </a:r>
            <a:endParaRPr>
              <a:solidFill>
                <a:srgbClr val="E06666"/>
              </a:solidFill>
              <a:latin typeface="Montserrat"/>
              <a:ea typeface="Montserrat"/>
              <a:cs typeface="Montserrat"/>
              <a:sym typeface="Montserrat"/>
            </a:endParaRPr>
          </a:p>
        </p:txBody>
      </p:sp>
      <p:sp>
        <p:nvSpPr>
          <p:cNvPr id="376" name="Google Shape;376;p48"/>
          <p:cNvSpPr txBox="1"/>
          <p:nvPr/>
        </p:nvSpPr>
        <p:spPr>
          <a:xfrm>
            <a:off x="3399975" y="1363625"/>
            <a:ext cx="88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rgbClr val="FF9900"/>
                </a:solidFill>
                <a:latin typeface="Montserrat"/>
                <a:ea typeface="Montserrat"/>
                <a:cs typeface="Montserrat"/>
                <a:sym typeface="Montserrat"/>
              </a:rPr>
              <a:t>orange</a:t>
            </a:r>
            <a:endParaRPr sz="1200">
              <a:solidFill>
                <a:srgbClr val="FF9900"/>
              </a:solidFill>
              <a:latin typeface="Montserrat"/>
              <a:ea typeface="Montserrat"/>
              <a:cs typeface="Montserrat"/>
              <a:sym typeface="Montserrat"/>
            </a:endParaRPr>
          </a:p>
        </p:txBody>
      </p:sp>
      <p:sp>
        <p:nvSpPr>
          <p:cNvPr id="377" name="Google Shape;377;p48"/>
          <p:cNvSpPr txBox="1"/>
          <p:nvPr/>
        </p:nvSpPr>
        <p:spPr>
          <a:xfrm>
            <a:off x="4110750" y="1864725"/>
            <a:ext cx="88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9900"/>
                </a:solidFill>
                <a:latin typeface="Montserrat"/>
                <a:ea typeface="Montserrat"/>
                <a:cs typeface="Montserrat"/>
                <a:sym typeface="Montserrat"/>
              </a:rPr>
              <a:t>apple</a:t>
            </a:r>
            <a:endParaRPr sz="1200">
              <a:solidFill>
                <a:srgbClr val="FF99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9"/>
          <p:cNvSpPr txBox="1"/>
          <p:nvPr>
            <p:ph type="ctrTitle"/>
          </p:nvPr>
        </p:nvSpPr>
        <p:spPr>
          <a:xfrm>
            <a:off x="2035500" y="561300"/>
            <a:ext cx="5073000" cy="73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Word Embedding</a:t>
            </a:r>
            <a:endParaRPr sz="3600"/>
          </a:p>
        </p:txBody>
      </p:sp>
      <p:sp>
        <p:nvSpPr>
          <p:cNvPr id="383" name="Google Shape;383;p49"/>
          <p:cNvSpPr/>
          <p:nvPr/>
        </p:nvSpPr>
        <p:spPr>
          <a:xfrm>
            <a:off x="1689900" y="2340575"/>
            <a:ext cx="2548200" cy="10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9"/>
          <p:cNvSpPr/>
          <p:nvPr/>
        </p:nvSpPr>
        <p:spPr>
          <a:xfrm>
            <a:off x="4694175" y="1730250"/>
            <a:ext cx="523200" cy="162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9"/>
          <p:cNvSpPr txBox="1"/>
          <p:nvPr/>
        </p:nvSpPr>
        <p:spPr>
          <a:xfrm>
            <a:off x="5577675" y="2595200"/>
            <a:ext cx="301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a:t>
            </a:r>
            <a:endParaRPr sz="1200">
              <a:latin typeface="Montserrat"/>
              <a:ea typeface="Montserrat"/>
              <a:cs typeface="Montserrat"/>
              <a:sym typeface="Montserrat"/>
            </a:endParaRPr>
          </a:p>
        </p:txBody>
      </p:sp>
      <p:sp>
        <p:nvSpPr>
          <p:cNvPr id="386" name="Google Shape;386;p49"/>
          <p:cNvSpPr/>
          <p:nvPr/>
        </p:nvSpPr>
        <p:spPr>
          <a:xfrm>
            <a:off x="6060375" y="2340450"/>
            <a:ext cx="417600" cy="101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9"/>
          <p:cNvSpPr txBox="1"/>
          <p:nvPr/>
        </p:nvSpPr>
        <p:spPr>
          <a:xfrm>
            <a:off x="5947425" y="3531325"/>
            <a:ext cx="65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z</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(4, 1)</a:t>
            </a:r>
            <a:endParaRPr>
              <a:latin typeface="Montserrat"/>
              <a:ea typeface="Montserrat"/>
              <a:cs typeface="Montserrat"/>
              <a:sym typeface="Montserrat"/>
            </a:endParaRPr>
          </a:p>
        </p:txBody>
      </p:sp>
      <p:sp>
        <p:nvSpPr>
          <p:cNvPr id="388" name="Google Shape;388;p49"/>
          <p:cNvSpPr txBox="1"/>
          <p:nvPr/>
        </p:nvSpPr>
        <p:spPr>
          <a:xfrm>
            <a:off x="5291325" y="1783800"/>
            <a:ext cx="1944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Montserrat"/>
                <a:ea typeface="Montserrat"/>
                <a:cs typeface="Montserrat"/>
                <a:sym typeface="Montserrat"/>
              </a:rPr>
              <a:t>apple</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(vector)</a:t>
            </a:r>
            <a:endParaRPr sz="1300">
              <a:latin typeface="Montserrat"/>
              <a:ea typeface="Montserrat"/>
              <a:cs typeface="Montserrat"/>
              <a:sym typeface="Montserrat"/>
            </a:endParaRPr>
          </a:p>
        </p:txBody>
      </p:sp>
      <p:sp>
        <p:nvSpPr>
          <p:cNvPr id="389" name="Google Shape;389;p49"/>
          <p:cNvSpPr txBox="1"/>
          <p:nvPr/>
        </p:nvSpPr>
        <p:spPr>
          <a:xfrm>
            <a:off x="2509650" y="3531325"/>
            <a:ext cx="908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(4, 10)</a:t>
            </a:r>
            <a:endParaRPr>
              <a:latin typeface="Montserrat"/>
              <a:ea typeface="Montserrat"/>
              <a:cs typeface="Montserrat"/>
              <a:sym typeface="Montserrat"/>
            </a:endParaRPr>
          </a:p>
        </p:txBody>
      </p:sp>
      <p:sp>
        <p:nvSpPr>
          <p:cNvPr id="390" name="Google Shape;390;p49"/>
          <p:cNvSpPr txBox="1"/>
          <p:nvPr/>
        </p:nvSpPr>
        <p:spPr>
          <a:xfrm>
            <a:off x="4634025" y="3531325"/>
            <a:ext cx="65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x</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(10, 1)</a:t>
            </a:r>
            <a:endParaRPr>
              <a:latin typeface="Montserrat"/>
              <a:ea typeface="Montserrat"/>
              <a:cs typeface="Montserrat"/>
              <a:sym typeface="Montserrat"/>
            </a:endParaRPr>
          </a:p>
        </p:txBody>
      </p:sp>
      <p:sp>
        <p:nvSpPr>
          <p:cNvPr id="391" name="Google Shape;391;p49"/>
          <p:cNvSpPr txBox="1"/>
          <p:nvPr/>
        </p:nvSpPr>
        <p:spPr>
          <a:xfrm>
            <a:off x="4038750" y="1198800"/>
            <a:ext cx="1849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Montserrat"/>
                <a:ea typeface="Montserrat"/>
                <a:cs typeface="Montserrat"/>
                <a:sym typeface="Montserrat"/>
              </a:rPr>
              <a:t>apple</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(one-hot encoded)</a:t>
            </a:r>
            <a:endParaRPr sz="1300">
              <a:latin typeface="Montserrat"/>
              <a:ea typeface="Montserrat"/>
              <a:cs typeface="Montserrat"/>
              <a:sym typeface="Montserrat"/>
            </a:endParaRPr>
          </a:p>
        </p:txBody>
      </p:sp>
      <p:sp>
        <p:nvSpPr>
          <p:cNvPr id="392" name="Google Shape;392;p49"/>
          <p:cNvSpPr txBox="1"/>
          <p:nvPr/>
        </p:nvSpPr>
        <p:spPr>
          <a:xfrm>
            <a:off x="4754550" y="1783800"/>
            <a:ext cx="417600" cy="139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latin typeface="Montserrat"/>
                <a:ea typeface="Montserrat"/>
                <a:cs typeface="Montserrat"/>
                <a:sym typeface="Montserrat"/>
              </a:rPr>
              <a:t>0</a:t>
            </a:r>
            <a:endParaRPr sz="900">
              <a:latin typeface="Montserrat"/>
              <a:ea typeface="Montserrat"/>
              <a:cs typeface="Montserrat"/>
              <a:sym typeface="Montserrat"/>
            </a:endParaRPr>
          </a:p>
          <a:p>
            <a:pPr indent="0" lvl="0" marL="0" rtl="0" algn="ctr">
              <a:lnSpc>
                <a:spcPct val="115000"/>
              </a:lnSpc>
              <a:spcBef>
                <a:spcPts val="0"/>
              </a:spcBef>
              <a:spcAft>
                <a:spcPts val="0"/>
              </a:spcAft>
              <a:buNone/>
            </a:pPr>
            <a:r>
              <a:rPr lang="en" sz="900">
                <a:latin typeface="Montserrat"/>
                <a:ea typeface="Montserrat"/>
                <a:cs typeface="Montserrat"/>
                <a:sym typeface="Montserrat"/>
              </a:rPr>
              <a:t>1</a:t>
            </a:r>
            <a:endParaRPr sz="900">
              <a:latin typeface="Montserrat"/>
              <a:ea typeface="Montserrat"/>
              <a:cs typeface="Montserrat"/>
              <a:sym typeface="Montserrat"/>
            </a:endParaRPr>
          </a:p>
          <a:p>
            <a:pPr indent="0" lvl="0" marL="0" rtl="0" algn="ctr">
              <a:lnSpc>
                <a:spcPct val="115000"/>
              </a:lnSpc>
              <a:spcBef>
                <a:spcPts val="0"/>
              </a:spcBef>
              <a:spcAft>
                <a:spcPts val="0"/>
              </a:spcAft>
              <a:buNone/>
            </a:pPr>
            <a:r>
              <a:rPr lang="en" sz="900">
                <a:latin typeface="Montserrat"/>
                <a:ea typeface="Montserrat"/>
                <a:cs typeface="Montserrat"/>
                <a:sym typeface="Montserrat"/>
              </a:rPr>
              <a:t>0</a:t>
            </a:r>
            <a:endParaRPr sz="900">
              <a:latin typeface="Montserrat"/>
              <a:ea typeface="Montserrat"/>
              <a:cs typeface="Montserrat"/>
              <a:sym typeface="Montserrat"/>
            </a:endParaRPr>
          </a:p>
          <a:p>
            <a:pPr indent="0" lvl="0" marL="0" rtl="0" algn="ctr">
              <a:lnSpc>
                <a:spcPct val="115000"/>
              </a:lnSpc>
              <a:spcBef>
                <a:spcPts val="0"/>
              </a:spcBef>
              <a:spcAft>
                <a:spcPts val="0"/>
              </a:spcAft>
              <a:buNone/>
            </a:pPr>
            <a:r>
              <a:rPr lang="en" sz="900">
                <a:latin typeface="Montserrat"/>
                <a:ea typeface="Montserrat"/>
                <a:cs typeface="Montserrat"/>
                <a:sym typeface="Montserrat"/>
              </a:rPr>
              <a:t>0</a:t>
            </a:r>
            <a:endParaRPr sz="900">
              <a:latin typeface="Montserrat"/>
              <a:ea typeface="Montserrat"/>
              <a:cs typeface="Montserrat"/>
              <a:sym typeface="Montserrat"/>
            </a:endParaRPr>
          </a:p>
          <a:p>
            <a:pPr indent="0" lvl="0" marL="0" rtl="0" algn="ctr">
              <a:lnSpc>
                <a:spcPct val="115000"/>
              </a:lnSpc>
              <a:spcBef>
                <a:spcPts val="0"/>
              </a:spcBef>
              <a:spcAft>
                <a:spcPts val="0"/>
              </a:spcAft>
              <a:buNone/>
            </a:pPr>
            <a:r>
              <a:rPr lang="en" sz="900">
                <a:latin typeface="Montserrat"/>
                <a:ea typeface="Montserrat"/>
                <a:cs typeface="Montserrat"/>
                <a:sym typeface="Montserrat"/>
              </a:rPr>
              <a:t>0</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a:t>
            </a:r>
            <a:endParaRPr sz="900">
              <a:latin typeface="Montserrat"/>
              <a:ea typeface="Montserrat"/>
              <a:cs typeface="Montserrat"/>
              <a:sym typeface="Montserrat"/>
            </a:endParaRPr>
          </a:p>
        </p:txBody>
      </p:sp>
      <p:sp>
        <p:nvSpPr>
          <p:cNvPr id="393" name="Google Shape;393;p49"/>
          <p:cNvSpPr txBox="1"/>
          <p:nvPr/>
        </p:nvSpPr>
        <p:spPr>
          <a:xfrm>
            <a:off x="2342100" y="1706050"/>
            <a:ext cx="1243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Montserrat"/>
                <a:ea typeface="Montserrat"/>
                <a:cs typeface="Montserrat"/>
                <a:sym typeface="Montserrat"/>
              </a:rPr>
              <a:t>Embedding</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Matrix</a:t>
            </a:r>
            <a:endParaRPr sz="1300">
              <a:latin typeface="Montserrat"/>
              <a:ea typeface="Montserrat"/>
              <a:cs typeface="Montserrat"/>
              <a:sym typeface="Montserrat"/>
            </a:endParaRPr>
          </a:p>
        </p:txBody>
      </p:sp>
      <p:sp>
        <p:nvSpPr>
          <p:cNvPr id="394" name="Google Shape;394;p49"/>
          <p:cNvSpPr txBox="1"/>
          <p:nvPr/>
        </p:nvSpPr>
        <p:spPr>
          <a:xfrm>
            <a:off x="2243100" y="2595200"/>
            <a:ext cx="144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Trained</a:t>
            </a:r>
            <a:endParaRPr>
              <a:latin typeface="Montserrat"/>
              <a:ea typeface="Montserrat"/>
              <a:cs typeface="Montserrat"/>
              <a:sym typeface="Montserrat"/>
            </a:endParaRPr>
          </a:p>
        </p:txBody>
      </p:sp>
      <p:sp>
        <p:nvSpPr>
          <p:cNvPr id="395" name="Google Shape;395;p49"/>
          <p:cNvSpPr txBox="1"/>
          <p:nvPr/>
        </p:nvSpPr>
        <p:spPr>
          <a:xfrm>
            <a:off x="4341193" y="2625950"/>
            <a:ext cx="24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ontserrat"/>
                <a:ea typeface="Montserrat"/>
                <a:cs typeface="Montserrat"/>
                <a:sym typeface="Montserrat"/>
              </a:rPr>
              <a:t>*</a:t>
            </a:r>
            <a:endParaRPr sz="1100">
              <a:latin typeface="Montserrat"/>
              <a:ea typeface="Montserrat"/>
              <a:cs typeface="Montserrat"/>
              <a:sym typeface="Montserrat"/>
            </a:endParaRPr>
          </a:p>
        </p:txBody>
      </p:sp>
      <p:sp>
        <p:nvSpPr>
          <p:cNvPr id="396" name="Google Shape;396;p49"/>
          <p:cNvSpPr/>
          <p:nvPr/>
        </p:nvSpPr>
        <p:spPr>
          <a:xfrm>
            <a:off x="1986450" y="2340450"/>
            <a:ext cx="523200" cy="10194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9"/>
          <p:cNvSpPr/>
          <p:nvPr/>
        </p:nvSpPr>
        <p:spPr>
          <a:xfrm>
            <a:off x="4838400" y="1998375"/>
            <a:ext cx="249900" cy="2043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9"/>
          <p:cNvSpPr/>
          <p:nvPr/>
        </p:nvSpPr>
        <p:spPr>
          <a:xfrm>
            <a:off x="6060375" y="2333675"/>
            <a:ext cx="406800" cy="10194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9"/>
          <p:cNvSpPr txBox="1"/>
          <p:nvPr/>
        </p:nvSpPr>
        <p:spPr>
          <a:xfrm>
            <a:off x="6980950" y="1186950"/>
            <a:ext cx="3862800" cy="45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49"/>
          <p:cNvSpPr txBox="1"/>
          <p:nvPr/>
        </p:nvSpPr>
        <p:spPr>
          <a:xfrm>
            <a:off x="5577675" y="3531325"/>
            <a:ext cx="301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ontserrat"/>
                <a:ea typeface="Montserrat"/>
                <a:cs typeface="Montserrat"/>
                <a:sym typeface="Montserrat"/>
              </a:rPr>
              <a:t>=</a:t>
            </a:r>
            <a:endParaRPr sz="1200">
              <a:latin typeface="Montserrat"/>
              <a:ea typeface="Montserrat"/>
              <a:cs typeface="Montserrat"/>
              <a:sym typeface="Montserrat"/>
            </a:endParaRPr>
          </a:p>
        </p:txBody>
      </p:sp>
      <p:sp>
        <p:nvSpPr>
          <p:cNvPr id="401" name="Google Shape;401;p49"/>
          <p:cNvSpPr txBox="1"/>
          <p:nvPr/>
        </p:nvSpPr>
        <p:spPr>
          <a:xfrm>
            <a:off x="3988193" y="3639025"/>
            <a:ext cx="249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Analysis</a:t>
            </a:r>
            <a:endParaRPr/>
          </a:p>
        </p:txBody>
      </p:sp>
      <p:graphicFrame>
        <p:nvGraphicFramePr>
          <p:cNvPr id="407" name="Google Shape;407;p50"/>
          <p:cNvGraphicFramePr/>
          <p:nvPr/>
        </p:nvGraphicFramePr>
        <p:xfrm>
          <a:off x="3778088" y="1264997"/>
          <a:ext cx="3000000" cy="3000000"/>
        </p:xfrm>
        <a:graphic>
          <a:graphicData uri="http://schemas.openxmlformats.org/drawingml/2006/table">
            <a:tbl>
              <a:tblPr>
                <a:noFill/>
                <a:tableStyleId>{D861BBB3-54A0-4BDD-8F81-F5931E523646}</a:tableStyleId>
              </a:tblPr>
              <a:tblGrid>
                <a:gridCol w="1805775"/>
                <a:gridCol w="1523900"/>
                <a:gridCol w="1523900"/>
              </a:tblGrid>
              <a:tr h="548625">
                <a:tc>
                  <a:txBody>
                    <a:bodyPr/>
                    <a:lstStyle/>
                    <a:p>
                      <a:pPr indent="0" lvl="0" marL="0" rtl="0" algn="ctr">
                        <a:spcBef>
                          <a:spcPts val="0"/>
                        </a:spcBef>
                        <a:spcAft>
                          <a:spcPts val="0"/>
                        </a:spcAft>
                        <a:buNone/>
                      </a:pPr>
                      <a:r>
                        <a:t/>
                      </a:r>
                      <a:endParaRPr sz="2400">
                        <a:solidFill>
                          <a:schemeClr val="dk1"/>
                        </a:solidFill>
                        <a:latin typeface="Vidaloka"/>
                        <a:ea typeface="Vidaloka"/>
                        <a:cs typeface="Vidaloka"/>
                        <a:sym typeface="Vidaloka"/>
                      </a:endParaRPr>
                    </a:p>
                  </a:txBody>
                  <a:tcPr marT="91425" marB="91425" marR="91425" marL="91425">
                    <a:lnL cap="flat" cmpd="sng" w="28575">
                      <a:solidFill>
                        <a:schemeClr val="accent2">
                          <a:alpha val="0"/>
                        </a:schemeClr>
                      </a:solidFill>
                      <a:prstDash val="solid"/>
                      <a:round/>
                      <a:headEnd len="sm" w="sm" type="none"/>
                      <a:tailEnd len="sm" w="sm" type="none"/>
                    </a:lnL>
                    <a:lnR cap="flat" cmpd="sng" w="28575">
                      <a:solidFill>
                        <a:schemeClr val="accent2">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Vidaloka"/>
                          <a:ea typeface="Vidaloka"/>
                          <a:cs typeface="Vidaloka"/>
                          <a:sym typeface="Vidaloka"/>
                        </a:rPr>
                        <a:t>LSTM</a:t>
                      </a:r>
                      <a:endParaRPr sz="1800">
                        <a:solidFill>
                          <a:schemeClr val="dk1"/>
                        </a:solidFill>
                        <a:latin typeface="Vidaloka"/>
                        <a:ea typeface="Vidaloka"/>
                        <a:cs typeface="Vidaloka"/>
                        <a:sym typeface="Vidaloka"/>
                      </a:endParaRPr>
                    </a:p>
                  </a:txBody>
                  <a:tcPr marT="91425" marB="91425" marR="91425" marL="91425">
                    <a:lnL cap="flat" cmpd="sng" w="28575">
                      <a:solidFill>
                        <a:schemeClr val="accent2">
                          <a:alpha val="0"/>
                        </a:schemeClr>
                      </a:solidFill>
                      <a:prstDash val="solid"/>
                      <a:round/>
                      <a:headEnd len="sm" w="sm" type="none"/>
                      <a:tailEnd len="sm" w="sm" type="none"/>
                    </a:lnL>
                    <a:lnR cap="flat" cmpd="sng" w="28575">
                      <a:solidFill>
                        <a:schemeClr val="accent2">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latin typeface="Vidaloka"/>
                          <a:ea typeface="Vidaloka"/>
                          <a:cs typeface="Vidaloka"/>
                          <a:sym typeface="Vidaloka"/>
                        </a:rPr>
                        <a:t>GRU</a:t>
                      </a:r>
                      <a:endParaRPr sz="1800">
                        <a:solidFill>
                          <a:schemeClr val="dk1"/>
                        </a:solidFill>
                        <a:latin typeface="Vidaloka"/>
                        <a:ea typeface="Vidaloka"/>
                        <a:cs typeface="Vidaloka"/>
                        <a:sym typeface="Vidaloka"/>
                      </a:endParaRPr>
                    </a:p>
                  </a:txBody>
                  <a:tcPr marT="91425" marB="91425" marR="91425" marL="91425">
                    <a:lnL cap="flat" cmpd="sng" w="28575">
                      <a:solidFill>
                        <a:schemeClr val="accent2">
                          <a:alpha val="0"/>
                        </a:schemeClr>
                      </a:solidFill>
                      <a:prstDash val="solid"/>
                      <a:round/>
                      <a:headEnd len="sm" w="sm" type="none"/>
                      <a:tailEnd len="sm" w="sm" type="none"/>
                    </a:lnL>
                    <a:lnR cap="flat" cmpd="sng" w="28575">
                      <a:solidFill>
                        <a:schemeClr val="accent2">
                          <a:alpha val="0"/>
                        </a:schemeClr>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solidFill>
                      <a:prstDash val="solid"/>
                      <a:round/>
                      <a:headEnd len="sm" w="sm" type="none"/>
                      <a:tailEnd len="sm" w="sm" type="none"/>
                    </a:lnB>
                  </a:tcPr>
                </a:tc>
              </a:tr>
              <a:tr h="414850">
                <a:tc>
                  <a:txBody>
                    <a:bodyPr/>
                    <a:lstStyle/>
                    <a:p>
                      <a:pPr indent="0" lvl="0" marL="0" rtl="0" algn="ctr">
                        <a:spcBef>
                          <a:spcPts val="0"/>
                        </a:spcBef>
                        <a:spcAft>
                          <a:spcPts val="0"/>
                        </a:spcAft>
                        <a:buClr>
                          <a:schemeClr val="dk1"/>
                        </a:buClr>
                        <a:buSzPts val="1100"/>
                        <a:buFont typeface="Arial"/>
                        <a:buNone/>
                      </a:pPr>
                      <a:r>
                        <a:rPr lang="en" sz="1800">
                          <a:solidFill>
                            <a:schemeClr val="dk1"/>
                          </a:solidFill>
                          <a:latin typeface="Vidaloka"/>
                          <a:ea typeface="Vidaloka"/>
                          <a:cs typeface="Vidaloka"/>
                          <a:sym typeface="Vidaloka"/>
                        </a:rPr>
                        <a:t>Corona-tweets</a:t>
                      </a:r>
                      <a:endParaRPr sz="1800">
                        <a:solidFill>
                          <a:schemeClr val="dk1"/>
                        </a:solidFill>
                        <a:latin typeface="Vidaloka"/>
                        <a:ea typeface="Vidaloka"/>
                        <a:cs typeface="Vidaloka"/>
                        <a:sym typeface="Vidaloka"/>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dk1"/>
                          </a:solidFill>
                          <a:latin typeface="Vidaloka"/>
                          <a:ea typeface="Vidaloka"/>
                          <a:cs typeface="Vidaloka"/>
                          <a:sym typeface="Vidaloka"/>
                        </a:rPr>
                        <a:t>70.54%</a:t>
                      </a:r>
                      <a:endParaRPr sz="2200">
                        <a:solidFill>
                          <a:schemeClr val="dk1"/>
                        </a:solidFill>
                        <a:latin typeface="Vidaloka"/>
                        <a:ea typeface="Vidaloka"/>
                        <a:cs typeface="Vidaloka"/>
                        <a:sym typeface="Vidaloka"/>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200">
                          <a:solidFill>
                            <a:schemeClr val="dk1"/>
                          </a:solidFill>
                          <a:latin typeface="Vidaloka"/>
                          <a:ea typeface="Vidaloka"/>
                          <a:cs typeface="Vidaloka"/>
                          <a:sym typeface="Vidaloka"/>
                        </a:rPr>
                        <a:t>72.91%</a:t>
                      </a:r>
                      <a:endParaRPr sz="2200">
                        <a:solidFill>
                          <a:schemeClr val="dk1"/>
                        </a:solidFill>
                        <a:latin typeface="Vidaloka"/>
                        <a:ea typeface="Vidaloka"/>
                        <a:cs typeface="Vidaloka"/>
                        <a:sym typeface="Vidaloka"/>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414850">
                <a:tc>
                  <a:txBody>
                    <a:bodyPr/>
                    <a:lstStyle/>
                    <a:p>
                      <a:pPr indent="0" lvl="0" marL="0" rtl="0" algn="ctr">
                        <a:spcBef>
                          <a:spcPts val="0"/>
                        </a:spcBef>
                        <a:spcAft>
                          <a:spcPts val="0"/>
                        </a:spcAft>
                        <a:buClr>
                          <a:schemeClr val="dk1"/>
                        </a:buClr>
                        <a:buSzPts val="1100"/>
                        <a:buFont typeface="Arial"/>
                        <a:buNone/>
                      </a:pPr>
                      <a:r>
                        <a:rPr lang="en" sz="1800">
                          <a:solidFill>
                            <a:schemeClr val="dk1"/>
                          </a:solidFill>
                          <a:latin typeface="Vidaloka"/>
                          <a:ea typeface="Vidaloka"/>
                          <a:cs typeface="Vidaloka"/>
                          <a:sym typeface="Vidaloka"/>
                        </a:rPr>
                        <a:t>IMDB</a:t>
                      </a:r>
                      <a:endParaRPr sz="1800">
                        <a:solidFill>
                          <a:schemeClr val="dk1"/>
                        </a:solidFill>
                        <a:latin typeface="Vidaloka"/>
                        <a:ea typeface="Vidaloka"/>
                        <a:cs typeface="Vidaloka"/>
                        <a:sym typeface="Vidaloka"/>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200">
                          <a:solidFill>
                            <a:schemeClr val="dk1"/>
                          </a:solidFill>
                          <a:latin typeface="Vidaloka"/>
                          <a:ea typeface="Vidaloka"/>
                          <a:cs typeface="Vidaloka"/>
                          <a:sym typeface="Vidaloka"/>
                        </a:rPr>
                        <a:t>87.14%</a:t>
                      </a:r>
                      <a:endParaRPr sz="2200">
                        <a:solidFill>
                          <a:schemeClr val="dk1"/>
                        </a:solidFill>
                        <a:latin typeface="Vidaloka"/>
                        <a:ea typeface="Vidaloka"/>
                        <a:cs typeface="Vidaloka"/>
                        <a:sym typeface="Vidaloka"/>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200">
                          <a:solidFill>
                            <a:schemeClr val="dk1"/>
                          </a:solidFill>
                          <a:latin typeface="Vidaloka"/>
                          <a:ea typeface="Vidaloka"/>
                          <a:cs typeface="Vidaloka"/>
                          <a:sym typeface="Vidaloka"/>
                        </a:rPr>
                        <a:t>86.98%</a:t>
                      </a:r>
                      <a:endParaRPr sz="2200">
                        <a:solidFill>
                          <a:schemeClr val="dk1"/>
                        </a:solidFill>
                        <a:latin typeface="Vidaloka"/>
                        <a:ea typeface="Vidaloka"/>
                        <a:cs typeface="Vidaloka"/>
                        <a:sym typeface="Vidaloka"/>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414850">
                <a:tc>
                  <a:txBody>
                    <a:bodyPr/>
                    <a:lstStyle/>
                    <a:p>
                      <a:pPr indent="0" lvl="0" marL="0" rtl="0" algn="ctr">
                        <a:spcBef>
                          <a:spcPts val="0"/>
                        </a:spcBef>
                        <a:spcAft>
                          <a:spcPts val="0"/>
                        </a:spcAft>
                        <a:buClr>
                          <a:schemeClr val="dk1"/>
                        </a:buClr>
                        <a:buSzPts val="1100"/>
                        <a:buFont typeface="Arial"/>
                        <a:buNone/>
                      </a:pPr>
                      <a:r>
                        <a:rPr lang="en" sz="1800">
                          <a:solidFill>
                            <a:schemeClr val="dk1"/>
                          </a:solidFill>
                          <a:latin typeface="Vidaloka"/>
                          <a:ea typeface="Vidaloka"/>
                          <a:cs typeface="Vidaloka"/>
                          <a:sym typeface="Vidaloka"/>
                        </a:rPr>
                        <a:t>Fashion-MNIST</a:t>
                      </a:r>
                      <a:endParaRPr sz="1800">
                        <a:solidFill>
                          <a:schemeClr val="dk1"/>
                        </a:solidFill>
                        <a:latin typeface="Vidaloka"/>
                        <a:ea typeface="Vidaloka"/>
                        <a:cs typeface="Vidaloka"/>
                        <a:sym typeface="Vidaloka"/>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200">
                          <a:solidFill>
                            <a:schemeClr val="dk1"/>
                          </a:solidFill>
                          <a:latin typeface="Vidaloka"/>
                          <a:ea typeface="Vidaloka"/>
                          <a:cs typeface="Vidaloka"/>
                          <a:sym typeface="Vidaloka"/>
                        </a:rPr>
                        <a:t>88.58%</a:t>
                      </a:r>
                      <a:endParaRPr sz="2200">
                        <a:solidFill>
                          <a:schemeClr val="dk1"/>
                        </a:solidFill>
                        <a:latin typeface="Vidaloka"/>
                        <a:ea typeface="Vidaloka"/>
                        <a:cs typeface="Vidaloka"/>
                        <a:sym typeface="Vidaloka"/>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200">
                          <a:solidFill>
                            <a:schemeClr val="dk1"/>
                          </a:solidFill>
                          <a:latin typeface="Vidaloka"/>
                          <a:ea typeface="Vidaloka"/>
                          <a:cs typeface="Vidaloka"/>
                          <a:sym typeface="Vidaloka"/>
                        </a:rPr>
                        <a:t>86.37%</a:t>
                      </a:r>
                      <a:endParaRPr sz="2200">
                        <a:solidFill>
                          <a:schemeClr val="dk1"/>
                        </a:solidFill>
                        <a:latin typeface="Vidaloka"/>
                        <a:ea typeface="Vidaloka"/>
                        <a:cs typeface="Vidaloka"/>
                        <a:sym typeface="Vidaloka"/>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414850">
                <a:tc>
                  <a:txBody>
                    <a:bodyPr/>
                    <a:lstStyle/>
                    <a:p>
                      <a:pPr indent="0" lvl="0" marL="0" rtl="0" algn="ctr">
                        <a:spcBef>
                          <a:spcPts val="0"/>
                        </a:spcBef>
                        <a:spcAft>
                          <a:spcPts val="0"/>
                        </a:spcAft>
                        <a:buClr>
                          <a:schemeClr val="dk1"/>
                        </a:buClr>
                        <a:buSzPts val="1100"/>
                        <a:buFont typeface="Arial"/>
                        <a:buNone/>
                      </a:pPr>
                      <a:r>
                        <a:rPr lang="en" sz="1800">
                          <a:solidFill>
                            <a:schemeClr val="dk1"/>
                          </a:solidFill>
                          <a:latin typeface="Vidaloka"/>
                          <a:ea typeface="Vidaloka"/>
                          <a:cs typeface="Vidaloka"/>
                          <a:sym typeface="Vidaloka"/>
                        </a:rPr>
                        <a:t>MNIST</a:t>
                      </a:r>
                      <a:endParaRPr sz="1800">
                        <a:solidFill>
                          <a:schemeClr val="dk1"/>
                        </a:solidFill>
                        <a:latin typeface="Vidaloka"/>
                        <a:ea typeface="Vidaloka"/>
                        <a:cs typeface="Vidaloka"/>
                        <a:sym typeface="Vidaloka"/>
                      </a:endParaRPr>
                    </a:p>
                  </a:txBody>
                  <a:tcPr marT="91425" marB="91425" marR="91425" marL="91425" anchor="ctr">
                    <a:lnL cap="flat" cmpd="sng" w="28575">
                      <a:solidFill>
                        <a:schemeClr val="accent2">
                          <a:alpha val="0"/>
                        </a:scheme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alpha val="0"/>
                        </a:schemeClr>
                      </a:solidFill>
                      <a:prstDash val="solid"/>
                      <a:round/>
                      <a:headEnd len="sm" w="sm" type="none"/>
                      <a:tailEnd len="sm" w="sm" type="none"/>
                    </a:lnT>
                    <a:lnB cap="flat" cmpd="sng" w="2857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200">
                          <a:solidFill>
                            <a:schemeClr val="dk1"/>
                          </a:solidFill>
                          <a:latin typeface="Vidaloka"/>
                          <a:ea typeface="Vidaloka"/>
                          <a:cs typeface="Vidaloka"/>
                          <a:sym typeface="Vidaloka"/>
                        </a:rPr>
                        <a:t>97.98%</a:t>
                      </a:r>
                      <a:endParaRPr sz="2200">
                        <a:solidFill>
                          <a:schemeClr val="dk1"/>
                        </a:solidFill>
                        <a:latin typeface="Vidaloka"/>
                        <a:ea typeface="Vidaloka"/>
                        <a:cs typeface="Vidaloka"/>
                        <a:sym typeface="Vidaloka"/>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200">
                          <a:solidFill>
                            <a:schemeClr val="dk1"/>
                          </a:solidFill>
                          <a:latin typeface="Vidaloka"/>
                          <a:ea typeface="Vidaloka"/>
                          <a:cs typeface="Vidaloka"/>
                          <a:sym typeface="Vidaloka"/>
                        </a:rPr>
                        <a:t>97.83%</a:t>
                      </a:r>
                      <a:endParaRPr sz="2200">
                        <a:solidFill>
                          <a:schemeClr val="dk1"/>
                        </a:solidFill>
                        <a:latin typeface="Vidaloka"/>
                        <a:ea typeface="Vidaloka"/>
                        <a:cs typeface="Vidaloka"/>
                        <a:sym typeface="Vidaloka"/>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bl>
          </a:graphicData>
        </a:graphic>
      </p:graphicFrame>
      <p:pic>
        <p:nvPicPr>
          <p:cNvPr id="408" name="Google Shape;408;p50"/>
          <p:cNvPicPr preferRelativeResize="0"/>
          <p:nvPr/>
        </p:nvPicPr>
        <p:blipFill>
          <a:blip r:embed="rId3">
            <a:alphaModFix/>
          </a:blip>
          <a:stretch>
            <a:fillRect/>
          </a:stretch>
        </p:blipFill>
        <p:spPr>
          <a:xfrm>
            <a:off x="623775" y="2769870"/>
            <a:ext cx="2711175" cy="1922706"/>
          </a:xfrm>
          <a:prstGeom prst="rect">
            <a:avLst/>
          </a:prstGeom>
          <a:noFill/>
          <a:ln>
            <a:noFill/>
          </a:ln>
        </p:spPr>
      </p:pic>
      <p:pic>
        <p:nvPicPr>
          <p:cNvPr id="409" name="Google Shape;409;p50"/>
          <p:cNvPicPr preferRelativeResize="0"/>
          <p:nvPr/>
        </p:nvPicPr>
        <p:blipFill>
          <a:blip r:embed="rId4">
            <a:alphaModFix/>
          </a:blip>
          <a:stretch>
            <a:fillRect/>
          </a:stretch>
        </p:blipFill>
        <p:spPr>
          <a:xfrm>
            <a:off x="623775" y="1017724"/>
            <a:ext cx="2711175" cy="192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1"/>
          <p:cNvSpPr txBox="1"/>
          <p:nvPr>
            <p:ph idx="1" type="subTitle"/>
          </p:nvPr>
        </p:nvSpPr>
        <p:spPr>
          <a:xfrm>
            <a:off x="895950" y="1682000"/>
            <a:ext cx="55203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Long-range dependance </a:t>
            </a:r>
            <a:endParaRPr b="1"/>
          </a:p>
          <a:p>
            <a:pPr indent="-317500" lvl="0" marL="457200" rtl="0" algn="l">
              <a:spcBef>
                <a:spcPts val="1000"/>
              </a:spcBef>
              <a:spcAft>
                <a:spcPts val="0"/>
              </a:spcAft>
              <a:buSzPts val="1400"/>
              <a:buChar char="●"/>
            </a:pPr>
            <a:r>
              <a:rPr lang="en"/>
              <a:t>Loss information through long distance </a:t>
            </a:r>
            <a:endParaRPr/>
          </a:p>
          <a:p>
            <a:pPr indent="-317500" lvl="0" marL="457200" rtl="0" algn="l">
              <a:spcBef>
                <a:spcPts val="0"/>
              </a:spcBef>
              <a:spcAft>
                <a:spcPts val="0"/>
              </a:spcAft>
              <a:buSzPts val="1400"/>
              <a:buChar char="●"/>
            </a:pPr>
            <a:r>
              <a:rPr lang="en"/>
              <a:t>LSTM/GRU only mitigate, not </a:t>
            </a:r>
            <a:r>
              <a:rPr lang="en"/>
              <a:t>solve this problem </a:t>
            </a:r>
            <a:endParaRPr/>
          </a:p>
          <a:p>
            <a:pPr indent="0" lvl="0" marL="0" rtl="0" algn="l">
              <a:spcBef>
                <a:spcPts val="1000"/>
              </a:spcBef>
              <a:spcAft>
                <a:spcPts val="0"/>
              </a:spcAft>
              <a:buNone/>
            </a:pPr>
            <a:r>
              <a:rPr b="1" lang="en">
                <a:solidFill>
                  <a:schemeClr val="dk1"/>
                </a:solidFill>
              </a:rPr>
              <a:t> Sequential nature</a:t>
            </a:r>
            <a:endParaRPr b="1">
              <a:solidFill>
                <a:schemeClr val="dk1"/>
              </a:solidFill>
            </a:endParaRPr>
          </a:p>
          <a:p>
            <a:pPr indent="-317500" lvl="0" marL="457200" rtl="0" algn="l">
              <a:spcBef>
                <a:spcPts val="1000"/>
              </a:spcBef>
              <a:spcAft>
                <a:spcPts val="0"/>
              </a:spcAft>
              <a:buSzPts val="1400"/>
              <a:buChar char="●"/>
            </a:pPr>
            <a:r>
              <a:rPr lang="en">
                <a:solidFill>
                  <a:schemeClr val="dk1"/>
                </a:solidFill>
              </a:rPr>
              <a:t>Backpropagation through time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Inhibits the parallel computation</a:t>
            </a:r>
            <a:endParaRPr>
              <a:solidFill>
                <a:schemeClr val="dk1"/>
              </a:solidFill>
            </a:endParaRPr>
          </a:p>
          <a:p>
            <a:pPr indent="0" lvl="0" marL="0" rtl="0" algn="l">
              <a:spcBef>
                <a:spcPts val="1000"/>
              </a:spcBef>
              <a:spcAft>
                <a:spcPts val="0"/>
              </a:spcAft>
              <a:buNone/>
            </a:pPr>
            <a:r>
              <a:t/>
            </a:r>
            <a:endParaRPr b="1">
              <a:solidFill>
                <a:schemeClr val="dk1"/>
              </a:solidFill>
            </a:endParaRPr>
          </a:p>
          <a:p>
            <a:pPr indent="0" lvl="0" marL="0" rtl="0" algn="l">
              <a:spcBef>
                <a:spcPts val="1000"/>
              </a:spcBef>
              <a:spcAft>
                <a:spcPts val="0"/>
              </a:spcAft>
              <a:buNone/>
            </a:pPr>
            <a:r>
              <a:t/>
            </a:r>
            <a:endParaRPr b="1">
              <a:solidFill>
                <a:schemeClr val="dk1"/>
              </a:solidFill>
            </a:endParaRPr>
          </a:p>
          <a:p>
            <a:pPr indent="0" lvl="0" marL="0" rtl="0" algn="l">
              <a:spcBef>
                <a:spcPts val="1000"/>
              </a:spcBef>
              <a:spcAft>
                <a:spcPts val="0"/>
              </a:spcAft>
              <a:buNone/>
            </a:pPr>
            <a:r>
              <a:rPr b="1" lang="en">
                <a:solidFill>
                  <a:schemeClr val="dk1"/>
                </a:solidFill>
              </a:rPr>
              <a:t> </a:t>
            </a:r>
            <a:endParaRPr b="1">
              <a:solidFill>
                <a:schemeClr val="dk1"/>
              </a:solidFill>
            </a:endParaRPr>
          </a:p>
          <a:p>
            <a:pPr indent="0" lvl="0" marL="0" rtl="0" algn="l">
              <a:spcBef>
                <a:spcPts val="1000"/>
              </a:spcBef>
              <a:spcAft>
                <a:spcPts val="1000"/>
              </a:spcAft>
              <a:buNone/>
            </a:pPr>
            <a:r>
              <a:t/>
            </a:r>
            <a:endParaRPr/>
          </a:p>
        </p:txBody>
      </p:sp>
      <p:sp>
        <p:nvSpPr>
          <p:cNvPr id="415" name="Google Shape;415;p51"/>
          <p:cNvSpPr txBox="1"/>
          <p:nvPr>
            <p:ph type="title"/>
          </p:nvPr>
        </p:nvSpPr>
        <p:spPr>
          <a:xfrm>
            <a:off x="713225" y="445025"/>
            <a:ext cx="681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of the Recurrency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idx="1" type="subTitle"/>
          </p:nvPr>
        </p:nvSpPr>
        <p:spPr>
          <a:xfrm>
            <a:off x="895950" y="1921950"/>
            <a:ext cx="55203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Attention </a:t>
            </a:r>
            <a:r>
              <a:rPr b="1" lang="en"/>
              <a:t>mechanism</a:t>
            </a:r>
            <a:r>
              <a:rPr b="1" lang="en"/>
              <a:t> </a:t>
            </a:r>
            <a:endParaRPr b="1"/>
          </a:p>
          <a:p>
            <a:pPr indent="-317500" lvl="0" marL="457200" rtl="0" algn="l">
              <a:spcBef>
                <a:spcPts val="1000"/>
              </a:spcBef>
              <a:spcAft>
                <a:spcPts val="0"/>
              </a:spcAft>
              <a:buSzPts val="1400"/>
              <a:buChar char="●"/>
            </a:pPr>
            <a:r>
              <a:rPr lang="en"/>
              <a:t>Able to look preceding states in arbitrary distance</a:t>
            </a:r>
            <a:endParaRPr/>
          </a:p>
          <a:p>
            <a:pPr indent="-317500" lvl="0" marL="457200" rtl="0" algn="l">
              <a:spcBef>
                <a:spcPts val="0"/>
              </a:spcBef>
              <a:spcAft>
                <a:spcPts val="0"/>
              </a:spcAft>
              <a:buSzPts val="1400"/>
              <a:buChar char="●"/>
            </a:pPr>
            <a:r>
              <a:rPr lang="en"/>
              <a:t>Parallel rather than sequential</a:t>
            </a:r>
            <a:r>
              <a:rPr lang="en"/>
              <a:t> architecture</a:t>
            </a:r>
            <a:endParaRPr/>
          </a:p>
          <a:p>
            <a:pPr indent="0" lvl="0" marL="0" rtl="0" algn="l">
              <a:spcBef>
                <a:spcPts val="1000"/>
              </a:spcBef>
              <a:spcAft>
                <a:spcPts val="0"/>
              </a:spcAft>
              <a:buNone/>
            </a:pPr>
            <a:r>
              <a:t/>
            </a:r>
            <a:endParaRPr b="1">
              <a:solidFill>
                <a:schemeClr val="dk1"/>
              </a:solidFill>
            </a:endParaRPr>
          </a:p>
          <a:p>
            <a:pPr indent="0" lvl="0" marL="0" rtl="0" algn="l">
              <a:spcBef>
                <a:spcPts val="1000"/>
              </a:spcBef>
              <a:spcAft>
                <a:spcPts val="0"/>
              </a:spcAft>
              <a:buClr>
                <a:schemeClr val="dk1"/>
              </a:buClr>
              <a:buSzPts val="1100"/>
              <a:buFont typeface="Arial"/>
              <a:buNone/>
            </a:pPr>
            <a:r>
              <a:rPr i="1" lang="en" sz="3000">
                <a:solidFill>
                  <a:schemeClr val="dk1"/>
                </a:solidFill>
                <a:latin typeface="Vidaloka"/>
                <a:ea typeface="Vidaloka"/>
                <a:cs typeface="Vidaloka"/>
                <a:sym typeface="Vidaloka"/>
              </a:rPr>
              <a:t>“Attention is All you Need”</a:t>
            </a:r>
            <a:endParaRPr i="1" sz="3000">
              <a:solidFill>
                <a:schemeClr val="dk1"/>
              </a:solidFill>
              <a:latin typeface="Vidaloka"/>
              <a:ea typeface="Vidaloka"/>
              <a:cs typeface="Vidaloka"/>
              <a:sym typeface="Vidaloka"/>
            </a:endParaRPr>
          </a:p>
          <a:p>
            <a:pPr indent="0" lvl="0" marL="0" rtl="0" algn="l">
              <a:spcBef>
                <a:spcPts val="0"/>
              </a:spcBef>
              <a:spcAft>
                <a:spcPts val="0"/>
              </a:spcAft>
              <a:buNone/>
            </a:pPr>
            <a:r>
              <a:t/>
            </a:r>
            <a:endParaRPr b="1">
              <a:solidFill>
                <a:schemeClr val="dk1"/>
              </a:solidFill>
            </a:endParaRPr>
          </a:p>
          <a:p>
            <a:pPr indent="0" lvl="0" marL="0" rtl="0" algn="l">
              <a:spcBef>
                <a:spcPts val="1000"/>
              </a:spcBef>
              <a:spcAft>
                <a:spcPts val="0"/>
              </a:spcAft>
              <a:buNone/>
            </a:pPr>
            <a:r>
              <a:rPr b="1" lang="en">
                <a:solidFill>
                  <a:schemeClr val="dk1"/>
                </a:solidFill>
              </a:rPr>
              <a:t> </a:t>
            </a:r>
            <a:endParaRPr b="1">
              <a:solidFill>
                <a:schemeClr val="dk1"/>
              </a:solidFill>
            </a:endParaRPr>
          </a:p>
          <a:p>
            <a:pPr indent="0" lvl="0" marL="0" rtl="0" algn="l">
              <a:spcBef>
                <a:spcPts val="1000"/>
              </a:spcBef>
              <a:spcAft>
                <a:spcPts val="1000"/>
              </a:spcAft>
              <a:buNone/>
            </a:pPr>
            <a:r>
              <a:t/>
            </a:r>
            <a:endParaRPr/>
          </a:p>
        </p:txBody>
      </p:sp>
      <p:sp>
        <p:nvSpPr>
          <p:cNvPr id="421" name="Google Shape;421;p52"/>
          <p:cNvSpPr txBox="1"/>
          <p:nvPr>
            <p:ph type="title"/>
          </p:nvPr>
        </p:nvSpPr>
        <p:spPr>
          <a:xfrm>
            <a:off x="713225" y="445025"/>
            <a:ext cx="6819600" cy="9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a:p>
            <a:pPr indent="0" lvl="0" marL="0" rtl="0" algn="l">
              <a:spcBef>
                <a:spcPts val="0"/>
              </a:spcBef>
              <a:spcAft>
                <a:spcPts val="0"/>
              </a:spcAft>
              <a:buNone/>
            </a:pPr>
            <a:r>
              <a:rPr lang="en" sz="1800"/>
              <a:t>Self-Attention Networks: Transformers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nvSpPr>
        <p:spPr>
          <a:xfrm>
            <a:off x="387900" y="458025"/>
            <a:ext cx="8368200" cy="6861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Roboto Slab"/>
                <a:ea typeface="Roboto Slab"/>
                <a:cs typeface="Roboto Slab"/>
                <a:sym typeface="Roboto Slab"/>
              </a:rPr>
              <a:t>LSTM Explained (Skip because we already talked about it last week) </a:t>
            </a:r>
            <a:endParaRPr sz="3000">
              <a:solidFill>
                <a:schemeClr val="dk1"/>
              </a:solidFill>
              <a:latin typeface="Roboto Slab"/>
              <a:ea typeface="Roboto Slab"/>
              <a:cs typeface="Roboto Slab"/>
              <a:sym typeface="Roboto Slab"/>
            </a:endParaRPr>
          </a:p>
        </p:txBody>
      </p:sp>
      <p:pic>
        <p:nvPicPr>
          <p:cNvPr id="252" name="Google Shape;252;p35"/>
          <p:cNvPicPr preferRelativeResize="0"/>
          <p:nvPr/>
        </p:nvPicPr>
        <p:blipFill>
          <a:blip r:embed="rId3">
            <a:alphaModFix/>
          </a:blip>
          <a:stretch>
            <a:fillRect/>
          </a:stretch>
        </p:blipFill>
        <p:spPr>
          <a:xfrm>
            <a:off x="387900" y="1573225"/>
            <a:ext cx="4171925" cy="2296501"/>
          </a:xfrm>
          <a:prstGeom prst="rect">
            <a:avLst/>
          </a:prstGeom>
          <a:noFill/>
          <a:ln cap="flat" cmpd="sng" w="9525">
            <a:solidFill>
              <a:schemeClr val="dk1"/>
            </a:solidFill>
            <a:prstDash val="solid"/>
            <a:round/>
            <a:headEnd len="sm" w="sm" type="none"/>
            <a:tailEnd len="sm" w="sm" type="none"/>
          </a:ln>
        </p:spPr>
      </p:pic>
      <p:sp>
        <p:nvSpPr>
          <p:cNvPr id="253" name="Google Shape;253;p35"/>
          <p:cNvSpPr txBox="1"/>
          <p:nvPr/>
        </p:nvSpPr>
        <p:spPr>
          <a:xfrm>
            <a:off x="3172500" y="4623825"/>
            <a:ext cx="2799000" cy="354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Roboto Slab"/>
                <a:ea typeface="Roboto Slab"/>
                <a:cs typeface="Roboto Slab"/>
                <a:sym typeface="Roboto Slab"/>
              </a:rPr>
              <a:t>From Deeplearning.ai Course 5</a:t>
            </a:r>
            <a:endParaRPr sz="1100">
              <a:solidFill>
                <a:schemeClr val="dk1"/>
              </a:solidFill>
              <a:latin typeface="Roboto"/>
              <a:ea typeface="Roboto"/>
              <a:cs typeface="Roboto"/>
              <a:sym typeface="Roboto"/>
            </a:endParaRPr>
          </a:p>
        </p:txBody>
      </p:sp>
      <p:pic>
        <p:nvPicPr>
          <p:cNvPr id="254" name="Google Shape;254;p35"/>
          <p:cNvPicPr preferRelativeResize="0"/>
          <p:nvPr/>
        </p:nvPicPr>
        <p:blipFill>
          <a:blip r:embed="rId4">
            <a:alphaModFix/>
          </a:blip>
          <a:stretch>
            <a:fillRect/>
          </a:stretch>
        </p:blipFill>
        <p:spPr>
          <a:xfrm>
            <a:off x="4735450" y="1573225"/>
            <a:ext cx="3836564" cy="22965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3"/>
          <p:cNvSpPr txBox="1"/>
          <p:nvPr>
            <p:ph type="title"/>
          </p:nvPr>
        </p:nvSpPr>
        <p:spPr>
          <a:xfrm>
            <a:off x="713225" y="445025"/>
            <a:ext cx="681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Self-Attention Layer</a:t>
            </a:r>
            <a:endParaRPr/>
          </a:p>
        </p:txBody>
      </p:sp>
      <p:pic>
        <p:nvPicPr>
          <p:cNvPr id="427" name="Google Shape;427;p53"/>
          <p:cNvPicPr preferRelativeResize="0"/>
          <p:nvPr/>
        </p:nvPicPr>
        <p:blipFill>
          <a:blip r:embed="rId3">
            <a:alphaModFix/>
          </a:blip>
          <a:stretch>
            <a:fillRect/>
          </a:stretch>
        </p:blipFill>
        <p:spPr>
          <a:xfrm>
            <a:off x="3009700" y="1368375"/>
            <a:ext cx="5878252" cy="3097000"/>
          </a:xfrm>
          <a:prstGeom prst="rect">
            <a:avLst/>
          </a:prstGeom>
          <a:noFill/>
          <a:ln>
            <a:noFill/>
          </a:ln>
        </p:spPr>
      </p:pic>
      <p:sp>
        <p:nvSpPr>
          <p:cNvPr id="428" name="Google Shape;428;p53"/>
          <p:cNvSpPr txBox="1"/>
          <p:nvPr>
            <p:ph idx="1" type="subTitle"/>
          </p:nvPr>
        </p:nvSpPr>
        <p:spPr>
          <a:xfrm>
            <a:off x="395150" y="1368375"/>
            <a:ext cx="2614500" cy="30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Attention mechanism </a:t>
            </a:r>
            <a:endParaRPr b="1"/>
          </a:p>
          <a:p>
            <a:pPr indent="-317500" lvl="0" marL="457200" rtl="0" algn="l">
              <a:spcBef>
                <a:spcPts val="1000"/>
              </a:spcBef>
              <a:spcAft>
                <a:spcPts val="0"/>
              </a:spcAft>
              <a:buSzPts val="1400"/>
              <a:buChar char="●"/>
            </a:pPr>
            <a:r>
              <a:rPr lang="en"/>
              <a:t>Like RNN, mapping sequence input x to sequence output y</a:t>
            </a:r>
            <a:endParaRPr/>
          </a:p>
          <a:p>
            <a:pPr indent="-317500" lvl="0" marL="457200" rtl="0" algn="l">
              <a:spcBef>
                <a:spcPts val="0"/>
              </a:spcBef>
              <a:spcAft>
                <a:spcPts val="0"/>
              </a:spcAft>
              <a:buSzPts val="1400"/>
              <a:buChar char="●"/>
            </a:pPr>
            <a:r>
              <a:rPr lang="en"/>
              <a:t>Each y can access any </a:t>
            </a:r>
            <a:r>
              <a:rPr lang="en"/>
              <a:t>preceding</a:t>
            </a:r>
            <a:r>
              <a:rPr lang="en"/>
              <a:t> input x, whatever the distance</a:t>
            </a:r>
            <a:endParaRPr/>
          </a:p>
          <a:p>
            <a:pPr indent="0" lvl="0" marL="0" rtl="0" algn="l">
              <a:spcBef>
                <a:spcPts val="1000"/>
              </a:spcBef>
              <a:spcAft>
                <a:spcPts val="0"/>
              </a:spcAft>
              <a:buNone/>
            </a:pPr>
            <a:r>
              <a:t/>
            </a:r>
            <a:endParaRPr b="1">
              <a:solidFill>
                <a:schemeClr val="dk1"/>
              </a:solidFill>
            </a:endParaRPr>
          </a:p>
          <a:p>
            <a:pPr indent="0" lvl="0" marL="0" rtl="0" algn="l">
              <a:spcBef>
                <a:spcPts val="1000"/>
              </a:spcBef>
              <a:spcAft>
                <a:spcPts val="0"/>
              </a:spcAft>
              <a:buNone/>
            </a:pPr>
            <a:r>
              <a:t/>
            </a:r>
            <a:endParaRPr b="1">
              <a:solidFill>
                <a:schemeClr val="dk1"/>
              </a:solidFill>
            </a:endParaRPr>
          </a:p>
          <a:p>
            <a:pPr indent="0" lvl="0" marL="0" rtl="0" algn="l">
              <a:spcBef>
                <a:spcPts val="1000"/>
              </a:spcBef>
              <a:spcAft>
                <a:spcPts val="0"/>
              </a:spcAft>
              <a:buNone/>
            </a:pPr>
            <a:r>
              <a:rPr b="1" lang="en">
                <a:solidFill>
                  <a:schemeClr val="dk1"/>
                </a:solidFill>
              </a:rPr>
              <a:t> </a:t>
            </a:r>
            <a:endParaRPr b="1">
              <a:solidFill>
                <a:schemeClr val="dk1"/>
              </a:solidFill>
            </a:endParaRPr>
          </a:p>
          <a:p>
            <a:pPr indent="0" lvl="0" marL="0" rtl="0" algn="l">
              <a:spcBef>
                <a:spcPts val="1000"/>
              </a:spcBef>
              <a:spcAft>
                <a:spcPts val="10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4"/>
          <p:cNvSpPr txBox="1"/>
          <p:nvPr>
            <p:ph type="title"/>
          </p:nvPr>
        </p:nvSpPr>
        <p:spPr>
          <a:xfrm>
            <a:off x="713225" y="445025"/>
            <a:ext cx="681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Retrieval</a:t>
            </a:r>
            <a:endParaRPr/>
          </a:p>
        </p:txBody>
      </p:sp>
      <p:pic>
        <p:nvPicPr>
          <p:cNvPr id="434" name="Google Shape;434;p54"/>
          <p:cNvPicPr preferRelativeResize="0"/>
          <p:nvPr/>
        </p:nvPicPr>
        <p:blipFill>
          <a:blip r:embed="rId3">
            <a:alphaModFix/>
          </a:blip>
          <a:stretch>
            <a:fillRect/>
          </a:stretch>
        </p:blipFill>
        <p:spPr>
          <a:xfrm>
            <a:off x="4461250" y="1017725"/>
            <a:ext cx="4152687" cy="3820976"/>
          </a:xfrm>
          <a:prstGeom prst="rect">
            <a:avLst/>
          </a:prstGeom>
          <a:noFill/>
          <a:ln>
            <a:noFill/>
          </a:ln>
        </p:spPr>
      </p:pic>
      <p:sp>
        <p:nvSpPr>
          <p:cNvPr id="435" name="Google Shape;435;p54"/>
          <p:cNvSpPr txBox="1"/>
          <p:nvPr>
            <p:ph idx="1" type="subTitle"/>
          </p:nvPr>
        </p:nvSpPr>
        <p:spPr>
          <a:xfrm>
            <a:off x="395050" y="1017725"/>
            <a:ext cx="4066200" cy="29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317500" lvl="0" marL="457200" rtl="0" algn="l">
              <a:spcBef>
                <a:spcPts val="1000"/>
              </a:spcBef>
              <a:spcAft>
                <a:spcPts val="0"/>
              </a:spcAft>
              <a:buSzPts val="1400"/>
              <a:buChar char="●"/>
            </a:pPr>
            <a:r>
              <a:rPr b="1" lang="en"/>
              <a:t>Query:</a:t>
            </a:r>
            <a:r>
              <a:rPr lang="en"/>
              <a:t> being compared to all preceding inputs (current focus)</a:t>
            </a:r>
            <a:endParaRPr/>
          </a:p>
          <a:p>
            <a:pPr indent="-317500" lvl="0" marL="457200" rtl="0" algn="l">
              <a:spcBef>
                <a:spcPts val="0"/>
              </a:spcBef>
              <a:spcAft>
                <a:spcPts val="0"/>
              </a:spcAft>
              <a:buSzPts val="1400"/>
              <a:buChar char="●"/>
            </a:pPr>
            <a:r>
              <a:rPr b="1" lang="en"/>
              <a:t>Key: </a:t>
            </a:r>
            <a:r>
              <a:rPr lang="en"/>
              <a:t>preceding inputs be compared with the query</a:t>
            </a:r>
            <a:endParaRPr/>
          </a:p>
          <a:p>
            <a:pPr indent="-317500" lvl="0" marL="457200" rtl="0" algn="l">
              <a:spcBef>
                <a:spcPts val="0"/>
              </a:spcBef>
              <a:spcAft>
                <a:spcPts val="0"/>
              </a:spcAft>
              <a:buSzPts val="1400"/>
              <a:buChar char="●"/>
            </a:pPr>
            <a:r>
              <a:rPr b="1" lang="en"/>
              <a:t>Value:</a:t>
            </a:r>
            <a:r>
              <a:rPr lang="en"/>
              <a:t> the value passed to the output layer</a:t>
            </a:r>
            <a:endParaRPr/>
          </a:p>
          <a:p>
            <a:pPr indent="0" lvl="0" marL="0" rtl="0" algn="l">
              <a:spcBef>
                <a:spcPts val="1000"/>
              </a:spcBef>
              <a:spcAft>
                <a:spcPts val="0"/>
              </a:spcAft>
              <a:buNone/>
            </a:pPr>
            <a:r>
              <a:rPr lang="en"/>
              <a:t>How to calculate the attention score?</a:t>
            </a:r>
            <a:endParaRPr/>
          </a:p>
          <a:p>
            <a:pPr indent="-317500" lvl="0" marL="457200" rtl="0" algn="l">
              <a:spcBef>
                <a:spcPts val="1000"/>
              </a:spcBef>
              <a:spcAft>
                <a:spcPts val="0"/>
              </a:spcAft>
              <a:buClr>
                <a:schemeClr val="dk1"/>
              </a:buClr>
              <a:buSzPts val="1400"/>
              <a:buChar char="●"/>
            </a:pPr>
            <a:r>
              <a:rPr lang="en">
                <a:solidFill>
                  <a:schemeClr val="dk1"/>
                </a:solidFill>
              </a:rPr>
              <a:t>Dot product of the</a:t>
            </a:r>
            <a:r>
              <a:rPr b="1" lang="en">
                <a:solidFill>
                  <a:schemeClr val="dk1"/>
                </a:solidFill>
              </a:rPr>
              <a:t> query </a:t>
            </a:r>
            <a:r>
              <a:rPr lang="en">
                <a:solidFill>
                  <a:schemeClr val="dk1"/>
                </a:solidFill>
              </a:rPr>
              <a:t>and</a:t>
            </a:r>
            <a:r>
              <a:rPr b="1" lang="en">
                <a:solidFill>
                  <a:schemeClr val="dk1"/>
                </a:solidFill>
              </a:rPr>
              <a:t> key</a:t>
            </a:r>
            <a:endParaRPr b="1">
              <a:solidFill>
                <a:schemeClr val="dk1"/>
              </a:solidFill>
            </a:endParaRPr>
          </a:p>
          <a:p>
            <a:pPr indent="0" lvl="0" marL="0" rtl="0" algn="l">
              <a:spcBef>
                <a:spcPts val="1000"/>
              </a:spcBef>
              <a:spcAft>
                <a:spcPts val="0"/>
              </a:spcAft>
              <a:buNone/>
            </a:pPr>
            <a:r>
              <a:rPr lang="en">
                <a:solidFill>
                  <a:schemeClr val="dk1"/>
                </a:solidFill>
              </a:rPr>
              <a:t>The</a:t>
            </a:r>
            <a:r>
              <a:rPr b="1" lang="en">
                <a:solidFill>
                  <a:schemeClr val="dk1"/>
                </a:solidFill>
              </a:rPr>
              <a:t> attention score </a:t>
            </a:r>
            <a:r>
              <a:rPr lang="en">
                <a:solidFill>
                  <a:schemeClr val="dk1"/>
                </a:solidFill>
              </a:rPr>
              <a:t>decide</a:t>
            </a:r>
            <a:r>
              <a:rPr b="1" lang="en">
                <a:solidFill>
                  <a:schemeClr val="dk1"/>
                </a:solidFill>
              </a:rPr>
              <a:t> </a:t>
            </a:r>
            <a:r>
              <a:rPr lang="en">
                <a:solidFill>
                  <a:schemeClr val="dk1"/>
                </a:solidFill>
              </a:rPr>
              <a:t>how much</a:t>
            </a:r>
            <a:r>
              <a:rPr b="1" lang="en">
                <a:solidFill>
                  <a:schemeClr val="dk1"/>
                </a:solidFill>
              </a:rPr>
              <a:t> value </a:t>
            </a:r>
            <a:r>
              <a:rPr lang="en">
                <a:solidFill>
                  <a:schemeClr val="dk1"/>
                </a:solidFill>
              </a:rPr>
              <a:t>to pass to the output</a:t>
            </a:r>
            <a:endParaRPr>
              <a:solidFill>
                <a:schemeClr val="dk1"/>
              </a:solidFill>
            </a:endParaRPr>
          </a:p>
          <a:p>
            <a:pPr indent="0" lvl="0" marL="0" rtl="0" algn="l">
              <a:spcBef>
                <a:spcPts val="1000"/>
              </a:spcBef>
              <a:spcAft>
                <a:spcPts val="0"/>
              </a:spcAft>
              <a:buNone/>
            </a:pPr>
            <a:r>
              <a:t/>
            </a:r>
            <a:endParaRPr b="1">
              <a:solidFill>
                <a:schemeClr val="dk1"/>
              </a:solidFill>
            </a:endParaRPr>
          </a:p>
          <a:p>
            <a:pPr indent="0" lvl="0" marL="0" rtl="0" algn="l">
              <a:spcBef>
                <a:spcPts val="1000"/>
              </a:spcBef>
              <a:spcAft>
                <a:spcPts val="0"/>
              </a:spcAft>
              <a:buNone/>
            </a:pPr>
            <a:r>
              <a:t/>
            </a:r>
            <a:endParaRPr b="1">
              <a:solidFill>
                <a:schemeClr val="dk1"/>
              </a:solidFill>
            </a:endParaRPr>
          </a:p>
          <a:p>
            <a:pPr indent="0" lvl="0" marL="0" rtl="0" algn="l">
              <a:spcBef>
                <a:spcPts val="1000"/>
              </a:spcBef>
              <a:spcAft>
                <a:spcPts val="0"/>
              </a:spcAft>
              <a:buNone/>
            </a:pPr>
            <a:r>
              <a:rPr b="1" lang="en">
                <a:solidFill>
                  <a:schemeClr val="dk1"/>
                </a:solidFill>
              </a:rPr>
              <a:t> </a:t>
            </a:r>
            <a:endParaRPr b="1">
              <a:solidFill>
                <a:schemeClr val="dk1"/>
              </a:solidFill>
            </a:endParaRPr>
          </a:p>
          <a:p>
            <a:pPr indent="0" lvl="0" marL="0" rtl="0" algn="l">
              <a:spcBef>
                <a:spcPts val="1000"/>
              </a:spcBef>
              <a:spcAft>
                <a:spcPts val="10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5"/>
          <p:cNvSpPr txBox="1"/>
          <p:nvPr>
            <p:ph idx="4294967295" type="title"/>
          </p:nvPr>
        </p:nvSpPr>
        <p:spPr>
          <a:xfrm>
            <a:off x="2832900" y="1104200"/>
            <a:ext cx="3478200" cy="92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t>Thanks</a:t>
            </a:r>
            <a:endParaRPr sz="7000"/>
          </a:p>
        </p:txBody>
      </p:sp>
      <p:sp>
        <p:nvSpPr>
          <p:cNvPr id="441" name="Google Shape;441;p55"/>
          <p:cNvSpPr txBox="1"/>
          <p:nvPr>
            <p:ph idx="2" type="subTitle"/>
          </p:nvPr>
        </p:nvSpPr>
        <p:spPr>
          <a:xfrm>
            <a:off x="2983350" y="2970100"/>
            <a:ext cx="3177300" cy="92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Do you have any questions?</a:t>
            </a:r>
            <a:endParaRPr sz="1600"/>
          </a:p>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6"/>
          <p:cNvSpPr txBox="1"/>
          <p:nvPr>
            <p:ph idx="1" type="subTitle"/>
          </p:nvPr>
        </p:nvSpPr>
        <p:spPr>
          <a:xfrm>
            <a:off x="438500" y="523100"/>
            <a:ext cx="8343300" cy="41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References:</a:t>
            </a:r>
            <a:endParaRPr sz="1900"/>
          </a:p>
          <a:p>
            <a:pPr indent="-298450" lvl="0" marL="457200" rtl="0" algn="l">
              <a:lnSpc>
                <a:spcPct val="115000"/>
              </a:lnSpc>
              <a:spcBef>
                <a:spcPts val="1200"/>
              </a:spcBef>
              <a:spcAft>
                <a:spcPts val="0"/>
              </a:spcAft>
              <a:buClr>
                <a:schemeClr val="dk1"/>
              </a:buClr>
              <a:buSzPts val="1100"/>
              <a:buFont typeface="Arial"/>
              <a:buChar char="●"/>
            </a:pPr>
            <a:r>
              <a:rPr lang="en" sz="1100">
                <a:solidFill>
                  <a:schemeClr val="dk1"/>
                </a:solidFill>
                <a:latin typeface="Arial"/>
                <a:ea typeface="Arial"/>
                <a:cs typeface="Arial"/>
                <a:sym typeface="Arial"/>
              </a:rPr>
              <a:t> “What Is the Difference between an Embedding Layer and a Dense Layer?” </a:t>
            </a:r>
            <a:r>
              <a:rPr i="1" lang="en" sz="1100">
                <a:solidFill>
                  <a:schemeClr val="dk1"/>
                </a:solidFill>
                <a:latin typeface="Arial"/>
                <a:ea typeface="Arial"/>
                <a:cs typeface="Arial"/>
                <a:sym typeface="Arial"/>
              </a:rPr>
              <a:t>Stack Overflow</a:t>
            </a:r>
            <a:r>
              <a:rPr lang="en" sz="1100">
                <a:solidFill>
                  <a:schemeClr val="dk1"/>
                </a:solidFill>
                <a:latin typeface="Arial"/>
                <a:ea typeface="Arial"/>
                <a:cs typeface="Arial"/>
                <a:sym typeface="Arial"/>
              </a:rPr>
              <a:t>, 1 June 1966, stackoverflow.com/questions/47868265/what-is-the-difference-between-an-embedding-layer-and-a-dense-layer. </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i="1" lang="en" sz="1100">
                <a:solidFill>
                  <a:schemeClr val="dk1"/>
                </a:solidFill>
                <a:latin typeface="Arial"/>
                <a:ea typeface="Arial"/>
                <a:cs typeface="Arial"/>
                <a:sym typeface="Arial"/>
              </a:rPr>
              <a:t>Google Colaboratory</a:t>
            </a:r>
            <a:r>
              <a:rPr lang="en" sz="1100">
                <a:solidFill>
                  <a:schemeClr val="dk1"/>
                </a:solidFill>
                <a:latin typeface="Arial"/>
                <a:ea typeface="Arial"/>
                <a:cs typeface="Arial"/>
                <a:sym typeface="Arial"/>
              </a:rPr>
              <a:t>, Google, colab.research.google.com/github/CSCfi/machine-learning-scripts/blob/master/notebooks/keras-test-setup.ipynb#scrollTo=eOysW8iqBIJl wizardforcel.gitbooks.io/keras-tutorials-tgjeon/content/07_lstm.html. </a:t>
            </a:r>
            <a:endParaRPr sz="1300"/>
          </a:p>
          <a:p>
            <a:pPr indent="-298450" lvl="0" marL="457200" rtl="0" algn="l">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Miglani, Aman. “Coronavirus Tweets NLP - Text Classification.” </a:t>
            </a:r>
            <a:r>
              <a:rPr i="1" lang="en" sz="1100">
                <a:solidFill>
                  <a:schemeClr val="dk1"/>
                </a:solidFill>
                <a:latin typeface="Arial"/>
                <a:ea typeface="Arial"/>
                <a:cs typeface="Arial"/>
                <a:sym typeface="Arial"/>
              </a:rPr>
              <a:t>Kaggle</a:t>
            </a:r>
            <a:r>
              <a:rPr lang="en" sz="1100">
                <a:solidFill>
                  <a:schemeClr val="dk1"/>
                </a:solidFill>
                <a:latin typeface="Arial"/>
                <a:ea typeface="Arial"/>
                <a:cs typeface="Arial"/>
                <a:sym typeface="Arial"/>
              </a:rPr>
              <a:t>, 8 Sept. 2020, www.kaggle.com/datatattle/covid-19-nlp-text-classification?select=Corona_NLP_test.csv. </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“Using a Keras Long Short-Term Memory (LSTM) Model to Predict Stock Prices.” </a:t>
            </a:r>
            <a:r>
              <a:rPr i="1" lang="en" sz="1100">
                <a:solidFill>
                  <a:schemeClr val="dk1"/>
                </a:solidFill>
                <a:latin typeface="Arial"/>
                <a:ea typeface="Arial"/>
                <a:cs typeface="Arial"/>
                <a:sym typeface="Arial"/>
              </a:rPr>
              <a:t>KDnuggets</a:t>
            </a:r>
            <a:r>
              <a:rPr lang="en" sz="1100">
                <a:solidFill>
                  <a:schemeClr val="dk1"/>
                </a:solidFill>
                <a:latin typeface="Arial"/>
                <a:ea typeface="Arial"/>
                <a:cs typeface="Arial"/>
                <a:sym typeface="Arial"/>
              </a:rPr>
              <a:t>, www.kdnuggets.com/2018/11/keras-long-short-term-memory-lstm-model-predict-stock-prices.html. </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Phi, Michael. “Illustrated Guide to LSTM's and GRU's: A Step by Step Explanation.” </a:t>
            </a:r>
            <a:r>
              <a:rPr i="1" lang="en" sz="1100">
                <a:solidFill>
                  <a:schemeClr val="dk1"/>
                </a:solidFill>
                <a:latin typeface="Arial"/>
                <a:ea typeface="Arial"/>
                <a:cs typeface="Arial"/>
                <a:sym typeface="Arial"/>
              </a:rPr>
              <a:t>Medium</a:t>
            </a:r>
            <a:r>
              <a:rPr lang="en" sz="1100">
                <a:solidFill>
                  <a:schemeClr val="dk1"/>
                </a:solidFill>
                <a:latin typeface="Arial"/>
                <a:ea typeface="Arial"/>
                <a:cs typeface="Arial"/>
                <a:sym typeface="Arial"/>
              </a:rPr>
              <a:t>, Towards Data Science, 28 June 2020, towardsdatascience.com/illustrated-guide-to-lstms-and-gru-s-a-step-by-step-explanation-44e9eb85bf21. </a:t>
            </a:r>
            <a:endParaRPr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Dan Jurafsky and James H. Martin, Speech and Language Processing (3rd ed. draft), chapter 9</a:t>
            </a:r>
            <a:endParaRPr sz="1100">
              <a:solidFill>
                <a:schemeClr val="dk1"/>
              </a:solidFill>
              <a:latin typeface="Arial"/>
              <a:ea typeface="Arial"/>
              <a:cs typeface="Arial"/>
              <a:sym typeface="Arial"/>
            </a:endParaRPr>
          </a:p>
          <a:p>
            <a:pPr indent="457200" lvl="0" marL="0" rtl="0" algn="l">
              <a:spcBef>
                <a:spcPts val="0"/>
              </a:spcBef>
              <a:spcAft>
                <a:spcPts val="0"/>
              </a:spcAft>
              <a:buNone/>
            </a:pPr>
            <a:r>
              <a:rPr lang="en" sz="1100">
                <a:solidFill>
                  <a:schemeClr val="dk1"/>
                </a:solidFill>
                <a:uFill>
                  <a:noFill/>
                </a:uFill>
                <a:latin typeface="Arial"/>
                <a:ea typeface="Arial"/>
                <a:cs typeface="Arial"/>
                <a:sym typeface="Arial"/>
                <a:hlinkClick r:id="rId3">
                  <a:extLst>
                    <a:ext uri="{A12FA001-AC4F-418D-AE19-62706E023703}">
                      <ahyp:hlinkClr val="tx"/>
                    </a:ext>
                  </a:extLst>
                </a:hlinkClick>
              </a:rPr>
              <a:t>web.stanford.edu/~jurafsky/slp3/9.pdf</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7"/>
          <p:cNvSpPr txBox="1"/>
          <p:nvPr/>
        </p:nvSpPr>
        <p:spPr>
          <a:xfrm>
            <a:off x="1235500" y="630875"/>
            <a:ext cx="6133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latin typeface="Montserrat"/>
                <a:ea typeface="Montserrat"/>
                <a:cs typeface="Montserrat"/>
                <a:sym typeface="Montserrat"/>
              </a:rPr>
              <a:t>Embedding layer</a:t>
            </a:r>
            <a:endParaRPr b="1" sz="1900" u="sng">
              <a:latin typeface="Montserrat"/>
              <a:ea typeface="Montserrat"/>
              <a:cs typeface="Montserrat"/>
              <a:sym typeface="Montserrat"/>
            </a:endParaRPr>
          </a:p>
        </p:txBody>
      </p:sp>
      <p:pic>
        <p:nvPicPr>
          <p:cNvPr id="452" name="Google Shape;452;p57"/>
          <p:cNvPicPr preferRelativeResize="0"/>
          <p:nvPr/>
        </p:nvPicPr>
        <p:blipFill>
          <a:blip r:embed="rId3">
            <a:alphaModFix/>
          </a:blip>
          <a:stretch>
            <a:fillRect/>
          </a:stretch>
        </p:blipFill>
        <p:spPr>
          <a:xfrm>
            <a:off x="2906775" y="1107875"/>
            <a:ext cx="3513475" cy="313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nvSpPr>
        <p:spPr>
          <a:xfrm>
            <a:off x="830850" y="684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LSTM Components </a:t>
            </a:r>
            <a:r>
              <a:rPr lang="en" sz="2600">
                <a:solidFill>
                  <a:schemeClr val="dk1"/>
                </a:solidFill>
                <a:latin typeface="Roboto Slab"/>
                <a:ea typeface="Roboto Slab"/>
                <a:cs typeface="Roboto Slab"/>
                <a:sym typeface="Roboto Slab"/>
              </a:rPr>
              <a:t>(Skip)</a:t>
            </a:r>
            <a:endParaRPr sz="3000">
              <a:solidFill>
                <a:schemeClr val="dk1"/>
              </a:solidFill>
              <a:latin typeface="Roboto Slab"/>
              <a:ea typeface="Roboto Slab"/>
              <a:cs typeface="Roboto Slab"/>
              <a:sym typeface="Roboto Slab"/>
            </a:endParaRPr>
          </a:p>
        </p:txBody>
      </p:sp>
      <p:pic>
        <p:nvPicPr>
          <p:cNvPr id="260" name="Google Shape;260;p36"/>
          <p:cNvPicPr preferRelativeResize="0"/>
          <p:nvPr/>
        </p:nvPicPr>
        <p:blipFill>
          <a:blip r:embed="rId3">
            <a:alphaModFix/>
          </a:blip>
          <a:stretch>
            <a:fillRect/>
          </a:stretch>
        </p:blipFill>
        <p:spPr>
          <a:xfrm>
            <a:off x="2737588" y="1699174"/>
            <a:ext cx="3668834" cy="266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nvSpPr>
        <p:spPr>
          <a:xfrm>
            <a:off x="387900" y="57137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LSTM Step 1: Pass Info to the forget gate</a:t>
            </a:r>
            <a:endParaRPr sz="3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2600">
                <a:solidFill>
                  <a:schemeClr val="dk1"/>
                </a:solidFill>
                <a:latin typeface="Roboto Slab"/>
                <a:ea typeface="Roboto Slab"/>
                <a:cs typeface="Roboto Slab"/>
                <a:sym typeface="Roboto Slab"/>
              </a:rPr>
              <a:t>(Skip because of time constraint)</a:t>
            </a:r>
            <a:r>
              <a:rPr lang="en" sz="3000">
                <a:solidFill>
                  <a:schemeClr val="dk1"/>
                </a:solidFill>
                <a:latin typeface="Roboto Slab"/>
                <a:ea typeface="Roboto Slab"/>
                <a:cs typeface="Roboto Slab"/>
                <a:sym typeface="Roboto Slab"/>
              </a:rPr>
              <a:t> </a:t>
            </a:r>
            <a:endParaRPr sz="3000">
              <a:solidFill>
                <a:schemeClr val="dk1"/>
              </a:solidFill>
              <a:latin typeface="Roboto Slab"/>
              <a:ea typeface="Roboto Slab"/>
              <a:cs typeface="Roboto Slab"/>
              <a:sym typeface="Roboto Slab"/>
            </a:endParaRPr>
          </a:p>
        </p:txBody>
      </p:sp>
      <p:pic>
        <p:nvPicPr>
          <p:cNvPr id="266" name="Google Shape;266;p37"/>
          <p:cNvPicPr preferRelativeResize="0"/>
          <p:nvPr/>
        </p:nvPicPr>
        <p:blipFill>
          <a:blip r:embed="rId3">
            <a:alphaModFix/>
          </a:blip>
          <a:stretch>
            <a:fillRect/>
          </a:stretch>
        </p:blipFill>
        <p:spPr>
          <a:xfrm>
            <a:off x="1650975" y="1573162"/>
            <a:ext cx="5691538" cy="299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nvSpPr>
        <p:spPr>
          <a:xfrm>
            <a:off x="387900" y="545650"/>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LSTM Step 2: Pass info to the input gate</a:t>
            </a:r>
            <a:endParaRPr sz="3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2600">
                <a:solidFill>
                  <a:schemeClr val="dk1"/>
                </a:solidFill>
                <a:latin typeface="Roboto Slab"/>
                <a:ea typeface="Roboto Slab"/>
                <a:cs typeface="Roboto Slab"/>
                <a:sym typeface="Roboto Slab"/>
              </a:rPr>
              <a:t>(Skip because of time constraint)</a:t>
            </a:r>
            <a:r>
              <a:rPr lang="en" sz="3000">
                <a:solidFill>
                  <a:schemeClr val="dk1"/>
                </a:solidFill>
                <a:latin typeface="Roboto Slab"/>
                <a:ea typeface="Roboto Slab"/>
                <a:cs typeface="Roboto Slab"/>
                <a:sym typeface="Roboto Slab"/>
              </a:rPr>
              <a:t> </a:t>
            </a:r>
            <a:endParaRPr sz="3000">
              <a:solidFill>
                <a:schemeClr val="dk1"/>
              </a:solidFill>
              <a:latin typeface="Roboto Slab"/>
              <a:ea typeface="Roboto Slab"/>
              <a:cs typeface="Roboto Slab"/>
              <a:sym typeface="Roboto Slab"/>
            </a:endParaRPr>
          </a:p>
        </p:txBody>
      </p:sp>
      <p:pic>
        <p:nvPicPr>
          <p:cNvPr id="272" name="Google Shape;272;p38"/>
          <p:cNvPicPr preferRelativeResize="0"/>
          <p:nvPr/>
        </p:nvPicPr>
        <p:blipFill>
          <a:blip r:embed="rId3">
            <a:alphaModFix/>
          </a:blip>
          <a:stretch>
            <a:fillRect/>
          </a:stretch>
        </p:blipFill>
        <p:spPr>
          <a:xfrm>
            <a:off x="1322025" y="1489825"/>
            <a:ext cx="6499962" cy="307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nvSpPr>
        <p:spPr>
          <a:xfrm>
            <a:off x="387900" y="54627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LSTM Step 3: Calculate Candidate</a:t>
            </a:r>
            <a:endParaRPr sz="3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2600">
                <a:solidFill>
                  <a:schemeClr val="dk1"/>
                </a:solidFill>
                <a:latin typeface="Roboto Slab"/>
                <a:ea typeface="Roboto Slab"/>
                <a:cs typeface="Roboto Slab"/>
                <a:sym typeface="Roboto Slab"/>
              </a:rPr>
              <a:t>(Skip because of time constraint)</a:t>
            </a:r>
            <a:endParaRPr sz="3000">
              <a:solidFill>
                <a:schemeClr val="dk1"/>
              </a:solidFill>
              <a:latin typeface="Roboto Slab"/>
              <a:ea typeface="Roboto Slab"/>
              <a:cs typeface="Roboto Slab"/>
              <a:sym typeface="Roboto Slab"/>
            </a:endParaRPr>
          </a:p>
        </p:txBody>
      </p:sp>
      <p:pic>
        <p:nvPicPr>
          <p:cNvPr id="278" name="Google Shape;278;p39"/>
          <p:cNvPicPr preferRelativeResize="0"/>
          <p:nvPr/>
        </p:nvPicPr>
        <p:blipFill>
          <a:blip r:embed="rId3">
            <a:alphaModFix/>
          </a:blip>
          <a:stretch>
            <a:fillRect/>
          </a:stretch>
        </p:blipFill>
        <p:spPr>
          <a:xfrm>
            <a:off x="1760538" y="1637825"/>
            <a:ext cx="5622924" cy="295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LSTM Step 4: Pass into output Gate</a:t>
            </a:r>
            <a:endParaRPr sz="3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2600">
                <a:solidFill>
                  <a:schemeClr val="dk1"/>
                </a:solidFill>
                <a:latin typeface="Roboto Slab"/>
                <a:ea typeface="Roboto Slab"/>
                <a:cs typeface="Roboto Slab"/>
                <a:sym typeface="Roboto Slab"/>
              </a:rPr>
              <a:t>(Skip because of time constraint)</a:t>
            </a:r>
            <a:endParaRPr sz="3000">
              <a:solidFill>
                <a:schemeClr val="dk1"/>
              </a:solidFill>
              <a:latin typeface="Roboto Slab"/>
              <a:ea typeface="Roboto Slab"/>
              <a:cs typeface="Roboto Slab"/>
              <a:sym typeface="Roboto Slab"/>
            </a:endParaRPr>
          </a:p>
        </p:txBody>
      </p:sp>
      <p:pic>
        <p:nvPicPr>
          <p:cNvPr id="284" name="Google Shape;284;p40"/>
          <p:cNvPicPr preferRelativeResize="0"/>
          <p:nvPr/>
        </p:nvPicPr>
        <p:blipFill>
          <a:blip r:embed="rId3">
            <a:alphaModFix/>
          </a:blip>
          <a:stretch>
            <a:fillRect/>
          </a:stretch>
        </p:blipFill>
        <p:spPr>
          <a:xfrm>
            <a:off x="1322074" y="1489825"/>
            <a:ext cx="6499857" cy="307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787525" y="544100"/>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GRU VS LSTM Explained </a:t>
            </a:r>
            <a:endParaRPr/>
          </a:p>
        </p:txBody>
      </p:sp>
      <p:sp>
        <p:nvSpPr>
          <p:cNvPr id="290" name="Google Shape;290;p41"/>
          <p:cNvSpPr txBox="1"/>
          <p:nvPr>
            <p:ph idx="1" type="body"/>
          </p:nvPr>
        </p:nvSpPr>
        <p:spPr>
          <a:xfrm>
            <a:off x="713250" y="129767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rPr>
              <a:t>Like the LSTM, GRU also attempts to improve on the basic RNN. Unlike the LSTM, GRUs don’t have the cell state and relies solely on the hidden state to pass info to the next sequence state. We have gates to control the flow of info. </a:t>
            </a:r>
            <a:endParaRPr/>
          </a:p>
        </p:txBody>
      </p:sp>
      <p:pic>
        <p:nvPicPr>
          <p:cNvPr id="291" name="Google Shape;291;p41"/>
          <p:cNvPicPr preferRelativeResize="0"/>
          <p:nvPr/>
        </p:nvPicPr>
        <p:blipFill>
          <a:blip r:embed="rId3">
            <a:alphaModFix/>
          </a:blip>
          <a:stretch>
            <a:fillRect/>
          </a:stretch>
        </p:blipFill>
        <p:spPr>
          <a:xfrm>
            <a:off x="2367925" y="1957725"/>
            <a:ext cx="4145024" cy="263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713250" y="430425"/>
            <a:ext cx="47115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Slab"/>
                <a:ea typeface="Roboto Slab"/>
                <a:cs typeface="Roboto Slab"/>
                <a:sym typeface="Roboto Slab"/>
              </a:rPr>
              <a:t>GRU Equations </a:t>
            </a:r>
            <a:endParaRPr/>
          </a:p>
        </p:txBody>
      </p:sp>
      <p:sp>
        <p:nvSpPr>
          <p:cNvPr id="297" name="Google Shape;297;p4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GRU </a:t>
            </a:r>
            <a:r>
              <a:rPr lang="en"/>
              <a:t>consists</a:t>
            </a:r>
            <a:r>
              <a:rPr lang="en"/>
              <a:t> of two gates, the reset gate and the update gate. The reset gate has a sigmoid function which helps regulate the data and decides which ones to keep or forget. The update gate  updates the info and may add or remove info. </a:t>
            </a:r>
            <a:endParaRPr/>
          </a:p>
        </p:txBody>
      </p:sp>
      <p:pic>
        <p:nvPicPr>
          <p:cNvPr id="298" name="Google Shape;298;p42"/>
          <p:cNvPicPr preferRelativeResize="0"/>
          <p:nvPr/>
        </p:nvPicPr>
        <p:blipFill>
          <a:blip r:embed="rId3">
            <a:alphaModFix/>
          </a:blip>
          <a:stretch>
            <a:fillRect/>
          </a:stretch>
        </p:blipFill>
        <p:spPr>
          <a:xfrm>
            <a:off x="713260" y="2043300"/>
            <a:ext cx="2755124" cy="2310875"/>
          </a:xfrm>
          <a:prstGeom prst="rect">
            <a:avLst/>
          </a:prstGeom>
          <a:noFill/>
          <a:ln>
            <a:noFill/>
          </a:ln>
        </p:spPr>
      </p:pic>
      <p:pic>
        <p:nvPicPr>
          <p:cNvPr id="299" name="Google Shape;299;p42"/>
          <p:cNvPicPr preferRelativeResize="0"/>
          <p:nvPr/>
        </p:nvPicPr>
        <p:blipFill>
          <a:blip r:embed="rId4">
            <a:alphaModFix/>
          </a:blip>
          <a:stretch>
            <a:fillRect/>
          </a:stretch>
        </p:blipFill>
        <p:spPr>
          <a:xfrm>
            <a:off x="152400" y="4721125"/>
            <a:ext cx="161925" cy="95250"/>
          </a:xfrm>
          <a:prstGeom prst="rect">
            <a:avLst/>
          </a:prstGeom>
          <a:noFill/>
          <a:ln>
            <a:noFill/>
          </a:ln>
        </p:spPr>
      </p:pic>
      <p:pic>
        <p:nvPicPr>
          <p:cNvPr id="300" name="Google Shape;300;p42"/>
          <p:cNvPicPr preferRelativeResize="0"/>
          <p:nvPr/>
        </p:nvPicPr>
        <p:blipFill>
          <a:blip r:embed="rId5">
            <a:alphaModFix/>
          </a:blip>
          <a:stretch>
            <a:fillRect/>
          </a:stretch>
        </p:blipFill>
        <p:spPr>
          <a:xfrm>
            <a:off x="4978825" y="2043300"/>
            <a:ext cx="2583675" cy="241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