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6" r:id="rId3"/>
    <p:sldId id="277" r:id="rId4"/>
    <p:sldId id="265" r:id="rId5"/>
    <p:sldId id="267" r:id="rId6"/>
    <p:sldId id="268" r:id="rId7"/>
    <p:sldId id="269" r:id="rId8"/>
    <p:sldId id="270" r:id="rId9"/>
    <p:sldId id="271" r:id="rId10"/>
    <p:sldId id="272" r:id="rId11"/>
    <p:sldId id="273" r:id="rId12"/>
    <p:sldId id="274" r:id="rId13"/>
    <p:sldId id="275" r:id="rId14"/>
    <p:sldId id="276" r:id="rId15"/>
    <p:sldId id="264"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B0604020202020204" charset="0"/>
      <p:regular r:id="rId22"/>
      <p:bold r:id="rId23"/>
      <p:italic r:id="rId24"/>
      <p:boldItalic r:id="rId25"/>
    </p:embeddedFont>
    <p:embeddedFont>
      <p:font typeface="Montserrat"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67"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0202516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608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8482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4"/>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0" y="2469465"/>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4" y="267695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0"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0" y="371847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2"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89" y="433426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7"/>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0" y="2469742"/>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4" y="26771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0"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799"/>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0" y="37188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2"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89"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8"/>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8"/>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wrap="square" lIns="91425" tIns="91425" rIns="91425" bIns="91425" anchor="t" anchorCtr="0">
            <a:noAutofit/>
          </a:bodyPr>
          <a:lstStyle/>
          <a:p>
            <a:pPr lvl="0">
              <a:spcBef>
                <a:spcPts val="0"/>
              </a:spcBef>
              <a:buNone/>
            </a:pPr>
            <a:r>
              <a:rPr lang="en" dirty="0"/>
              <a:t>SportsPlex</a:t>
            </a:r>
            <a:br>
              <a:rPr lang="en" dirty="0"/>
            </a:br>
            <a:r>
              <a:rPr lang="en" dirty="0"/>
              <a:t>Sprint 2</a:t>
            </a:r>
            <a:br>
              <a:rPr lang="en" dirty="0"/>
            </a:br>
            <a:endParaRPr lang="en" dirty="0"/>
          </a:p>
        </p:txBody>
      </p:sp>
      <p:sp>
        <p:nvSpPr>
          <p:cNvPr id="135" name="Shape 135"/>
          <p:cNvSpPr txBox="1">
            <a:spLocks noGrp="1"/>
          </p:cNvSpPr>
          <p:nvPr>
            <p:ph type="subTitle" idx="1"/>
          </p:nvPr>
        </p:nvSpPr>
        <p:spPr>
          <a:xfrm>
            <a:off x="776375" y="3924925"/>
            <a:ext cx="7893000" cy="704700"/>
          </a:xfrm>
          <a:prstGeom prst="rect">
            <a:avLst/>
          </a:prstGeom>
        </p:spPr>
        <p:txBody>
          <a:bodyPr wrap="square" lIns="91425" tIns="91425" rIns="91425" bIns="91425" anchor="t" anchorCtr="0">
            <a:noAutofit/>
          </a:bodyPr>
          <a:lstStyle/>
          <a:p>
            <a:pPr lvl="0">
              <a:spcBef>
                <a:spcPts val="0"/>
              </a:spcBef>
              <a:buNone/>
            </a:pPr>
            <a:r>
              <a:rPr lang="en"/>
              <a:t>Presented By: Edward Marks, Peter Kowalski, Matt Degraeve, Anthony Saleh, Graydon Peck, Colin Neil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 to life</a:t>
            </a:r>
          </a:p>
        </p:txBody>
      </p:sp>
    </p:spTree>
    <p:extLst>
      <p:ext uri="{BB962C8B-B14F-4D97-AF65-F5344CB8AC3E}">
        <p14:creationId xmlns:p14="http://schemas.microsoft.com/office/powerpoint/2010/main" val="298159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Registration Page</a:t>
            </a:r>
            <a:endParaRPr lang="en-US" dirty="0"/>
          </a:p>
        </p:txBody>
      </p:sp>
      <p:pic>
        <p:nvPicPr>
          <p:cNvPr id="5" name="Picture 4"/>
          <p:cNvPicPr>
            <a:picLocks noChangeAspect="1"/>
          </p:cNvPicPr>
          <p:nvPr/>
        </p:nvPicPr>
        <p:blipFill>
          <a:blip r:embed="rId2"/>
          <a:stretch>
            <a:fillRect/>
          </a:stretch>
        </p:blipFill>
        <p:spPr>
          <a:xfrm>
            <a:off x="226964" y="1439091"/>
            <a:ext cx="4113223" cy="3172723"/>
          </a:xfrm>
          <a:prstGeom prst="rect">
            <a:avLst/>
          </a:prstGeom>
        </p:spPr>
      </p:pic>
      <p:pic>
        <p:nvPicPr>
          <p:cNvPr id="7" name="Picture 6"/>
          <p:cNvPicPr>
            <a:picLocks noChangeAspect="1"/>
          </p:cNvPicPr>
          <p:nvPr/>
        </p:nvPicPr>
        <p:blipFill>
          <a:blip r:embed="rId3"/>
          <a:stretch>
            <a:fillRect/>
          </a:stretch>
        </p:blipFill>
        <p:spPr>
          <a:xfrm>
            <a:off x="4563331" y="1687285"/>
            <a:ext cx="4343224" cy="2443843"/>
          </a:xfrm>
          <a:prstGeom prst="rect">
            <a:avLst/>
          </a:prstGeom>
        </p:spPr>
      </p:pic>
    </p:spTree>
    <p:extLst>
      <p:ext uri="{BB962C8B-B14F-4D97-AF65-F5344CB8AC3E}">
        <p14:creationId xmlns:p14="http://schemas.microsoft.com/office/powerpoint/2010/main" val="135910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Sign In</a:t>
            </a:r>
            <a:endParaRPr lang="en-US" dirty="0"/>
          </a:p>
        </p:txBody>
      </p:sp>
      <p:pic>
        <p:nvPicPr>
          <p:cNvPr id="3" name="Picture 2"/>
          <p:cNvPicPr>
            <a:picLocks noChangeAspect="1"/>
          </p:cNvPicPr>
          <p:nvPr/>
        </p:nvPicPr>
        <p:blipFill>
          <a:blip r:embed="rId2"/>
          <a:stretch>
            <a:fillRect/>
          </a:stretch>
        </p:blipFill>
        <p:spPr>
          <a:xfrm>
            <a:off x="235812" y="1667905"/>
            <a:ext cx="3845377" cy="2921454"/>
          </a:xfrm>
          <a:prstGeom prst="rect">
            <a:avLst/>
          </a:prstGeom>
        </p:spPr>
      </p:pic>
      <p:pic>
        <p:nvPicPr>
          <p:cNvPr id="6" name="Picture 5"/>
          <p:cNvPicPr>
            <a:picLocks noChangeAspect="1"/>
          </p:cNvPicPr>
          <p:nvPr/>
        </p:nvPicPr>
        <p:blipFill>
          <a:blip r:embed="rId3"/>
          <a:stretch>
            <a:fillRect/>
          </a:stretch>
        </p:blipFill>
        <p:spPr>
          <a:xfrm>
            <a:off x="4181937" y="1732422"/>
            <a:ext cx="4854113" cy="2792420"/>
          </a:xfrm>
          <a:prstGeom prst="rect">
            <a:avLst/>
          </a:prstGeom>
        </p:spPr>
      </p:pic>
    </p:spTree>
    <p:extLst>
      <p:ext uri="{BB962C8B-B14F-4D97-AF65-F5344CB8AC3E}">
        <p14:creationId xmlns:p14="http://schemas.microsoft.com/office/powerpoint/2010/main" val="149964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Page</a:t>
            </a:r>
          </a:p>
        </p:txBody>
      </p:sp>
      <p:pic>
        <p:nvPicPr>
          <p:cNvPr id="4" name="Picture 3"/>
          <p:cNvPicPr>
            <a:picLocks noChangeAspect="1"/>
          </p:cNvPicPr>
          <p:nvPr/>
        </p:nvPicPr>
        <p:blipFill>
          <a:blip r:embed="rId2"/>
          <a:stretch>
            <a:fillRect/>
          </a:stretch>
        </p:blipFill>
        <p:spPr>
          <a:xfrm>
            <a:off x="330439" y="1738976"/>
            <a:ext cx="3518586" cy="2690887"/>
          </a:xfrm>
          <a:prstGeom prst="rect">
            <a:avLst/>
          </a:prstGeom>
        </p:spPr>
      </p:pic>
      <p:pic>
        <p:nvPicPr>
          <p:cNvPr id="7" name="Picture 6"/>
          <p:cNvPicPr>
            <a:picLocks noChangeAspect="1"/>
          </p:cNvPicPr>
          <p:nvPr/>
        </p:nvPicPr>
        <p:blipFill>
          <a:blip r:embed="rId3"/>
          <a:stretch>
            <a:fillRect/>
          </a:stretch>
        </p:blipFill>
        <p:spPr>
          <a:xfrm>
            <a:off x="4132188" y="1738976"/>
            <a:ext cx="4778518" cy="2690887"/>
          </a:xfrm>
          <a:prstGeom prst="rect">
            <a:avLst/>
          </a:prstGeom>
        </p:spPr>
      </p:pic>
    </p:spTree>
    <p:extLst>
      <p:ext uri="{BB962C8B-B14F-4D97-AF65-F5344CB8AC3E}">
        <p14:creationId xmlns:p14="http://schemas.microsoft.com/office/powerpoint/2010/main" val="248850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Sprint Goals</a:t>
            </a:r>
          </a:p>
        </p:txBody>
      </p:sp>
      <p:sp>
        <p:nvSpPr>
          <p:cNvPr id="3" name="Text Placeholder 2"/>
          <p:cNvSpPr>
            <a:spLocks noGrp="1"/>
          </p:cNvSpPr>
          <p:nvPr>
            <p:ph type="body" idx="1"/>
          </p:nvPr>
        </p:nvSpPr>
        <p:spPr/>
        <p:txBody>
          <a:bodyPr/>
          <a:lstStyle/>
          <a:p>
            <a:r>
              <a:rPr lang="en-US" sz="1600" dirty="0"/>
              <a:t>Have the user page initial design done and created</a:t>
            </a:r>
          </a:p>
          <a:p>
            <a:r>
              <a:rPr lang="en-US" sz="1600" dirty="0"/>
              <a:t>Have the Database Architecture setup and configured correctly</a:t>
            </a:r>
          </a:p>
        </p:txBody>
      </p:sp>
    </p:spTree>
    <p:extLst>
      <p:ext uri="{BB962C8B-B14F-4D97-AF65-F5344CB8AC3E}">
        <p14:creationId xmlns:p14="http://schemas.microsoft.com/office/powerpoint/2010/main" val="173357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969700" y="1777950"/>
            <a:ext cx="3204600" cy="1587600"/>
          </a:xfrm>
          <a:prstGeom prst="rect">
            <a:avLst/>
          </a:prstGeom>
        </p:spPr>
        <p:txBody>
          <a:bodyPr wrap="square" lIns="91425" tIns="91425" rIns="91425" bIns="91425" anchor="ctr" anchorCtr="0">
            <a:noAutofit/>
          </a:bodyPr>
          <a:lstStyle/>
          <a:p>
            <a:pPr lvl="0" algn="ctr">
              <a:spcBef>
                <a:spcPts val="0"/>
              </a:spcBef>
              <a:buNone/>
            </a:pPr>
            <a:r>
              <a:rPr lang="en" sz="4800"/>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Goals	</a:t>
            </a:r>
          </a:p>
        </p:txBody>
      </p:sp>
      <p:sp>
        <p:nvSpPr>
          <p:cNvPr id="3" name="Text Placeholder 2"/>
          <p:cNvSpPr>
            <a:spLocks noGrp="1"/>
          </p:cNvSpPr>
          <p:nvPr>
            <p:ph type="body" idx="1"/>
          </p:nvPr>
        </p:nvSpPr>
        <p:spPr>
          <a:xfrm>
            <a:off x="3189002" y="1452597"/>
            <a:ext cx="3776114" cy="2911200"/>
          </a:xfrm>
        </p:spPr>
        <p:txBody>
          <a:bodyPr/>
          <a:lstStyle/>
          <a:p>
            <a:r>
              <a:rPr lang="en-US" dirty="0"/>
              <a:t>Use Case Creation</a:t>
            </a:r>
          </a:p>
          <a:p>
            <a:r>
              <a:rPr lang="en-US" dirty="0"/>
              <a:t>Wireframe Creation</a:t>
            </a:r>
          </a:p>
          <a:p>
            <a:r>
              <a:rPr lang="en-US" dirty="0"/>
              <a:t>User Registration Functionality </a:t>
            </a:r>
          </a:p>
          <a:p>
            <a:r>
              <a:rPr lang="en-US" dirty="0"/>
              <a:t>Website Layout/Flow creation</a:t>
            </a:r>
          </a:p>
        </p:txBody>
      </p:sp>
    </p:spTree>
    <p:extLst>
      <p:ext uri="{BB962C8B-B14F-4D97-AF65-F5344CB8AC3E}">
        <p14:creationId xmlns:p14="http://schemas.microsoft.com/office/powerpoint/2010/main" val="272908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02AA-BE16-4DE8-BD2B-E4A48E84CC7A}"/>
              </a:ext>
            </a:extLst>
          </p:cNvPr>
          <p:cNvSpPr>
            <a:spLocks noGrp="1"/>
          </p:cNvSpPr>
          <p:nvPr>
            <p:ph type="title"/>
          </p:nvPr>
        </p:nvSpPr>
        <p:spPr>
          <a:xfrm>
            <a:off x="1282752" y="143027"/>
            <a:ext cx="7038900" cy="914100"/>
          </a:xfrm>
        </p:spPr>
        <p:txBody>
          <a:bodyPr/>
          <a:lstStyle/>
          <a:p>
            <a:r>
              <a:rPr lang="en-US" dirty="0"/>
              <a:t>Risk Analysis</a:t>
            </a:r>
          </a:p>
        </p:txBody>
      </p:sp>
      <p:graphicFrame>
        <p:nvGraphicFramePr>
          <p:cNvPr id="4" name="Table 3">
            <a:extLst>
              <a:ext uri="{FF2B5EF4-FFF2-40B4-BE49-F238E27FC236}">
                <a16:creationId xmlns:a16="http://schemas.microsoft.com/office/drawing/2014/main" id="{88B64EC4-1AD0-491D-A24A-4FBB5C9CCAC5}"/>
              </a:ext>
            </a:extLst>
          </p:cNvPr>
          <p:cNvGraphicFramePr>
            <a:graphicFrameLocks noGrp="1"/>
          </p:cNvGraphicFramePr>
          <p:nvPr>
            <p:extLst>
              <p:ext uri="{D42A27DB-BD31-4B8C-83A1-F6EECF244321}">
                <p14:modId xmlns:p14="http://schemas.microsoft.com/office/powerpoint/2010/main" val="1013127638"/>
              </p:ext>
            </p:extLst>
          </p:nvPr>
        </p:nvGraphicFramePr>
        <p:xfrm>
          <a:off x="1106127" y="777058"/>
          <a:ext cx="7846144" cy="3766253"/>
        </p:xfrm>
        <a:graphic>
          <a:graphicData uri="http://schemas.openxmlformats.org/drawingml/2006/table">
            <a:tbl>
              <a:tblPr firstRow="1" bandRow="1">
                <a:tableStyleId>{073A0DAA-6AF3-43AB-8588-CEC1D06C72B9}</a:tableStyleId>
              </a:tblPr>
              <a:tblGrid>
                <a:gridCol w="1307691">
                  <a:extLst>
                    <a:ext uri="{9D8B030D-6E8A-4147-A177-3AD203B41FA5}">
                      <a16:colId xmlns:a16="http://schemas.microsoft.com/office/drawing/2014/main" val="2408045334"/>
                    </a:ext>
                  </a:extLst>
                </a:gridCol>
                <a:gridCol w="1407282">
                  <a:extLst>
                    <a:ext uri="{9D8B030D-6E8A-4147-A177-3AD203B41FA5}">
                      <a16:colId xmlns:a16="http://schemas.microsoft.com/office/drawing/2014/main" val="4003139336"/>
                    </a:ext>
                  </a:extLst>
                </a:gridCol>
                <a:gridCol w="1464578">
                  <a:extLst>
                    <a:ext uri="{9D8B030D-6E8A-4147-A177-3AD203B41FA5}">
                      <a16:colId xmlns:a16="http://schemas.microsoft.com/office/drawing/2014/main" val="1187557687"/>
                    </a:ext>
                  </a:extLst>
                </a:gridCol>
                <a:gridCol w="1232972">
                  <a:extLst>
                    <a:ext uri="{9D8B030D-6E8A-4147-A177-3AD203B41FA5}">
                      <a16:colId xmlns:a16="http://schemas.microsoft.com/office/drawing/2014/main" val="3529656683"/>
                    </a:ext>
                  </a:extLst>
                </a:gridCol>
                <a:gridCol w="2433621">
                  <a:extLst>
                    <a:ext uri="{9D8B030D-6E8A-4147-A177-3AD203B41FA5}">
                      <a16:colId xmlns:a16="http://schemas.microsoft.com/office/drawing/2014/main" val="3833237301"/>
                    </a:ext>
                  </a:extLst>
                </a:gridCol>
              </a:tblGrid>
              <a:tr h="434508">
                <a:tc>
                  <a:txBody>
                    <a:bodyPr/>
                    <a:lstStyle/>
                    <a:p>
                      <a:r>
                        <a:rPr lang="en-US" dirty="0"/>
                        <a:t>Risk</a:t>
                      </a:r>
                    </a:p>
                  </a:txBody>
                  <a:tcPr/>
                </a:tc>
                <a:tc>
                  <a:txBody>
                    <a:bodyPr/>
                    <a:lstStyle/>
                    <a:p>
                      <a:r>
                        <a:rPr lang="en-US" dirty="0"/>
                        <a:t>Likelihood</a:t>
                      </a:r>
                    </a:p>
                  </a:txBody>
                  <a:tcPr/>
                </a:tc>
                <a:tc>
                  <a:txBody>
                    <a:bodyPr/>
                    <a:lstStyle/>
                    <a:p>
                      <a:r>
                        <a:rPr lang="en-US" dirty="0"/>
                        <a:t>Impact</a:t>
                      </a:r>
                    </a:p>
                  </a:txBody>
                  <a:tcPr/>
                </a:tc>
                <a:tc>
                  <a:txBody>
                    <a:bodyPr/>
                    <a:lstStyle/>
                    <a:p>
                      <a:r>
                        <a:rPr lang="en-US" dirty="0"/>
                        <a:t>Priority</a:t>
                      </a:r>
                    </a:p>
                  </a:txBody>
                  <a:tcPr/>
                </a:tc>
                <a:tc>
                  <a:txBody>
                    <a:bodyPr/>
                    <a:lstStyle/>
                    <a:p>
                      <a:r>
                        <a:rPr lang="en-US" dirty="0"/>
                        <a:t>Mitigation Plan</a:t>
                      </a:r>
                    </a:p>
                  </a:txBody>
                  <a:tcPr/>
                </a:tc>
                <a:extLst>
                  <a:ext uri="{0D108BD9-81ED-4DB2-BD59-A6C34878D82A}">
                    <a16:rowId xmlns:a16="http://schemas.microsoft.com/office/drawing/2014/main" val="2962530538"/>
                  </a:ext>
                </a:extLst>
              </a:tr>
              <a:tr h="965272">
                <a:tc>
                  <a:txBody>
                    <a:bodyPr/>
                    <a:lstStyle/>
                    <a:p>
                      <a:r>
                        <a:rPr lang="en-US" dirty="0"/>
                        <a:t>Project Members not familiar with </a:t>
                      </a:r>
                      <a:r>
                        <a:rPr lang="en-US" dirty="0" err="1"/>
                        <a:t>Github</a:t>
                      </a:r>
                      <a:endParaRPr lang="en-US" dirty="0"/>
                    </a:p>
                  </a:txBody>
                  <a:tcPr/>
                </a:tc>
                <a:tc>
                  <a:txBody>
                    <a:bodyPr/>
                    <a:lstStyle/>
                    <a:p>
                      <a:pPr algn="ctr"/>
                      <a:endParaRPr lang="en-US" dirty="0"/>
                    </a:p>
                    <a:p>
                      <a:pPr algn="ctr"/>
                      <a:endParaRPr lang="en-US" dirty="0"/>
                    </a:p>
                    <a:p>
                      <a:pPr algn="ctr"/>
                      <a:r>
                        <a:rPr lang="en-US" dirty="0"/>
                        <a:t>10</a:t>
                      </a:r>
                    </a:p>
                  </a:txBody>
                  <a:tcPr/>
                </a:tc>
                <a:tc>
                  <a:txBody>
                    <a:bodyPr/>
                    <a:lstStyle/>
                    <a:p>
                      <a:endParaRPr lang="en-US" dirty="0"/>
                    </a:p>
                    <a:p>
                      <a:endParaRPr lang="en-US" dirty="0"/>
                    </a:p>
                    <a:p>
                      <a:pPr algn="ctr"/>
                      <a:r>
                        <a:rPr lang="en-US" dirty="0"/>
                        <a:t>8</a:t>
                      </a:r>
                    </a:p>
                  </a:txBody>
                  <a:tcPr/>
                </a:tc>
                <a:tc>
                  <a:txBody>
                    <a:bodyPr/>
                    <a:lstStyle/>
                    <a:p>
                      <a:pPr algn="ctr"/>
                      <a:endParaRPr lang="en-US" dirty="0"/>
                    </a:p>
                    <a:p>
                      <a:pPr algn="ctr"/>
                      <a:endParaRPr lang="en-US" dirty="0"/>
                    </a:p>
                    <a:p>
                      <a:pPr algn="ctr"/>
                      <a:r>
                        <a:rPr lang="en-US" dirty="0"/>
                        <a:t>1</a:t>
                      </a:r>
                    </a:p>
                  </a:txBody>
                  <a:tcPr/>
                </a:tc>
                <a:tc>
                  <a:txBody>
                    <a:bodyPr/>
                    <a:lstStyle/>
                    <a:p>
                      <a:r>
                        <a:rPr lang="en-US" dirty="0"/>
                        <a:t>We all studied up and tested our </a:t>
                      </a:r>
                      <a:r>
                        <a:rPr lang="en-US" dirty="0" err="1"/>
                        <a:t>github</a:t>
                      </a:r>
                      <a:r>
                        <a:rPr lang="en-US" dirty="0"/>
                        <a:t> accounts before we started our project</a:t>
                      </a:r>
                    </a:p>
                  </a:txBody>
                  <a:tcPr/>
                </a:tc>
                <a:extLst>
                  <a:ext uri="{0D108BD9-81ED-4DB2-BD59-A6C34878D82A}">
                    <a16:rowId xmlns:a16="http://schemas.microsoft.com/office/drawing/2014/main" val="1571632828"/>
                  </a:ext>
                </a:extLst>
              </a:tr>
              <a:tr h="1401201">
                <a:tc>
                  <a:txBody>
                    <a:bodyPr/>
                    <a:lstStyle/>
                    <a:p>
                      <a:r>
                        <a:rPr lang="en-US" dirty="0"/>
                        <a:t>Misjudging of timeline and possible goals</a:t>
                      </a:r>
                    </a:p>
                  </a:txBody>
                  <a:tcPr/>
                </a:tc>
                <a:tc>
                  <a:txBody>
                    <a:bodyPr/>
                    <a:lstStyle/>
                    <a:p>
                      <a:pPr algn="ctr"/>
                      <a:endParaRPr lang="en-US" dirty="0"/>
                    </a:p>
                    <a:p>
                      <a:pPr algn="ctr"/>
                      <a:endParaRPr lang="en-US" dirty="0"/>
                    </a:p>
                    <a:p>
                      <a:pPr algn="ctr"/>
                      <a:r>
                        <a:rPr lang="en-US" dirty="0"/>
                        <a:t>8</a:t>
                      </a:r>
                    </a:p>
                  </a:txBody>
                  <a:tcPr/>
                </a:tc>
                <a:tc>
                  <a:txBody>
                    <a:bodyPr/>
                    <a:lstStyle/>
                    <a:p>
                      <a:pPr algn="ctr"/>
                      <a:endParaRPr lang="en-US" dirty="0"/>
                    </a:p>
                    <a:p>
                      <a:pPr algn="ctr"/>
                      <a:endParaRPr lang="en-US" dirty="0"/>
                    </a:p>
                    <a:p>
                      <a:pPr algn="ctr"/>
                      <a:r>
                        <a:rPr lang="en-US" dirty="0"/>
                        <a:t>10</a:t>
                      </a:r>
                    </a:p>
                  </a:txBody>
                  <a:tcPr/>
                </a:tc>
                <a:tc>
                  <a:txBody>
                    <a:bodyPr/>
                    <a:lstStyle/>
                    <a:p>
                      <a:pPr algn="ctr"/>
                      <a:endParaRPr lang="en-US" dirty="0"/>
                    </a:p>
                    <a:p>
                      <a:pPr algn="ctr"/>
                      <a:endParaRPr lang="en-US" dirty="0"/>
                    </a:p>
                    <a:p>
                      <a:pPr algn="ctr"/>
                      <a:r>
                        <a:rPr lang="en-US" dirty="0"/>
                        <a:t>2</a:t>
                      </a:r>
                    </a:p>
                  </a:txBody>
                  <a:tcPr/>
                </a:tc>
                <a:tc>
                  <a:txBody>
                    <a:bodyPr/>
                    <a:lstStyle/>
                    <a:p>
                      <a:r>
                        <a:rPr lang="en-US" dirty="0"/>
                        <a:t>Used Microsoft Project to create a timeline and made some goals stretch goals to free up time for tasks that take up longer than expected</a:t>
                      </a:r>
                    </a:p>
                  </a:txBody>
                  <a:tcPr/>
                </a:tc>
                <a:extLst>
                  <a:ext uri="{0D108BD9-81ED-4DB2-BD59-A6C34878D82A}">
                    <a16:rowId xmlns:a16="http://schemas.microsoft.com/office/drawing/2014/main" val="3678483535"/>
                  </a:ext>
                </a:extLst>
              </a:tr>
              <a:tr h="965272">
                <a:tc>
                  <a:txBody>
                    <a:bodyPr/>
                    <a:lstStyle/>
                    <a:p>
                      <a:r>
                        <a:rPr lang="en-US" dirty="0"/>
                        <a:t>Inadequate team member involvement</a:t>
                      </a:r>
                    </a:p>
                  </a:txBody>
                  <a:tcPr/>
                </a:tc>
                <a:tc>
                  <a:txBody>
                    <a:bodyPr/>
                    <a:lstStyle/>
                    <a:p>
                      <a:pPr algn="ctr"/>
                      <a:endParaRPr lang="en-US" dirty="0"/>
                    </a:p>
                    <a:p>
                      <a:pPr algn="ctr"/>
                      <a:r>
                        <a:rPr lang="en-US" dirty="0"/>
                        <a:t>3</a:t>
                      </a:r>
                    </a:p>
                  </a:txBody>
                  <a:tcPr/>
                </a:tc>
                <a:tc>
                  <a:txBody>
                    <a:bodyPr/>
                    <a:lstStyle/>
                    <a:p>
                      <a:pPr algn="ctr"/>
                      <a:endParaRPr lang="en-US" dirty="0"/>
                    </a:p>
                    <a:p>
                      <a:pPr algn="ctr"/>
                      <a:r>
                        <a:rPr lang="en-US" dirty="0"/>
                        <a:t>5</a:t>
                      </a:r>
                    </a:p>
                  </a:txBody>
                  <a:tcPr/>
                </a:tc>
                <a:tc>
                  <a:txBody>
                    <a:bodyPr/>
                    <a:lstStyle/>
                    <a:p>
                      <a:pPr algn="ctr"/>
                      <a:endParaRPr lang="en-US" dirty="0"/>
                    </a:p>
                    <a:p>
                      <a:pPr algn="ctr"/>
                      <a:r>
                        <a:rPr lang="en-US" dirty="0"/>
                        <a:t>3</a:t>
                      </a:r>
                    </a:p>
                  </a:txBody>
                  <a:tcPr/>
                </a:tc>
                <a:tc>
                  <a:txBody>
                    <a:bodyPr/>
                    <a:lstStyle/>
                    <a:p>
                      <a:r>
                        <a:rPr lang="en-US" dirty="0"/>
                        <a:t>We discussed at the beginning of the sprint who would be taking on which tasks</a:t>
                      </a:r>
                    </a:p>
                  </a:txBody>
                  <a:tcPr/>
                </a:tc>
                <a:extLst>
                  <a:ext uri="{0D108BD9-81ED-4DB2-BD59-A6C34878D82A}">
                    <a16:rowId xmlns:a16="http://schemas.microsoft.com/office/drawing/2014/main" val="611245208"/>
                  </a:ext>
                </a:extLst>
              </a:tr>
            </a:tbl>
          </a:graphicData>
        </a:graphic>
      </p:graphicFrame>
    </p:spTree>
    <p:extLst>
      <p:ext uri="{BB962C8B-B14F-4D97-AF65-F5344CB8AC3E}">
        <p14:creationId xmlns:p14="http://schemas.microsoft.com/office/powerpoint/2010/main" val="226828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Use Cases</a:t>
            </a:r>
          </a:p>
        </p:txBody>
      </p:sp>
    </p:spTree>
    <p:extLst>
      <p:ext uri="{BB962C8B-B14F-4D97-AF65-F5344CB8AC3E}">
        <p14:creationId xmlns:p14="http://schemas.microsoft.com/office/powerpoint/2010/main" val="66666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UC-1: Generate Account Information</a:t>
            </a:r>
          </a:p>
        </p:txBody>
      </p:sp>
      <p:sp>
        <p:nvSpPr>
          <p:cNvPr id="3" name="Text Placeholder 2"/>
          <p:cNvSpPr>
            <a:spLocks noGrp="1"/>
          </p:cNvSpPr>
          <p:nvPr>
            <p:ph type="body" idx="1"/>
          </p:nvPr>
        </p:nvSpPr>
        <p:spPr>
          <a:xfrm>
            <a:off x="1297500" y="1567550"/>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don’t already have an account. When a user first visits our website he/she will click on “Get Started”. At this point, a user will enter valid information in the steps for creating an account. Once all the required fields contain data, the user will click “Create”. As soon as the data is retrieved by the database, the user is signed into their new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Register for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 and capability to review account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 customer doesn’t have an account affiliated with them.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gain access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Added features are now available to view.</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894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4077" y="135861"/>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Presses the “Registration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username.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a valid password.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an optional email.</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supplies a valid email address.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for Date of Birth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DOB.</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user with these required fields: Address, Zip, Phone Number, City, State, and SSN.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Provides correct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to see if all required fields are filled in. (* is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checks for unique usernames and passwords to see if they already have been used.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Saves users credentials to the database if valid.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press the “Submit” Button to confirm.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notifies user via email that their account was successfully created.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check discovers fixable deficiency: The user discovers a problem with connecting to Wi-Fi, but can fix it by powering the modem/ router down.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Button malfunction: The register button doesn’t operate as it’s supposed to, admins can fix it in a timely manner. (allowing users to continue registration).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Failed to register: The credentials entered failed. The user must make sure all the required fields are filled out. ( * indicates a required field).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087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UC – 2: Login into Account</a:t>
            </a:r>
          </a:p>
        </p:txBody>
      </p:sp>
      <p:sp>
        <p:nvSpPr>
          <p:cNvPr id="3" name="Text Placeholder 2"/>
          <p:cNvSpPr>
            <a:spLocks noGrp="1"/>
          </p:cNvSpPr>
          <p:nvPr>
            <p:ph type="body" idx="1"/>
          </p:nvPr>
        </p:nvSpPr>
        <p:spPr>
          <a:xfrm>
            <a:off x="1297500" y="1307850"/>
            <a:ext cx="7038900" cy="3575950"/>
          </a:xfrm>
        </p:spPr>
        <p:txBody>
          <a:bodyPr/>
          <a:lstStyle/>
          <a:p>
            <a:pPr marL="1143000" lvl="2" indent="-228600">
              <a:lnSpc>
                <a:spcPct val="107000"/>
              </a:lnSpc>
              <a:spcAft>
                <a:spcPts val="800"/>
              </a:spcAft>
              <a:buFont typeface="Wingdings" panose="05000000000000000000" pitchFamily="2"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users who already made an account. In this case, A user will click on “Sign in” to access their account. When users access their account, they will gain different permissions than someone who hasn’t made an account. The user will gain access to buying items and setting rink date/times and possibly more.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Initiating Actors(s):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Actor’s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Login to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and begin using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already registered for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not already signed into the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All users are sent to User’s home page.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97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96056" y="977109"/>
            <a:ext cx="7038900" cy="3575950"/>
          </a:xfrm>
        </p:spPr>
        <p:txBody>
          <a:bodyPr/>
          <a:lstStyle/>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Flow of Events for Main Success Scenario:</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navigate to the </a:t>
            </a:r>
            <a:r>
              <a:rPr lang="en-US" dirty="0" err="1">
                <a:latin typeface="Calibri" panose="020F0502020204030204" pitchFamily="34" charset="0"/>
                <a:ea typeface="Calibri" panose="020F0502020204030204" pitchFamily="34" charset="0"/>
                <a:cs typeface="Times New Roman" panose="02020603050405020304" pitchFamily="18" charset="0"/>
              </a:rPr>
              <a:t>SportPlex</a:t>
            </a:r>
            <a:r>
              <a:rPr lang="en-US" dirty="0">
                <a:latin typeface="Calibri" panose="020F0502020204030204" pitchFamily="34" charset="0"/>
                <a:ea typeface="Calibri" panose="020F0502020204030204" pitchFamily="34" charset="0"/>
                <a:cs typeface="Times New Roman" panose="02020603050405020304" pitchFamily="18" charset="0"/>
              </a:rPr>
              <a:t> website.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Customers click on “Customer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Employee’s click on “Employee Login” Button (Trigger Action).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Customer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enters the login credentials and presses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prompts the Employee for login credentials.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 enters the login credentials and pressed “Login”.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Alternate Flows: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System hesitates to log in user: User trying to access their account with entering the wrong credentials. Entering the correct credentials will fix this problem.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741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Use Case UC – 4: User’s Home Page</a:t>
            </a:r>
            <a:endParaRPr lang="en-US" dirty="0"/>
          </a:p>
        </p:txBody>
      </p:sp>
      <p:sp>
        <p:nvSpPr>
          <p:cNvPr id="3" name="Text Placeholder 2"/>
          <p:cNvSpPr>
            <a:spLocks noGrp="1"/>
          </p:cNvSpPr>
          <p:nvPr>
            <p:ph type="body" idx="1"/>
          </p:nvPr>
        </p:nvSpPr>
        <p:spPr>
          <a:xfrm>
            <a:off x="1297500" y="1154764"/>
            <a:ext cx="7038900" cy="3892724"/>
          </a:xfrm>
        </p:spPr>
        <p:txBody>
          <a:bodyPr/>
          <a:lstStyle/>
          <a:p>
            <a:pPr marL="1143000" lvl="2" indent="-228600">
              <a:lnSpc>
                <a:spcPct val="107000"/>
              </a:lnSpc>
              <a:spcAft>
                <a:spcPts val="800"/>
              </a:spcAft>
              <a:buFont typeface="Wingdings" panose="05000000000000000000" pitchFamily="2"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Summary: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This use case is designed for giving users ability to see weekly events and important information. Each user will be able to view the home page without signing into their account. With that in mind, the functionality of what each user can do will be very limited. Users are giving the ability to a little preview of our site before creating an account.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Initialing Actor(s):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Customer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Employee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Administrator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Actor Goals: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Giving users ability to view important/needed information.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Times New Roman" panose="02020603050405020304" pitchFamily="18" charset="0"/>
              </a:rPr>
              <a:t>Preconditions: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Users must be logged in.</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Times New Roman" panose="02020603050405020304" pitchFamily="18" charset="0"/>
              </a:rPr>
              <a:t>Postconditions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Reservations made by each user will be listed.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Map will be viewable</a:t>
            </a:r>
          </a:p>
          <a:p>
            <a:pPr marL="1143000" lvl="2" indent="-228600">
              <a:lnSpc>
                <a:spcPct val="107000"/>
              </a:lnSpc>
              <a:spcAft>
                <a:spcPts val="800"/>
              </a:spcAft>
              <a:buFont typeface="Wingdings" panose="05000000000000000000" pitchFamily="2" charset="2"/>
              <a:buChar char=""/>
            </a:pPr>
            <a:r>
              <a:rPr lang="en-US" dirty="0"/>
              <a:t>Calendar with available rink times/dates will be viewable. </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425064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932</Words>
  <Application>Microsoft Office PowerPoint</Application>
  <PresentationFormat>On-screen Show (16:9)</PresentationFormat>
  <Paragraphs>127</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Lato</vt:lpstr>
      <vt:lpstr>Times New Roman</vt:lpstr>
      <vt:lpstr>Montserrat</vt:lpstr>
      <vt:lpstr>Wingdings</vt:lpstr>
      <vt:lpstr>Courier New</vt:lpstr>
      <vt:lpstr>Focus</vt:lpstr>
      <vt:lpstr>SportsPlex Sprint 2 </vt:lpstr>
      <vt:lpstr>Sprint Goals </vt:lpstr>
      <vt:lpstr>Risk Analysis</vt:lpstr>
      <vt:lpstr>Main Use Cases</vt:lpstr>
      <vt:lpstr>Use Case UC-1: Generate Account Information</vt:lpstr>
      <vt:lpstr>PowerPoint Presentation</vt:lpstr>
      <vt:lpstr>Use Case UC – 2: Login into Account</vt:lpstr>
      <vt:lpstr>PowerPoint Presentation</vt:lpstr>
      <vt:lpstr>Use Case UC – 4: User’s Home Page</vt:lpstr>
      <vt:lpstr>Wireframe to life</vt:lpstr>
      <vt:lpstr>Registration Page</vt:lpstr>
      <vt:lpstr>Sign In</vt:lpstr>
      <vt:lpstr>Customer Page</vt:lpstr>
      <vt:lpstr>Next Sprint Goals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SportsPlex Sprint 2 </dc:title>
  <cp:lastModifiedBy>Peter Kowalski</cp:lastModifiedBy>
  <cp:revision>14</cp:revision>
  <dcterms:modified xsi:type="dcterms:W3CDTF">2017-09-26T01:31:22Z</dcterms:modified>
</cp:coreProperties>
</file>