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1481"/>
            <a:ext cx="9144000" cy="2264569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effectLst/>
                <a:latin typeface="Söhne"/>
              </a:rPr>
              <a:t>Introduction to MongoDB and SQL Databases</a:t>
            </a:r>
            <a:b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1843089"/>
            <a:ext cx="10987088" cy="4337842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300" dirty="0"/>
          </a:p>
          <a:p>
            <a:pPr algn="l"/>
            <a:r>
              <a:rPr lang="en-US" sz="3300" b="1" i="0" u="sng" dirty="0">
                <a:effectLst/>
                <a:latin typeface="Söhne"/>
              </a:rPr>
              <a:t>Title: Understanding MongoDB and SQL Databases</a:t>
            </a:r>
            <a:endParaRPr lang="en-US" sz="3300" b="0" i="0" u="sng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sng" dirty="0">
                <a:effectLst/>
                <a:latin typeface="Söhne"/>
              </a:rPr>
              <a:t>Introduction</a:t>
            </a:r>
            <a:r>
              <a:rPr lang="en-US" sz="2800" b="0" i="0" u="sng" dirty="0">
                <a:effectLst/>
                <a:latin typeface="Söhne"/>
              </a:rPr>
              <a:t>:</a:t>
            </a:r>
            <a:endParaRPr lang="en-US" sz="2800" b="0" i="0" u="sng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Databases are critical components of modern applications.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Two popular types are SQL (relational) </a:t>
            </a:r>
            <a:r>
              <a:rPr lang="en-US" sz="2400" b="0" i="0" dirty="0" err="1">
                <a:effectLst/>
                <a:latin typeface="Söhne"/>
              </a:rPr>
              <a:t>datand</a:t>
            </a:r>
            <a:r>
              <a:rPr lang="en-US" sz="2400" b="0" i="0" dirty="0">
                <a:effectLst/>
                <a:latin typeface="Söhne"/>
              </a:rPr>
              <a:t> NoSQL (non-relational) databases.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sng" dirty="0">
                <a:effectLst/>
                <a:latin typeface="Söhne"/>
              </a:rPr>
              <a:t>Overview</a:t>
            </a:r>
            <a:r>
              <a:rPr lang="en-US" sz="2800" b="0" i="0" u="sng" dirty="0">
                <a:effectLst/>
                <a:latin typeface="Söhne"/>
              </a:rPr>
              <a:t>:</a:t>
            </a:r>
            <a:endParaRPr lang="en-US" sz="2800" b="0" i="0" u="sng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u="sng" dirty="0">
                <a:effectLst/>
                <a:latin typeface="Söhne"/>
              </a:rPr>
              <a:t>SQL Databases</a:t>
            </a:r>
            <a:r>
              <a:rPr lang="en-US" sz="2400" b="0" i="0" u="sng" dirty="0">
                <a:effectLst/>
                <a:latin typeface="Söhne"/>
              </a:rPr>
              <a:t>:</a:t>
            </a:r>
            <a:endParaRPr lang="en-US" sz="2400" b="0" i="0" u="sng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Structured Query Language (SQL) for database management.</a:t>
            </a:r>
            <a:endParaRPr lang="en-US" sz="1900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Examples: MySQL, PostgreSQL, SQL Server.</a:t>
            </a:r>
            <a:endParaRPr lang="en-US" sz="19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u="sng" dirty="0">
                <a:effectLst/>
                <a:latin typeface="Söhne"/>
              </a:rPr>
              <a:t>NoSQL Databases</a:t>
            </a:r>
            <a:r>
              <a:rPr lang="en-US" sz="2400" b="0" i="0" u="sng" dirty="0">
                <a:effectLst/>
                <a:latin typeface="Söhne"/>
              </a:rPr>
              <a:t>:</a:t>
            </a:r>
            <a:endParaRPr lang="en-US" sz="2400" b="0" i="0" u="sng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Designed for unstructured data.</a:t>
            </a:r>
            <a:endParaRPr lang="en-US" sz="1900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Examples: MongoDB, Cassandra, Redis.</a:t>
            </a:r>
            <a:endParaRPr lang="en-US" sz="19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sng" dirty="0">
                <a:effectLst/>
                <a:latin typeface="Söhne"/>
              </a:rPr>
              <a:t>Objective</a:t>
            </a:r>
            <a:r>
              <a:rPr lang="en-US" sz="2800" b="0" i="0" u="sng" dirty="0">
                <a:effectLst/>
                <a:latin typeface="Söhne"/>
              </a:rPr>
              <a:t>:</a:t>
            </a:r>
            <a:endParaRPr lang="en-US" sz="2800" b="0" i="0" u="sng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Compare MongoDB (NoSQL) and SQL databases to understand their functionalities and use cases.</a:t>
            </a:r>
            <a:endParaRPr lang="en-US" sz="2100" b="0" i="0" dirty="0"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</p:spPr>
        <p:txBody>
          <a:bodyPr/>
          <a:lstStyle/>
          <a:p>
            <a:r>
              <a:rPr lang="en-US" b="1" i="0" u="sng" dirty="0">
                <a:effectLst/>
                <a:latin typeface="Söhne"/>
              </a:rPr>
              <a:t>SQL Databases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Definition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SQL databases are relational databases that use structured query language for defining and manipulating data.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Characteristics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Schema-based</a:t>
            </a:r>
            <a:r>
              <a:rPr lang="en-US" b="0" i="0" dirty="0">
                <a:effectLst/>
                <a:latin typeface="Söhne"/>
              </a:rPr>
              <a:t>: Rigid schema defining tables and relationships.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ACID Compliance</a:t>
            </a:r>
            <a:r>
              <a:rPr lang="en-US" b="0" i="0" dirty="0">
                <a:effectLst/>
                <a:latin typeface="Söhne"/>
              </a:rPr>
              <a:t>: Ensures reliable transactions.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Tables and Rows</a:t>
            </a:r>
            <a:r>
              <a:rPr lang="en-US" b="0" i="0" dirty="0">
                <a:effectLst/>
                <a:latin typeface="Söhne"/>
              </a:rPr>
              <a:t>: Data is stored in tables with predefined columns.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Use Cases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Suitable for complex queries, transactional systems, and structured data.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Examples</a:t>
            </a:r>
            <a:r>
              <a:rPr lang="en-US" b="0" i="0" u="sng" dirty="0">
                <a:effectLst/>
                <a:latin typeface="Söhne"/>
              </a:rPr>
              <a:t>: </a:t>
            </a:r>
            <a:r>
              <a:rPr lang="en-US" b="0" i="0" dirty="0">
                <a:effectLst/>
                <a:latin typeface="Söhne"/>
              </a:rPr>
              <a:t>MySQL, PostgreSQL, Oracle Database, Microsoft SQL Server.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/>
          <a:lstStyle/>
          <a:p>
            <a:r>
              <a:rPr lang="en-US" b="1" i="0" u="sng" dirty="0">
                <a:effectLst/>
                <a:latin typeface="Söhne"/>
              </a:rPr>
              <a:t>MongoDB (NoSQL Database)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5357811"/>
          </a:xfrm>
        </p:spPr>
        <p:txBody>
          <a:bodyPr>
            <a:normAutofit lnSpcReduction="20000"/>
          </a:bodyPr>
          <a:lstStyle/>
          <a:p>
            <a:r>
              <a:rPr lang="en-US" b="1" u="sng" dirty="0"/>
              <a:t>Definition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000" b="1" i="0" dirty="0">
                <a:effectLst/>
                <a:latin typeface="Söhne"/>
              </a:rPr>
              <a:t>MongoDB</a:t>
            </a:r>
            <a:r>
              <a:rPr lang="en-US" sz="2000" b="0" i="0" dirty="0">
                <a:effectLst/>
                <a:latin typeface="Söhne"/>
              </a:rPr>
              <a:t> is a NoSQL database that stores data in flexible, JSON-like documents.</a:t>
            </a:r>
            <a:endParaRPr lang="en-US" sz="2000" b="0" i="0" dirty="0">
              <a:effectLst/>
              <a:latin typeface="Söhne"/>
            </a:endParaRPr>
          </a:p>
          <a:p>
            <a:r>
              <a:rPr lang="en-US" dirty="0"/>
              <a:t> </a:t>
            </a:r>
            <a:r>
              <a:rPr lang="en-US" b="1" i="0" u="sng" dirty="0">
                <a:effectLst/>
                <a:latin typeface="Söhne"/>
              </a:rPr>
              <a:t>Characteristics</a:t>
            </a:r>
            <a:endParaRPr lang="en-US" b="1" i="0" u="sng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latin typeface="Söhne"/>
              </a:rPr>
              <a:t>         </a:t>
            </a:r>
            <a:r>
              <a:rPr lang="en-US" sz="2000" b="1" i="0" dirty="0">
                <a:effectLst/>
                <a:latin typeface="Söhne"/>
              </a:rPr>
              <a:t>Schema-less</a:t>
            </a:r>
            <a:r>
              <a:rPr lang="en-US" sz="2000" b="0" i="0" dirty="0">
                <a:effectLst/>
                <a:latin typeface="Söhne"/>
              </a:rPr>
              <a:t>: Dynamic schemas for unstructured data.</a:t>
            </a:r>
            <a:endParaRPr lang="en-US" sz="20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000" b="1" i="0" dirty="0">
                <a:effectLst/>
                <a:latin typeface="Söhne"/>
              </a:rPr>
              <a:t>    Scalability</a:t>
            </a:r>
            <a:r>
              <a:rPr lang="en-US" sz="2000" b="0" i="0" dirty="0">
                <a:effectLst/>
                <a:latin typeface="Söhne"/>
              </a:rPr>
              <a:t>: Horizontally scalable via sharding.</a:t>
            </a:r>
            <a:endParaRPr lang="en-US" sz="20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000" b="1" i="0" dirty="0">
                <a:effectLst/>
                <a:latin typeface="Söhne"/>
              </a:rPr>
              <a:t>    Documents and Collections</a:t>
            </a:r>
            <a:r>
              <a:rPr lang="en-US" sz="2000" b="0" i="0" dirty="0">
                <a:effectLst/>
                <a:latin typeface="Söhne"/>
              </a:rPr>
              <a:t>: Data stored in BSON documents within collections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b="1" i="0" u="sng" dirty="0">
                <a:effectLst/>
                <a:latin typeface="Söhne"/>
              </a:rPr>
              <a:t>Use Cases</a:t>
            </a:r>
            <a:endParaRPr lang="en-US" b="1" i="0" u="sng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600" b="1" dirty="0">
                <a:latin typeface="Söhne"/>
              </a:rPr>
              <a:t>          </a:t>
            </a:r>
            <a:r>
              <a:rPr lang="en-US" sz="2000" b="0" i="0" dirty="0">
                <a:effectLst/>
                <a:latin typeface="Söhne"/>
              </a:rPr>
              <a:t>Ideal for big data, real-time analytics, and applications with evolving data structures.</a:t>
            </a:r>
            <a:endParaRPr lang="en-US" sz="2000" b="0" i="0" dirty="0">
              <a:effectLst/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b="1" i="0" u="sng" dirty="0">
                <a:effectLst/>
                <a:latin typeface="Söhne"/>
              </a:rPr>
              <a:t>Examples</a:t>
            </a:r>
            <a:endParaRPr lang="en-US" b="1" i="0" u="sng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         </a:t>
            </a:r>
            <a:r>
              <a:rPr lang="en-US" sz="1800" b="0" i="0" dirty="0">
                <a:effectLst/>
                <a:latin typeface="Söhne"/>
              </a:rPr>
              <a:t>Use in content management systems, mobile applications, and real-time analytics.</a:t>
            </a:r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-347663" y="5751922"/>
            <a:ext cx="65" cy="42504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effectLst/>
                <a:latin typeface="Söhne"/>
              </a:rPr>
              <a:t>MongoDB vs. SQL Databases - Functional Comparison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i="0" u="sng" dirty="0">
                <a:effectLst/>
                <a:latin typeface="Söhne"/>
              </a:rPr>
              <a:t>Data Structure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SQL</a:t>
            </a:r>
            <a:r>
              <a:rPr lang="en-US" b="0" i="0" dirty="0">
                <a:effectLst/>
                <a:latin typeface="Söhne"/>
              </a:rPr>
              <a:t>: Structured tables with rows and columns.</a:t>
            </a:r>
            <a:endParaRPr lang="en-US" b="0" i="0" dirty="0">
              <a:effectLst/>
              <a:latin typeface="Söhne"/>
            </a:endParaRPr>
          </a:p>
          <a:p>
            <a:pPr lvl="1"/>
            <a:r>
              <a:rPr lang="en-US" b="1" i="0" dirty="0">
                <a:effectLst/>
                <a:latin typeface="Söhne"/>
              </a:rPr>
              <a:t> MongoDB</a:t>
            </a:r>
            <a:r>
              <a:rPr lang="en-US" b="0" i="0" dirty="0">
                <a:effectLst/>
                <a:latin typeface="Söhne"/>
              </a:rPr>
              <a:t>: BSON documents with flexible, nested structures.</a:t>
            </a:r>
            <a:endParaRPr lang="en-US" b="0" i="0" dirty="0">
              <a:effectLst/>
              <a:latin typeface="Söhne"/>
            </a:endParaRPr>
          </a:p>
          <a:p>
            <a:r>
              <a:rPr lang="en-US" dirty="0">
                <a:latin typeface="Söhne"/>
              </a:rPr>
              <a:t> </a:t>
            </a:r>
            <a:r>
              <a:rPr lang="en-US" b="1" i="0" u="sng" dirty="0">
                <a:effectLst/>
                <a:latin typeface="Söhne"/>
              </a:rPr>
              <a:t>Query Language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2"/>
            <a:r>
              <a:rPr lang="en-US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SQL</a:t>
            </a:r>
            <a:r>
              <a:rPr lang="en-US" b="0" i="0" dirty="0">
                <a:effectLst/>
                <a:latin typeface="Söhne"/>
              </a:rPr>
              <a:t>: Standardized SQL queries (SELECT, INSERT, UPDATE, DELETE).</a:t>
            </a:r>
            <a:endParaRPr lang="en-US" b="0" i="0" dirty="0">
              <a:effectLst/>
              <a:latin typeface="Söhne"/>
            </a:endParaRPr>
          </a:p>
          <a:p>
            <a:pPr lvl="2"/>
            <a:r>
              <a:rPr lang="en-US" b="1" i="0" dirty="0">
                <a:effectLst/>
                <a:latin typeface="Söhne"/>
              </a:rPr>
              <a:t>MongoDB</a:t>
            </a:r>
            <a:r>
              <a:rPr lang="en-US" b="0" i="0" dirty="0">
                <a:effectLst/>
                <a:latin typeface="Söhne"/>
              </a:rPr>
              <a:t>: MongoDB Query Language (MQL) for CRUD operations.</a:t>
            </a:r>
            <a:endParaRPr lang="en-US" b="0" i="0" dirty="0">
              <a:effectLst/>
              <a:latin typeface="Söhne"/>
            </a:endParaRPr>
          </a:p>
          <a:p>
            <a:r>
              <a:rPr lang="en-US" b="1" i="0" u="sng" dirty="0">
                <a:effectLst/>
                <a:latin typeface="Söhne"/>
              </a:rPr>
              <a:t>Schema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2"/>
            <a:r>
              <a:rPr lang="en-US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SQL</a:t>
            </a:r>
            <a:r>
              <a:rPr lang="en-US" b="0" i="0" dirty="0">
                <a:effectLst/>
                <a:latin typeface="Söhne"/>
              </a:rPr>
              <a:t>: Fixed schema requiring migrations for changes.</a:t>
            </a:r>
            <a:endParaRPr lang="en-US" b="0" i="0" dirty="0">
              <a:effectLst/>
              <a:latin typeface="Söhne"/>
            </a:endParaRPr>
          </a:p>
          <a:p>
            <a:pPr lvl="2"/>
            <a:r>
              <a:rPr lang="en-US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MongoDB</a:t>
            </a:r>
            <a:r>
              <a:rPr lang="en-US" b="0" i="0" dirty="0">
                <a:effectLst/>
                <a:latin typeface="Söhne"/>
              </a:rPr>
              <a:t>: Dynamic schema allowing easy modifications.</a:t>
            </a:r>
            <a:endParaRPr lang="en-US" b="0" i="0" dirty="0">
              <a:effectLst/>
              <a:latin typeface="Söhne"/>
            </a:endParaRPr>
          </a:p>
          <a:p>
            <a:r>
              <a:rPr lang="en-US" b="1" i="0" u="sng" dirty="0">
                <a:effectLst/>
                <a:latin typeface="Söhne"/>
              </a:rPr>
              <a:t>Transactions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2"/>
            <a:r>
              <a:rPr lang="en-US" b="1" i="0" dirty="0">
                <a:effectLst/>
                <a:latin typeface="Söhne"/>
              </a:rPr>
              <a:t>SQL</a:t>
            </a:r>
            <a:r>
              <a:rPr lang="en-US" b="0" i="0" dirty="0">
                <a:effectLst/>
                <a:latin typeface="Söhne"/>
              </a:rPr>
              <a:t>: Full ACID compliance for reliable transactions.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MongoDB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Supports ACID transactions within a single document; multi-document transactions added in later versions.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>
                <a:latin typeface="Söhne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effectLst/>
                <a:latin typeface="Söhne"/>
              </a:rPr>
              <a:t>Choosing Between MongoDB and SQL Databases.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i="0" u="sng" dirty="0">
                <a:effectLst/>
                <a:latin typeface="Söhne"/>
              </a:rPr>
              <a:t>SQL Databases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1"/>
            <a:r>
              <a:rPr lang="en-US" b="1" i="0" u="sng" dirty="0">
                <a:effectLst/>
                <a:latin typeface="Söhne"/>
              </a:rPr>
              <a:t>When to Use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2"/>
            <a:r>
              <a:rPr lang="en-US" b="0" i="0" dirty="0">
                <a:effectLst/>
                <a:latin typeface="Söhne"/>
              </a:rPr>
              <a:t>Applications requiring complex queries and transactions.</a:t>
            </a:r>
            <a:endParaRPr lang="en-US" b="0" i="0" dirty="0">
              <a:effectLst/>
              <a:latin typeface="Söhne"/>
            </a:endParaRPr>
          </a:p>
          <a:p>
            <a:pPr lvl="2"/>
            <a:r>
              <a:rPr lang="en-US" b="0" i="0" dirty="0">
                <a:effectLst/>
                <a:latin typeface="Söhne"/>
              </a:rPr>
              <a:t>Systems with structured data and stable schemas.</a:t>
            </a:r>
            <a:endParaRPr lang="en-US" b="0" i="0" dirty="0">
              <a:effectLst/>
              <a:latin typeface="Söhne"/>
            </a:endParaRPr>
          </a:p>
          <a:p>
            <a:pPr lvl="2"/>
            <a:r>
              <a:rPr lang="en-US" b="0" i="0" dirty="0">
                <a:effectLst/>
                <a:latin typeface="Söhne"/>
              </a:rPr>
              <a:t>Traditional business applications (e.g., ERP, CRM).</a:t>
            </a:r>
            <a:r>
              <a:rPr lang="en-US" dirty="0">
                <a:latin typeface="Söhne"/>
              </a:rPr>
              <a:t> </a:t>
            </a:r>
            <a:endParaRPr lang="en-US" dirty="0">
              <a:latin typeface="Söhne"/>
            </a:endParaRPr>
          </a:p>
          <a:p>
            <a:pPr lvl="1"/>
            <a:r>
              <a:rPr lang="en-US" u="sng" dirty="0">
                <a:latin typeface="Söhne"/>
              </a:rPr>
              <a:t> </a:t>
            </a:r>
            <a:r>
              <a:rPr lang="en-US" b="1" i="0" u="sng" dirty="0">
                <a:effectLst/>
                <a:latin typeface="Söhne"/>
              </a:rPr>
              <a:t>Advantages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Strong consistency and reliability.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Strong consistency and reliability.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/>
            <a:endParaRPr lang="en-US" dirty="0">
              <a:latin typeface="Söhne"/>
            </a:endParaRPr>
          </a:p>
          <a:p>
            <a:pPr lvl="3"/>
            <a:endParaRPr lang="en-US" b="0" i="0" dirty="0">
              <a:effectLst/>
              <a:latin typeface="Söhne"/>
            </a:endParaRPr>
          </a:p>
          <a:p>
            <a:pPr lvl="3"/>
            <a:endParaRPr lang="en-US" b="0" i="0" dirty="0">
              <a:effectLst/>
              <a:latin typeface="Söhne"/>
            </a:endParaRPr>
          </a:p>
          <a:p>
            <a:pPr lvl="3"/>
            <a:endParaRPr lang="en-US" b="0" i="0" dirty="0">
              <a:effectLst/>
              <a:latin typeface="Söhne"/>
            </a:endParaRPr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MongoDB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  <a:endParaRPr lang="en-US" b="0" i="0" u="sng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/>
            <a:r>
              <a:rPr lang="en-US" b="1" i="0" u="sng" dirty="0">
                <a:effectLst/>
                <a:latin typeface="Söhne"/>
              </a:rPr>
              <a:t>When to Use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2"/>
            <a:r>
              <a:rPr lang="en-US" b="0" i="0" dirty="0">
                <a:effectLst/>
                <a:latin typeface="Söhne"/>
              </a:rPr>
              <a:t>Applications with large volumes of unstructured or semi-structured data.</a:t>
            </a:r>
            <a:endParaRPr lang="en-US" b="0" i="0" dirty="0">
              <a:effectLst/>
              <a:latin typeface="Söhne"/>
            </a:endParaRPr>
          </a:p>
          <a:p>
            <a:pPr lvl="2"/>
            <a:r>
              <a:rPr lang="en-US" b="0" i="0" dirty="0">
                <a:effectLst/>
                <a:latin typeface="Söhne"/>
              </a:rPr>
              <a:t>Rapid development cycles and evolving data models.</a:t>
            </a:r>
            <a:endParaRPr lang="en-US" b="0" i="0" dirty="0">
              <a:effectLst/>
              <a:latin typeface="Söhne"/>
            </a:endParaRPr>
          </a:p>
          <a:p>
            <a:pPr lvl="2"/>
            <a:r>
              <a:rPr lang="en-US" b="0" i="0" dirty="0">
                <a:effectLst/>
                <a:latin typeface="Söhne"/>
              </a:rPr>
              <a:t>Real-time analytics and content management.</a:t>
            </a:r>
            <a:endParaRPr lang="en-US" b="0" i="0" dirty="0">
              <a:effectLst/>
              <a:latin typeface="Söhne"/>
            </a:endParaRPr>
          </a:p>
          <a:p>
            <a:pPr lvl="1"/>
            <a:r>
              <a:rPr lang="en-US" dirty="0"/>
              <a:t> </a:t>
            </a:r>
            <a:r>
              <a:rPr lang="en-US" b="1" i="0" u="sng" dirty="0">
                <a:effectLst/>
                <a:latin typeface="Söhne"/>
              </a:rPr>
              <a:t>Advantages</a:t>
            </a:r>
            <a:r>
              <a:rPr lang="en-US" b="0" i="0" u="sng" dirty="0">
                <a:effectLst/>
                <a:latin typeface="Söhne"/>
              </a:rPr>
              <a:t>:</a:t>
            </a:r>
            <a:endParaRPr lang="en-US" b="0" i="0" u="sng" dirty="0">
              <a:effectLst/>
              <a:latin typeface="Söhne"/>
            </a:endParaRPr>
          </a:p>
          <a:p>
            <a:pPr lvl="2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Flexibility and agility in handling diverse data types.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Easy horizontal scalability for big data needs.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2773</Words>
  <Application>WPS Presentation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Söhne</vt:lpstr>
      <vt:lpstr>Segoe Print</vt:lpstr>
      <vt:lpstr>Office Theme</vt:lpstr>
      <vt:lpstr>Introduction to MongoDB and SQL Databases </vt:lpstr>
      <vt:lpstr>SQL Databases</vt:lpstr>
      <vt:lpstr>MongoDB (NoSQL Database)</vt:lpstr>
      <vt:lpstr>MongoDB vs. SQL Databases - Functional Comparison</vt:lpstr>
      <vt:lpstr>Choosing Between MongoDB and SQL Databases.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 and SQL Databases </dc:title>
  <dc:creator/>
  <cp:lastModifiedBy>nnajioke</cp:lastModifiedBy>
  <cp:revision>1</cp:revision>
  <dcterms:created xsi:type="dcterms:W3CDTF">2024-05-22T09:59:37Z</dcterms:created>
  <dcterms:modified xsi:type="dcterms:W3CDTF">2024-05-22T09:59:37Z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506262EBB7834F35B92BBA9E5D2E43B3_11</vt:lpwstr>
  </property>
  <property fmtid="{D5CDD505-2E9C-101B-9397-08002B2CF9AE}" pid="3" name="KSOProductBuildVer">
    <vt:lpwstr>1033-12.2.0.16909</vt:lpwstr>
  </property>
</Properties>
</file>