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1"/>
  </p:notesMasterIdLst>
  <p:sldIdLst>
    <p:sldId id="256" r:id="rId2"/>
    <p:sldId id="463" r:id="rId3"/>
    <p:sldId id="476" r:id="rId4"/>
    <p:sldId id="477" r:id="rId5"/>
    <p:sldId id="478" r:id="rId6"/>
    <p:sldId id="479" r:id="rId7"/>
    <p:sldId id="481" r:id="rId8"/>
    <p:sldId id="480" r:id="rId9"/>
    <p:sldId id="482" r:id="rId10"/>
    <p:sldId id="483" r:id="rId11"/>
    <p:sldId id="484" r:id="rId12"/>
    <p:sldId id="485" r:id="rId13"/>
    <p:sldId id="486" r:id="rId14"/>
    <p:sldId id="487" r:id="rId15"/>
    <p:sldId id="490" r:id="rId16"/>
    <p:sldId id="488" r:id="rId17"/>
    <p:sldId id="419" r:id="rId18"/>
    <p:sldId id="495" r:id="rId19"/>
    <p:sldId id="491" r:id="rId20"/>
    <p:sldId id="496" r:id="rId21"/>
    <p:sldId id="492" r:id="rId22"/>
    <p:sldId id="493" r:id="rId23"/>
    <p:sldId id="494" r:id="rId24"/>
    <p:sldId id="497" r:id="rId25"/>
    <p:sldId id="489" r:id="rId26"/>
    <p:sldId id="518" r:id="rId27"/>
    <p:sldId id="498" r:id="rId28"/>
    <p:sldId id="500" r:id="rId29"/>
    <p:sldId id="499" r:id="rId30"/>
    <p:sldId id="501" r:id="rId31"/>
    <p:sldId id="502" r:id="rId32"/>
    <p:sldId id="503" r:id="rId33"/>
    <p:sldId id="504" r:id="rId34"/>
    <p:sldId id="505" r:id="rId35"/>
    <p:sldId id="506" r:id="rId36"/>
    <p:sldId id="507" r:id="rId37"/>
    <p:sldId id="462" r:id="rId38"/>
    <p:sldId id="399" r:id="rId39"/>
    <p:sldId id="4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69" d="100"/>
          <a:sy n="69" d="100"/>
        </p:scale>
        <p:origin x="11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Processing of the report is as follows:</a:t>
            </a:r>
          </a:p>
          <a:p>
            <a:endParaRPr lang="en-US" dirty="0"/>
          </a:p>
          <a:p>
            <a:r>
              <a:rPr lang="en-US" dirty="0"/>
              <a:t>1. Enter the input (Presentation layer)</a:t>
            </a:r>
          </a:p>
          <a:p>
            <a:r>
              <a:rPr lang="en-US" dirty="0"/>
              <a:t>2. Validate the input for correction (Processing program)</a:t>
            </a:r>
          </a:p>
          <a:p>
            <a:r>
              <a:rPr lang="en-US" dirty="0"/>
              <a:t>3. Call the function module that returns the detail of the material number.  (This function module reads the data from the database table) (</a:t>
            </a:r>
            <a:r>
              <a:rPr lang="en-US" dirty="0" err="1"/>
              <a:t>Resuable</a:t>
            </a:r>
            <a:r>
              <a:rPr lang="en-US" dirty="0"/>
              <a:t> program)</a:t>
            </a:r>
          </a:p>
          <a:p>
            <a:r>
              <a:rPr lang="en-US" dirty="0"/>
              <a:t>4. Return the output to the processing program.</a:t>
            </a:r>
          </a:p>
          <a:p>
            <a:r>
              <a:rPr lang="en-US" dirty="0"/>
              <a:t>5. The processing program displays the result to the in the output screen through presentation layer.</a:t>
            </a:r>
          </a:p>
          <a:p>
            <a:endParaRPr lang="en-US" dirty="0"/>
          </a:p>
          <a:p>
            <a:r>
              <a:rPr lang="en-US" dirty="0"/>
              <a:t>Step 1:  Start of the program. After logging into the screen, a user can select any of the requested application by calling the transaction code or by using menu path.</a:t>
            </a:r>
          </a:p>
          <a:p>
            <a:endParaRPr lang="en-US" dirty="0"/>
          </a:p>
          <a:p>
            <a:r>
              <a:rPr lang="en-US" dirty="0"/>
              <a:t>Example: User runs the report.</a:t>
            </a:r>
          </a:p>
          <a:p>
            <a:endParaRPr lang="en-US" dirty="0"/>
          </a:p>
          <a:p>
            <a:r>
              <a:rPr lang="en-US" dirty="0"/>
              <a:t>Step 2:The runtime system loads the program context in the memory from repository. Program context contains selections screens and variable declared in the program are allocated with memory to hold inputs.</a:t>
            </a:r>
          </a:p>
          <a:p>
            <a:endParaRPr lang="en-US" dirty="0"/>
          </a:p>
          <a:p>
            <a:r>
              <a:rPr lang="en-US" dirty="0"/>
              <a:t>Example: The systems reads the report and created necessary data objects for execution.</a:t>
            </a:r>
          </a:p>
          <a:p>
            <a:endParaRPr lang="en-US" dirty="0"/>
          </a:p>
          <a:p>
            <a:r>
              <a:rPr lang="en-US" dirty="0"/>
              <a:t>Step 3: The runtime system sends the selection screen to the presentation server. The presentation server holds the control as long as the user enters the input and executes further.</a:t>
            </a:r>
          </a:p>
          <a:p>
            <a:endParaRPr lang="en-US" dirty="0"/>
          </a:p>
          <a:p>
            <a:r>
              <a:rPr lang="en-US" dirty="0"/>
              <a:t>Example: The selection screen is presented to the user for input(material number).</a:t>
            </a:r>
          </a:p>
          <a:p>
            <a:endParaRPr lang="en-US" dirty="0"/>
          </a:p>
          <a:p>
            <a:r>
              <a:rPr lang="en-US" dirty="0"/>
              <a:t>Step 4: The user enters the input and triggers the further execution. The entered data is then </a:t>
            </a:r>
            <a:r>
              <a:rPr lang="en-US" dirty="0" err="1"/>
              <a:t>automaitcally</a:t>
            </a:r>
            <a:r>
              <a:rPr lang="en-US" dirty="0"/>
              <a:t> placed in the corresponding memory location created for them. Then the runtime system resumes the process for further processing the information.</a:t>
            </a:r>
          </a:p>
          <a:p>
            <a:endParaRPr lang="en-US" dirty="0"/>
          </a:p>
          <a:p>
            <a:r>
              <a:rPr lang="en-US" dirty="0"/>
              <a:t>Example: The user input(material number) is stored in the memory</a:t>
            </a:r>
          </a:p>
          <a:p>
            <a:endParaRPr lang="en-US" dirty="0"/>
          </a:p>
          <a:p>
            <a:r>
              <a:rPr lang="en-US" dirty="0"/>
              <a:t>Step 5: In our example there is only one processing block. If the program calls for another reusable units such as function modules are class </a:t>
            </a:r>
            <a:r>
              <a:rPr lang="en-US" dirty="0" err="1"/>
              <a:t>etc</a:t>
            </a:r>
            <a:r>
              <a:rPr lang="en-US" dirty="0"/>
              <a:t> then the reusable unit is also loaded from the repository into the runtime. The processing block that calls the reusable unit wait until the execution of reusable unit is complete and then resumes the </a:t>
            </a:r>
            <a:r>
              <a:rPr lang="en-US" dirty="0" err="1"/>
              <a:t>opeartaion</a:t>
            </a:r>
            <a:r>
              <a:rPr lang="en-US" dirty="0"/>
              <a:t>.</a:t>
            </a:r>
          </a:p>
          <a:p>
            <a:endParaRPr lang="en-US" dirty="0"/>
          </a:p>
          <a:p>
            <a:r>
              <a:rPr lang="en-US" dirty="0"/>
              <a:t>Example: The ABAP program validates the material number and then call the function module(Reusable unit) to get the details of the material by passing the material number. Till the time the function module completes its execution, the processing program waits.</a:t>
            </a:r>
          </a:p>
          <a:p>
            <a:endParaRPr lang="en-US" dirty="0"/>
          </a:p>
          <a:p>
            <a:r>
              <a:rPr lang="en-US" dirty="0"/>
              <a:t>Step 6: If the reusable unit, reads any data that is stored in the database, then the connection is made to the database layer to access the data.</a:t>
            </a:r>
          </a:p>
          <a:p>
            <a:endParaRPr lang="en-US" dirty="0"/>
          </a:p>
          <a:p>
            <a:r>
              <a:rPr lang="en-US" dirty="0"/>
              <a:t>Example: The reusable unit(Function module) reads the data from the database table. For which a connection made to the database layer to get the data(Material details).</a:t>
            </a:r>
          </a:p>
          <a:p>
            <a:endParaRPr lang="en-US" dirty="0"/>
          </a:p>
          <a:p>
            <a:r>
              <a:rPr lang="en-US" dirty="0"/>
              <a:t>Step 7: The database layer returns the value to the  reusable unit.</a:t>
            </a:r>
          </a:p>
          <a:p>
            <a:endParaRPr lang="en-US" dirty="0"/>
          </a:p>
          <a:p>
            <a:r>
              <a:rPr lang="en-US" dirty="0"/>
              <a:t>Example: The database layer reads the material table and returns the material table to the requested program, which is function module in our case.</a:t>
            </a:r>
          </a:p>
          <a:p>
            <a:endParaRPr lang="en-US" dirty="0"/>
          </a:p>
          <a:p>
            <a:endParaRPr lang="en-US" dirty="0"/>
          </a:p>
          <a:p>
            <a:r>
              <a:rPr lang="en-US" dirty="0"/>
              <a:t>Step 8: Then when the reusable unit completes its execution, the program that called the reusable unit is resumed.</a:t>
            </a:r>
          </a:p>
          <a:p>
            <a:endParaRPr lang="en-US" dirty="0"/>
          </a:p>
          <a:p>
            <a:r>
              <a:rPr lang="en-US" dirty="0"/>
              <a:t>Example: The function module after completing its execution returns the data to the program that called the function module, which is report in our case.</a:t>
            </a:r>
          </a:p>
          <a:p>
            <a:endParaRPr lang="en-US" dirty="0"/>
          </a:p>
          <a:p>
            <a:r>
              <a:rPr lang="en-US" dirty="0"/>
              <a:t>Step 9: The runtime system sends the output to the Presentation layer after its processing is complete.</a:t>
            </a:r>
          </a:p>
          <a:p>
            <a:endParaRPr lang="en-US" dirty="0"/>
          </a:p>
          <a:p>
            <a:r>
              <a:rPr lang="en-US" dirty="0"/>
              <a:t>Example: The report completes its execution and transfer the data to the </a:t>
            </a:r>
            <a:r>
              <a:rPr lang="en-US" dirty="0" err="1"/>
              <a:t>presentaion</a:t>
            </a:r>
            <a:r>
              <a:rPr lang="en-US" dirty="0"/>
              <a:t> layer to be displayed as output.</a:t>
            </a:r>
          </a:p>
        </p:txBody>
      </p:sp>
      <p:sp>
        <p:nvSpPr>
          <p:cNvPr id="4" name="Slide Number Placeholder 3"/>
          <p:cNvSpPr>
            <a:spLocks noGrp="1"/>
          </p:cNvSpPr>
          <p:nvPr>
            <p:ph type="sldNum" sz="quarter" idx="5"/>
          </p:nvPr>
        </p:nvSpPr>
        <p:spPr/>
        <p:txBody>
          <a:bodyPr/>
          <a:lstStyle/>
          <a:p>
            <a:fld id="{7701775E-EDE2-4DE5-A02D-A8BD8C6F6AC0}" type="slidenum">
              <a:rPr lang="en-US" smtClean="0"/>
              <a:t>12</a:t>
            </a:fld>
            <a:endParaRPr lang="en-US"/>
          </a:p>
        </p:txBody>
      </p:sp>
    </p:spTree>
    <p:extLst>
      <p:ext uri="{BB962C8B-B14F-4D97-AF65-F5344CB8AC3E}">
        <p14:creationId xmlns:p14="http://schemas.microsoft.com/office/powerpoint/2010/main" val="337438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31</a:t>
            </a:fld>
            <a:endParaRPr lang="en-US"/>
          </a:p>
        </p:txBody>
      </p:sp>
    </p:spTree>
    <p:extLst>
      <p:ext uri="{BB962C8B-B14F-4D97-AF65-F5344CB8AC3E}">
        <p14:creationId xmlns:p14="http://schemas.microsoft.com/office/powerpoint/2010/main" val="39090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2_ZNC_XX_DATAOBJ"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3_ZNC_XX_CTYP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4_ZNC_XX_FIELDSTRIN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2/05_ZTX1" TargetMode="External"/><Relationship Id="rId2" Type="http://schemas.openxmlformats.org/officeDocument/2006/relationships/hyperlink" Target="https://github.com/samui5/S4D400_Introduction_to_ABAP_on_S4HANA/blob/master/day%202/05_ZNC_XX_TYPES"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6_ZNC_XX_IF"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8_ZNC_XX_DO"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9_ZNC_XX_WHILEC"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2/01_ZNC_XX_FIRST"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Pattern Window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1FB65CE-6456-4B84-8526-E5C0364380AF}"/>
              </a:ext>
            </a:extLst>
          </p:cNvPr>
          <p:cNvPicPr>
            <a:picLocks noChangeAspect="1"/>
          </p:cNvPicPr>
          <p:nvPr/>
        </p:nvPicPr>
        <p:blipFill>
          <a:blip r:embed="rId4"/>
          <a:stretch>
            <a:fillRect/>
          </a:stretch>
        </p:blipFill>
        <p:spPr>
          <a:xfrm>
            <a:off x="412678" y="1003575"/>
            <a:ext cx="4328535" cy="5441152"/>
          </a:xfrm>
          <a:prstGeom prst="rect">
            <a:avLst/>
          </a:prstGeom>
        </p:spPr>
      </p:pic>
    </p:spTree>
    <p:extLst>
      <p:ext uri="{BB962C8B-B14F-4D97-AF65-F5344CB8AC3E}">
        <p14:creationId xmlns:p14="http://schemas.microsoft.com/office/powerpoint/2010/main" val="21261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pretty printer</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61665"/>
          </a:xfrm>
          <a:prstGeom prst="rect">
            <a:avLst/>
          </a:prstGeom>
          <a:noFill/>
        </p:spPr>
        <p:txBody>
          <a:bodyPr wrap="square" rtlCol="0">
            <a:spAutoFit/>
          </a:bodyPr>
          <a:lstStyle/>
          <a:p>
            <a:r>
              <a:rPr lang="en-US" sz="2400" dirty="0"/>
              <a:t>Format our code using pretty printer.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69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happening under the hood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371B638-2203-4C28-86B7-D3834867F41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2333" y="1176214"/>
            <a:ext cx="96297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6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Objects in ABAP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B9E694-ED18-4D1F-B522-42651F830A3F}"/>
              </a:ext>
            </a:extLst>
          </p:cNvPr>
          <p:cNvSpPr txBox="1"/>
          <p:nvPr/>
        </p:nvSpPr>
        <p:spPr>
          <a:xfrm>
            <a:off x="261764" y="982563"/>
            <a:ext cx="7967836" cy="2086725"/>
          </a:xfrm>
          <a:prstGeom prst="rect">
            <a:avLst/>
          </a:prstGeom>
          <a:noFill/>
        </p:spPr>
        <p:txBody>
          <a:bodyPr wrap="square">
            <a:spAutoFit/>
          </a:bodyPr>
          <a:lstStyle/>
          <a:p>
            <a:pPr algn="just" eaLnBrk="1" hangingPunct="1">
              <a:lnSpc>
                <a:spcPct val="90000"/>
              </a:lnSpc>
            </a:pPr>
            <a:r>
              <a:rPr lang="en-US" altLang="en-US" sz="1800" i="1" dirty="0"/>
              <a:t>Data objects </a:t>
            </a:r>
            <a:r>
              <a:rPr lang="en-US" altLang="en-US" sz="1800" dirty="0"/>
              <a:t>are memory locations that you use to hold data while the program is running. There are two types of data objects: modifiable and non-modifiable. The types of non-modifiable data objects are literals and constants. The modifiable data objects are variables, field strings, and internal tables. A field string is the ABAP/4 equivalent of a structure. An internal table is the ABAP/4 equivalent of an array. </a:t>
            </a:r>
          </a:p>
          <a:p>
            <a:pPr algn="just" eaLnBrk="1" hangingPunct="1">
              <a:lnSpc>
                <a:spcPct val="90000"/>
              </a:lnSpc>
            </a:pPr>
            <a:endParaRPr lang="en-US" altLang="en-US" sz="1800" dirty="0"/>
          </a:p>
          <a:p>
            <a:pPr algn="just" eaLnBrk="1" hangingPunct="1">
              <a:lnSpc>
                <a:spcPct val="90000"/>
              </a:lnSpc>
            </a:pPr>
            <a:r>
              <a:rPr lang="en-US" altLang="en-US" sz="1800" dirty="0"/>
              <a:t>Data objects have three levels of </a:t>
            </a:r>
            <a:r>
              <a:rPr lang="en-US" altLang="en-US" sz="1800" i="1" dirty="0"/>
              <a:t>visibility: </a:t>
            </a:r>
            <a:r>
              <a:rPr lang="en-US" altLang="en-US" sz="1800" dirty="0"/>
              <a:t>local, global, and external. The visibility of a data object indicates from where in the program the data object is accessible. </a:t>
            </a:r>
          </a:p>
        </p:txBody>
      </p:sp>
      <p:pic>
        <p:nvPicPr>
          <p:cNvPr id="6" name="Picture 5" descr="http://fc05.deviantart.net/fs25/f/2008/175/d/d/Free_Data_Objects_Icons_by_artistsvalley.jpg">
            <a:extLst>
              <a:ext uri="{FF2B5EF4-FFF2-40B4-BE49-F238E27FC236}">
                <a16:creationId xmlns:a16="http://schemas.microsoft.com/office/drawing/2014/main" id="{F73F2CDA-207C-42FA-AC5F-BA58AD7A273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63236" y="1156996"/>
            <a:ext cx="2095500" cy="215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3A35175-BB86-453A-9624-A28C9C14BBC1}"/>
              </a:ext>
            </a:extLst>
          </p:cNvPr>
          <p:cNvSpPr txBox="1"/>
          <p:nvPr/>
        </p:nvSpPr>
        <p:spPr>
          <a:xfrm>
            <a:off x="261764" y="3429000"/>
            <a:ext cx="11784056" cy="2557623"/>
          </a:xfrm>
          <a:prstGeom prst="rect">
            <a:avLst/>
          </a:prstGeom>
          <a:noFill/>
        </p:spPr>
        <p:txBody>
          <a:bodyPr wrap="square">
            <a:spAutoFit/>
          </a:bodyPr>
          <a:lstStyle/>
          <a:p>
            <a:pPr algn="just" eaLnBrk="1" hangingPunct="1">
              <a:lnSpc>
                <a:spcPct val="90000"/>
              </a:lnSpc>
              <a:spcBef>
                <a:spcPct val="20000"/>
              </a:spcBef>
            </a:pPr>
            <a:r>
              <a:rPr lang="en-US" altLang="en-US" sz="1800" dirty="0"/>
              <a:t>A </a:t>
            </a:r>
            <a:r>
              <a:rPr lang="en-US" altLang="en-US" sz="1800" i="1" dirty="0"/>
              <a:t>literal</a:t>
            </a:r>
            <a:r>
              <a:rPr lang="en-US" altLang="en-US" sz="1800" dirty="0"/>
              <a:t> is a non-modifiable data object. Literals can appear anywhere in a program, and they are defined merely by typing them where needed. There are four types: character string, numeric, floating-point, and hexadecimal. </a:t>
            </a:r>
          </a:p>
          <a:p>
            <a:pPr algn="just" eaLnBrk="1" hangingPunct="1">
              <a:lnSpc>
                <a:spcPct val="90000"/>
              </a:lnSpc>
              <a:spcBef>
                <a:spcPct val="20000"/>
              </a:spcBef>
            </a:pPr>
            <a:r>
              <a:rPr lang="en-US" altLang="en-US" sz="1800" b="1" dirty="0"/>
              <a:t>Character String Literals :</a:t>
            </a:r>
            <a:r>
              <a:rPr lang="en-US" altLang="en-US" sz="1800" dirty="0"/>
              <a:t> 'Hello SAP world' </a:t>
            </a:r>
          </a:p>
          <a:p>
            <a:pPr algn="just" eaLnBrk="1" hangingPunct="1">
              <a:lnSpc>
                <a:spcPct val="90000"/>
              </a:lnSpc>
              <a:spcBef>
                <a:spcPct val="20000"/>
              </a:spcBef>
            </a:pPr>
            <a:r>
              <a:rPr lang="en-US" altLang="en-US" sz="1800" b="1" dirty="0"/>
              <a:t>Numeric Literals :</a:t>
            </a:r>
            <a:r>
              <a:rPr lang="en-US" altLang="en-US" sz="1800" dirty="0"/>
              <a:t> They are not usually enclosed in quotes. However, if a numeric literal contains a decimal, it must be coded as a character string enclosed within single quotes. '10.5’ </a:t>
            </a:r>
          </a:p>
          <a:p>
            <a:pPr algn="just" eaLnBrk="1" hangingPunct="1">
              <a:lnSpc>
                <a:spcPct val="90000"/>
              </a:lnSpc>
              <a:spcBef>
                <a:spcPct val="20000"/>
              </a:spcBef>
            </a:pPr>
            <a:r>
              <a:rPr lang="en-US" altLang="en-US" sz="1800" b="1" dirty="0"/>
              <a:t>Floating-Point Literals</a:t>
            </a:r>
            <a:r>
              <a:rPr lang="en-US" altLang="en-US" sz="1800" dirty="0"/>
              <a:t> '&lt;mantissa&gt;E&lt;exponent&gt;'   '9.99E9’ </a:t>
            </a:r>
          </a:p>
          <a:p>
            <a:pPr algn="just" eaLnBrk="1" hangingPunct="1">
              <a:lnSpc>
                <a:spcPct val="90000"/>
              </a:lnSpc>
              <a:spcBef>
                <a:spcPct val="20000"/>
              </a:spcBef>
            </a:pPr>
            <a:r>
              <a:rPr lang="en-US" altLang="en-US" sz="1800" b="1" dirty="0"/>
              <a:t>Hexadecimal Literals :</a:t>
            </a:r>
            <a:r>
              <a:rPr lang="en-US" altLang="en-US" sz="1800" dirty="0"/>
              <a:t> A </a:t>
            </a:r>
            <a:r>
              <a:rPr lang="en-US" altLang="en-US" sz="1800" i="1" dirty="0"/>
              <a:t>hexadecimal literal</a:t>
            </a:r>
            <a:r>
              <a:rPr lang="en-US" altLang="en-US" sz="1800" dirty="0"/>
              <a:t> is specified within single quotes as if it were a character string. The permissible values are 0-9 and A-F. There must be an even number of characters in the string, and all characters </a:t>
            </a:r>
            <a:r>
              <a:rPr lang="en-US" altLang="en-US" sz="1800" i="1" dirty="0"/>
              <a:t>must be in uppercase</a:t>
            </a:r>
            <a:r>
              <a:rPr lang="en-US" altLang="en-US" sz="1800" dirty="0"/>
              <a:t>. Examples of valid hexadecimal literals are '00', 'A2E5', and 'F1F0FF'. </a:t>
            </a:r>
          </a:p>
        </p:txBody>
      </p:sp>
    </p:spTree>
    <p:extLst>
      <p:ext uri="{BB962C8B-B14F-4D97-AF65-F5344CB8AC3E}">
        <p14:creationId xmlns:p14="http://schemas.microsoft.com/office/powerpoint/2010/main" val="323473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400" b="1" dirty="0"/>
              <a:t>Defining Variables</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881610"/>
          </a:xfrm>
          <a:prstGeom prst="rect">
            <a:avLst/>
          </a:prstGeom>
          <a:noFill/>
        </p:spPr>
        <p:txBody>
          <a:bodyPr wrap="square" rtlCol="0">
            <a:spAutoFit/>
          </a:bodyPr>
          <a:lstStyle/>
          <a:p>
            <a:pPr algn="just" eaLnBrk="1" hangingPunct="1">
              <a:lnSpc>
                <a:spcPct val="90000"/>
              </a:lnSpc>
            </a:pPr>
            <a:r>
              <a:rPr lang="en-US" altLang="en-US" dirty="0"/>
              <a:t>Two statements are commonly used to define variables in an ABAP/4 program:</a:t>
            </a:r>
          </a:p>
          <a:p>
            <a:pPr algn="just" eaLnBrk="1" hangingPunct="1"/>
            <a:endParaRPr lang="en-US" altLang="en-US" dirty="0"/>
          </a:p>
          <a:p>
            <a:pPr algn="just" eaLnBrk="1" hangingPunct="1"/>
            <a:r>
              <a:rPr lang="en-US" altLang="en-US" b="1" dirty="0"/>
              <a:t>1. data </a:t>
            </a:r>
          </a:p>
          <a:p>
            <a:pPr algn="just" eaLnBrk="1" hangingPunct="1">
              <a:lnSpc>
                <a:spcPct val="90000"/>
              </a:lnSpc>
            </a:pPr>
            <a:r>
              <a:rPr lang="en-US" altLang="en-US" b="1" dirty="0">
                <a:solidFill>
                  <a:srgbClr val="0000FF"/>
                </a:solidFill>
              </a:rPr>
              <a:t>data </a:t>
            </a:r>
            <a:r>
              <a:rPr lang="en-US" altLang="en-US" b="1" i="1" dirty="0">
                <a:solidFill>
                  <a:srgbClr val="0000FF"/>
                </a:solidFill>
              </a:rPr>
              <a:t>v1</a:t>
            </a:r>
            <a:r>
              <a:rPr lang="en-US" altLang="en-US" b="1" dirty="0">
                <a:solidFill>
                  <a:srgbClr val="0000FF"/>
                </a:solidFill>
              </a:rPr>
              <a:t>[(</a:t>
            </a:r>
            <a:r>
              <a:rPr lang="en-US" altLang="en-US" b="1" i="1" dirty="0">
                <a:solidFill>
                  <a:srgbClr val="0000FF"/>
                </a:solidFill>
              </a:rPr>
              <a:t>l</a:t>
            </a:r>
            <a:r>
              <a:rPr lang="en-US" altLang="en-US" b="1" dirty="0">
                <a:solidFill>
                  <a:srgbClr val="0000FF"/>
                </a:solidFill>
              </a:rPr>
              <a:t>)] [type </a:t>
            </a:r>
            <a:r>
              <a:rPr lang="en-US" altLang="en-US" b="1" i="1" dirty="0">
                <a:solidFill>
                  <a:srgbClr val="0000FF"/>
                </a:solidFill>
              </a:rPr>
              <a:t>t</a:t>
            </a:r>
            <a:r>
              <a:rPr lang="en-US" altLang="en-US" b="1" dirty="0">
                <a:solidFill>
                  <a:srgbClr val="0000FF"/>
                </a:solidFill>
              </a:rPr>
              <a:t>] [ like &lt;</a:t>
            </a:r>
            <a:r>
              <a:rPr lang="en-US" altLang="en-US" b="1" dirty="0" err="1">
                <a:solidFill>
                  <a:srgbClr val="0000FF"/>
                </a:solidFill>
              </a:rPr>
              <a:t>udv</a:t>
            </a:r>
            <a:r>
              <a:rPr lang="en-US" altLang="en-US" b="1" dirty="0">
                <a:solidFill>
                  <a:srgbClr val="0000FF"/>
                </a:solidFill>
              </a:rPr>
              <a:t>&gt; ][decimals </a:t>
            </a:r>
            <a:r>
              <a:rPr lang="en-US" altLang="en-US" b="1" i="1" dirty="0">
                <a:solidFill>
                  <a:srgbClr val="0000FF"/>
                </a:solidFill>
              </a:rPr>
              <a:t>d</a:t>
            </a:r>
            <a:r>
              <a:rPr lang="en-US" altLang="en-US" b="1" dirty="0">
                <a:solidFill>
                  <a:srgbClr val="0000FF"/>
                </a:solidFill>
              </a:rPr>
              <a:t>] [value '</a:t>
            </a:r>
            <a:r>
              <a:rPr lang="en-US" altLang="en-US" b="1" i="1" dirty="0">
                <a:solidFill>
                  <a:srgbClr val="0000FF"/>
                </a:solidFill>
              </a:rPr>
              <a:t>x</a:t>
            </a:r>
            <a:r>
              <a:rPr lang="en-US" altLang="en-US" b="1" dirty="0">
                <a:solidFill>
                  <a:srgbClr val="0000FF"/>
                </a:solidFill>
              </a:rPr>
              <a:t>’].</a:t>
            </a:r>
          </a:p>
          <a:p>
            <a:pPr algn="just" eaLnBrk="1" hangingPunct="1">
              <a:lnSpc>
                <a:spcPct val="90000"/>
              </a:lnSpc>
            </a:pPr>
            <a:endParaRPr lang="en-US" altLang="en-US" b="1" dirty="0">
              <a:solidFill>
                <a:srgbClr val="0000FF"/>
              </a:solidFill>
            </a:endParaRPr>
          </a:p>
          <a:p>
            <a:pPr algn="just" eaLnBrk="1" hangingPunct="1">
              <a:lnSpc>
                <a:spcPct val="90000"/>
              </a:lnSpc>
            </a:pPr>
            <a:r>
              <a:rPr lang="en-US" altLang="en-US" b="1" dirty="0"/>
              <a:t>Notes:</a:t>
            </a:r>
          </a:p>
          <a:p>
            <a:pPr marL="285750" indent="-285750" algn="just" eaLnBrk="1" hangingPunct="1">
              <a:lnSpc>
                <a:spcPct val="90000"/>
              </a:lnSpc>
              <a:buFont typeface="Arial" panose="020B0604020202020204" pitchFamily="34" charset="0"/>
              <a:buChar char="•"/>
            </a:pPr>
            <a:r>
              <a:rPr lang="en-US" altLang="en-US" dirty="0"/>
              <a:t>SAP recommends that variable names should always begin with a character and they should not contain a dash. A dash has special meaning </a:t>
            </a:r>
          </a:p>
          <a:p>
            <a:pPr marL="285750" indent="-285750" algn="just" eaLnBrk="1" hangingPunct="1">
              <a:lnSpc>
                <a:spcPct val="90000"/>
              </a:lnSpc>
              <a:buFont typeface="Arial" panose="020B0604020202020204" pitchFamily="34" charset="0"/>
              <a:buChar char="•"/>
            </a:pPr>
            <a:r>
              <a:rPr lang="en-US" altLang="en-US" dirty="0"/>
              <a:t>Do not use USING or CHANGING as variable names. Although they are syntactically correct, they can cause problems if you try to pass them to subroutines </a:t>
            </a:r>
          </a:p>
          <a:p>
            <a:pPr marL="285750" indent="-285750" algn="just" eaLnBrk="1" hangingPunct="1">
              <a:lnSpc>
                <a:spcPct val="90000"/>
              </a:lnSpc>
              <a:buFont typeface="Arial" panose="020B0604020202020204" pitchFamily="34" charset="0"/>
              <a:buChar char="•"/>
            </a:pPr>
            <a:r>
              <a:rPr lang="en-US" altLang="en-US" dirty="0"/>
              <a:t>It is good programming practice to place all data definitions together at the top of your program before the first executable statement. </a:t>
            </a:r>
          </a:p>
          <a:p>
            <a:pPr marL="285750" indent="-285750" algn="just" eaLnBrk="1" hangingPunct="1">
              <a:lnSpc>
                <a:spcPct val="90000"/>
              </a:lnSpc>
              <a:buFont typeface="Arial" panose="020B0604020202020204" pitchFamily="34" charset="0"/>
              <a:buChar char="•"/>
            </a:pPr>
            <a:endParaRPr lang="en-US" altLang="en-US" dirty="0"/>
          </a:p>
          <a:p>
            <a:pPr algn="just" eaLnBrk="1" hangingPunct="1">
              <a:lnSpc>
                <a:spcPct val="90000"/>
              </a:lnSpc>
            </a:pPr>
            <a:r>
              <a:rPr lang="en-US" altLang="en-US" dirty="0"/>
              <a:t>Character Data Types : c(65535), n, d(8 fix), t(6 fix), x</a:t>
            </a:r>
          </a:p>
          <a:p>
            <a:pPr algn="just" eaLnBrk="1" hangingPunct="1">
              <a:lnSpc>
                <a:spcPct val="90000"/>
              </a:lnSpc>
            </a:pPr>
            <a:r>
              <a:rPr lang="en-US" altLang="en-US" dirty="0"/>
              <a:t>Numeric Data Types   : I, p, f</a:t>
            </a:r>
          </a:p>
          <a:p>
            <a:pPr algn="just" eaLnBrk="1" hangingPunct="1">
              <a:lnSpc>
                <a:spcPct val="90000"/>
              </a:lnSpc>
              <a:buFontTx/>
              <a:buChar char="•"/>
            </a:pPr>
            <a:endParaRPr lang="en-US" altLang="en-US" dirty="0"/>
          </a:p>
          <a:p>
            <a:pPr algn="just" eaLnBrk="1" hangingPunct="1">
              <a:lnSpc>
                <a:spcPct val="90000"/>
              </a:lnSpc>
            </a:pPr>
            <a:r>
              <a:rPr lang="en-US" altLang="en-US" b="1" dirty="0"/>
              <a:t>2. parameters </a:t>
            </a:r>
          </a:p>
          <a:p>
            <a:pPr algn="just" eaLnBrk="1" hangingPunct="1">
              <a:lnSpc>
                <a:spcPct val="90000"/>
              </a:lnSpc>
            </a:pPr>
            <a:r>
              <a:rPr lang="en-US" altLang="en-US" b="1" dirty="0">
                <a:solidFill>
                  <a:srgbClr val="0000FF"/>
                </a:solidFill>
              </a:rPr>
              <a:t>parameters </a:t>
            </a:r>
            <a:r>
              <a:rPr lang="en-US" altLang="en-US" b="1" i="1" dirty="0">
                <a:solidFill>
                  <a:srgbClr val="0000FF"/>
                </a:solidFill>
              </a:rPr>
              <a:t>p1</a:t>
            </a:r>
            <a:r>
              <a:rPr lang="en-US" altLang="en-US" b="1" dirty="0">
                <a:solidFill>
                  <a:srgbClr val="0000FF"/>
                </a:solidFill>
              </a:rPr>
              <a:t> like </a:t>
            </a:r>
            <a:r>
              <a:rPr lang="en-US" altLang="en-US" b="1" i="1" dirty="0">
                <a:solidFill>
                  <a:srgbClr val="0000FF"/>
                </a:solidFill>
              </a:rPr>
              <a:t>v1</a:t>
            </a:r>
            <a:r>
              <a:rPr lang="en-US" altLang="en-US" b="1" dirty="0">
                <a:solidFill>
                  <a:srgbClr val="0000FF"/>
                </a:solidFill>
              </a:rPr>
              <a:t> ... ... [default '</a:t>
            </a:r>
            <a:r>
              <a:rPr lang="en-US" altLang="en-US" b="1" i="1" dirty="0">
                <a:solidFill>
                  <a:srgbClr val="0000FF"/>
                </a:solidFill>
              </a:rPr>
              <a:t>xxx</a:t>
            </a:r>
            <a:r>
              <a:rPr lang="en-US" altLang="en-US" b="1" dirty="0">
                <a:solidFill>
                  <a:srgbClr val="0000FF"/>
                </a:solidFill>
              </a:rPr>
              <a:t>'] [obligatory] [lower case] [as checkbox] [</a:t>
            </a:r>
            <a:r>
              <a:rPr lang="en-US" altLang="en-US" b="1" dirty="0" err="1">
                <a:solidFill>
                  <a:srgbClr val="0000FF"/>
                </a:solidFill>
              </a:rPr>
              <a:t>radiobutton</a:t>
            </a:r>
            <a:r>
              <a:rPr lang="en-US" altLang="en-US" b="1" dirty="0">
                <a:solidFill>
                  <a:srgbClr val="0000FF"/>
                </a:solidFill>
              </a:rPr>
              <a:t> group </a:t>
            </a:r>
            <a:r>
              <a:rPr lang="en-US" altLang="en-US" b="1" i="1" dirty="0">
                <a:solidFill>
                  <a:srgbClr val="0000FF"/>
                </a:solidFill>
              </a:rPr>
              <a:t>g</a:t>
            </a:r>
            <a:r>
              <a:rPr lang="en-US" altLang="en-US" b="1" dirty="0">
                <a:solidFill>
                  <a:srgbClr val="0000FF"/>
                </a:solidFill>
              </a:rPr>
              <a:t>]. </a:t>
            </a:r>
          </a:p>
          <a:p>
            <a:pPr algn="just" eaLnBrk="1" hangingPunct="1">
              <a:lnSpc>
                <a:spcPct val="90000"/>
              </a:lnSpc>
            </a:pPr>
            <a:endParaRPr lang="en-US" altLang="en-US" b="1" dirty="0"/>
          </a:p>
          <a:p>
            <a:pPr algn="just" eaLnBrk="1" hangingPunct="1">
              <a:lnSpc>
                <a:spcPct val="90000"/>
              </a:lnSpc>
            </a:pPr>
            <a:r>
              <a:rPr lang="en-US" altLang="en-US" b="1" dirty="0"/>
              <a:t>Notes:</a:t>
            </a:r>
          </a:p>
          <a:p>
            <a:pPr algn="just" eaLnBrk="1" hangingPunct="1">
              <a:lnSpc>
                <a:spcPct val="90000"/>
              </a:lnSpc>
            </a:pPr>
            <a:r>
              <a:rPr lang="en-US" altLang="en-US" dirty="0"/>
              <a:t>There are two variations of the parameters statement: parameter and parameters. Operationally, there is no difference between the two; they are completely interchangeable.</a:t>
            </a:r>
          </a:p>
          <a:p>
            <a:pPr algn="just" eaLnBrk="1" hangingPunct="1">
              <a:lnSpc>
                <a:spcPct val="90000"/>
              </a:lnSpc>
            </a:pPr>
            <a:endParaRPr lang="en-US" alt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0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4400" b="1" dirty="0">
                <a:solidFill>
                  <a:schemeClr val="tx2"/>
                </a:solidFill>
                <a:latin typeface="+mj-lt"/>
                <a:ea typeface="+mj-ea"/>
                <a:cs typeface="+mj-cs"/>
              </a:rPr>
              <a:t>System Variable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163395"/>
          </a:xfrm>
          <a:prstGeom prst="rect">
            <a:avLst/>
          </a:prstGeom>
          <a:noFill/>
        </p:spPr>
        <p:txBody>
          <a:bodyPr wrap="square" rtlCol="0">
            <a:spAutoFit/>
          </a:bodyPr>
          <a:lstStyle/>
          <a:p>
            <a:pPr eaLnBrk="1" hangingPunct="1">
              <a:lnSpc>
                <a:spcPct val="90000"/>
              </a:lnSpc>
              <a:spcBef>
                <a:spcPct val="20000"/>
              </a:spcBef>
            </a:pPr>
            <a:r>
              <a:rPr lang="en-US" altLang="en-US" sz="2400" dirty="0"/>
              <a:t>A system variable hold a particular value at some point of time to help application to take decision or provide information. </a:t>
            </a:r>
          </a:p>
          <a:p>
            <a:pPr eaLnBrk="1" hangingPunct="1">
              <a:lnSpc>
                <a:spcPct val="90000"/>
              </a:lnSpc>
              <a:spcBef>
                <a:spcPct val="20000"/>
              </a:spcBef>
            </a:pPr>
            <a:r>
              <a:rPr lang="en-US" altLang="en-US" sz="2400" dirty="0"/>
              <a:t>For e.g. </a:t>
            </a:r>
            <a:r>
              <a:rPr lang="en-US" altLang="en-US" sz="2400" dirty="0" err="1"/>
              <a:t>sy</a:t>
            </a:r>
            <a:r>
              <a:rPr lang="en-US" altLang="en-US" sz="2400" dirty="0"/>
              <a:t>-datum provide current date. All the system variables are part of SYST table.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21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Data Objects Declaration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696243" cy="830997"/>
          </a:xfrm>
          <a:prstGeom prst="rect">
            <a:avLst/>
          </a:prstGeom>
          <a:noFill/>
        </p:spPr>
        <p:txBody>
          <a:bodyPr wrap="square" rtlCol="0">
            <a:spAutoFit/>
          </a:bodyPr>
          <a:lstStyle/>
          <a:p>
            <a:r>
              <a:rPr lang="en-US" sz="2400" dirty="0"/>
              <a:t>Create program with simple Data objects, System variables and Parameters.</a:t>
            </a:r>
          </a:p>
          <a:p>
            <a:r>
              <a:rPr lang="en-US" sz="2400" dirty="0"/>
              <a:t>Program Name: </a:t>
            </a:r>
            <a:r>
              <a:rPr lang="en-US" sz="2400" dirty="0">
                <a:hlinkClick r:id="rId2"/>
              </a:rPr>
              <a:t>ZNC_XX_DATAOBJ</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4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Difference between Like and Type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086725"/>
          </a:xfrm>
          <a:prstGeom prst="rect">
            <a:avLst/>
          </a:prstGeom>
          <a:noFill/>
        </p:spPr>
        <p:txBody>
          <a:bodyPr wrap="square" rtlCol="0">
            <a:spAutoFit/>
          </a:bodyPr>
          <a:lstStyle/>
          <a:p>
            <a:pPr algn="l" eaLnBrk="1" hangingPunct="1">
              <a:lnSpc>
                <a:spcPct val="90000"/>
              </a:lnSpc>
              <a:defRPr/>
            </a:pPr>
            <a:r>
              <a:rPr lang="en-US" sz="2400" b="1" dirty="0">
                <a:latin typeface="+mj-lt"/>
              </a:rPr>
              <a:t>Q1. What is difference between DATA and TYPES?</a:t>
            </a:r>
          </a:p>
          <a:p>
            <a:pPr algn="l" eaLnBrk="1" hangingPunct="1">
              <a:lnSpc>
                <a:spcPct val="90000"/>
              </a:lnSpc>
              <a:defRPr/>
            </a:pPr>
            <a:r>
              <a:rPr lang="en-US" sz="2400" dirty="0">
                <a:latin typeface="+mj-lt"/>
              </a:rPr>
              <a:t>Ans. Data allocates the memory but TYPES is used to declare the user defined data types.</a:t>
            </a:r>
          </a:p>
          <a:p>
            <a:pPr algn="l" eaLnBrk="1" hangingPunct="1">
              <a:lnSpc>
                <a:spcPct val="90000"/>
              </a:lnSpc>
              <a:defRPr/>
            </a:pPr>
            <a:endParaRPr lang="en-US" sz="2400" dirty="0">
              <a:latin typeface="+mj-lt"/>
            </a:endParaRPr>
          </a:p>
          <a:p>
            <a:pPr algn="l" eaLnBrk="1" hangingPunct="1">
              <a:lnSpc>
                <a:spcPct val="90000"/>
              </a:lnSpc>
              <a:defRPr/>
            </a:pPr>
            <a:r>
              <a:rPr lang="en-US" sz="2400" b="1" dirty="0">
                <a:latin typeface="+mj-lt"/>
              </a:rPr>
              <a:t>Q2. What is difference between TYPE and LIKE?</a:t>
            </a:r>
          </a:p>
          <a:p>
            <a:pPr algn="l" eaLnBrk="1" hangingPunct="1">
              <a:lnSpc>
                <a:spcPct val="90000"/>
              </a:lnSpc>
              <a:defRPr/>
            </a:pPr>
            <a:r>
              <a:rPr lang="en-US" sz="2400" dirty="0">
                <a:latin typeface="+mj-lt"/>
              </a:rPr>
              <a:t>Ans. Use TYPE when you define variable using standard, user defined or standard data type. Use LIKE when you define variables using another variable within same program.</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Defining Constants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862322"/>
          </a:xfrm>
          <a:prstGeom prst="rect">
            <a:avLst/>
          </a:prstGeom>
          <a:noFill/>
        </p:spPr>
        <p:txBody>
          <a:bodyPr wrap="square" rtlCol="0">
            <a:spAutoFit/>
          </a:bodyPr>
          <a:lstStyle/>
          <a:p>
            <a:r>
              <a:rPr lang="en-US" dirty="0"/>
              <a:t>A constant is almost identical to a variable except that its value cannot be changed. To define one, you use the constants statement.</a:t>
            </a:r>
          </a:p>
          <a:p>
            <a:endParaRPr lang="en-US" dirty="0"/>
          </a:p>
          <a:p>
            <a:r>
              <a:rPr lang="en-US" dirty="0"/>
              <a:t>Use a constant when you need to include the same literal multiple times in a program. You can define a constant with the same value as the literal and use the constant in the body of the program in place of the literal. Later, if you need to change the value of the literal, you can simply change the value of the constant, causing its value to be updated wherever it is used in the program.</a:t>
            </a:r>
          </a:p>
          <a:p>
            <a:endParaRPr lang="en-US" dirty="0"/>
          </a:p>
          <a:p>
            <a:r>
              <a:rPr lang="en-US" dirty="0"/>
              <a:t>Syntax:</a:t>
            </a:r>
          </a:p>
          <a:p>
            <a:r>
              <a:rPr lang="en-US" b="1" dirty="0">
                <a:solidFill>
                  <a:srgbClr val="0000FF"/>
                </a:solidFill>
              </a:rPr>
              <a:t>constants c1[(l)] [type t] [decimals d] value 'xxx'.</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lang="en-US" b="1" dirty="0">
                <a:solidFill>
                  <a:prstClr val="black"/>
                </a:solidFill>
                <a:latin typeface="Calibri Light" panose="020F0302020204030204"/>
              </a:rPr>
              <a:t>2</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The ABAP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Introduction to ABAP workbench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Features of the Environment with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Navigation to objects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Create first ABAP Program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Understanding the execution of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Elementary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Defining literals and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Field String and Tables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Types and Likes in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Constants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with If conditions, case expression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Looping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System variables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sy</a:t>
            </a: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-index,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sy-tabix</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Exit, Continue and Check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Constant and LIKE/TYPE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Create ABAP program to add constant along with like and type</a:t>
            </a:r>
          </a:p>
          <a:p>
            <a:endParaRPr lang="en-US" sz="2400" dirty="0"/>
          </a:p>
          <a:p>
            <a:r>
              <a:rPr lang="en-US" sz="2400" dirty="0"/>
              <a:t>Program Name: </a:t>
            </a:r>
            <a:r>
              <a:rPr lang="en-US" sz="2400" dirty="0">
                <a:hlinkClick r:id="rId2"/>
              </a:rPr>
              <a:t>ZNC_XX_CTYPE</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3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Field Strings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99721"/>
            <a:ext cx="11696243" cy="3139321"/>
          </a:xfrm>
          <a:prstGeom prst="rect">
            <a:avLst/>
          </a:prstGeom>
          <a:noFill/>
        </p:spPr>
        <p:txBody>
          <a:bodyPr wrap="square" rtlCol="0">
            <a:spAutoFit/>
          </a:bodyPr>
          <a:lstStyle/>
          <a:p>
            <a:pPr algn="just"/>
            <a:r>
              <a:rPr lang="en-US" dirty="0"/>
              <a:t>A field string is a type of variable, and is the equivalent of a structure in the DDIC but is defined within an ABAP/4 program. Like a structure, a field string is a series of fields grouped together under a common name. The difference lies mainly in where the definition resides. The term structure in R/3 applies only to a Data Dictionary object containing a collection of fields. The term field string applies to a collection of fields defined in an ABAP/4 program.</a:t>
            </a:r>
          </a:p>
          <a:p>
            <a:pPr algn="just"/>
            <a:endParaRPr lang="en-US" dirty="0"/>
          </a:p>
          <a:p>
            <a:pPr algn="just"/>
            <a:r>
              <a:rPr lang="en-US" dirty="0"/>
              <a:t>Two statements are usually used to define field strings in an ABAP/4 program:</a:t>
            </a:r>
          </a:p>
          <a:p>
            <a:pPr algn="just"/>
            <a:endParaRPr lang="en-US" dirty="0"/>
          </a:p>
          <a:p>
            <a:pPr algn="just"/>
            <a:r>
              <a:rPr lang="en-US" dirty="0"/>
              <a:t>data</a:t>
            </a:r>
          </a:p>
          <a:p>
            <a:pPr algn="just"/>
            <a:r>
              <a:rPr lang="en-US" dirty="0"/>
              <a:t>Tables</a:t>
            </a:r>
          </a:p>
          <a:p>
            <a:pPr algn="just"/>
            <a:endParaRPr lang="en-US" dirty="0"/>
          </a:p>
          <a:p>
            <a:pPr algn="just"/>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27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Define using 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632311"/>
          </a:xfrm>
          <a:prstGeom prst="rect">
            <a:avLst/>
          </a:prstGeom>
          <a:noFill/>
        </p:spPr>
        <p:txBody>
          <a:bodyPr wrap="square" rtlCol="0">
            <a:spAutoFit/>
          </a:bodyPr>
          <a:lstStyle/>
          <a:p>
            <a:r>
              <a:rPr lang="en-US" dirty="0"/>
              <a:t>The following is the syntax for defining a field string using the data statement.</a:t>
            </a:r>
          </a:p>
          <a:p>
            <a:endParaRPr lang="en-US" dirty="0"/>
          </a:p>
          <a:p>
            <a:r>
              <a:rPr lang="en-US" b="1" dirty="0">
                <a:solidFill>
                  <a:srgbClr val="0000FF"/>
                </a:solidFill>
              </a:rPr>
              <a:t>data: begin of fs1,</a:t>
            </a:r>
          </a:p>
          <a:p>
            <a:r>
              <a:rPr lang="en-US" b="1" dirty="0">
                <a:solidFill>
                  <a:srgbClr val="0000FF"/>
                </a:solidFill>
              </a:rPr>
              <a:t>        f1[(l)] [type t] [decimals d] [value 'xxx'],</a:t>
            </a:r>
          </a:p>
          <a:p>
            <a:r>
              <a:rPr lang="en-US" b="1" dirty="0">
                <a:solidFill>
                  <a:srgbClr val="0000FF"/>
                </a:solidFill>
              </a:rPr>
              <a:t>        f2[(l)] [type t] [decimals d] [value 'xxx'],</a:t>
            </a:r>
          </a:p>
          <a:p>
            <a:r>
              <a:rPr lang="en-US" b="1" dirty="0">
                <a:solidFill>
                  <a:srgbClr val="0000FF"/>
                </a:solidFill>
              </a:rPr>
              <a:t>        ...</a:t>
            </a:r>
          </a:p>
          <a:p>
            <a:r>
              <a:rPr lang="en-US" b="1" dirty="0">
                <a:solidFill>
                  <a:srgbClr val="0000FF"/>
                </a:solidFill>
              </a:rPr>
              <a:t>        end of fs1.</a:t>
            </a:r>
          </a:p>
          <a:p>
            <a:endParaRPr lang="en-US" dirty="0"/>
          </a:p>
          <a:p>
            <a:r>
              <a:rPr lang="en-US" dirty="0"/>
              <a:t>or</a:t>
            </a:r>
          </a:p>
          <a:p>
            <a:endParaRPr lang="en-US" dirty="0"/>
          </a:p>
          <a:p>
            <a:r>
              <a:rPr lang="en-US" b="1" dirty="0">
                <a:solidFill>
                  <a:srgbClr val="0000FF"/>
                </a:solidFill>
              </a:rPr>
              <a:t>data begin of fs1.</a:t>
            </a:r>
          </a:p>
          <a:p>
            <a:r>
              <a:rPr lang="en-US" b="1" dirty="0">
                <a:solidFill>
                  <a:srgbClr val="0000FF"/>
                </a:solidFill>
              </a:rPr>
              <a:t>data f1[(l)] [type t] [decimals d] [value 'xxx'].</a:t>
            </a:r>
          </a:p>
          <a:p>
            <a:r>
              <a:rPr lang="en-US" b="1" dirty="0">
                <a:solidFill>
                  <a:srgbClr val="0000FF"/>
                </a:solidFill>
              </a:rPr>
              <a:t>data f2[(l)] [type t] [decimals d] [value 'xxx'].</a:t>
            </a:r>
          </a:p>
          <a:p>
            <a:r>
              <a:rPr lang="en-US" b="1" dirty="0">
                <a:solidFill>
                  <a:srgbClr val="0000FF"/>
                </a:solidFill>
              </a:rPr>
              <a:t>        ...</a:t>
            </a:r>
          </a:p>
          <a:p>
            <a:r>
              <a:rPr lang="en-US" b="1" dirty="0">
                <a:solidFill>
                  <a:srgbClr val="0000FF"/>
                </a:solidFill>
              </a:rPr>
              <a:t>[include structure st1.]</a:t>
            </a:r>
          </a:p>
          <a:p>
            <a:r>
              <a:rPr lang="en-US" b="1" dirty="0">
                <a:solidFill>
                  <a:srgbClr val="0000FF"/>
                </a:solidFill>
              </a:rPr>
              <a:t>data end of fs1.</a:t>
            </a:r>
          </a:p>
          <a:p>
            <a:endParaRPr lang="en-US" dirty="0"/>
          </a:p>
          <a:p>
            <a:r>
              <a:rPr lang="en-US" dirty="0"/>
              <a:t>or</a:t>
            </a:r>
          </a:p>
          <a:p>
            <a:endParaRPr lang="en-US" dirty="0"/>
          </a:p>
          <a:p>
            <a:r>
              <a:rPr lang="en-US" b="1" dirty="0">
                <a:solidFill>
                  <a:srgbClr val="0000FF"/>
                </a:solidFill>
              </a:rPr>
              <a:t>data fs1 like fs2.</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C05D68CA-3FB5-40C9-8E97-F382FB13242C}"/>
              </a:ext>
            </a:extLst>
          </p:cNvPr>
          <p:cNvGraphicFramePr>
            <a:graphicFrameLocks noGrp="1"/>
          </p:cNvGraphicFramePr>
          <p:nvPr>
            <p:extLst>
              <p:ext uri="{D42A27DB-BD31-4B8C-83A1-F6EECF244321}">
                <p14:modId xmlns:p14="http://schemas.microsoft.com/office/powerpoint/2010/main" val="3121351848"/>
              </p:ext>
            </p:extLst>
          </p:nvPr>
        </p:nvGraphicFramePr>
        <p:xfrm>
          <a:off x="5421466" y="2667000"/>
          <a:ext cx="6437740" cy="762000"/>
        </p:xfrm>
        <a:graphic>
          <a:graphicData uri="http://schemas.openxmlformats.org/drawingml/2006/table">
            <a:tbl>
              <a:tblPr firstRow="1" bandRow="1">
                <a:tableStyleId>{5C22544A-7EE6-4342-B048-85BDC9FD1C3A}</a:tableStyleId>
              </a:tblPr>
              <a:tblGrid>
                <a:gridCol w="1609435">
                  <a:extLst>
                    <a:ext uri="{9D8B030D-6E8A-4147-A177-3AD203B41FA5}">
                      <a16:colId xmlns:a16="http://schemas.microsoft.com/office/drawing/2014/main" val="2314981923"/>
                    </a:ext>
                  </a:extLst>
                </a:gridCol>
                <a:gridCol w="1609435">
                  <a:extLst>
                    <a:ext uri="{9D8B030D-6E8A-4147-A177-3AD203B41FA5}">
                      <a16:colId xmlns:a16="http://schemas.microsoft.com/office/drawing/2014/main" val="1718044198"/>
                    </a:ext>
                  </a:extLst>
                </a:gridCol>
                <a:gridCol w="2416440">
                  <a:extLst>
                    <a:ext uri="{9D8B030D-6E8A-4147-A177-3AD203B41FA5}">
                      <a16:colId xmlns:a16="http://schemas.microsoft.com/office/drawing/2014/main" val="2555428321"/>
                    </a:ext>
                  </a:extLst>
                </a:gridCol>
                <a:gridCol w="802430">
                  <a:extLst>
                    <a:ext uri="{9D8B030D-6E8A-4147-A177-3AD203B41FA5}">
                      <a16:colId xmlns:a16="http://schemas.microsoft.com/office/drawing/2014/main" val="1038598167"/>
                    </a:ext>
                  </a:extLst>
                </a:gridCol>
              </a:tblGrid>
              <a:tr h="762000">
                <a:tc>
                  <a:txBody>
                    <a:bodyPr/>
                    <a:lstStyle/>
                    <a:p>
                      <a:r>
                        <a:rPr lang="en-US" sz="4400" dirty="0"/>
                        <a:t>F1</a:t>
                      </a:r>
                    </a:p>
                  </a:txBody>
                  <a:tcPr>
                    <a:solidFill>
                      <a:schemeClr val="bg1">
                        <a:lumMod val="50000"/>
                      </a:schemeClr>
                    </a:solidFill>
                  </a:tcPr>
                </a:tc>
                <a:tc>
                  <a:txBody>
                    <a:bodyPr/>
                    <a:lstStyle/>
                    <a:p>
                      <a:r>
                        <a:rPr lang="en-US" sz="4400" dirty="0"/>
                        <a:t>F2</a:t>
                      </a:r>
                    </a:p>
                  </a:txBody>
                  <a:tcPr>
                    <a:solidFill>
                      <a:schemeClr val="bg1">
                        <a:lumMod val="50000"/>
                      </a:schemeClr>
                    </a:solidFill>
                  </a:tcPr>
                </a:tc>
                <a:tc>
                  <a:txBody>
                    <a:bodyPr/>
                    <a:lstStyle/>
                    <a:p>
                      <a:r>
                        <a:rPr lang="en-US" sz="4000" dirty="0"/>
                        <a:t>&lt;include&gt;</a:t>
                      </a:r>
                    </a:p>
                  </a:txBody>
                  <a:tcPr>
                    <a:solidFill>
                      <a:schemeClr val="bg1">
                        <a:lumMod val="50000"/>
                      </a:schemeClr>
                    </a:solidFill>
                  </a:tcPr>
                </a:tc>
                <a:tc>
                  <a:txBody>
                    <a:bodyPr/>
                    <a:lstStyle/>
                    <a:p>
                      <a:r>
                        <a:rPr lang="en-US" sz="4400" dirty="0"/>
                        <a:t>….</a:t>
                      </a:r>
                    </a:p>
                  </a:txBody>
                  <a:tcPr>
                    <a:solidFill>
                      <a:schemeClr val="bg1">
                        <a:lumMod val="50000"/>
                      </a:schemeClr>
                    </a:solidFill>
                  </a:tcPr>
                </a:tc>
                <a:extLst>
                  <a:ext uri="{0D108BD9-81ED-4DB2-BD59-A6C34878D82A}">
                    <a16:rowId xmlns:a16="http://schemas.microsoft.com/office/drawing/2014/main" val="1132976540"/>
                  </a:ext>
                </a:extLst>
              </a:tr>
            </a:tbl>
          </a:graphicData>
        </a:graphic>
      </p:graphicFrame>
      <p:graphicFrame>
        <p:nvGraphicFramePr>
          <p:cNvPr id="6" name="Table 5">
            <a:extLst>
              <a:ext uri="{FF2B5EF4-FFF2-40B4-BE49-F238E27FC236}">
                <a16:creationId xmlns:a16="http://schemas.microsoft.com/office/drawing/2014/main" id="{E8C3D8DC-70EF-4268-83E5-87BA50961FE4}"/>
              </a:ext>
            </a:extLst>
          </p:cNvPr>
          <p:cNvGraphicFramePr>
            <a:graphicFrameLocks noGrp="1"/>
          </p:cNvGraphicFramePr>
          <p:nvPr>
            <p:extLst>
              <p:ext uri="{D42A27DB-BD31-4B8C-83A1-F6EECF244321}">
                <p14:modId xmlns:p14="http://schemas.microsoft.com/office/powerpoint/2010/main" val="2275002095"/>
              </p:ext>
            </p:extLst>
          </p:nvPr>
        </p:nvGraphicFramePr>
        <p:xfrm>
          <a:off x="7356014" y="4408809"/>
          <a:ext cx="4701588" cy="762000"/>
        </p:xfrm>
        <a:graphic>
          <a:graphicData uri="http://schemas.openxmlformats.org/drawingml/2006/table">
            <a:tbl>
              <a:tblPr firstRow="1" bandRow="1">
                <a:tableStyleId>{5C22544A-7EE6-4342-B048-85BDC9FD1C3A}</a:tableStyleId>
              </a:tblPr>
              <a:tblGrid>
                <a:gridCol w="1175397">
                  <a:extLst>
                    <a:ext uri="{9D8B030D-6E8A-4147-A177-3AD203B41FA5}">
                      <a16:colId xmlns:a16="http://schemas.microsoft.com/office/drawing/2014/main" val="2314981923"/>
                    </a:ext>
                  </a:extLst>
                </a:gridCol>
                <a:gridCol w="1175397">
                  <a:extLst>
                    <a:ext uri="{9D8B030D-6E8A-4147-A177-3AD203B41FA5}">
                      <a16:colId xmlns:a16="http://schemas.microsoft.com/office/drawing/2014/main" val="1718044198"/>
                    </a:ext>
                  </a:extLst>
                </a:gridCol>
                <a:gridCol w="1175397">
                  <a:extLst>
                    <a:ext uri="{9D8B030D-6E8A-4147-A177-3AD203B41FA5}">
                      <a16:colId xmlns:a16="http://schemas.microsoft.com/office/drawing/2014/main" val="2555428321"/>
                    </a:ext>
                  </a:extLst>
                </a:gridCol>
                <a:gridCol w="1175397">
                  <a:extLst>
                    <a:ext uri="{9D8B030D-6E8A-4147-A177-3AD203B41FA5}">
                      <a16:colId xmlns:a16="http://schemas.microsoft.com/office/drawing/2014/main" val="1038598167"/>
                    </a:ext>
                  </a:extLst>
                </a:gridCol>
              </a:tblGrid>
              <a:tr h="727184">
                <a:tc>
                  <a:txBody>
                    <a:bodyPr/>
                    <a:lstStyle/>
                    <a:p>
                      <a:r>
                        <a:rPr lang="en-US" sz="4400" dirty="0"/>
                        <a:t>FF1</a:t>
                      </a:r>
                    </a:p>
                  </a:txBody>
                  <a:tcPr>
                    <a:solidFill>
                      <a:schemeClr val="bg1">
                        <a:lumMod val="50000"/>
                      </a:schemeClr>
                    </a:solidFill>
                  </a:tcPr>
                </a:tc>
                <a:tc>
                  <a:txBody>
                    <a:bodyPr/>
                    <a:lstStyle/>
                    <a:p>
                      <a:r>
                        <a:rPr lang="en-US" sz="4400" dirty="0"/>
                        <a:t>FF2</a:t>
                      </a:r>
                    </a:p>
                  </a:txBody>
                  <a:tcPr>
                    <a:solidFill>
                      <a:schemeClr val="bg1">
                        <a:lumMod val="50000"/>
                      </a:schemeClr>
                    </a:solidFill>
                  </a:tcPr>
                </a:tc>
                <a:tc>
                  <a:txBody>
                    <a:bodyPr/>
                    <a:lstStyle/>
                    <a:p>
                      <a:r>
                        <a:rPr lang="en-US" sz="4400" dirty="0"/>
                        <a:t>…</a:t>
                      </a:r>
                    </a:p>
                  </a:txBody>
                  <a:tcPr>
                    <a:solidFill>
                      <a:schemeClr val="bg1">
                        <a:lumMod val="50000"/>
                      </a:schemeClr>
                    </a:solidFill>
                  </a:tcPr>
                </a:tc>
                <a:tc>
                  <a:txBody>
                    <a:bodyPr/>
                    <a:lstStyle/>
                    <a:p>
                      <a:r>
                        <a:rPr lang="en-US" sz="4400" dirty="0"/>
                        <a:t>….</a:t>
                      </a:r>
                    </a:p>
                  </a:txBody>
                  <a:tcPr>
                    <a:solidFill>
                      <a:schemeClr val="bg1">
                        <a:lumMod val="50000"/>
                      </a:schemeClr>
                    </a:solidFill>
                  </a:tcPr>
                </a:tc>
                <a:extLst>
                  <a:ext uri="{0D108BD9-81ED-4DB2-BD59-A6C34878D82A}">
                    <a16:rowId xmlns:a16="http://schemas.microsoft.com/office/drawing/2014/main" val="1132976540"/>
                  </a:ext>
                </a:extLst>
              </a:tr>
            </a:tbl>
          </a:graphicData>
        </a:graphic>
      </p:graphicFrame>
      <p:sp>
        <p:nvSpPr>
          <p:cNvPr id="8" name="Arrow: Down 7">
            <a:extLst>
              <a:ext uri="{FF2B5EF4-FFF2-40B4-BE49-F238E27FC236}">
                <a16:creationId xmlns:a16="http://schemas.microsoft.com/office/drawing/2014/main" id="{50AD263E-379A-492E-81F0-227B0D71A1B1}"/>
              </a:ext>
            </a:extLst>
          </p:cNvPr>
          <p:cNvSpPr/>
          <p:nvPr/>
        </p:nvSpPr>
        <p:spPr>
          <a:xfrm>
            <a:off x="9358604" y="3429000"/>
            <a:ext cx="662474" cy="97980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96EC2CCA-178D-4E39-9C44-10C379FCD681}"/>
              </a:ext>
            </a:extLst>
          </p:cNvPr>
          <p:cNvSpPr txBox="1"/>
          <p:nvPr/>
        </p:nvSpPr>
        <p:spPr>
          <a:xfrm>
            <a:off x="4609322" y="2761861"/>
            <a:ext cx="812144" cy="523220"/>
          </a:xfrm>
          <a:prstGeom prst="rect">
            <a:avLst/>
          </a:prstGeom>
          <a:noFill/>
        </p:spPr>
        <p:txBody>
          <a:bodyPr wrap="square" rtlCol="0">
            <a:spAutoFit/>
          </a:bodyPr>
          <a:lstStyle/>
          <a:p>
            <a:r>
              <a:rPr lang="en-US" sz="2800" b="1" i="1" dirty="0"/>
              <a:t>fs1</a:t>
            </a:r>
          </a:p>
        </p:txBody>
      </p:sp>
      <p:sp>
        <p:nvSpPr>
          <p:cNvPr id="10" name="TextBox 9">
            <a:extLst>
              <a:ext uri="{FF2B5EF4-FFF2-40B4-BE49-F238E27FC236}">
                <a16:creationId xmlns:a16="http://schemas.microsoft.com/office/drawing/2014/main" id="{374EDAF3-5E0C-4566-B7B8-8AC39758708E}"/>
              </a:ext>
            </a:extLst>
          </p:cNvPr>
          <p:cNvSpPr txBox="1"/>
          <p:nvPr/>
        </p:nvSpPr>
        <p:spPr>
          <a:xfrm>
            <a:off x="6543870" y="4498612"/>
            <a:ext cx="812144" cy="523220"/>
          </a:xfrm>
          <a:prstGeom prst="rect">
            <a:avLst/>
          </a:prstGeom>
          <a:noFill/>
        </p:spPr>
        <p:txBody>
          <a:bodyPr wrap="square" rtlCol="0">
            <a:spAutoFit/>
          </a:bodyPr>
          <a:lstStyle/>
          <a:p>
            <a:r>
              <a:rPr lang="en-US" sz="2800" b="1" i="1" dirty="0"/>
              <a:t>st1</a:t>
            </a:r>
          </a:p>
        </p:txBody>
      </p:sp>
    </p:spTree>
    <p:extLst>
      <p:ext uri="{BB962C8B-B14F-4D97-AF65-F5344CB8AC3E}">
        <p14:creationId xmlns:p14="http://schemas.microsoft.com/office/powerpoint/2010/main" val="90418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Field String Defined Using TABLES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170099"/>
          </a:xfrm>
          <a:prstGeom prst="rect">
            <a:avLst/>
          </a:prstGeom>
          <a:noFill/>
        </p:spPr>
        <p:txBody>
          <a:bodyPr wrap="square" rtlCol="0">
            <a:spAutoFit/>
          </a:bodyPr>
          <a:lstStyle/>
          <a:p>
            <a:pPr algn="just"/>
            <a:r>
              <a:rPr lang="en-US" sz="2000" dirty="0"/>
              <a:t>A field string defined using the tables statement is a modifiable data object. Field strings defined using the tables statement follow the same rules as field strings defined using the data statement. </a:t>
            </a:r>
          </a:p>
          <a:p>
            <a:pPr algn="just"/>
            <a:endParaRPr lang="en-US" sz="2000" dirty="0"/>
          </a:p>
          <a:p>
            <a:pPr algn="just"/>
            <a:r>
              <a:rPr lang="en-US" sz="2000" dirty="0"/>
              <a:t>A field string defined using tables always has both global and external visibility no matter where it is defined in the program. This means that if you place a tables statement in a subroutine, the definition is global and you cannot have another definition for the same field string anywhere in that program.</a:t>
            </a:r>
          </a:p>
          <a:p>
            <a:pPr algn="just"/>
            <a:endParaRPr lang="en-US" sz="2000" dirty="0"/>
          </a:p>
          <a:p>
            <a:pPr algn="just"/>
            <a:r>
              <a:rPr lang="en-US" sz="2000" dirty="0"/>
              <a:t>The following is the syntax for defining a field string using the tables statement.</a:t>
            </a:r>
          </a:p>
          <a:p>
            <a:pPr algn="just"/>
            <a:endParaRPr lang="en-US" sz="2000" dirty="0"/>
          </a:p>
          <a:p>
            <a:pPr algn="just"/>
            <a:r>
              <a:rPr lang="en-US" sz="2000" b="1" dirty="0">
                <a:solidFill>
                  <a:srgbClr val="0000FF"/>
                </a:solidFill>
              </a:rPr>
              <a:t>tables fs1.</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2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Field String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Define field string using multiple syntax options and ways</a:t>
            </a:r>
          </a:p>
          <a:p>
            <a:endParaRPr lang="en-US" sz="2400" dirty="0"/>
          </a:p>
          <a:p>
            <a:r>
              <a:rPr lang="en-US" sz="2400" dirty="0"/>
              <a:t>Program: </a:t>
            </a:r>
            <a:r>
              <a:rPr lang="en-US" sz="2400" dirty="0">
                <a:hlinkClick r:id="rId2"/>
              </a:rPr>
              <a:t>ZNC_XX_FIELDSTRING</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3611FC-C637-4614-B500-41C47F32245E}"/>
              </a:ext>
            </a:extLst>
          </p:cNvPr>
          <p:cNvSpPr txBox="1"/>
          <p:nvPr/>
        </p:nvSpPr>
        <p:spPr>
          <a:xfrm>
            <a:off x="261764" y="2486110"/>
            <a:ext cx="11696242" cy="3970318"/>
          </a:xfrm>
          <a:prstGeom prst="rect">
            <a:avLst/>
          </a:prstGeom>
          <a:noFill/>
        </p:spPr>
        <p:txBody>
          <a:bodyPr wrap="square">
            <a:spAutoFit/>
          </a:bodyPr>
          <a:lstStyle/>
          <a:p>
            <a:pPr algn="just"/>
            <a:r>
              <a:rPr lang="en-US" b="1" dirty="0"/>
              <a:t>Why do I need to create field strings? Why can't I use just simple variables?</a:t>
            </a:r>
          </a:p>
          <a:p>
            <a:pPr algn="just"/>
            <a:r>
              <a:rPr lang="en-US" dirty="0"/>
              <a:t>Field strings give you a way of organizing your variables into groups. When you have hundreds of variables in a program, organizing them into field strings makes the relationships between the variables clearer. Using field strings to group fields together also enables you to perform an operation on a group of variables as if they were a single variable. So, for example, if you need to move 100 variables, you can usually code a single statement to perform the move from one field string to another, instead of coding 100 assignment statements for individual variables. Moving a single field string is also more efficient than 100 move statements, so your program runs faster. You will see in the coming chapters that many statements can use a field string as an operand. If you can use field strings, you can take advantage of them, and they will save you a lot of coding and debugging time.</a:t>
            </a:r>
          </a:p>
          <a:p>
            <a:pPr algn="just"/>
            <a:endParaRPr lang="en-US" dirty="0"/>
          </a:p>
          <a:p>
            <a:pPr algn="just"/>
            <a:r>
              <a:rPr lang="en-US" b="1" dirty="0"/>
              <a:t>Why would I use my own structured type instead of a DDIC structure? Can't I create field strings with both?</a:t>
            </a:r>
          </a:p>
          <a:p>
            <a:pPr algn="just"/>
            <a:r>
              <a:rPr lang="en-US" dirty="0"/>
              <a:t>Yes, you can. The functionality of DDIC structures far outweighs that provided by structured types because they can provide labels, F1, and F4 help. However, types can be used to define nested structured types that contain internal tables. DDIC structures can't. </a:t>
            </a:r>
          </a:p>
        </p:txBody>
      </p:sp>
    </p:spTree>
    <p:extLst>
      <p:ext uri="{BB962C8B-B14F-4D97-AF65-F5344CB8AC3E}">
        <p14:creationId xmlns:p14="http://schemas.microsoft.com/office/powerpoint/2010/main" val="128511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400" b="1" dirty="0"/>
              <a:t>Defining Types </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419124"/>
          </a:xfrm>
          <a:prstGeom prst="rect">
            <a:avLst/>
          </a:prstGeom>
          <a:noFill/>
        </p:spPr>
        <p:txBody>
          <a:bodyPr wrap="square" rtlCol="0">
            <a:spAutoFit/>
          </a:bodyPr>
          <a:lstStyle/>
          <a:p>
            <a:pPr algn="l" eaLnBrk="1" hangingPunct="1">
              <a:lnSpc>
                <a:spcPct val="90000"/>
              </a:lnSpc>
            </a:pPr>
            <a:r>
              <a:rPr lang="en-US" altLang="en-US" sz="2400" b="1" dirty="0">
                <a:solidFill>
                  <a:srgbClr val="0000FF"/>
                </a:solidFill>
              </a:rPr>
              <a:t>Syntax: </a:t>
            </a:r>
          </a:p>
          <a:p>
            <a:pPr algn="l" eaLnBrk="1" hangingPunct="1">
              <a:lnSpc>
                <a:spcPct val="90000"/>
              </a:lnSpc>
            </a:pPr>
            <a:endParaRPr lang="en-US" altLang="en-US" sz="2400" b="1" dirty="0">
              <a:solidFill>
                <a:srgbClr val="0000FF"/>
              </a:solidFill>
            </a:endParaRPr>
          </a:p>
          <a:p>
            <a:pPr algn="l" eaLnBrk="1" hangingPunct="1">
              <a:lnSpc>
                <a:spcPct val="90000"/>
              </a:lnSpc>
            </a:pPr>
            <a:r>
              <a:rPr lang="en-US" altLang="en-US" sz="2400" b="1" dirty="0">
                <a:solidFill>
                  <a:srgbClr val="0000FF"/>
                </a:solidFill>
              </a:rPr>
              <a:t>types </a:t>
            </a:r>
            <a:r>
              <a:rPr lang="en-US" altLang="en-US" sz="2400" b="1" i="1" dirty="0">
                <a:solidFill>
                  <a:srgbClr val="0000FF"/>
                </a:solidFill>
              </a:rPr>
              <a:t>t1</a:t>
            </a:r>
            <a:r>
              <a:rPr lang="en-US" altLang="en-US" sz="2400" b="1" dirty="0">
                <a:solidFill>
                  <a:srgbClr val="0000FF"/>
                </a:solidFill>
              </a:rPr>
              <a:t>[(</a:t>
            </a:r>
            <a:r>
              <a:rPr lang="en-US" altLang="en-US" sz="2400" b="1" i="1" dirty="0">
                <a:solidFill>
                  <a:srgbClr val="0000FF"/>
                </a:solidFill>
              </a:rPr>
              <a:t>l</a:t>
            </a:r>
            <a:r>
              <a:rPr lang="en-US" altLang="en-US" sz="2400" b="1" dirty="0">
                <a:solidFill>
                  <a:srgbClr val="0000FF"/>
                </a:solidFill>
              </a:rPr>
              <a:t>)] [type </a:t>
            </a:r>
            <a:r>
              <a:rPr lang="en-US" altLang="en-US" sz="2400" b="1" i="1" dirty="0">
                <a:solidFill>
                  <a:srgbClr val="0000FF"/>
                </a:solidFill>
              </a:rPr>
              <a:t>t</a:t>
            </a:r>
            <a:r>
              <a:rPr lang="en-US" altLang="en-US" sz="2400" b="1" dirty="0">
                <a:solidFill>
                  <a:srgbClr val="0000FF"/>
                </a:solidFill>
              </a:rPr>
              <a:t>] [decimals </a:t>
            </a:r>
            <a:r>
              <a:rPr lang="en-US" altLang="en-US" sz="2400" b="1" i="1" dirty="0">
                <a:solidFill>
                  <a:srgbClr val="0000FF"/>
                </a:solidFill>
              </a:rPr>
              <a:t>d</a:t>
            </a:r>
            <a:r>
              <a:rPr lang="en-US" altLang="en-US" sz="2400" b="1" dirty="0">
                <a:solidFill>
                  <a:srgbClr val="0000FF"/>
                </a:solidFill>
              </a:rPr>
              <a:t>]. </a:t>
            </a:r>
          </a:p>
          <a:p>
            <a:pPr algn="l" eaLnBrk="1" hangingPunct="1">
              <a:lnSpc>
                <a:spcPct val="90000"/>
              </a:lnSpc>
            </a:pPr>
            <a:endParaRPr lang="en-US" altLang="en-US" sz="2400" b="1" dirty="0">
              <a:solidFill>
                <a:srgbClr val="0000FF"/>
              </a:solidFill>
            </a:endParaRPr>
          </a:p>
          <a:p>
            <a:pPr algn="l" eaLnBrk="1" hangingPunct="1">
              <a:lnSpc>
                <a:spcPct val="90000"/>
              </a:lnSpc>
            </a:pPr>
            <a:r>
              <a:rPr lang="en-US" altLang="en-US" sz="2400" dirty="0"/>
              <a:t>Think of a user-defined type as a variable, but one that you can't use to store data. It can only be used to create other variables. The same rules apply to types as apply to variables and field strings.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16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User Defined Types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696243" cy="1938992"/>
          </a:xfrm>
          <a:prstGeom prst="rect">
            <a:avLst/>
          </a:prstGeom>
          <a:noFill/>
        </p:spPr>
        <p:txBody>
          <a:bodyPr wrap="square" rtlCol="0">
            <a:spAutoFit/>
          </a:bodyPr>
          <a:lstStyle/>
          <a:p>
            <a:r>
              <a:rPr lang="en-US" sz="2400" dirty="0"/>
              <a:t>Define Types and Structured types along with Type-pools in data dictionary. </a:t>
            </a:r>
          </a:p>
          <a:p>
            <a:endParaRPr lang="en-US" sz="2400" dirty="0"/>
          </a:p>
          <a:p>
            <a:r>
              <a:rPr lang="en-US" sz="2400" dirty="0"/>
              <a:t>Program: </a:t>
            </a:r>
            <a:r>
              <a:rPr lang="en-US" sz="2400" dirty="0">
                <a:hlinkClick r:id="rId2"/>
              </a:rPr>
              <a:t>ZNC_XX_TYPES</a:t>
            </a:r>
            <a:r>
              <a:rPr lang="en-US" sz="2400" dirty="0"/>
              <a:t> </a:t>
            </a:r>
          </a:p>
          <a:p>
            <a:r>
              <a:rPr lang="en-US" sz="2400" dirty="0"/>
              <a:t>Type-pools: </a:t>
            </a:r>
            <a:r>
              <a:rPr lang="en-US" sz="2400" dirty="0">
                <a:hlinkClick r:id="rId3"/>
              </a:rPr>
              <a:t>ZTX1</a:t>
            </a:r>
            <a:endParaRPr lang="en-US" sz="2400" dirty="0"/>
          </a:p>
          <a:p>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48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If Statement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The if statement in ABAP/4 has relational operators for equality and inequality and special relational operators for string comparisons and for bit masks.</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169A4D1-6491-441A-93B3-5C244A4B1B38}"/>
              </a:ext>
            </a:extLst>
          </p:cNvPr>
          <p:cNvPicPr>
            <a:picLocks noChangeAspect="1"/>
          </p:cNvPicPr>
          <p:nvPr/>
        </p:nvPicPr>
        <p:blipFill>
          <a:blip r:embed="rId4"/>
          <a:stretch>
            <a:fillRect/>
          </a:stretch>
        </p:blipFill>
        <p:spPr>
          <a:xfrm>
            <a:off x="261764" y="2015367"/>
            <a:ext cx="6008407" cy="3685637"/>
          </a:xfrm>
          <a:prstGeom prst="rect">
            <a:avLst/>
          </a:prstGeom>
        </p:spPr>
      </p:pic>
      <p:pic>
        <p:nvPicPr>
          <p:cNvPr id="7" name="Picture 6">
            <a:extLst>
              <a:ext uri="{FF2B5EF4-FFF2-40B4-BE49-F238E27FC236}">
                <a16:creationId xmlns:a16="http://schemas.microsoft.com/office/drawing/2014/main" id="{83D9930A-80DC-4A4B-ADC3-8FD1793D63F2}"/>
              </a:ext>
            </a:extLst>
          </p:cNvPr>
          <p:cNvPicPr>
            <a:picLocks noChangeAspect="1"/>
          </p:cNvPicPr>
          <p:nvPr/>
        </p:nvPicPr>
        <p:blipFill>
          <a:blip r:embed="rId5"/>
          <a:stretch>
            <a:fillRect/>
          </a:stretch>
        </p:blipFill>
        <p:spPr>
          <a:xfrm>
            <a:off x="6708710" y="2015367"/>
            <a:ext cx="4916646" cy="4348111"/>
          </a:xfrm>
          <a:prstGeom prst="rect">
            <a:avLst/>
          </a:prstGeom>
        </p:spPr>
      </p:pic>
      <p:cxnSp>
        <p:nvCxnSpPr>
          <p:cNvPr id="9" name="Straight Connector 8">
            <a:extLst>
              <a:ext uri="{FF2B5EF4-FFF2-40B4-BE49-F238E27FC236}">
                <a16:creationId xmlns:a16="http://schemas.microsoft.com/office/drawing/2014/main" id="{C40A44B8-0F73-4C32-A588-DBD56A8BE59C}"/>
              </a:ext>
            </a:extLst>
          </p:cNvPr>
          <p:cNvCxnSpPr/>
          <p:nvPr/>
        </p:nvCxnSpPr>
        <p:spPr>
          <a:xfrm>
            <a:off x="6464590" y="1912776"/>
            <a:ext cx="0" cy="463580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9849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a:t>
            </a:r>
            <a:r>
              <a:rPr lang="en-US" b="1" dirty="0" err="1"/>
              <a:t>fdpos</a:t>
            </a:r>
            <a:r>
              <a:rPr lang="en-US" b="1" dirty="0"/>
              <a:t> variable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015663"/>
          </a:xfrm>
          <a:prstGeom prst="rect">
            <a:avLst/>
          </a:prstGeom>
          <a:noFill/>
        </p:spPr>
        <p:txBody>
          <a:bodyPr wrap="square" rtlCol="0">
            <a:spAutoFit/>
          </a:bodyPr>
          <a:lstStyle/>
          <a:p>
            <a:pPr algn="just"/>
            <a:r>
              <a:rPr lang="en-US" sz="2000" dirty="0"/>
              <a:t>Use of these operators always sets the system variable </a:t>
            </a:r>
            <a:r>
              <a:rPr lang="en-US" sz="2000" dirty="0" err="1"/>
              <a:t>sy-fdpos</a:t>
            </a:r>
            <a:r>
              <a:rPr lang="en-US" sz="2000" dirty="0"/>
              <a:t>. If the result of the comparison is true, </a:t>
            </a:r>
            <a:r>
              <a:rPr lang="en-US" sz="2000" dirty="0" err="1"/>
              <a:t>sy-fdpos</a:t>
            </a:r>
            <a:r>
              <a:rPr lang="en-US" sz="2000" dirty="0"/>
              <a:t> contains the zero-based offset of the first matching or non-matching character. Otherwise, </a:t>
            </a:r>
            <a:r>
              <a:rPr lang="en-US" sz="2000" dirty="0" err="1"/>
              <a:t>sy-fdpos</a:t>
            </a:r>
            <a:r>
              <a:rPr lang="en-US" sz="2000" dirty="0"/>
              <a:t> contains the length of v1. The value assigned to </a:t>
            </a:r>
            <a:r>
              <a:rPr lang="en-US" sz="2000" dirty="0" err="1"/>
              <a:t>sy-fdpos</a:t>
            </a:r>
            <a:r>
              <a:rPr lang="en-US" sz="2000" dirty="0"/>
              <a:t> by each operator is described in Table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553075-C0A6-4363-9E29-ACA688B8D2A2}"/>
              </a:ext>
            </a:extLst>
          </p:cNvPr>
          <p:cNvPicPr>
            <a:picLocks noChangeAspect="1"/>
          </p:cNvPicPr>
          <p:nvPr/>
        </p:nvPicPr>
        <p:blipFill>
          <a:blip r:embed="rId4"/>
          <a:stretch>
            <a:fillRect/>
          </a:stretch>
        </p:blipFill>
        <p:spPr>
          <a:xfrm>
            <a:off x="261764" y="2218464"/>
            <a:ext cx="6762654" cy="2422154"/>
          </a:xfrm>
          <a:prstGeom prst="rect">
            <a:avLst/>
          </a:prstGeom>
        </p:spPr>
      </p:pic>
      <p:pic>
        <p:nvPicPr>
          <p:cNvPr id="8195" name="Picture 3" descr="Condition Icons - Download Free Vector Icons | Noun Project">
            <a:extLst>
              <a:ext uri="{FF2B5EF4-FFF2-40B4-BE49-F238E27FC236}">
                <a16:creationId xmlns:a16="http://schemas.microsoft.com/office/drawing/2014/main" id="{C2CE1574-1ED6-46B8-A0F7-2FDA57D5DB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1630" y="2218464"/>
            <a:ext cx="2559970" cy="255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95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If Conditions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Exercise for the If Condition with simple and string comparison operators.</a:t>
            </a:r>
          </a:p>
          <a:p>
            <a:endParaRPr lang="en-US" sz="2400" dirty="0"/>
          </a:p>
          <a:p>
            <a:r>
              <a:rPr lang="en-US" sz="2400" dirty="0"/>
              <a:t>Program Name: </a:t>
            </a:r>
            <a:r>
              <a:rPr lang="en-US" sz="2400" dirty="0">
                <a:hlinkClick r:id="rId2"/>
              </a:rPr>
              <a:t>ZNC_XX_IF</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10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ABAP Workbench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AEBA078-17BD-4EF4-AFCF-7A7DBBEF3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62" y="982563"/>
            <a:ext cx="8137525" cy="548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57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Case Expression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33993" y="844747"/>
            <a:ext cx="11696243" cy="5109091"/>
          </a:xfrm>
          <a:prstGeom prst="rect">
            <a:avLst/>
          </a:prstGeom>
          <a:noFill/>
        </p:spPr>
        <p:txBody>
          <a:bodyPr wrap="square" rtlCol="0">
            <a:spAutoFit/>
          </a:bodyPr>
          <a:lstStyle/>
          <a:p>
            <a:pPr algn="just"/>
            <a:r>
              <a:rPr lang="en-US" dirty="0"/>
              <a:t>The case statement performs a series of comparisons. </a:t>
            </a:r>
            <a:r>
              <a:rPr lang="en-US" sz="1600" dirty="0"/>
              <a:t>The following is the syntax for the case statement.</a:t>
            </a:r>
          </a:p>
          <a:p>
            <a:pPr algn="just"/>
            <a:endParaRPr lang="en-US" sz="1600" dirty="0"/>
          </a:p>
          <a:p>
            <a:pPr algn="just"/>
            <a:r>
              <a:rPr lang="en-US" sz="1600" b="1" dirty="0">
                <a:solidFill>
                  <a:srgbClr val="0000FF"/>
                </a:solidFill>
              </a:rPr>
              <a:t>case v1.</a:t>
            </a:r>
          </a:p>
          <a:p>
            <a:pPr algn="just"/>
            <a:r>
              <a:rPr lang="en-US" sz="1600" b="1" dirty="0">
                <a:solidFill>
                  <a:srgbClr val="0000FF"/>
                </a:solidFill>
              </a:rPr>
              <a:t>    when v2 [ or </a:t>
            </a:r>
            <a:r>
              <a:rPr lang="en-US" sz="1600" b="1" dirty="0" err="1">
                <a:solidFill>
                  <a:srgbClr val="0000FF"/>
                </a:solidFill>
              </a:rPr>
              <a:t>vn</a:t>
            </a:r>
            <a:r>
              <a:rPr lang="en-US" sz="1600" b="1" dirty="0">
                <a:solidFill>
                  <a:srgbClr val="0000FF"/>
                </a:solidFill>
              </a:rPr>
              <a:t> ... ].</a:t>
            </a:r>
          </a:p>
          <a:p>
            <a:pPr algn="just"/>
            <a:r>
              <a:rPr lang="en-US" sz="1600" b="1" dirty="0">
                <a:solidFill>
                  <a:srgbClr val="0000FF"/>
                </a:solidFill>
              </a:rPr>
              <a:t>        ---</a:t>
            </a:r>
          </a:p>
          <a:p>
            <a:pPr algn="just"/>
            <a:r>
              <a:rPr lang="en-US" sz="1600" b="1" dirty="0">
                <a:solidFill>
                  <a:srgbClr val="0000FF"/>
                </a:solidFill>
              </a:rPr>
              <a:t>    when v3 [ or </a:t>
            </a:r>
            <a:r>
              <a:rPr lang="en-US" sz="1600" b="1" dirty="0" err="1">
                <a:solidFill>
                  <a:srgbClr val="0000FF"/>
                </a:solidFill>
              </a:rPr>
              <a:t>vn</a:t>
            </a:r>
            <a:r>
              <a:rPr lang="en-US" sz="1600" b="1" dirty="0">
                <a:solidFill>
                  <a:srgbClr val="0000FF"/>
                </a:solidFill>
              </a:rPr>
              <a:t> ... ].</a:t>
            </a:r>
          </a:p>
          <a:p>
            <a:pPr algn="just"/>
            <a:r>
              <a:rPr lang="en-US" sz="1600" b="1" dirty="0">
                <a:solidFill>
                  <a:srgbClr val="0000FF"/>
                </a:solidFill>
              </a:rPr>
              <a:t>        ---</a:t>
            </a:r>
          </a:p>
          <a:p>
            <a:pPr algn="just"/>
            <a:r>
              <a:rPr lang="en-US" sz="1600" b="1" dirty="0">
                <a:solidFill>
                  <a:srgbClr val="0000FF"/>
                </a:solidFill>
              </a:rPr>
              <a:t>    [ when others.</a:t>
            </a:r>
          </a:p>
          <a:p>
            <a:pPr algn="just"/>
            <a:r>
              <a:rPr lang="en-US" sz="1600" b="1" dirty="0">
                <a:solidFill>
                  <a:srgbClr val="0000FF"/>
                </a:solidFill>
              </a:rPr>
              <a:t>        --- ]</a:t>
            </a:r>
          </a:p>
          <a:p>
            <a:pPr algn="just"/>
            <a:r>
              <a:rPr lang="en-US" sz="1600" b="1" dirty="0">
                <a:solidFill>
                  <a:srgbClr val="0000FF"/>
                </a:solidFill>
              </a:rPr>
              <a:t>    </a:t>
            </a:r>
            <a:r>
              <a:rPr lang="en-US" sz="1600" b="1" dirty="0" err="1">
                <a:solidFill>
                  <a:srgbClr val="0000FF"/>
                </a:solidFill>
              </a:rPr>
              <a:t>endcase</a:t>
            </a:r>
            <a:r>
              <a:rPr lang="en-US" sz="1600" b="1" dirty="0">
                <a:solidFill>
                  <a:srgbClr val="0000FF"/>
                </a:solidFill>
              </a:rPr>
              <a:t>.</a:t>
            </a:r>
          </a:p>
          <a:p>
            <a:pPr algn="just"/>
            <a:endParaRPr lang="en-US" sz="1600" dirty="0"/>
          </a:p>
          <a:p>
            <a:pPr marL="285750" indent="-285750" algn="just">
              <a:buFont typeface="Arial" panose="020B0604020202020204" pitchFamily="34" charset="0"/>
              <a:buChar char="•"/>
            </a:pPr>
            <a:r>
              <a:rPr lang="en-US" sz="1600" dirty="0"/>
              <a:t>Only statements following the first matching when are executed.</a:t>
            </a:r>
          </a:p>
          <a:p>
            <a:pPr marL="285750" indent="-285750" algn="just">
              <a:buFont typeface="Arial" panose="020B0604020202020204" pitchFamily="34" charset="0"/>
              <a:buChar char="•"/>
            </a:pPr>
            <a:r>
              <a:rPr lang="en-US" sz="1600" dirty="0"/>
              <a:t>when others matches if none of the preceding when match.</a:t>
            </a:r>
          </a:p>
          <a:p>
            <a:pPr marL="285750" indent="-285750" algn="just">
              <a:buFont typeface="Arial" panose="020B0604020202020204" pitchFamily="34" charset="0"/>
              <a:buChar char="•"/>
            </a:pPr>
            <a:r>
              <a:rPr lang="en-US" sz="1600" dirty="0"/>
              <a:t>If when others is not coded and none of the when match, processing continues with the first</a:t>
            </a:r>
          </a:p>
          <a:p>
            <a:pPr algn="just"/>
            <a:r>
              <a:rPr lang="en-US" sz="1600" dirty="0"/>
              <a:t>      statement following </a:t>
            </a:r>
            <a:r>
              <a:rPr lang="en-US" sz="1600" dirty="0" err="1"/>
              <a:t>endcase</a:t>
            </a:r>
            <a:r>
              <a:rPr lang="en-US" sz="1600" dirty="0"/>
              <a:t>.</a:t>
            </a:r>
          </a:p>
          <a:p>
            <a:pPr marL="285750" indent="-285750" algn="just">
              <a:buFont typeface="Arial" panose="020B0604020202020204" pitchFamily="34" charset="0"/>
              <a:buChar char="•"/>
            </a:pPr>
            <a:r>
              <a:rPr lang="en-US" sz="1600" dirty="0"/>
              <a:t>Expressions are not allowed.</a:t>
            </a:r>
          </a:p>
          <a:p>
            <a:pPr marL="285750" indent="-285750" algn="just">
              <a:buFont typeface="Arial" panose="020B0604020202020204" pitchFamily="34" charset="0"/>
              <a:buChar char="•"/>
            </a:pPr>
            <a:r>
              <a:rPr lang="en-US" sz="1600" dirty="0"/>
              <a:t>Field strings are treated as type c variables.</a:t>
            </a:r>
          </a:p>
          <a:p>
            <a:pPr algn="just"/>
            <a:endParaRPr lang="en-US" sz="1600" dirty="0"/>
          </a:p>
          <a:p>
            <a:pPr algn="just"/>
            <a:r>
              <a:rPr lang="en-US" dirty="0"/>
              <a:t>Case is very similar to if/elseif. The only difference is that on each if/elseif, you can specify a complex expression. With case, you can specify only a single value to be compared, and values are always compared for equality.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switch...case in C Programming">
            <a:extLst>
              <a:ext uri="{FF2B5EF4-FFF2-40B4-BE49-F238E27FC236}">
                <a16:creationId xmlns:a16="http://schemas.microsoft.com/office/drawing/2014/main" id="{D7A7569F-2B5B-4940-A1DE-345B4A82B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715" y="1242576"/>
            <a:ext cx="2672832" cy="384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54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DO Loop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r>
              <a:rPr lang="en-US" sz="1600" dirty="0"/>
              <a:t>Loops are used to perform repetitive tasks. The do statement is a basic loop mechanism.</a:t>
            </a:r>
          </a:p>
          <a:p>
            <a:endParaRPr lang="en-US" sz="1600" dirty="0"/>
          </a:p>
          <a:p>
            <a:r>
              <a:rPr lang="en-US" sz="1600" dirty="0"/>
              <a:t>The following is the syntax for the do statement.</a:t>
            </a:r>
          </a:p>
          <a:p>
            <a:endParaRPr lang="en-US" sz="1600" dirty="0"/>
          </a:p>
          <a:p>
            <a:r>
              <a:rPr lang="en-US" sz="1600" dirty="0"/>
              <a:t>do [ v1 times ] [ varying f1 from s-c1 next s-c2 [ varying f2 from s2-c1 next s2-c2 ... ] ].</a:t>
            </a:r>
          </a:p>
          <a:p>
            <a:r>
              <a:rPr lang="en-US" sz="1600" dirty="0"/>
              <a:t>    ---</a:t>
            </a:r>
          </a:p>
          <a:p>
            <a:r>
              <a:rPr lang="en-US" sz="1600" dirty="0"/>
              <a:t>    [exit.]</a:t>
            </a:r>
          </a:p>
          <a:p>
            <a:r>
              <a:rPr lang="en-US" sz="1600" dirty="0"/>
              <a:t>    ---</a:t>
            </a:r>
          </a:p>
          <a:p>
            <a:r>
              <a:rPr lang="en-US" sz="1600" dirty="0"/>
              <a:t>    </a:t>
            </a:r>
            <a:r>
              <a:rPr lang="en-US" sz="1600" dirty="0" err="1"/>
              <a:t>enddo</a:t>
            </a:r>
            <a:r>
              <a:rPr lang="en-US" sz="1600" dirty="0"/>
              <a:t>.</a:t>
            </a:r>
          </a:p>
          <a:p>
            <a:r>
              <a:rPr lang="en-US" sz="1600" dirty="0"/>
              <a:t>	</a:t>
            </a:r>
          </a:p>
          <a:p>
            <a:r>
              <a:rPr lang="en-US" sz="1600" dirty="0"/>
              <a:t>The following points apply:</a:t>
            </a:r>
          </a:p>
          <a:p>
            <a:endParaRPr lang="en-US" sz="1600" dirty="0"/>
          </a:p>
          <a:p>
            <a:pPr marL="285750" indent="-285750">
              <a:buFont typeface="Arial" panose="020B0604020202020204" pitchFamily="34" charset="0"/>
              <a:buChar char="•"/>
            </a:pPr>
            <a:r>
              <a:rPr lang="en-US" sz="1600" dirty="0"/>
              <a:t>do loops can be nested an unlimited number of times.</a:t>
            </a:r>
          </a:p>
          <a:p>
            <a:pPr marL="285750" indent="-285750">
              <a:buFont typeface="Arial" panose="020B0604020202020204" pitchFamily="34" charset="0"/>
              <a:buChar char="•"/>
            </a:pPr>
            <a:r>
              <a:rPr lang="en-US" sz="1600" b="1" i="1" dirty="0"/>
              <a:t>exit</a:t>
            </a:r>
            <a:r>
              <a:rPr lang="en-US" sz="1600" dirty="0"/>
              <a:t> prevents further loop processing and exits immediately out of the current loop. It does not terminate the program when inside of a do loop. Processing continues at the next executable statement after the </a:t>
            </a:r>
            <a:r>
              <a:rPr lang="en-US" sz="1600" dirty="0" err="1"/>
              <a:t>enddo</a:t>
            </a:r>
            <a:r>
              <a:rPr lang="en-US" sz="1600" dirty="0"/>
              <a:t>.</a:t>
            </a:r>
          </a:p>
          <a:p>
            <a:pPr marL="285750" indent="-285750">
              <a:buFont typeface="Arial" panose="020B0604020202020204" pitchFamily="34" charset="0"/>
              <a:buChar char="•"/>
            </a:pPr>
            <a:r>
              <a:rPr lang="en-US" sz="1600" dirty="0"/>
              <a:t>You can create an infinite loop by coding do without any additions. In that situation, use exit within the loop to terminate loop processing.</a:t>
            </a:r>
          </a:p>
          <a:p>
            <a:pPr marL="285750" indent="-285750">
              <a:buFont typeface="Arial" panose="020B0604020202020204" pitchFamily="34" charset="0"/>
              <a:buChar char="•"/>
            </a:pPr>
            <a:r>
              <a:rPr lang="en-US" sz="1600" dirty="0"/>
              <a:t>Modifying the value of v1 within the loop does not affect loop processing.</a:t>
            </a:r>
          </a:p>
          <a:p>
            <a:pPr marL="285750" indent="-285750">
              <a:buFont typeface="Arial" panose="020B0604020202020204" pitchFamily="34" charset="0"/>
              <a:buChar char="•"/>
            </a:pPr>
            <a:r>
              <a:rPr lang="en-US" sz="1600" dirty="0"/>
              <a:t>Within the loop, </a:t>
            </a:r>
            <a:r>
              <a:rPr lang="en-US" sz="1600" dirty="0" err="1"/>
              <a:t>sy</a:t>
            </a:r>
            <a:r>
              <a:rPr lang="en-US" sz="1600" dirty="0"/>
              <a:t>-index contains the current iteration number. For example, the first time through the loop, </a:t>
            </a:r>
            <a:r>
              <a:rPr lang="en-US" sz="1600" dirty="0" err="1"/>
              <a:t>sy</a:t>
            </a:r>
            <a:r>
              <a:rPr lang="en-US" sz="1600" dirty="0"/>
              <a:t>-index will be 1. The second time through, </a:t>
            </a:r>
            <a:r>
              <a:rPr lang="en-US" sz="1600" dirty="0" err="1"/>
              <a:t>sy</a:t>
            </a:r>
            <a:r>
              <a:rPr lang="en-US" sz="1600" dirty="0"/>
              <a:t>-index will be 2, and so on. After </a:t>
            </a:r>
            <a:r>
              <a:rPr lang="en-US" sz="1600" dirty="0" err="1"/>
              <a:t>enddo</a:t>
            </a:r>
            <a:r>
              <a:rPr lang="en-US" sz="1600" dirty="0"/>
              <a:t>, </a:t>
            </a:r>
            <a:r>
              <a:rPr lang="en-US" sz="1600" dirty="0" err="1"/>
              <a:t>sy</a:t>
            </a:r>
            <a:r>
              <a:rPr lang="en-US" sz="1600" dirty="0"/>
              <a:t>-index contains the value it had before entering the loop. With nested do loops, </a:t>
            </a:r>
            <a:r>
              <a:rPr lang="en-US" sz="1600" dirty="0" err="1"/>
              <a:t>sy</a:t>
            </a:r>
            <a:r>
              <a:rPr lang="en-US" sz="1600" dirty="0"/>
              <a:t>-index contains the iteration number of the loop in which it is used</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Loop icon - Free download on Iconfinder">
            <a:extLst>
              <a:ext uri="{FF2B5EF4-FFF2-40B4-BE49-F238E27FC236}">
                <a16:creationId xmlns:a16="http://schemas.microsoft.com/office/drawing/2014/main" id="{91E8EA8B-C174-4FC6-BF69-A628DEDDF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5554" y="1202971"/>
            <a:ext cx="2430148" cy="243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395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DO Loop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938992"/>
          </a:xfrm>
          <a:prstGeom prst="rect">
            <a:avLst/>
          </a:prstGeom>
          <a:noFill/>
        </p:spPr>
        <p:txBody>
          <a:bodyPr wrap="square" rtlCol="0">
            <a:spAutoFit/>
          </a:bodyPr>
          <a:lstStyle/>
          <a:p>
            <a:r>
              <a:rPr lang="en-US" sz="2400" dirty="0"/>
              <a:t>Understand the DO..</a:t>
            </a:r>
            <a:r>
              <a:rPr lang="en-US" sz="2400" dirty="0" err="1"/>
              <a:t>EndDO</a:t>
            </a:r>
            <a:r>
              <a:rPr lang="en-US" sz="2400" dirty="0"/>
              <a:t> loop for fixed looping times. Use the system variables inside of the loop.</a:t>
            </a:r>
          </a:p>
          <a:p>
            <a:r>
              <a:rPr lang="en-US" sz="2400" dirty="0"/>
              <a:t>Also use the </a:t>
            </a:r>
            <a:r>
              <a:rPr lang="en-US" sz="2400" dirty="0" err="1"/>
              <a:t>sy</a:t>
            </a:r>
            <a:r>
              <a:rPr lang="en-US" sz="2400" dirty="0"/>
              <a:t>-index system variable to understand the loop counter.</a:t>
            </a:r>
          </a:p>
          <a:p>
            <a:endParaRPr lang="en-US" sz="2400" dirty="0"/>
          </a:p>
          <a:p>
            <a:r>
              <a:rPr lang="en-US" sz="2400" dirty="0"/>
              <a:t>Program Name: </a:t>
            </a:r>
            <a:r>
              <a:rPr lang="en-US" sz="2400" dirty="0">
                <a:hlinkClick r:id="rId2"/>
              </a:rPr>
              <a:t>ZNC_XX_DO</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95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While Loop – a conditional looping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493812"/>
          </a:xfrm>
          <a:prstGeom prst="rect">
            <a:avLst/>
          </a:prstGeom>
          <a:noFill/>
        </p:spPr>
        <p:txBody>
          <a:bodyPr wrap="square" rtlCol="0">
            <a:spAutoFit/>
          </a:bodyPr>
          <a:lstStyle/>
          <a:p>
            <a:r>
              <a:rPr lang="en-US" sz="1400" dirty="0"/>
              <a:t>The while statement is a looping mechanism similar to do. The following is the syntax for the while statement.</a:t>
            </a:r>
          </a:p>
          <a:p>
            <a:endParaRPr lang="en-US" sz="1400" dirty="0"/>
          </a:p>
          <a:p>
            <a:r>
              <a:rPr lang="en-US" sz="1400" b="1" dirty="0">
                <a:solidFill>
                  <a:srgbClr val="0000FF"/>
                </a:solidFill>
              </a:rPr>
              <a:t>while exp [ vary f1 from s-c1 next s-c2 [ vary f2 from s2-c1 next s2-c2 ... ]</a:t>
            </a:r>
          </a:p>
          <a:p>
            <a:r>
              <a:rPr lang="en-US" sz="1400" b="1" dirty="0">
                <a:solidFill>
                  <a:srgbClr val="0000FF"/>
                </a:solidFill>
              </a:rPr>
              <a:t>    ---</a:t>
            </a:r>
          </a:p>
          <a:p>
            <a:r>
              <a:rPr lang="en-US" sz="1400" b="1" dirty="0">
                <a:solidFill>
                  <a:srgbClr val="0000FF"/>
                </a:solidFill>
              </a:rPr>
              <a:t>    [ exit. ]</a:t>
            </a:r>
          </a:p>
          <a:p>
            <a:r>
              <a:rPr lang="en-US" sz="1400" b="1" dirty="0">
                <a:solidFill>
                  <a:srgbClr val="0000FF"/>
                </a:solidFill>
              </a:rPr>
              <a:t>    ---</a:t>
            </a:r>
          </a:p>
          <a:p>
            <a:r>
              <a:rPr lang="en-US" sz="1400" b="1" dirty="0">
                <a:solidFill>
                  <a:srgbClr val="0000FF"/>
                </a:solidFill>
              </a:rPr>
              <a:t>    </a:t>
            </a:r>
            <a:r>
              <a:rPr lang="en-US" sz="1400" b="1" dirty="0" err="1">
                <a:solidFill>
                  <a:srgbClr val="0000FF"/>
                </a:solidFill>
              </a:rPr>
              <a:t>endwhile</a:t>
            </a:r>
            <a:r>
              <a:rPr lang="en-US" sz="1400" b="1" dirty="0">
                <a:solidFill>
                  <a:srgbClr val="0000FF"/>
                </a:solidFill>
              </a:rPr>
              <a:t>.</a:t>
            </a:r>
          </a:p>
          <a:p>
            <a:r>
              <a:rPr lang="en-US" sz="1400" b="1" dirty="0">
                <a:solidFill>
                  <a:srgbClr val="0000FF"/>
                </a:solidFill>
              </a:rPr>
              <a:t>where:</a:t>
            </a:r>
          </a:p>
          <a:p>
            <a:endParaRPr lang="en-US" sz="1400" dirty="0"/>
          </a:p>
          <a:p>
            <a:pPr marL="285750" indent="-285750">
              <a:buFont typeface="Arial" panose="020B0604020202020204" pitchFamily="34" charset="0"/>
              <a:buChar char="•"/>
            </a:pPr>
            <a:r>
              <a:rPr lang="en-US" sz="1500" dirty="0"/>
              <a:t>exp is a logical expression.</a:t>
            </a:r>
          </a:p>
          <a:p>
            <a:pPr marL="285750" indent="-285750">
              <a:buFont typeface="Arial" panose="020B0604020202020204" pitchFamily="34" charset="0"/>
              <a:buChar char="•"/>
            </a:pPr>
            <a:r>
              <a:rPr lang="en-US" sz="1500" dirty="0"/>
              <a:t>s is a field string having the components c1 and c2.</a:t>
            </a:r>
          </a:p>
          <a:p>
            <a:pPr marL="285750" indent="-285750">
              <a:buFont typeface="Arial" panose="020B0604020202020204" pitchFamily="34" charset="0"/>
              <a:buChar char="•"/>
            </a:pPr>
            <a:r>
              <a:rPr lang="en-US" sz="1500" dirty="0"/>
              <a:t>f1 is a variable. The components of s must be able to be converted to the data type and length of f1.</a:t>
            </a:r>
          </a:p>
          <a:p>
            <a:pPr lvl="1"/>
            <a:r>
              <a:rPr lang="en-US" sz="1500" dirty="0"/>
              <a:t>... represents any number of complete vary clauses.</a:t>
            </a:r>
          </a:p>
          <a:p>
            <a:pPr lvl="1"/>
            <a:r>
              <a:rPr lang="en-US" sz="1500" dirty="0"/>
              <a:t>--- represents any number of lines of code.</a:t>
            </a:r>
          </a:p>
          <a:p>
            <a:endParaRPr lang="en-US" sz="1500" dirty="0"/>
          </a:p>
          <a:p>
            <a:r>
              <a:rPr lang="en-US" sz="1500" dirty="0"/>
              <a:t>The following points apply:</a:t>
            </a:r>
          </a:p>
          <a:p>
            <a:pPr marL="285750" indent="-285750">
              <a:buFont typeface="Arial" panose="020B0604020202020204" pitchFamily="34" charset="0"/>
              <a:buChar char="•"/>
            </a:pPr>
            <a:r>
              <a:rPr lang="en-US" sz="1500" dirty="0"/>
              <a:t>while loops can be nested an infinite number of times and also be nested within any other type of loop.</a:t>
            </a:r>
          </a:p>
          <a:p>
            <a:pPr marL="285750" indent="-285750">
              <a:buFont typeface="Arial" panose="020B0604020202020204" pitchFamily="34" charset="0"/>
              <a:buChar char="•"/>
            </a:pPr>
            <a:r>
              <a:rPr lang="en-US" sz="1500" dirty="0"/>
              <a:t>exit prevents further loop processing and exits immediately out of the current loop. Processing continues at the next executable statement after </a:t>
            </a:r>
            <a:r>
              <a:rPr lang="en-US" sz="1500" dirty="0" err="1"/>
              <a:t>endwhile</a:t>
            </a:r>
            <a:r>
              <a:rPr lang="en-US" sz="1500" dirty="0"/>
              <a:t>.</a:t>
            </a:r>
          </a:p>
          <a:p>
            <a:pPr marL="285750" indent="-285750">
              <a:buFont typeface="Arial" panose="020B0604020202020204" pitchFamily="34" charset="0"/>
              <a:buChar char="•"/>
            </a:pPr>
            <a:r>
              <a:rPr lang="en-US" sz="1500" dirty="0"/>
              <a:t>Within the loop, </a:t>
            </a:r>
            <a:r>
              <a:rPr lang="en-US" sz="1500" dirty="0" err="1"/>
              <a:t>sy</a:t>
            </a:r>
            <a:r>
              <a:rPr lang="en-US" sz="1500" dirty="0"/>
              <a:t>-index contains the current iteration number. After </a:t>
            </a:r>
            <a:r>
              <a:rPr lang="en-US" sz="1500" dirty="0" err="1"/>
              <a:t>endwhile</a:t>
            </a:r>
            <a:r>
              <a:rPr lang="en-US" sz="1500" dirty="0"/>
              <a:t>,</a:t>
            </a:r>
          </a:p>
          <a:p>
            <a:pPr marL="285750" indent="-285750">
              <a:buFont typeface="Arial" panose="020B0604020202020204" pitchFamily="34" charset="0"/>
              <a:buChar char="•"/>
            </a:pPr>
            <a:r>
              <a:rPr lang="en-US" sz="1500" dirty="0" err="1"/>
              <a:t>sy</a:t>
            </a:r>
            <a:r>
              <a:rPr lang="en-US" sz="1500" dirty="0"/>
              <a:t>-index contains the value it had before entering the loop. With nested while loops, </a:t>
            </a:r>
            <a:r>
              <a:rPr lang="en-US" sz="1500" dirty="0" err="1"/>
              <a:t>sy</a:t>
            </a:r>
            <a:r>
              <a:rPr lang="en-US" sz="1500" dirty="0"/>
              <a:t>-index contains the iteration number of the loop in which it is used.</a:t>
            </a:r>
          </a:p>
          <a:p>
            <a:pPr marL="285750" indent="-285750">
              <a:buFont typeface="Arial" panose="020B0604020202020204" pitchFamily="34" charset="0"/>
              <a:buChar char="•"/>
            </a:pPr>
            <a:r>
              <a:rPr lang="en-US" sz="1500" dirty="0" err="1"/>
              <a:t>endwhile</a:t>
            </a:r>
            <a:r>
              <a:rPr lang="en-US" sz="1500" dirty="0"/>
              <a:t> always copies the value of f1 back into the sending component.</a:t>
            </a:r>
          </a:p>
          <a:p>
            <a:pPr marL="285750" indent="-285750">
              <a:buFont typeface="Arial" panose="020B0604020202020204" pitchFamily="34" charset="0"/>
              <a:buChar char="•"/>
            </a:pPr>
            <a:r>
              <a:rPr lang="en-US" sz="1500" dirty="0"/>
              <a:t>On a while statement containing a logical expression and a varying addition, the logical expression is evaluated first.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Dart Programming - while Loop - Tutorialspoint">
            <a:extLst>
              <a:ext uri="{FF2B5EF4-FFF2-40B4-BE49-F238E27FC236}">
                <a16:creationId xmlns:a16="http://schemas.microsoft.com/office/drawing/2014/main" id="{3381EAF2-0E8B-4A8D-8D8B-A715EEEE2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4676" y="1120169"/>
            <a:ext cx="3111584" cy="409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61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Use of continue, exit and check</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The continue, exit and check statements are used to control the flow of the loop and perhaps allows to also jump, come out of the loop depending on need.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CE7DBCF-F130-4A7E-A0F0-B78B531F611F}"/>
              </a:ext>
            </a:extLst>
          </p:cNvPr>
          <p:cNvPicPr>
            <a:picLocks noChangeAspect="1"/>
          </p:cNvPicPr>
          <p:nvPr/>
        </p:nvPicPr>
        <p:blipFill rotWithShape="1">
          <a:blip r:embed="rId4"/>
          <a:srcRect t="4413"/>
          <a:stretch/>
        </p:blipFill>
        <p:spPr>
          <a:xfrm>
            <a:off x="2853865" y="2108718"/>
            <a:ext cx="6484269" cy="1622734"/>
          </a:xfrm>
          <a:prstGeom prst="rect">
            <a:avLst/>
          </a:prstGeom>
        </p:spPr>
      </p:pic>
    </p:spTree>
    <p:extLst>
      <p:ext uri="{BB962C8B-B14F-4D97-AF65-F5344CB8AC3E}">
        <p14:creationId xmlns:p14="http://schemas.microsoft.com/office/powerpoint/2010/main" val="293204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While and Conditional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35902" y="982353"/>
            <a:ext cx="11608219" cy="1569660"/>
          </a:xfrm>
          <a:prstGeom prst="rect">
            <a:avLst/>
          </a:prstGeom>
          <a:noFill/>
        </p:spPr>
        <p:txBody>
          <a:bodyPr wrap="square" rtlCol="0">
            <a:spAutoFit/>
          </a:bodyPr>
          <a:lstStyle/>
          <a:p>
            <a:r>
              <a:rPr lang="en-US" sz="2400" dirty="0"/>
              <a:t>Exercise demonstrates the while loop and termination/jump of loop processing depending on the special control flow.</a:t>
            </a:r>
          </a:p>
          <a:p>
            <a:endParaRPr lang="en-US" sz="2400" dirty="0"/>
          </a:p>
          <a:p>
            <a:r>
              <a:rPr lang="en-US" sz="2400" dirty="0"/>
              <a:t>Program Name: </a:t>
            </a:r>
            <a:r>
              <a:rPr lang="en-US" sz="2400" dirty="0">
                <a:hlinkClick r:id="rId2"/>
              </a:rPr>
              <a:t>ZNC_XX_WHILEC</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4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Debugging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Debugging abap code Basics.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175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2</a:t>
            </a:r>
          </a:p>
        </p:txBody>
      </p:sp>
    </p:spTree>
    <p:extLst>
      <p:ext uri="{BB962C8B-B14F-4D97-AF65-F5344CB8AC3E}">
        <p14:creationId xmlns:p14="http://schemas.microsoft.com/office/powerpoint/2010/main" val="3867772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get used to SE80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Search the database table created in last section. Try to edit data element created in last class.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7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Package Assignment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7E1E0B2-5C2C-48D8-9A3E-05BA58B3AB26}"/>
              </a:ext>
            </a:extLst>
          </p:cNvPr>
          <p:cNvPicPr>
            <a:picLocks noChangeAspect="1"/>
          </p:cNvPicPr>
          <p:nvPr/>
        </p:nvPicPr>
        <p:blipFill>
          <a:blip r:embed="rId4"/>
          <a:stretch>
            <a:fillRect/>
          </a:stretch>
        </p:blipFill>
        <p:spPr>
          <a:xfrm>
            <a:off x="409204" y="1071321"/>
            <a:ext cx="6139378" cy="4900085"/>
          </a:xfrm>
          <a:prstGeom prst="rect">
            <a:avLst/>
          </a:prstGeom>
        </p:spPr>
      </p:pic>
    </p:spTree>
    <p:extLst>
      <p:ext uri="{BB962C8B-B14F-4D97-AF65-F5344CB8AC3E}">
        <p14:creationId xmlns:p14="http://schemas.microsoft.com/office/powerpoint/2010/main" val="375057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Change Packages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Create a simple structure for admin info in local object and move that to your productive package.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76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Types of ABAP Programs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5E5AB8C-54E2-4707-84BE-79773F404152}"/>
              </a:ext>
            </a:extLst>
          </p:cNvPr>
          <p:cNvPicPr>
            <a:picLocks noChangeAspect="1"/>
          </p:cNvPicPr>
          <p:nvPr/>
        </p:nvPicPr>
        <p:blipFill>
          <a:blip r:embed="rId4"/>
          <a:stretch>
            <a:fillRect/>
          </a:stretch>
        </p:blipFill>
        <p:spPr>
          <a:xfrm>
            <a:off x="349076" y="1203767"/>
            <a:ext cx="6690940" cy="4450466"/>
          </a:xfrm>
          <a:prstGeom prst="rect">
            <a:avLst/>
          </a:prstGeom>
        </p:spPr>
      </p:pic>
    </p:spTree>
    <p:extLst>
      <p:ext uri="{BB962C8B-B14F-4D97-AF65-F5344CB8AC3E}">
        <p14:creationId xmlns:p14="http://schemas.microsoft.com/office/powerpoint/2010/main" val="59827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Write Your First ABAP Program</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41745" y="982353"/>
            <a:ext cx="11602376" cy="2308324"/>
          </a:xfrm>
          <a:prstGeom prst="rect">
            <a:avLst/>
          </a:prstGeom>
          <a:noFill/>
        </p:spPr>
        <p:txBody>
          <a:bodyPr wrap="square" rtlCol="0">
            <a:spAutoFit/>
          </a:bodyPr>
          <a:lstStyle/>
          <a:p>
            <a:r>
              <a:rPr lang="en-US" sz="2400" dirty="0"/>
              <a:t>Write below ABAP programs – </a:t>
            </a:r>
            <a:r>
              <a:rPr lang="en-US" sz="2400" dirty="0">
                <a:hlinkClick r:id="rId2"/>
              </a:rPr>
              <a:t>ZNC_XX_FIRST</a:t>
            </a:r>
            <a:endParaRPr lang="en-US" sz="2400" dirty="0"/>
          </a:p>
          <a:p>
            <a:endParaRPr lang="en-US" sz="2400" dirty="0"/>
          </a:p>
          <a:p>
            <a:pPr marL="457200" indent="-457200">
              <a:buAutoNum type="arabicPeriod"/>
            </a:pPr>
            <a:r>
              <a:rPr lang="en-US" sz="2400" dirty="0"/>
              <a:t>Create Hello World program</a:t>
            </a:r>
          </a:p>
          <a:p>
            <a:pPr marL="457200" indent="-457200">
              <a:buAutoNum type="arabicPeriod"/>
            </a:pPr>
            <a:r>
              <a:rPr lang="en-US" sz="2400" dirty="0"/>
              <a:t>Create program to add two numbers</a:t>
            </a:r>
          </a:p>
          <a:p>
            <a:pPr marL="457200" indent="-457200">
              <a:buAutoNum type="arabicPeriod"/>
            </a:pPr>
            <a:r>
              <a:rPr lang="en-US" sz="2400" dirty="0"/>
              <a:t>Create Parameters to pass value</a:t>
            </a:r>
          </a:p>
          <a:p>
            <a:pPr marL="457200" indent="-457200">
              <a:buAutoNum type="arabicPeriod"/>
            </a:pPr>
            <a:r>
              <a:rPr lang="en-US" sz="2400" dirty="0"/>
              <a:t>Format the output</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760460-C249-4B7F-BE7B-A01096638AEF}"/>
              </a:ext>
            </a:extLst>
          </p:cNvPr>
          <p:cNvPicPr>
            <a:picLocks noChangeAspect="1"/>
          </p:cNvPicPr>
          <p:nvPr/>
        </p:nvPicPr>
        <p:blipFill>
          <a:blip r:embed="rId5"/>
          <a:stretch>
            <a:fillRect/>
          </a:stretch>
        </p:blipFill>
        <p:spPr>
          <a:xfrm>
            <a:off x="687815" y="3955999"/>
            <a:ext cx="4092295" cy="1181202"/>
          </a:xfrm>
          <a:prstGeom prst="rect">
            <a:avLst/>
          </a:prstGeom>
        </p:spPr>
      </p:pic>
      <p:pic>
        <p:nvPicPr>
          <p:cNvPr id="6" name="Picture 5">
            <a:extLst>
              <a:ext uri="{FF2B5EF4-FFF2-40B4-BE49-F238E27FC236}">
                <a16:creationId xmlns:a16="http://schemas.microsoft.com/office/drawing/2014/main" id="{E9757613-981D-4894-BFAF-077858B87B64}"/>
              </a:ext>
            </a:extLst>
          </p:cNvPr>
          <p:cNvPicPr>
            <a:picLocks noChangeAspect="1"/>
          </p:cNvPicPr>
          <p:nvPr/>
        </p:nvPicPr>
        <p:blipFill>
          <a:blip r:embed="rId6"/>
          <a:stretch>
            <a:fillRect/>
          </a:stretch>
        </p:blipFill>
        <p:spPr>
          <a:xfrm>
            <a:off x="8113205" y="3651172"/>
            <a:ext cx="3040643" cy="1790855"/>
          </a:xfrm>
          <a:prstGeom prst="rect">
            <a:avLst/>
          </a:prstGeom>
        </p:spPr>
      </p:pic>
      <p:sp>
        <p:nvSpPr>
          <p:cNvPr id="7" name="Arrow: Right 6">
            <a:extLst>
              <a:ext uri="{FF2B5EF4-FFF2-40B4-BE49-F238E27FC236}">
                <a16:creationId xmlns:a16="http://schemas.microsoft.com/office/drawing/2014/main" id="{E6DDC358-6806-47D1-B8F4-1D6A52002458}"/>
              </a:ext>
            </a:extLst>
          </p:cNvPr>
          <p:cNvSpPr/>
          <p:nvPr/>
        </p:nvSpPr>
        <p:spPr>
          <a:xfrm>
            <a:off x="5661891" y="4019810"/>
            <a:ext cx="1293091" cy="995535"/>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050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Workbench options &amp; code Completion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43B1B25-43B6-449D-A7A8-D56C489B671D}"/>
              </a:ext>
            </a:extLst>
          </p:cNvPr>
          <p:cNvPicPr>
            <a:picLocks noChangeAspect="1"/>
          </p:cNvPicPr>
          <p:nvPr/>
        </p:nvPicPr>
        <p:blipFill>
          <a:blip r:embed="rId4"/>
          <a:stretch>
            <a:fillRect/>
          </a:stretch>
        </p:blipFill>
        <p:spPr>
          <a:xfrm>
            <a:off x="400425" y="1245890"/>
            <a:ext cx="4628351" cy="4956522"/>
          </a:xfrm>
          <a:prstGeom prst="rect">
            <a:avLst/>
          </a:prstGeom>
        </p:spPr>
      </p:pic>
      <p:pic>
        <p:nvPicPr>
          <p:cNvPr id="6" name="Picture 5">
            <a:extLst>
              <a:ext uri="{FF2B5EF4-FFF2-40B4-BE49-F238E27FC236}">
                <a16:creationId xmlns:a16="http://schemas.microsoft.com/office/drawing/2014/main" id="{F7B57EC7-6BF0-4863-9881-10AD3396540B}"/>
              </a:ext>
            </a:extLst>
          </p:cNvPr>
          <p:cNvPicPr>
            <a:picLocks noChangeAspect="1"/>
          </p:cNvPicPr>
          <p:nvPr/>
        </p:nvPicPr>
        <p:blipFill>
          <a:blip r:embed="rId5"/>
          <a:stretch>
            <a:fillRect/>
          </a:stretch>
        </p:blipFill>
        <p:spPr>
          <a:xfrm>
            <a:off x="5515515" y="1245889"/>
            <a:ext cx="6414721" cy="4956521"/>
          </a:xfrm>
          <a:prstGeom prst="rect">
            <a:avLst/>
          </a:prstGeom>
        </p:spPr>
      </p:pic>
    </p:spTree>
    <p:extLst>
      <p:ext uri="{BB962C8B-B14F-4D97-AF65-F5344CB8AC3E}">
        <p14:creationId xmlns:p14="http://schemas.microsoft.com/office/powerpoint/2010/main" val="28195970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3989</TotalTime>
  <Words>3354</Words>
  <Application>Microsoft Office PowerPoint</Application>
  <PresentationFormat>Widescreen</PresentationFormat>
  <Paragraphs>329</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537</cp:revision>
  <dcterms:created xsi:type="dcterms:W3CDTF">2016-07-10T03:33:26Z</dcterms:created>
  <dcterms:modified xsi:type="dcterms:W3CDTF">2020-11-15T15:39:21Z</dcterms:modified>
</cp:coreProperties>
</file>