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35"/>
  </p:notesMasterIdLst>
  <p:sldIdLst>
    <p:sldId id="256" r:id="rId2"/>
    <p:sldId id="463" r:id="rId3"/>
    <p:sldId id="558" r:id="rId4"/>
    <p:sldId id="559" r:id="rId5"/>
    <p:sldId id="560" r:id="rId6"/>
    <p:sldId id="562" r:id="rId7"/>
    <p:sldId id="561" r:id="rId8"/>
    <p:sldId id="563" r:id="rId9"/>
    <p:sldId id="564" r:id="rId10"/>
    <p:sldId id="565" r:id="rId11"/>
    <p:sldId id="566" r:id="rId12"/>
    <p:sldId id="567" r:id="rId13"/>
    <p:sldId id="568" r:id="rId14"/>
    <p:sldId id="569" r:id="rId15"/>
    <p:sldId id="570" r:id="rId16"/>
    <p:sldId id="571" r:id="rId17"/>
    <p:sldId id="419" r:id="rId18"/>
    <p:sldId id="572" r:id="rId19"/>
    <p:sldId id="573" r:id="rId20"/>
    <p:sldId id="574" r:id="rId21"/>
    <p:sldId id="575" r:id="rId22"/>
    <p:sldId id="576" r:id="rId23"/>
    <p:sldId id="577" r:id="rId24"/>
    <p:sldId id="578" r:id="rId25"/>
    <p:sldId id="579" r:id="rId26"/>
    <p:sldId id="580" r:id="rId27"/>
    <p:sldId id="581" r:id="rId28"/>
    <p:sldId id="593" r:id="rId29"/>
    <p:sldId id="594" r:id="rId30"/>
    <p:sldId id="557" r:id="rId31"/>
    <p:sldId id="462" r:id="rId32"/>
    <p:sldId id="399" r:id="rId33"/>
    <p:sldId id="40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46" autoAdjust="0"/>
    <p:restoredTop sz="93973" autoAdjust="0"/>
  </p:normalViewPr>
  <p:slideViewPr>
    <p:cSldViewPr snapToGrid="0">
      <p:cViewPr varScale="1">
        <p:scale>
          <a:sx n="69" d="100"/>
          <a:sy n="69" d="100"/>
        </p:scale>
        <p:origin x="106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11/15/2020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11/15/2020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hyperlink" Target="https://www.netcomlearning.com/" TargetMode="Externa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4/03_ZNC_XX_SUBROUTINE"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amui5/S4D400_Introduction_to_ABAP_on_S4HANA/blob/master/day%204/04_ZNC_XX_INC_USE" TargetMode="External"/><Relationship Id="rId2" Type="http://schemas.openxmlformats.org/officeDocument/2006/relationships/hyperlink" Target="https://github.com/samui5/S4D400_Introduction_to_ABAP_on_S4HANA/blob/master/day%204/04_ZNC_XX_include" TargetMode="Externa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s://www.netcomlearning.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github.com/samui5/S4D400_Introduction_to_ABAP_on_S4HANA/blob/master/day%204/06_ZNC_XX_READ_BP_BY_CTRY" TargetMode="External"/><Relationship Id="rId7"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4/05_ZNC_XX_DIVIDE" TargetMode="External"/><Relationship Id="rId1" Type="http://schemas.openxmlformats.org/officeDocument/2006/relationships/slideLayout" Target="../slideLayouts/slideLayout7.xml"/><Relationship Id="rId6" Type="http://schemas.openxmlformats.org/officeDocument/2006/relationships/hyperlink" Target="https://github.com/samui5/S4D400_Introduction_to_ABAP_on_S4HANA/blob/master/day%204/09_ZNC_XX_GET_OPEN_INV" TargetMode="External"/><Relationship Id="rId5" Type="http://schemas.openxmlformats.org/officeDocument/2006/relationships/hyperlink" Target="https://github.com/samui5/S4D400_Introduction_to_ABAP_on_S4HANA/blob/master/day%204/08_ZNC_XX_CREATE_BP" TargetMode="External"/><Relationship Id="rId4" Type="http://schemas.openxmlformats.org/officeDocument/2006/relationships/hyperlink" Target="https://github.com/samui5/S4D400_Introduction_to_ABAP_on_S4HANA/blob/master/day%204/07_ZNC_XX_CREATE_BP_ADDR"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3.wdp"/><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4.wdp"/><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5.wdp"/><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6.wdp"/><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7.wdp"/><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samui5/S4D400_Introduction_to_ABAP_on_S4HANA/blob/master/day%204/11_ZNC_XX_CLASS_CONSUME" TargetMode="External"/><Relationship Id="rId7" Type="http://schemas.microsoft.com/office/2007/relationships/hdphoto" Target="../media/hdphoto8.wdp"/><Relationship Id="rId2" Type="http://schemas.openxmlformats.org/officeDocument/2006/relationships/hyperlink" Target="https://github.com/samui5/S4D400_Introduction_to_ABAP_on_S4HANA/blob/master/day%204/11_ZCL_XX_PLANE" TargetMode="Externa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hyperlink" Target="https://www.netcomlearning.com/"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9.wdp"/><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10.wdp"/><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github.com/samui5/S4D400_Introduction_to_ABAP_on_S4HANA/blob/master/day%204/12_ZCL_XX_CARGO_PLANE" TargetMode="External"/><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6" Type="http://schemas.openxmlformats.org/officeDocument/2006/relationships/hyperlink" Target="https://github.com/samui5/S4D400_Introduction_to_ABAP_on_S4HANA/blob/master/day%204/12_ZCL_XX_PASS_PLANE" TargetMode="External"/><Relationship Id="rId5" Type="http://schemas.microsoft.com/office/2007/relationships/hdphoto" Target="../media/hdphoto8.wdp"/><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samui5/S4D400_Introduction_to_ABAP_on_S4HANA/blob/master/day%204/13_ZCL_XX_WINGS" TargetMode="External"/><Relationship Id="rId7" Type="http://schemas.microsoft.com/office/2007/relationships/hdphoto" Target="../media/hdphoto11.wdp"/><Relationship Id="rId2" Type="http://schemas.openxmlformats.org/officeDocument/2006/relationships/hyperlink" Target="https://github.com/samui5/S4D400_Introduction_to_ABAP_on_S4HANA/blob/master/day%204/13_ZCL_XX_PASSENGER" TargetMode="Externa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3.png"/><Relationship Id="rId4" Type="http://schemas.openxmlformats.org/officeDocument/2006/relationships/hyperlink" Target="https://www.netcomlearning.com/"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help.sap.com/doc/abapdocu_751_index_htm/7.51/en-us/abensql_functions.htm" TargetMode="External"/><Relationship Id="rId2" Type="http://schemas.openxmlformats.org/officeDocument/2006/relationships/hyperlink" Target="https://help.sap.com/doc/abapdocu_750_index_htm/7.50/en-US/abapselect_aggregate.htm" TargetMode="Externa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s://www.netcomlearning.com/"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s://www.netcomlearning.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4/01_ZNC_XX_SELECT_ADV"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1754326"/>
          </a:xfrm>
          <a:prstGeom prst="rect">
            <a:avLst/>
          </a:prstGeom>
          <a:noFill/>
        </p:spPr>
        <p:txBody>
          <a:bodyPr wrap="square" rtlCol="0">
            <a:spAutoFit/>
          </a:bodyPr>
          <a:lstStyle/>
          <a:p>
            <a:r>
              <a:rPr lang="en-US" sz="5400" b="1" cap="all" spc="-150" dirty="0">
                <a:solidFill>
                  <a:schemeClr val="accent3"/>
                </a:solidFill>
              </a:rPr>
              <a:t>S4D400 - Introduction to abap programming on s/4hana </a:t>
            </a:r>
          </a:p>
        </p:txBody>
      </p:sp>
      <p:sp>
        <p:nvSpPr>
          <p:cNvPr id="5" name="TextBox 4"/>
          <p:cNvSpPr txBox="1"/>
          <p:nvPr/>
        </p:nvSpPr>
        <p:spPr>
          <a:xfrm>
            <a:off x="187367" y="2062424"/>
            <a:ext cx="6629399" cy="646331"/>
          </a:xfrm>
          <a:prstGeom prst="rect">
            <a:avLst/>
          </a:prstGeom>
          <a:noFill/>
        </p:spPr>
        <p:txBody>
          <a:bodyPr wrap="square" rtlCol="0">
            <a:spAutoFit/>
          </a:bodyPr>
          <a:lstStyle/>
          <a:p>
            <a:r>
              <a:rPr lang="en-US" sz="3600" spc="-150" dirty="0">
                <a:solidFill>
                  <a:schemeClr val="bg1"/>
                </a:solidFill>
              </a:rPr>
              <a:t>Anubhav Oberoy</a:t>
            </a:r>
          </a:p>
        </p:txBody>
      </p:sp>
      <p:pic>
        <p:nvPicPr>
          <p:cNvPr id="1026" name="Picture 2" descr="NetCom Logo">
            <a:hlinkClick r:id="rId5"/>
            <a:extLst>
              <a:ext uri="{FF2B5EF4-FFF2-40B4-BE49-F238E27FC236}">
                <a16:creationId xmlns:a16="http://schemas.microsoft.com/office/drawing/2014/main" id="{34F08958-BD91-40F1-923F-F5B6CC686C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50320" y="5486398"/>
            <a:ext cx="4000079" cy="107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Subroutines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24547" y="916271"/>
            <a:ext cx="11542905" cy="5632311"/>
          </a:xfrm>
          <a:prstGeom prst="rect">
            <a:avLst/>
          </a:prstGeom>
          <a:noFill/>
        </p:spPr>
        <p:txBody>
          <a:bodyPr wrap="square" rtlCol="0">
            <a:spAutoFit/>
          </a:bodyPr>
          <a:lstStyle/>
          <a:p>
            <a:r>
              <a:rPr lang="en-US" sz="1500" dirty="0"/>
              <a:t>Subroutine definitions are usually placed at the end of the program, after all events. The form statement defines the end of the preceding event, and the beginning of a subroutine. Subroutines cannot be nested inside of events.</a:t>
            </a:r>
          </a:p>
          <a:p>
            <a:endParaRPr lang="en-US" sz="1500" dirty="0"/>
          </a:p>
          <a:p>
            <a:r>
              <a:rPr lang="en-US" sz="1500" b="1" dirty="0">
                <a:solidFill>
                  <a:srgbClr val="0000FF"/>
                </a:solidFill>
              </a:rPr>
              <a:t>form s [tables t1 t2 ...]</a:t>
            </a:r>
          </a:p>
          <a:p>
            <a:r>
              <a:rPr lang="en-US" sz="1500" b="1" dirty="0">
                <a:solidFill>
                  <a:srgbClr val="0000FF"/>
                </a:solidFill>
              </a:rPr>
              <a:t>       [using u1 value(u2) ...]</a:t>
            </a:r>
          </a:p>
          <a:p>
            <a:r>
              <a:rPr lang="en-US" sz="1500" b="1" dirty="0">
                <a:solidFill>
                  <a:srgbClr val="0000FF"/>
                </a:solidFill>
              </a:rPr>
              <a:t>       [changing c1 value(c2) ...].</a:t>
            </a:r>
          </a:p>
          <a:p>
            <a:r>
              <a:rPr lang="en-US" sz="1500" b="1" dirty="0">
                <a:solidFill>
                  <a:srgbClr val="0000FF"/>
                </a:solidFill>
              </a:rPr>
              <a:t>    ---</a:t>
            </a:r>
          </a:p>
          <a:p>
            <a:r>
              <a:rPr lang="en-US" sz="1500" b="1" dirty="0">
                <a:solidFill>
                  <a:srgbClr val="0000FF"/>
                </a:solidFill>
              </a:rPr>
              <a:t>    </a:t>
            </a:r>
            <a:r>
              <a:rPr lang="en-US" sz="1500" b="1" dirty="0" err="1">
                <a:solidFill>
                  <a:srgbClr val="0000FF"/>
                </a:solidFill>
              </a:rPr>
              <a:t>endform</a:t>
            </a:r>
            <a:r>
              <a:rPr lang="en-US" sz="1500" b="1" dirty="0">
                <a:solidFill>
                  <a:srgbClr val="0000FF"/>
                </a:solidFill>
              </a:rPr>
              <a:t>.</a:t>
            </a:r>
          </a:p>
          <a:p>
            <a:endParaRPr lang="en-US" sz="1500" dirty="0"/>
          </a:p>
          <a:p>
            <a:pPr marL="285750" indent="-285750">
              <a:buFont typeface="Arial" panose="020B0604020202020204" pitchFamily="34" charset="0"/>
              <a:buChar char="•"/>
            </a:pPr>
            <a:r>
              <a:rPr lang="en-US" sz="1500" dirty="0"/>
              <a:t>All additions are optional.</a:t>
            </a:r>
          </a:p>
          <a:p>
            <a:pPr marL="285750" indent="-285750">
              <a:buFont typeface="Arial" panose="020B0604020202020204" pitchFamily="34" charset="0"/>
              <a:buChar char="•"/>
            </a:pPr>
            <a:r>
              <a:rPr lang="en-US" sz="1500" dirty="0"/>
              <a:t>When they are coded, additions must appear in the order shown here. If coded, tables must come first, then using, and then changing.</a:t>
            </a:r>
          </a:p>
          <a:p>
            <a:pPr marL="285750" indent="-285750">
              <a:buFont typeface="Arial" panose="020B0604020202020204" pitchFamily="34" charset="0"/>
              <a:buChar char="•"/>
            </a:pPr>
            <a:r>
              <a:rPr lang="en-US" sz="1500" dirty="0"/>
              <a:t>Each addition can only be specified once. For example, the tables addition can only appear once. However, multiple tables can appear after it.</a:t>
            </a:r>
          </a:p>
          <a:p>
            <a:pPr marL="285750" indent="-285750">
              <a:buFont typeface="Arial" panose="020B0604020202020204" pitchFamily="34" charset="0"/>
              <a:buChar char="•"/>
            </a:pPr>
            <a:r>
              <a:rPr lang="en-US" sz="1500" dirty="0"/>
              <a:t>Do not use commas to separate parameters.</a:t>
            </a:r>
          </a:p>
          <a:p>
            <a:pPr marL="285750" indent="-285750">
              <a:buFont typeface="Arial" panose="020B0604020202020204" pitchFamily="34" charset="0"/>
              <a:buChar char="•"/>
            </a:pPr>
            <a:r>
              <a:rPr lang="en-US" sz="1500" dirty="0"/>
              <a:t>tables only allows internal tables to be passed-not database tables.</a:t>
            </a:r>
          </a:p>
          <a:p>
            <a:pPr marL="285750" indent="-285750">
              <a:buFont typeface="Arial" panose="020B0604020202020204" pitchFamily="34" charset="0"/>
              <a:buChar char="•"/>
            </a:pPr>
            <a:r>
              <a:rPr lang="en-US" sz="1500" dirty="0"/>
              <a:t>A subroutine can call another subroutine.</a:t>
            </a:r>
          </a:p>
          <a:p>
            <a:pPr marL="285750" indent="-285750">
              <a:buFont typeface="Arial" panose="020B0604020202020204" pitchFamily="34" charset="0"/>
              <a:buChar char="•"/>
            </a:pPr>
            <a:r>
              <a:rPr lang="en-US" sz="1500" dirty="0"/>
              <a:t>Recursion is supported. A subroutine can call itself or a subroutine that calls it.</a:t>
            </a:r>
          </a:p>
          <a:p>
            <a:pPr marL="285750" indent="-285750">
              <a:buFont typeface="Arial" panose="020B0604020202020204" pitchFamily="34" charset="0"/>
              <a:buChar char="•"/>
            </a:pPr>
            <a:r>
              <a:rPr lang="en-US" sz="1500" dirty="0"/>
              <a:t>Subroutine definitions cannot be nested. (You cannot define a subroutine within another subroutine.)</a:t>
            </a:r>
          </a:p>
          <a:p>
            <a:endParaRPr lang="en-US" sz="1500" dirty="0"/>
          </a:p>
          <a:p>
            <a:r>
              <a:rPr lang="en-US" sz="1500" dirty="0"/>
              <a:t>Syntax for the perform Statement-calling subroutines</a:t>
            </a:r>
          </a:p>
          <a:p>
            <a:r>
              <a:rPr lang="en-US" sz="1500" b="1" dirty="0">
                <a:solidFill>
                  <a:srgbClr val="0000FF"/>
                </a:solidFill>
              </a:rPr>
              <a:t>perform a) s</a:t>
            </a:r>
          </a:p>
          <a:p>
            <a:r>
              <a:rPr lang="en-US" sz="1500" b="1" dirty="0">
                <a:solidFill>
                  <a:srgbClr val="0000FF"/>
                </a:solidFill>
              </a:rPr>
              <a:t>        b) n of s1 s2 s3 ...</a:t>
            </a:r>
          </a:p>
          <a:p>
            <a:r>
              <a:rPr lang="en-US" sz="1500" b="1" dirty="0">
                <a:solidFill>
                  <a:srgbClr val="0000FF"/>
                </a:solidFill>
              </a:rPr>
              <a:t>                                 [tables t1 t2 ...]</a:t>
            </a:r>
          </a:p>
          <a:p>
            <a:r>
              <a:rPr lang="en-US" sz="1500" b="1" dirty="0">
                <a:solidFill>
                  <a:srgbClr val="0000FF"/>
                </a:solidFill>
              </a:rPr>
              <a:t>                                 [using u1 u2 ...]</a:t>
            </a:r>
          </a:p>
          <a:p>
            <a:r>
              <a:rPr lang="en-US" sz="1500" b="1" dirty="0">
                <a:solidFill>
                  <a:srgbClr val="0000FF"/>
                </a:solidFill>
              </a:rPr>
              <a:t>                                 [changing c1 c2 ...].</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283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Subroutines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938992"/>
          </a:xfrm>
          <a:prstGeom prst="rect">
            <a:avLst/>
          </a:prstGeom>
          <a:noFill/>
        </p:spPr>
        <p:txBody>
          <a:bodyPr wrap="square" rtlCol="0">
            <a:spAutoFit/>
          </a:bodyPr>
          <a:lstStyle/>
          <a:p>
            <a:r>
              <a:rPr lang="en-US" sz="2400" dirty="0"/>
              <a:t>Understand the process of creating subroutine and calling the same, also we explore how can we pass value or reference variables.</a:t>
            </a:r>
          </a:p>
          <a:p>
            <a:r>
              <a:rPr lang="en-US" sz="2400" dirty="0"/>
              <a:t>Explore the passing of internal table to the sub-routine.</a:t>
            </a:r>
          </a:p>
          <a:p>
            <a:endParaRPr lang="en-US" sz="2400" dirty="0"/>
          </a:p>
          <a:p>
            <a:r>
              <a:rPr lang="en-US" sz="2400" dirty="0"/>
              <a:t>Program Name: </a:t>
            </a:r>
            <a:r>
              <a:rPr lang="en-US" sz="2400" dirty="0">
                <a:hlinkClick r:id="rId2"/>
              </a:rPr>
              <a:t>ZNC_XX_SUBROUTINE</a:t>
            </a:r>
            <a:endParaRPr lang="en-US" sz="2400" dirty="0"/>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587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Includes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3046988"/>
          </a:xfrm>
          <a:prstGeom prst="rect">
            <a:avLst/>
          </a:prstGeom>
          <a:noFill/>
        </p:spPr>
        <p:txBody>
          <a:bodyPr wrap="square" rtlCol="0">
            <a:spAutoFit/>
          </a:bodyPr>
          <a:lstStyle/>
          <a:p>
            <a:r>
              <a:rPr lang="en-US" sz="2400" dirty="0"/>
              <a:t>An include program is a program in which the contents are designed to be used by another program. It is not usually complete all by itself. Instead, other programs use the code the include program contains by copying the lines of code from the include program into themselves. The copy is performed at runtime via the include statement. An include program is also known as an included program.</a:t>
            </a:r>
          </a:p>
          <a:p>
            <a:endParaRPr lang="en-US" sz="2400" dirty="0"/>
          </a:p>
          <a:p>
            <a:r>
              <a:rPr lang="en-US" sz="2400" dirty="0"/>
              <a:t>A program that includes another is known as an including program.</a:t>
            </a:r>
          </a:p>
          <a:p>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980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Include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200329"/>
          </a:xfrm>
          <a:prstGeom prst="rect">
            <a:avLst/>
          </a:prstGeom>
          <a:noFill/>
        </p:spPr>
        <p:txBody>
          <a:bodyPr wrap="square" rtlCol="0">
            <a:spAutoFit/>
          </a:bodyPr>
          <a:lstStyle/>
          <a:p>
            <a:r>
              <a:rPr lang="en-US" sz="2400" dirty="0"/>
              <a:t>Create a program which includes other programs</a:t>
            </a:r>
          </a:p>
          <a:p>
            <a:endParaRPr lang="en-US" sz="2400" dirty="0"/>
          </a:p>
          <a:p>
            <a:r>
              <a:rPr lang="en-US" sz="2400" dirty="0"/>
              <a:t>Program Name: </a:t>
            </a:r>
            <a:r>
              <a:rPr lang="en-US" sz="2400" dirty="0">
                <a:hlinkClick r:id="rId2"/>
              </a:rPr>
              <a:t>ZNC_XX_INCLUDE</a:t>
            </a:r>
            <a:r>
              <a:rPr lang="en-US" sz="2400" dirty="0"/>
              <a:t> and </a:t>
            </a:r>
            <a:r>
              <a:rPr lang="en-US" sz="2400" dirty="0">
                <a:hlinkClick r:id="rId3"/>
              </a:rPr>
              <a:t>ZNC_XX_INC_USE</a:t>
            </a:r>
            <a:endParaRPr lang="en-US" sz="2400" dirty="0"/>
          </a:p>
        </p:txBody>
      </p:sp>
      <p:pic>
        <p:nvPicPr>
          <p:cNvPr id="2050" name="Picture 2" descr="NetCom Logo">
            <a:hlinkClick r:id="rId4"/>
            <a:extLst>
              <a:ext uri="{FF2B5EF4-FFF2-40B4-BE49-F238E27FC236}">
                <a16:creationId xmlns:a16="http://schemas.microsoft.com/office/drawing/2014/main" id="{2B8D59D5-A57D-4846-863C-31591ACCF19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694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Function Modules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982353"/>
            <a:ext cx="11682357" cy="1631216"/>
          </a:xfrm>
          <a:prstGeom prst="rect">
            <a:avLst/>
          </a:prstGeom>
          <a:noFill/>
        </p:spPr>
        <p:txBody>
          <a:bodyPr wrap="square" rtlCol="0">
            <a:spAutoFit/>
          </a:bodyPr>
          <a:lstStyle/>
          <a:p>
            <a:pPr algn="l"/>
            <a:r>
              <a:rPr lang="en-US" sz="2000" b="0" i="0" dirty="0">
                <a:solidFill>
                  <a:srgbClr val="000000"/>
                </a:solidFill>
                <a:effectLst/>
                <a:latin typeface="Times New Roman" panose="02020603050405020304" pitchFamily="18" charset="0"/>
              </a:rPr>
              <a:t>A </a:t>
            </a:r>
            <a:r>
              <a:rPr lang="en-US" sz="2000" b="0" i="1" dirty="0">
                <a:solidFill>
                  <a:srgbClr val="000000"/>
                </a:solidFill>
                <a:effectLst/>
                <a:latin typeface="Times New Roman" panose="02020603050405020304" pitchFamily="18" charset="0"/>
              </a:rPr>
              <a:t>function module</a:t>
            </a:r>
            <a:r>
              <a:rPr lang="en-US" sz="2000" b="0" i="0" dirty="0">
                <a:solidFill>
                  <a:srgbClr val="000000"/>
                </a:solidFill>
                <a:effectLst/>
                <a:latin typeface="Times New Roman" panose="02020603050405020304" pitchFamily="18" charset="0"/>
              </a:rPr>
              <a:t> is </a:t>
            </a:r>
            <a:r>
              <a:rPr lang="en-US" sz="2000" dirty="0">
                <a:solidFill>
                  <a:srgbClr val="000000"/>
                </a:solidFill>
                <a:latin typeface="Times New Roman" panose="02020603050405020304" pitchFamily="18" charset="0"/>
              </a:rPr>
              <a:t>one </a:t>
            </a:r>
            <a:r>
              <a:rPr lang="en-US" sz="2000" b="0" i="0" dirty="0">
                <a:solidFill>
                  <a:srgbClr val="000000"/>
                </a:solidFill>
                <a:effectLst/>
                <a:latin typeface="Times New Roman" panose="02020603050405020304" pitchFamily="18" charset="0"/>
              </a:rPr>
              <a:t>of the four main ABAP modularization units. It has following characteristics </a:t>
            </a:r>
          </a:p>
          <a:p>
            <a:pPr algn="l"/>
            <a:endParaRPr lang="en-US" sz="2000" b="0" i="0" dirty="0">
              <a:solidFill>
                <a:srgbClr val="000000"/>
              </a:solidFill>
              <a:effectLst/>
              <a:latin typeface="Times New Roman" panose="02020603050405020304" pitchFamily="18" charset="0"/>
            </a:endParaRP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rPr>
              <a:t> It exist within an external program.</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rPr>
              <a:t> It enable parameters to be passed and returned.</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rPr>
              <a:t> </a:t>
            </a:r>
            <a:r>
              <a:rPr lang="en-US" sz="2000" dirty="0">
                <a:solidFill>
                  <a:srgbClr val="000000"/>
                </a:solidFill>
                <a:latin typeface="Times New Roman" panose="02020603050405020304" pitchFamily="18" charset="0"/>
              </a:rPr>
              <a:t>Its </a:t>
            </a:r>
            <a:r>
              <a:rPr lang="en-US" sz="2000" b="0" i="0" dirty="0">
                <a:solidFill>
                  <a:srgbClr val="000000"/>
                </a:solidFill>
                <a:effectLst/>
                <a:latin typeface="Times New Roman" panose="02020603050405020304" pitchFamily="18" charset="0"/>
              </a:rPr>
              <a:t>Parameters can be passed by value, or by reference.</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961190E-1BF8-4800-8E50-378BAC68439D}"/>
              </a:ext>
            </a:extLst>
          </p:cNvPr>
          <p:cNvSpPr txBox="1"/>
          <p:nvPr/>
        </p:nvSpPr>
        <p:spPr>
          <a:xfrm>
            <a:off x="261764" y="2682561"/>
            <a:ext cx="6172200" cy="369332"/>
          </a:xfrm>
          <a:prstGeom prst="rect">
            <a:avLst/>
          </a:prstGeom>
          <a:noFill/>
        </p:spPr>
        <p:txBody>
          <a:bodyPr wrap="square">
            <a:spAutoFit/>
          </a:bodyPr>
          <a:lstStyle/>
          <a:p>
            <a:r>
              <a:rPr lang="en-US" b="1" dirty="0"/>
              <a:t>Function Groups</a:t>
            </a:r>
          </a:p>
        </p:txBody>
      </p:sp>
      <p:sp>
        <p:nvSpPr>
          <p:cNvPr id="9" name="TextBox 8">
            <a:extLst>
              <a:ext uri="{FF2B5EF4-FFF2-40B4-BE49-F238E27FC236}">
                <a16:creationId xmlns:a16="http://schemas.microsoft.com/office/drawing/2014/main" id="{9B1A3F41-595D-4589-A776-2590A3192971}"/>
              </a:ext>
            </a:extLst>
          </p:cNvPr>
          <p:cNvSpPr txBox="1"/>
          <p:nvPr/>
        </p:nvSpPr>
        <p:spPr>
          <a:xfrm>
            <a:off x="261764" y="3092111"/>
            <a:ext cx="11610551" cy="1200329"/>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A function group is a program that contains function modules. With each R/3 system, SAP supplies more than 8,000 pre-existing function groups. In total, they contain more than 42,000 function modules. If the functionality you require is not already covered by these SAP-supplied function modules, you can also create your own function groups and function modules</a:t>
            </a:r>
            <a:endParaRPr lang="en-US" dirty="0"/>
          </a:p>
        </p:txBody>
      </p:sp>
      <p:sp>
        <p:nvSpPr>
          <p:cNvPr id="12" name="TextBox 11">
            <a:extLst>
              <a:ext uri="{FF2B5EF4-FFF2-40B4-BE49-F238E27FC236}">
                <a16:creationId xmlns:a16="http://schemas.microsoft.com/office/drawing/2014/main" id="{05D2444C-AAE8-4E3A-A3BB-7D65120A2B4B}"/>
              </a:ext>
            </a:extLst>
          </p:cNvPr>
          <p:cNvSpPr txBox="1"/>
          <p:nvPr/>
        </p:nvSpPr>
        <p:spPr>
          <a:xfrm>
            <a:off x="261764" y="4332658"/>
            <a:ext cx="9619354" cy="1754326"/>
          </a:xfrm>
          <a:prstGeom prst="rect">
            <a:avLst/>
          </a:prstGeom>
          <a:noFill/>
        </p:spPr>
        <p:txBody>
          <a:bodyPr wrap="square">
            <a:spAutoFit/>
          </a:bodyPr>
          <a:lstStyle/>
          <a:p>
            <a:r>
              <a:rPr lang="en-US" dirty="0">
                <a:solidFill>
                  <a:srgbClr val="000000"/>
                </a:solidFill>
                <a:latin typeface="Times New Roman" panose="02020603050405020304" pitchFamily="18" charset="0"/>
              </a:rPr>
              <a:t>When you create a Function Group, and if it doesn't yet exist, the system creates:</a:t>
            </a:r>
          </a:p>
          <a:p>
            <a:endParaRPr lang="en-US"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A main program</a:t>
            </a:r>
          </a:p>
          <a:p>
            <a:r>
              <a:rPr lang="en-US" dirty="0">
                <a:solidFill>
                  <a:srgbClr val="000000"/>
                </a:solidFill>
                <a:latin typeface="Times New Roman" panose="02020603050405020304" pitchFamily="18" charset="0"/>
              </a:rPr>
              <a:t>A top include</a:t>
            </a:r>
          </a:p>
          <a:p>
            <a:r>
              <a:rPr lang="en-US" dirty="0">
                <a:solidFill>
                  <a:srgbClr val="000000"/>
                </a:solidFill>
                <a:latin typeface="Times New Roman" panose="02020603050405020304" pitchFamily="18" charset="0"/>
              </a:rPr>
              <a:t>A UXX include</a:t>
            </a:r>
          </a:p>
          <a:p>
            <a:r>
              <a:rPr lang="en-US" dirty="0">
                <a:solidFill>
                  <a:srgbClr val="000000"/>
                </a:solidFill>
                <a:latin typeface="Times New Roman" panose="02020603050405020304" pitchFamily="18" charset="0"/>
              </a:rPr>
              <a:t>A function module include</a:t>
            </a:r>
          </a:p>
        </p:txBody>
      </p:sp>
    </p:spTree>
    <p:extLst>
      <p:ext uri="{BB962C8B-B14F-4D97-AF65-F5344CB8AC3E}">
        <p14:creationId xmlns:p14="http://schemas.microsoft.com/office/powerpoint/2010/main" val="2165005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Function Group</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dirty="0"/>
              <a:t>Create a new function group with name ZNC_XX_FG and observe the INCLUDEs inside.</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E9E63D7-14FF-453B-A89C-ECAFD05C8A6F}"/>
              </a:ext>
            </a:extLst>
          </p:cNvPr>
          <p:cNvPicPr>
            <a:picLocks noChangeAspect="1"/>
          </p:cNvPicPr>
          <p:nvPr/>
        </p:nvPicPr>
        <p:blipFill>
          <a:blip r:embed="rId4"/>
          <a:stretch>
            <a:fillRect/>
          </a:stretch>
        </p:blipFill>
        <p:spPr>
          <a:xfrm>
            <a:off x="503888" y="1526651"/>
            <a:ext cx="9619167" cy="49200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81299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Function Module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2677656"/>
          </a:xfrm>
          <a:prstGeom prst="rect">
            <a:avLst/>
          </a:prstGeom>
          <a:noFill/>
        </p:spPr>
        <p:txBody>
          <a:bodyPr wrap="square" rtlCol="0">
            <a:spAutoFit/>
          </a:bodyPr>
          <a:lstStyle/>
          <a:p>
            <a:r>
              <a:rPr lang="en-US" sz="2400" dirty="0"/>
              <a:t>Create simple function module to</a:t>
            </a:r>
          </a:p>
          <a:p>
            <a:pPr marL="342900" indent="-342900">
              <a:buFontTx/>
              <a:buChar char="-"/>
            </a:pPr>
            <a:r>
              <a:rPr lang="en-US" sz="2400" dirty="0"/>
              <a:t>Divide two numbers – </a:t>
            </a:r>
            <a:r>
              <a:rPr lang="en-US" sz="2400" dirty="0">
                <a:hlinkClick r:id="rId2"/>
              </a:rPr>
              <a:t>ZNC_XX_DIVIDE</a:t>
            </a:r>
            <a:endParaRPr lang="en-US" sz="2400" dirty="0"/>
          </a:p>
          <a:p>
            <a:pPr marL="342900" indent="-342900">
              <a:buFontTx/>
              <a:buChar char="-"/>
            </a:pPr>
            <a:r>
              <a:rPr lang="en-US" sz="2400" dirty="0"/>
              <a:t>Read business partner data by passing country - </a:t>
            </a:r>
            <a:r>
              <a:rPr lang="en-US" sz="2400" dirty="0">
                <a:hlinkClick r:id="rId3"/>
              </a:rPr>
              <a:t>ZNC_XX_READ_BP_BY_CTRY</a:t>
            </a:r>
            <a:endParaRPr lang="en-US" sz="2400" dirty="0"/>
          </a:p>
          <a:p>
            <a:pPr marL="342900" indent="-342900">
              <a:buFontTx/>
              <a:buChar char="-"/>
            </a:pPr>
            <a:r>
              <a:rPr lang="en-US" sz="2400" dirty="0"/>
              <a:t>Create business partner address record - </a:t>
            </a:r>
            <a:r>
              <a:rPr lang="en-US" sz="2400" dirty="0">
                <a:hlinkClick r:id="rId4"/>
              </a:rPr>
              <a:t>ZNC_XX_CREATE_BP_ADDR</a:t>
            </a:r>
            <a:endParaRPr lang="en-US" sz="2400" dirty="0"/>
          </a:p>
          <a:p>
            <a:pPr marL="342900" indent="-342900">
              <a:buFontTx/>
              <a:buChar char="-"/>
            </a:pPr>
            <a:r>
              <a:rPr lang="en-US" sz="2400" dirty="0"/>
              <a:t>Create a business partner - </a:t>
            </a:r>
            <a:r>
              <a:rPr lang="en-US" sz="2400" dirty="0">
                <a:hlinkClick r:id="rId5"/>
              </a:rPr>
              <a:t>ZNC_XX_CREATE_BP</a:t>
            </a:r>
            <a:endParaRPr lang="en-US" sz="2400" dirty="0"/>
          </a:p>
          <a:p>
            <a:pPr marL="342900" indent="-342900">
              <a:buFontTx/>
              <a:buChar char="-"/>
            </a:pPr>
            <a:r>
              <a:rPr lang="en-US" sz="2400" dirty="0"/>
              <a:t>Get the list of open invoices per customer in common currency, Use SAP standard function module to convert currency - </a:t>
            </a:r>
            <a:r>
              <a:rPr lang="en-US" sz="2400" dirty="0">
                <a:hlinkClick r:id="rId6"/>
              </a:rPr>
              <a:t>ZNC_XX_GET_OPEN_INV</a:t>
            </a:r>
            <a:endParaRPr lang="en-US" sz="2400" dirty="0"/>
          </a:p>
        </p:txBody>
      </p:sp>
      <p:pic>
        <p:nvPicPr>
          <p:cNvPr id="2050" name="Picture 2" descr="NetCom Logo">
            <a:hlinkClick r:id="rId7"/>
            <a:extLst>
              <a:ext uri="{FF2B5EF4-FFF2-40B4-BE49-F238E27FC236}">
                <a16:creationId xmlns:a16="http://schemas.microsoft.com/office/drawing/2014/main" id="{2B8D59D5-A57D-4846-863C-31591ACCF19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814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5121565" y="2468537"/>
            <a:ext cx="3999345"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8000" b="1" i="0" u="none" strike="noStrike" kern="1200" cap="none" spc="0" normalizeH="0" baseline="0" noProof="0" dirty="0">
                <a:ln>
                  <a:noFill/>
                </a:ln>
                <a:solidFill>
                  <a:prstClr val="black"/>
                </a:solidFill>
                <a:effectLst/>
                <a:uLnTx/>
                <a:uFillTx/>
                <a:latin typeface="Calibri Light" panose="020F0302020204030204"/>
                <a:ea typeface="+mj-ea"/>
                <a:cs typeface="+mj-cs"/>
              </a:rPr>
              <a:t>Break</a:t>
            </a: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offee break line icon clock and cup Royalty Free Vector">
            <a:extLst>
              <a:ext uri="{FF2B5EF4-FFF2-40B4-BE49-F238E27FC236}">
                <a16:creationId xmlns:a16="http://schemas.microsoft.com/office/drawing/2014/main" id="{ECB33168-3F45-4992-99CB-0ADDAF54E894}"/>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176" b="11918"/>
          <a:stretch/>
        </p:blipFill>
        <p:spPr bwMode="auto">
          <a:xfrm>
            <a:off x="2685531" y="2075873"/>
            <a:ext cx="2436034" cy="2207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690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Introduction to Classes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dirty="0"/>
              <a:t>Class is a template which represents a real-world entity e.g. ball, cap, plane, home, person.</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51">
            <a:extLst>
              <a:ext uri="{FF2B5EF4-FFF2-40B4-BE49-F238E27FC236}">
                <a16:creationId xmlns:a16="http://schemas.microsoft.com/office/drawing/2014/main" id="{7D83C5BD-B08C-47B3-BA0C-6511993B3AC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476496" y="1664466"/>
            <a:ext cx="7025317" cy="4494969"/>
          </a:xfrm>
          <a:prstGeom prst="rect">
            <a:avLst/>
          </a:prstGeom>
        </p:spPr>
      </p:pic>
      <p:sp>
        <p:nvSpPr>
          <p:cNvPr id="53" name="TextBox 52">
            <a:extLst>
              <a:ext uri="{FF2B5EF4-FFF2-40B4-BE49-F238E27FC236}">
                <a16:creationId xmlns:a16="http://schemas.microsoft.com/office/drawing/2014/main" id="{9AD9D470-BCBB-484D-8DEB-39DC9135AB50}"/>
              </a:ext>
            </a:extLst>
          </p:cNvPr>
          <p:cNvSpPr txBox="1"/>
          <p:nvPr/>
        </p:nvSpPr>
        <p:spPr>
          <a:xfrm>
            <a:off x="7772400" y="1664466"/>
            <a:ext cx="4273420" cy="4801314"/>
          </a:xfrm>
          <a:prstGeom prst="rect">
            <a:avLst/>
          </a:prstGeom>
          <a:noFill/>
        </p:spPr>
        <p:txBody>
          <a:bodyPr wrap="square" rtlCol="0">
            <a:spAutoFit/>
          </a:bodyPr>
          <a:lstStyle/>
          <a:p>
            <a:r>
              <a:rPr lang="en-US" dirty="0"/>
              <a:t>A Class </a:t>
            </a:r>
          </a:p>
          <a:p>
            <a:endParaRPr lang="en-US" dirty="0"/>
          </a:p>
          <a:p>
            <a:r>
              <a:rPr lang="en-US" b="1" dirty="0"/>
              <a:t>has</a:t>
            </a:r>
          </a:p>
          <a:p>
            <a:pPr marL="285750" indent="-285750">
              <a:buFontTx/>
              <a:buChar char="-"/>
            </a:pPr>
            <a:endParaRPr lang="en-US" dirty="0"/>
          </a:p>
          <a:p>
            <a:pPr marL="285750" indent="-285750">
              <a:buFontTx/>
              <a:buChar char="-"/>
            </a:pPr>
            <a:r>
              <a:rPr lang="en-US" dirty="0"/>
              <a:t>Attributes/properties</a:t>
            </a:r>
          </a:p>
          <a:p>
            <a:pPr marL="285750" indent="-285750">
              <a:buFontTx/>
              <a:buChar char="-"/>
            </a:pPr>
            <a:r>
              <a:rPr lang="en-US" dirty="0"/>
              <a:t>Functions/behaviors</a:t>
            </a:r>
          </a:p>
          <a:p>
            <a:pPr marL="285750" indent="-285750">
              <a:buFontTx/>
              <a:buChar char="-"/>
            </a:pPr>
            <a:r>
              <a:rPr lang="en-US" dirty="0"/>
              <a:t>Events</a:t>
            </a:r>
          </a:p>
          <a:p>
            <a:pPr marL="285750" indent="-285750">
              <a:buFontTx/>
              <a:buChar char="-"/>
            </a:pPr>
            <a:endParaRPr lang="en-US" dirty="0"/>
          </a:p>
          <a:p>
            <a:r>
              <a:rPr lang="en-US" b="1" dirty="0"/>
              <a:t>produce</a:t>
            </a:r>
          </a:p>
          <a:p>
            <a:endParaRPr lang="en-US" b="1" dirty="0"/>
          </a:p>
          <a:p>
            <a:r>
              <a:rPr lang="en-US" dirty="0"/>
              <a:t>Objects</a:t>
            </a:r>
          </a:p>
          <a:p>
            <a:endParaRPr lang="en-US" dirty="0"/>
          </a:p>
          <a:p>
            <a:r>
              <a:rPr lang="en-US" b="1" dirty="0"/>
              <a:t>Visibility of attr./functions are</a:t>
            </a:r>
          </a:p>
          <a:p>
            <a:endParaRPr lang="en-US" b="1" dirty="0"/>
          </a:p>
          <a:p>
            <a:r>
              <a:rPr lang="en-US" dirty="0"/>
              <a:t>Public</a:t>
            </a:r>
          </a:p>
          <a:p>
            <a:r>
              <a:rPr lang="en-US" dirty="0"/>
              <a:t>Private</a:t>
            </a:r>
          </a:p>
          <a:p>
            <a:r>
              <a:rPr lang="en-US" dirty="0"/>
              <a:t>Protected</a:t>
            </a:r>
          </a:p>
        </p:txBody>
      </p:sp>
    </p:spTree>
    <p:extLst>
      <p:ext uri="{BB962C8B-B14F-4D97-AF65-F5344CB8AC3E}">
        <p14:creationId xmlns:p14="http://schemas.microsoft.com/office/powerpoint/2010/main" val="1556578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UML Representation</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35E7471-2D28-4594-9CF2-09C6D71AF702}"/>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715947" y="1656464"/>
            <a:ext cx="9519755" cy="4270290"/>
          </a:xfrm>
          <a:prstGeom prst="rect">
            <a:avLst/>
          </a:prstGeom>
        </p:spPr>
      </p:pic>
    </p:spTree>
    <p:extLst>
      <p:ext uri="{BB962C8B-B14F-4D97-AF65-F5344CB8AC3E}">
        <p14:creationId xmlns:p14="http://schemas.microsoft.com/office/powerpoint/2010/main" val="301946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4</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55092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SQL Query Continue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Built-in SQL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FOR ALL Entries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Joins and Sub-Queries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Aggregate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Working with DB DML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Debugging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Calling Reusable Procedures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Modularization Techniques - Sub Routines and External Sub Routines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Function Modules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Using Standard SAP Modules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Debugging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Creating and Using Classes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Introduction to Object Oriented programming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Creating Class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Modularize Class Code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Create Object of class using old and new syntax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Type Casting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Debugging</a:t>
            </a:r>
            <a:endPar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857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Working with class objects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D85A751-9658-4A1B-A91A-6A7AAB5E68FB}"/>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2374069" y="1385489"/>
            <a:ext cx="7443861" cy="4401693"/>
          </a:xfrm>
          <a:prstGeom prst="rect">
            <a:avLst/>
          </a:prstGeom>
        </p:spPr>
      </p:pic>
    </p:spTree>
    <p:extLst>
      <p:ext uri="{BB962C8B-B14F-4D97-AF65-F5344CB8AC3E}">
        <p14:creationId xmlns:p14="http://schemas.microsoft.com/office/powerpoint/2010/main" val="2991357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Each object is different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45EEB35-959E-426C-9B58-4B9918BA4E70}"/>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812370" y="1133034"/>
            <a:ext cx="8791194" cy="5517358"/>
          </a:xfrm>
          <a:prstGeom prst="rect">
            <a:avLst/>
          </a:prstGeom>
        </p:spPr>
      </p:pic>
    </p:spTree>
    <p:extLst>
      <p:ext uri="{BB962C8B-B14F-4D97-AF65-F5344CB8AC3E}">
        <p14:creationId xmlns:p14="http://schemas.microsoft.com/office/powerpoint/2010/main" val="3752231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 Class method</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306E982-DF6C-486B-9883-425DDE6AB37B}"/>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2666703" y="1822565"/>
            <a:ext cx="6858594" cy="3212870"/>
          </a:xfrm>
          <a:prstGeom prst="rect">
            <a:avLst/>
          </a:prstGeom>
        </p:spPr>
      </p:pic>
    </p:spTree>
    <p:extLst>
      <p:ext uri="{BB962C8B-B14F-4D97-AF65-F5344CB8AC3E}">
        <p14:creationId xmlns:p14="http://schemas.microsoft.com/office/powerpoint/2010/main" val="2314806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Create Class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569660"/>
          </a:xfrm>
          <a:prstGeom prst="rect">
            <a:avLst/>
          </a:prstGeom>
          <a:noFill/>
        </p:spPr>
        <p:txBody>
          <a:bodyPr wrap="square" rtlCol="0">
            <a:spAutoFit/>
          </a:bodyPr>
          <a:lstStyle/>
          <a:p>
            <a:r>
              <a:rPr lang="en-US" sz="2400" dirty="0"/>
              <a:t>Create a simple plane class</a:t>
            </a:r>
          </a:p>
          <a:p>
            <a:endParaRPr lang="en-US" sz="2400" dirty="0"/>
          </a:p>
          <a:p>
            <a:r>
              <a:rPr lang="en-US" sz="2400" dirty="0"/>
              <a:t>Name: </a:t>
            </a:r>
            <a:r>
              <a:rPr lang="en-US" sz="2400" dirty="0">
                <a:hlinkClick r:id="rId2"/>
              </a:rPr>
              <a:t>ZCL_XX_PLANE</a:t>
            </a:r>
            <a:endParaRPr lang="en-US" sz="2400" dirty="0"/>
          </a:p>
          <a:p>
            <a:r>
              <a:rPr lang="en-US" sz="2400" dirty="0"/>
              <a:t>Test Program: </a:t>
            </a:r>
            <a:r>
              <a:rPr lang="en-US" sz="2400" dirty="0">
                <a:hlinkClick r:id="rId3"/>
              </a:rPr>
              <a:t>ZNC_XX_CLASS_CONSUME</a:t>
            </a:r>
            <a:endParaRPr lang="en-US" sz="2400" dirty="0"/>
          </a:p>
        </p:txBody>
      </p:sp>
      <p:pic>
        <p:nvPicPr>
          <p:cNvPr id="2050" name="Picture 2" descr="NetCom Logo">
            <a:hlinkClick r:id="rId4"/>
            <a:extLst>
              <a:ext uri="{FF2B5EF4-FFF2-40B4-BE49-F238E27FC236}">
                <a16:creationId xmlns:a16="http://schemas.microsoft.com/office/drawing/2014/main" id="{2B8D59D5-A57D-4846-863C-31591ACCF19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726D7A2-6525-4D48-8C7B-BDD6AAECF135}"/>
              </a:ext>
            </a:extLst>
          </p:cNvPr>
          <p:cNvPicPr>
            <a:picLocks noChangeAspect="1"/>
          </p:cNvPicPr>
          <p:nvPr/>
        </p:nvPicPr>
        <p:blipFill rotWithShape="1">
          <a:blip r:embed="rId6">
            <a:extLst>
              <a:ext uri="{BEBA8EAE-BF5A-486C-A8C5-ECC9F3942E4B}">
                <a14:imgProps xmlns:a14="http://schemas.microsoft.com/office/drawing/2010/main">
                  <a14:imgLayer r:embed="rId7">
                    <a14:imgEffect>
                      <a14:saturation sat="0"/>
                    </a14:imgEffect>
                  </a14:imgLayer>
                </a14:imgProps>
              </a:ext>
            </a:extLst>
          </a:blip>
          <a:srcRect l="33331" r="40422" b="56039"/>
          <a:stretch/>
        </p:blipFill>
        <p:spPr>
          <a:xfrm>
            <a:off x="7865705" y="1444018"/>
            <a:ext cx="3620278" cy="4245156"/>
          </a:xfrm>
          <a:prstGeom prst="rect">
            <a:avLst/>
          </a:prstGeom>
        </p:spPr>
      </p:pic>
    </p:spTree>
    <p:extLst>
      <p:ext uri="{BB962C8B-B14F-4D97-AF65-F5344CB8AC3E}">
        <p14:creationId xmlns:p14="http://schemas.microsoft.com/office/powerpoint/2010/main" val="2769814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Inheritance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nheritance in JAVA – CODE STALL">
            <a:extLst>
              <a:ext uri="{FF2B5EF4-FFF2-40B4-BE49-F238E27FC236}">
                <a16:creationId xmlns:a16="http://schemas.microsoft.com/office/drawing/2014/main" id="{6E62CAC2-0777-47E1-AB68-87BAE4A93112}"/>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902278" y="1140861"/>
            <a:ext cx="8641313" cy="5342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617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Class Relations – Inheritance and Associations</a:t>
            </a:r>
            <a:r>
              <a:rPr lang="en-US" b="1" dirty="0"/>
              <a:t> </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F4C5F7C-CF76-4961-8ED4-8CC6495A7DF9}"/>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2327041" y="899721"/>
            <a:ext cx="7796014" cy="6055727"/>
          </a:xfrm>
          <a:prstGeom prst="rect">
            <a:avLst/>
          </a:prstGeom>
        </p:spPr>
      </p:pic>
    </p:spTree>
    <p:extLst>
      <p:ext uri="{BB962C8B-B14F-4D97-AF65-F5344CB8AC3E}">
        <p14:creationId xmlns:p14="http://schemas.microsoft.com/office/powerpoint/2010/main" val="3944592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Inheritance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F0D250A-82E4-468B-B5C6-39433FD174F7}"/>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5175935" y="1504141"/>
            <a:ext cx="6754301" cy="4728709"/>
          </a:xfrm>
          <a:prstGeom prst="rect">
            <a:avLst/>
          </a:prstGeom>
        </p:spPr>
      </p:pic>
      <p:sp>
        <p:nvSpPr>
          <p:cNvPr id="7" name="TextBox 6">
            <a:extLst>
              <a:ext uri="{FF2B5EF4-FFF2-40B4-BE49-F238E27FC236}">
                <a16:creationId xmlns:a16="http://schemas.microsoft.com/office/drawing/2014/main" id="{C5F0A9AE-FE77-452D-9B47-E7AEBD8E74AE}"/>
              </a:ext>
            </a:extLst>
          </p:cNvPr>
          <p:cNvSpPr txBox="1"/>
          <p:nvPr/>
        </p:nvSpPr>
        <p:spPr>
          <a:xfrm>
            <a:off x="382555" y="1063690"/>
            <a:ext cx="6754301"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Extend the last example of plane class with inheritance</a:t>
            </a:r>
          </a:p>
          <a:p>
            <a:pPr marL="285750" indent="-285750">
              <a:buFont typeface="Arial" panose="020B0604020202020204" pitchFamily="34" charset="0"/>
              <a:buChar char="•"/>
            </a:pPr>
            <a:r>
              <a:rPr lang="en-US" sz="2000" dirty="0"/>
              <a:t>Add 2 child classes (sub-classes) passenger and cargo plane</a:t>
            </a:r>
          </a:p>
          <a:p>
            <a:pPr marL="285750" indent="-285750">
              <a:buFont typeface="Arial" panose="020B0604020202020204" pitchFamily="34" charset="0"/>
              <a:buChar char="•"/>
            </a:pPr>
            <a:r>
              <a:rPr lang="en-US" sz="2000" dirty="0"/>
              <a:t>Add attributes and functions to the child classes</a:t>
            </a:r>
          </a:p>
          <a:p>
            <a:pPr marL="285750" indent="-285750">
              <a:buFont typeface="Arial" panose="020B0604020202020204" pitchFamily="34" charset="0"/>
              <a:buChar char="•"/>
            </a:pPr>
            <a:r>
              <a:rPr lang="en-US" sz="2000" dirty="0"/>
              <a:t>Create program to consume these classes</a:t>
            </a:r>
          </a:p>
          <a:p>
            <a:pPr marL="285750" indent="-285750">
              <a:buFont typeface="Arial" panose="020B0604020202020204" pitchFamily="34" charset="0"/>
              <a:buChar char="•"/>
            </a:pPr>
            <a:endParaRPr lang="en-US" sz="2000" dirty="0"/>
          </a:p>
          <a:p>
            <a:r>
              <a:rPr lang="en-US" sz="2000" dirty="0"/>
              <a:t>Child Class Names: </a:t>
            </a:r>
            <a:r>
              <a:rPr lang="en-US" sz="2000" dirty="0">
                <a:hlinkClick r:id="rId6"/>
              </a:rPr>
              <a:t>ZCL_XX_PASS_PLANE</a:t>
            </a:r>
            <a:endParaRPr lang="en-US" sz="2000" dirty="0"/>
          </a:p>
          <a:p>
            <a:r>
              <a:rPr lang="en-US" sz="2000" dirty="0"/>
              <a:t>		   </a:t>
            </a:r>
            <a:r>
              <a:rPr lang="en-US" sz="2000" dirty="0">
                <a:hlinkClick r:id="rId7"/>
              </a:rPr>
              <a:t>ZCL_XX_CARGO_PLANE</a:t>
            </a:r>
            <a:endParaRPr lang="en-US" sz="2000" dirty="0"/>
          </a:p>
        </p:txBody>
      </p:sp>
    </p:spTree>
    <p:extLst>
      <p:ext uri="{BB962C8B-B14F-4D97-AF65-F5344CB8AC3E}">
        <p14:creationId xmlns:p14="http://schemas.microsoft.com/office/powerpoint/2010/main" val="2345172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Aggregation and Composition</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754326"/>
          </a:xfrm>
          <a:prstGeom prst="rect">
            <a:avLst/>
          </a:prstGeom>
          <a:noFill/>
        </p:spPr>
        <p:txBody>
          <a:bodyPr wrap="square" rtlCol="0">
            <a:spAutoFit/>
          </a:bodyPr>
          <a:lstStyle/>
          <a:p>
            <a:r>
              <a:rPr lang="en-US" dirty="0"/>
              <a:t>Associations are of 2 types</a:t>
            </a:r>
          </a:p>
          <a:p>
            <a:endParaRPr lang="en-US" dirty="0"/>
          </a:p>
          <a:p>
            <a:pPr marL="342900" indent="-342900">
              <a:buFont typeface="Wingdings" panose="05000000000000000000" pitchFamily="2" charset="2"/>
              <a:buChar char="à"/>
            </a:pPr>
            <a:r>
              <a:rPr lang="en-US" dirty="0">
                <a:sym typeface="Wingdings" panose="05000000000000000000" pitchFamily="2" charset="2"/>
              </a:rPr>
              <a:t>Aggregation – is a lose coupling / both objects </a:t>
            </a:r>
            <a:r>
              <a:rPr lang="en-US" b="1" dirty="0">
                <a:sym typeface="Wingdings" panose="05000000000000000000" pitchFamily="2" charset="2"/>
              </a:rPr>
              <a:t>can</a:t>
            </a:r>
            <a:r>
              <a:rPr lang="en-US" dirty="0">
                <a:sym typeface="Wingdings" panose="05000000000000000000" pitchFamily="2" charset="2"/>
              </a:rPr>
              <a:t> operate independently / </a:t>
            </a:r>
            <a:r>
              <a:rPr lang="en-US" b="1" dirty="0">
                <a:sym typeface="Wingdings" panose="05000000000000000000" pitchFamily="2" charset="2"/>
              </a:rPr>
              <a:t>good</a:t>
            </a:r>
            <a:r>
              <a:rPr lang="en-US" dirty="0">
                <a:sym typeface="Wingdings" panose="05000000000000000000" pitchFamily="2" charset="2"/>
              </a:rPr>
              <a:t> to have relationship / represent using empty rhombus</a:t>
            </a:r>
          </a:p>
          <a:p>
            <a:pPr marL="342900" indent="-342900">
              <a:buFont typeface="Wingdings" panose="05000000000000000000" pitchFamily="2" charset="2"/>
              <a:buChar char="à"/>
            </a:pPr>
            <a:r>
              <a:rPr lang="en-US" dirty="0">
                <a:sym typeface="Wingdings" panose="05000000000000000000" pitchFamily="2" charset="2"/>
              </a:rPr>
              <a:t>Composition - is a tight coupling / both objects </a:t>
            </a:r>
            <a:r>
              <a:rPr lang="en-US" b="1" dirty="0">
                <a:sym typeface="Wingdings" panose="05000000000000000000" pitchFamily="2" charset="2"/>
              </a:rPr>
              <a:t>cannot</a:t>
            </a:r>
            <a:r>
              <a:rPr lang="en-US" dirty="0">
                <a:sym typeface="Wingdings" panose="05000000000000000000" pitchFamily="2" charset="2"/>
              </a:rPr>
              <a:t> operate independently / </a:t>
            </a:r>
            <a:r>
              <a:rPr lang="en-US" b="1" dirty="0">
                <a:sym typeface="Wingdings" panose="05000000000000000000" pitchFamily="2" charset="2"/>
              </a:rPr>
              <a:t>must</a:t>
            </a:r>
            <a:r>
              <a:rPr lang="en-US" dirty="0">
                <a:sym typeface="Wingdings" panose="05000000000000000000" pitchFamily="2" charset="2"/>
              </a:rPr>
              <a:t> to have relationship / represent using empty rhombus</a:t>
            </a:r>
            <a:endParaRPr lang="en-US"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885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Aggregation &amp; Composition</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2031325"/>
          </a:xfrm>
          <a:prstGeom prst="rect">
            <a:avLst/>
          </a:prstGeom>
          <a:noFill/>
        </p:spPr>
        <p:txBody>
          <a:bodyPr wrap="square" rtlCol="0">
            <a:spAutoFit/>
          </a:bodyPr>
          <a:lstStyle/>
          <a:p>
            <a:r>
              <a:rPr lang="en-US" dirty="0"/>
              <a:t>Implement the Aggregation</a:t>
            </a:r>
          </a:p>
          <a:p>
            <a:pPr marL="342900" indent="-342900">
              <a:buFontTx/>
              <a:buChar char="-"/>
            </a:pPr>
            <a:r>
              <a:rPr lang="en-US" dirty="0"/>
              <a:t>Create a new Passenger class </a:t>
            </a:r>
            <a:r>
              <a:rPr lang="en-US" dirty="0">
                <a:hlinkClick r:id="rId2"/>
              </a:rPr>
              <a:t>ZCL_XX_PASSENGER</a:t>
            </a:r>
            <a:endParaRPr lang="en-US" dirty="0"/>
          </a:p>
          <a:p>
            <a:pPr marL="342900" indent="-342900">
              <a:buFontTx/>
              <a:buChar char="-"/>
            </a:pPr>
            <a:r>
              <a:rPr lang="en-US" dirty="0"/>
              <a:t>Add object of passengers to Passenger to PASS_PLANE</a:t>
            </a:r>
          </a:p>
          <a:p>
            <a:r>
              <a:rPr lang="en-US" dirty="0"/>
              <a:t>Implement the Composition</a:t>
            </a:r>
          </a:p>
          <a:p>
            <a:pPr marL="342900" indent="-342900">
              <a:buFontTx/>
              <a:buChar char="-"/>
            </a:pPr>
            <a:r>
              <a:rPr lang="en-US" dirty="0"/>
              <a:t>Create a new Wings class </a:t>
            </a:r>
            <a:r>
              <a:rPr lang="en-US" dirty="0">
                <a:hlinkClick r:id="rId3"/>
              </a:rPr>
              <a:t>ZCL_XX_WINGS</a:t>
            </a:r>
            <a:endParaRPr lang="en-US" dirty="0"/>
          </a:p>
          <a:p>
            <a:pPr marL="342900" indent="-342900">
              <a:buFontTx/>
              <a:buChar char="-"/>
            </a:pPr>
            <a:r>
              <a:rPr lang="en-US" dirty="0"/>
              <a:t>Add object of Cargo to Plane as composition</a:t>
            </a:r>
          </a:p>
          <a:p>
            <a:endParaRPr lang="en-US" dirty="0"/>
          </a:p>
        </p:txBody>
      </p:sp>
      <p:pic>
        <p:nvPicPr>
          <p:cNvPr id="2050" name="Picture 2" descr="NetCom Logo">
            <a:hlinkClick r:id="rId4"/>
            <a:extLst>
              <a:ext uri="{FF2B5EF4-FFF2-40B4-BE49-F238E27FC236}">
                <a16:creationId xmlns:a16="http://schemas.microsoft.com/office/drawing/2014/main" id="{2B8D59D5-A57D-4846-863C-31591ACCF19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302D361-4773-414F-A54F-D4C7311BCD98}"/>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Lst>
          </a:blip>
          <a:stretch>
            <a:fillRect/>
          </a:stretch>
        </p:blipFill>
        <p:spPr>
          <a:xfrm>
            <a:off x="4018816" y="1526650"/>
            <a:ext cx="8081905" cy="4541425"/>
          </a:xfrm>
          <a:prstGeom prst="rect">
            <a:avLst/>
          </a:prstGeom>
        </p:spPr>
      </p:pic>
    </p:spTree>
    <p:extLst>
      <p:ext uri="{BB962C8B-B14F-4D97-AF65-F5344CB8AC3E}">
        <p14:creationId xmlns:p14="http://schemas.microsoft.com/office/powerpoint/2010/main" val="546009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&lt;Title&gt;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278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b="1" dirty="0">
                <a:solidFill>
                  <a:prstClr val="black"/>
                </a:solidFill>
                <a:latin typeface="Calibri Light" panose="020F0302020204030204"/>
              </a:rPr>
              <a:t>SQL Functions</a:t>
            </a: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3046988"/>
          </a:xfrm>
          <a:prstGeom prst="rect">
            <a:avLst/>
          </a:prstGeom>
          <a:noFill/>
        </p:spPr>
        <p:txBody>
          <a:bodyPr wrap="square" rtlCol="0">
            <a:spAutoFit/>
          </a:bodyPr>
          <a:lstStyle/>
          <a:p>
            <a:pPr algn="l"/>
            <a:r>
              <a:rPr lang="en-US" sz="2400" b="0" i="0" dirty="0">
                <a:solidFill>
                  <a:srgbClr val="333333"/>
                </a:solidFill>
                <a:effectLst/>
                <a:latin typeface="noto sans"/>
              </a:rPr>
              <a:t>SQL provides many built-in functions to perform operations on data. These functions are useful while performing mathematical calculations, string concatenations, sub-strings etc. SQL functions are divided into two categories,</a:t>
            </a:r>
          </a:p>
          <a:p>
            <a:pPr algn="l"/>
            <a:endParaRPr lang="en-US" sz="2400" b="0" i="0" dirty="0">
              <a:solidFill>
                <a:srgbClr val="333333"/>
              </a:solidFill>
              <a:effectLst/>
              <a:latin typeface="noto sans"/>
            </a:endParaRPr>
          </a:p>
          <a:p>
            <a:pPr algn="l">
              <a:buFont typeface="+mj-lt"/>
              <a:buAutoNum type="arabicPeriod"/>
            </a:pPr>
            <a:r>
              <a:rPr lang="en-US" sz="2400" b="0" i="0" dirty="0">
                <a:solidFill>
                  <a:srgbClr val="333333"/>
                </a:solidFill>
                <a:effectLst/>
                <a:latin typeface="noto sans"/>
              </a:rPr>
              <a:t> </a:t>
            </a:r>
            <a:r>
              <a:rPr lang="en-US" sz="2400" b="0" i="0" dirty="0">
                <a:solidFill>
                  <a:srgbClr val="333333"/>
                </a:solidFill>
                <a:effectLst/>
                <a:latin typeface="noto sans"/>
                <a:hlinkClick r:id="rId2"/>
              </a:rPr>
              <a:t>Aggregate Functions </a:t>
            </a:r>
            <a:r>
              <a:rPr lang="en-US" sz="2400" b="0" i="0" dirty="0">
                <a:solidFill>
                  <a:srgbClr val="333333"/>
                </a:solidFill>
                <a:effectLst/>
                <a:latin typeface="noto sans"/>
              </a:rPr>
              <a:t>– which are used to aggregate/group data</a:t>
            </a:r>
          </a:p>
          <a:p>
            <a:pPr algn="l">
              <a:buFont typeface="+mj-lt"/>
              <a:buAutoNum type="arabicPeriod"/>
            </a:pPr>
            <a:r>
              <a:rPr lang="en-US" sz="2400" b="0" i="0" dirty="0">
                <a:solidFill>
                  <a:srgbClr val="333333"/>
                </a:solidFill>
                <a:effectLst/>
                <a:latin typeface="noto sans"/>
              </a:rPr>
              <a:t> </a:t>
            </a:r>
            <a:r>
              <a:rPr lang="en-US" sz="2400" b="0" i="0" dirty="0">
                <a:solidFill>
                  <a:srgbClr val="333333"/>
                </a:solidFill>
                <a:effectLst/>
                <a:latin typeface="noto sans"/>
                <a:hlinkClick r:id="rId3"/>
              </a:rPr>
              <a:t>Scalar Functions </a:t>
            </a:r>
            <a:r>
              <a:rPr lang="en-US" sz="2400" b="0" i="0" dirty="0">
                <a:solidFill>
                  <a:srgbClr val="333333"/>
                </a:solidFill>
                <a:effectLst/>
                <a:latin typeface="noto sans"/>
              </a:rPr>
              <a:t>– performed to execute single operational output</a:t>
            </a:r>
          </a:p>
          <a:p>
            <a:br>
              <a:rPr lang="en-US" sz="2400" dirty="0"/>
            </a:b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50" name="Picture 2" descr="NetCom Logo">
            <a:hlinkClick r:id="rId4"/>
            <a:extLst>
              <a:ext uri="{FF2B5EF4-FFF2-40B4-BE49-F238E27FC236}">
                <a16:creationId xmlns:a16="http://schemas.microsoft.com/office/drawing/2014/main" id="{2B8D59D5-A57D-4846-863C-31591ACCF19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8738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&lt;Title&gt;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624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a:t>
            </a:r>
            <a:r>
              <a:rPr lang="en-US" sz="8000" b="1"/>
              <a:t>Day 4</a:t>
            </a:r>
            <a:endParaRPr lang="en-US" sz="8000" b="1" dirty="0"/>
          </a:p>
        </p:txBody>
      </p:sp>
    </p:spTree>
    <p:extLst>
      <p:ext uri="{BB962C8B-B14F-4D97-AF65-F5344CB8AC3E}">
        <p14:creationId xmlns:p14="http://schemas.microsoft.com/office/powerpoint/2010/main" val="3867772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Anubhav Oberoy</a:t>
            </a:r>
          </a:p>
        </p:txBody>
      </p:sp>
      <p:pic>
        <p:nvPicPr>
          <p:cNvPr id="1026" name="Picture 2" descr="NetCom Logo">
            <a:hlinkClick r:id="rId4"/>
            <a:extLst>
              <a:ext uri="{FF2B5EF4-FFF2-40B4-BE49-F238E27FC236}">
                <a16:creationId xmlns:a16="http://schemas.microsoft.com/office/drawing/2014/main" id="{34F08958-BD91-40F1-923F-F5B6CC686CC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3375" y="286325"/>
            <a:ext cx="4000079" cy="107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Select FOR ALL ENTRIES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24547" y="1005890"/>
            <a:ext cx="11542905" cy="4524315"/>
          </a:xfrm>
          <a:prstGeom prst="rect">
            <a:avLst/>
          </a:prstGeom>
          <a:noFill/>
        </p:spPr>
        <p:txBody>
          <a:bodyPr wrap="square" rtlCol="0">
            <a:spAutoFit/>
          </a:bodyPr>
          <a:lstStyle/>
          <a:p>
            <a:pPr algn="l"/>
            <a:r>
              <a:rPr lang="en-US" b="0" i="0" dirty="0">
                <a:effectLst/>
                <a:latin typeface="SAPRegular"/>
              </a:rPr>
              <a:t>The WHERE clause of the SELECT statement has a special variant that allows you to derive conditions from the lines and columns of an internal table:</a:t>
            </a:r>
          </a:p>
          <a:p>
            <a:pPr algn="l"/>
            <a:endParaRPr lang="en-US" b="0" i="0" dirty="0">
              <a:effectLst/>
              <a:latin typeface="SAPRegular"/>
            </a:endParaRPr>
          </a:p>
          <a:p>
            <a:pPr algn="l"/>
            <a:r>
              <a:rPr lang="en-US" b="1" i="0" dirty="0">
                <a:solidFill>
                  <a:srgbClr val="0000FF"/>
                </a:solidFill>
                <a:effectLst/>
                <a:latin typeface="SAPRegular"/>
              </a:rPr>
              <a:t>SELECT ... FOR ALL ENTRIES IN &lt;</a:t>
            </a:r>
            <a:r>
              <a:rPr lang="en-US" b="1" i="0" dirty="0" err="1">
                <a:solidFill>
                  <a:srgbClr val="0000FF"/>
                </a:solidFill>
                <a:effectLst/>
                <a:latin typeface="SAPRegular"/>
              </a:rPr>
              <a:t>itab</a:t>
            </a:r>
            <a:r>
              <a:rPr lang="en-US" b="1" i="0" dirty="0">
                <a:solidFill>
                  <a:srgbClr val="0000FF"/>
                </a:solidFill>
                <a:effectLst/>
                <a:latin typeface="SAPRegular"/>
              </a:rPr>
              <a:t>&gt; WHERE &lt;</a:t>
            </a:r>
            <a:r>
              <a:rPr lang="en-US" b="1" i="0" dirty="0" err="1">
                <a:solidFill>
                  <a:srgbClr val="0000FF"/>
                </a:solidFill>
                <a:effectLst/>
                <a:latin typeface="SAPRegular"/>
              </a:rPr>
              <a:t>cond</a:t>
            </a:r>
            <a:r>
              <a:rPr lang="en-US" b="1" i="0" dirty="0">
                <a:solidFill>
                  <a:srgbClr val="0000FF"/>
                </a:solidFill>
                <a:effectLst/>
                <a:latin typeface="SAPRegular"/>
              </a:rPr>
              <a:t>&gt; ...</a:t>
            </a:r>
          </a:p>
          <a:p>
            <a:pPr algn="l"/>
            <a:endParaRPr lang="en-US" b="0" i="0" dirty="0">
              <a:effectLst/>
              <a:latin typeface="SAPRegular"/>
            </a:endParaRPr>
          </a:p>
          <a:p>
            <a:pPr algn="l"/>
            <a:r>
              <a:rPr lang="en-US" b="0" i="0" dirty="0">
                <a:effectLst/>
                <a:latin typeface="SAPRegular"/>
              </a:rPr>
              <a:t>&lt;</a:t>
            </a:r>
            <a:r>
              <a:rPr lang="en-US" b="0" i="0" dirty="0" err="1">
                <a:effectLst/>
                <a:latin typeface="SAPRegular"/>
              </a:rPr>
              <a:t>cond</a:t>
            </a:r>
            <a:r>
              <a:rPr lang="en-US" b="0" i="0" dirty="0">
                <a:effectLst/>
                <a:latin typeface="SAPRegular"/>
              </a:rPr>
              <a:t>&gt; may be formulated as described above. If you specify a field of the internal table &lt;</a:t>
            </a:r>
            <a:r>
              <a:rPr lang="en-US" b="0" i="0" dirty="0" err="1">
                <a:effectLst/>
                <a:latin typeface="SAPRegular"/>
              </a:rPr>
              <a:t>itab</a:t>
            </a:r>
            <a:r>
              <a:rPr lang="en-US" b="0" i="0" dirty="0">
                <a:effectLst/>
                <a:latin typeface="SAPRegular"/>
              </a:rPr>
              <a:t>&gt; as an operand in a condition, you address all lines of the internal table. The comparison is then performed for each line of the internal table. For each line, the system selects the lines from the database table that satisfy the condition. </a:t>
            </a:r>
          </a:p>
          <a:p>
            <a:pPr algn="l"/>
            <a:endParaRPr lang="en-US" dirty="0">
              <a:latin typeface="SAPRegular"/>
            </a:endParaRPr>
          </a:p>
          <a:p>
            <a:pPr algn="l"/>
            <a:r>
              <a:rPr lang="en-US" b="0" i="0" dirty="0">
                <a:effectLst/>
                <a:latin typeface="SAPRegular"/>
              </a:rPr>
              <a:t>The result set of the SELECT statement is the union of the individual selections for each line of the internal table. Duplicate lines are automatically eliminated from the result set. If &lt;</a:t>
            </a:r>
            <a:r>
              <a:rPr lang="en-US" b="0" i="0" dirty="0" err="1">
                <a:effectLst/>
                <a:latin typeface="SAPRegular"/>
              </a:rPr>
              <a:t>itab</a:t>
            </a:r>
            <a:r>
              <a:rPr lang="en-US" b="0" i="0" dirty="0">
                <a:effectLst/>
                <a:latin typeface="SAPRegular"/>
              </a:rPr>
              <a:t>&gt; is empty, the addition FOR ALL ENTRIES is disregarded, and all entries are read.</a:t>
            </a:r>
          </a:p>
          <a:p>
            <a:pPr algn="l"/>
            <a:endParaRPr lang="en-US" b="0" i="0" dirty="0">
              <a:effectLst/>
              <a:latin typeface="SAPRegular"/>
            </a:endParaRPr>
          </a:p>
          <a:p>
            <a:pPr algn="l"/>
            <a:r>
              <a:rPr lang="en-US" b="0" i="0" dirty="0">
                <a:effectLst/>
                <a:latin typeface="SAPRegular"/>
              </a:rPr>
              <a:t>The internal table &lt;</a:t>
            </a:r>
            <a:r>
              <a:rPr lang="en-US" b="0" i="0" dirty="0" err="1">
                <a:effectLst/>
                <a:latin typeface="SAPRegular"/>
              </a:rPr>
              <a:t>itab</a:t>
            </a:r>
            <a:r>
              <a:rPr lang="en-US" b="0" i="0" dirty="0">
                <a:effectLst/>
                <a:latin typeface="SAPRegular"/>
              </a:rPr>
              <a:t>&gt; must have a structured line type, and each field that occurs in the condition &lt;</a:t>
            </a:r>
            <a:r>
              <a:rPr lang="en-US" b="0" i="0" dirty="0" err="1">
                <a:effectLst/>
                <a:latin typeface="SAPRegular"/>
              </a:rPr>
              <a:t>cond</a:t>
            </a:r>
            <a:r>
              <a:rPr lang="en-US" b="0" i="0" dirty="0">
                <a:effectLst/>
                <a:latin typeface="SAPRegular"/>
              </a:rPr>
              <a:t>&gt; must be compatible with the column of the database with which it is compared. Do not use the operators LIKE, BETWEEN, and IN in comparisons using internal table fields. You may not use the ORDER BY clause in the same SELECT statement.</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52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JOINS and SUB-QUERIES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524315"/>
          </a:xfrm>
          <a:prstGeom prst="rect">
            <a:avLst/>
          </a:prstGeom>
          <a:noFill/>
        </p:spPr>
        <p:txBody>
          <a:bodyPr wrap="square" rtlCol="0">
            <a:spAutoFit/>
          </a:bodyPr>
          <a:lstStyle/>
          <a:p>
            <a:r>
              <a:rPr lang="en-US" sz="2400" dirty="0"/>
              <a:t>A SQL Join statement is used to combine data or rows from two or more tables based on a common field between them. Different types of Joins are:</a:t>
            </a:r>
          </a:p>
          <a:p>
            <a:endParaRPr lang="en-US" sz="2400" dirty="0"/>
          </a:p>
          <a:p>
            <a:r>
              <a:rPr lang="en-US" sz="2400" dirty="0"/>
              <a:t>INNER JOIN</a:t>
            </a:r>
          </a:p>
          <a:p>
            <a:r>
              <a:rPr lang="en-US" sz="2400" dirty="0"/>
              <a:t>LEFT JOIN</a:t>
            </a:r>
          </a:p>
          <a:p>
            <a:r>
              <a:rPr lang="en-US" sz="2400" dirty="0"/>
              <a:t>RIGHT JOIN</a:t>
            </a:r>
          </a:p>
          <a:p>
            <a:r>
              <a:rPr lang="en-US" sz="2400" dirty="0"/>
              <a:t>FULL JOIN</a:t>
            </a:r>
          </a:p>
          <a:p>
            <a:endParaRPr lang="en-US" sz="2400" dirty="0"/>
          </a:p>
          <a:p>
            <a:r>
              <a:rPr lang="en-US" sz="2400" dirty="0"/>
              <a:t>A Subquery or Inner query or a Nested query is a query within another SQL query and embedded within the WHERE clause.</a:t>
            </a:r>
          </a:p>
          <a:p>
            <a:r>
              <a:rPr lang="en-US" sz="2400" dirty="0"/>
              <a:t>A subquery is used to return data that will be used in the main query as a condition to further restrict the data to be retrieved.</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ySQL JOINs. This blog will discuss one particular… | by Ram Avni | Medium">
            <a:extLst>
              <a:ext uri="{FF2B5EF4-FFF2-40B4-BE49-F238E27FC236}">
                <a16:creationId xmlns:a16="http://schemas.microsoft.com/office/drawing/2014/main" id="{057FB082-CF30-4C61-956B-963A68CD68FA}"/>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778762" y="2052735"/>
            <a:ext cx="7862731" cy="1512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929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SQL Functions and Joins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569660"/>
          </a:xfrm>
          <a:prstGeom prst="rect">
            <a:avLst/>
          </a:prstGeom>
          <a:noFill/>
        </p:spPr>
        <p:txBody>
          <a:bodyPr wrap="square" rtlCol="0">
            <a:spAutoFit/>
          </a:bodyPr>
          <a:lstStyle/>
          <a:p>
            <a:r>
              <a:rPr lang="en-US" sz="2400" dirty="0"/>
              <a:t>Understand the features of built-in ABAP functions. Also explore the JOINS and SUB-QUERIES in the system.</a:t>
            </a:r>
          </a:p>
          <a:p>
            <a:endParaRPr lang="en-US" sz="2400" dirty="0"/>
          </a:p>
          <a:p>
            <a:r>
              <a:rPr lang="en-US" sz="2400" dirty="0"/>
              <a:t>PROGRAM NAME: </a:t>
            </a:r>
            <a:r>
              <a:rPr lang="en-US" sz="2400" dirty="0">
                <a:hlinkClick r:id="rId2"/>
              </a:rPr>
              <a:t>ZNC_XX_SELECT_ADV</a:t>
            </a:r>
            <a:endParaRPr lang="en-US" sz="2400" dirty="0"/>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571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Data Manipulation</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24547" y="1084990"/>
            <a:ext cx="11542905" cy="3785652"/>
          </a:xfrm>
          <a:prstGeom prst="rect">
            <a:avLst/>
          </a:prstGeom>
          <a:noFill/>
        </p:spPr>
        <p:txBody>
          <a:bodyPr wrap="square" rtlCol="0">
            <a:spAutoFit/>
          </a:bodyPr>
          <a:lstStyle/>
          <a:p>
            <a:r>
              <a:rPr lang="en-US" sz="2400" b="0" i="0" dirty="0">
                <a:solidFill>
                  <a:srgbClr val="202124"/>
                </a:solidFill>
                <a:effectLst/>
                <a:latin typeface="arial" panose="020B0604020202020204" pitchFamily="34" charset="0"/>
              </a:rPr>
              <a:t>Data manipulation language (</a:t>
            </a:r>
            <a:r>
              <a:rPr lang="en-US" sz="2400" b="1" i="0" dirty="0">
                <a:solidFill>
                  <a:srgbClr val="202124"/>
                </a:solidFill>
                <a:effectLst/>
                <a:latin typeface="arial" panose="020B0604020202020204" pitchFamily="34" charset="0"/>
              </a:rPr>
              <a:t>DML</a:t>
            </a:r>
            <a:r>
              <a:rPr lang="en-US" sz="2400" b="0" i="0" dirty="0">
                <a:solidFill>
                  <a:srgbClr val="202124"/>
                </a:solidFill>
                <a:effectLst/>
                <a:latin typeface="arial" panose="020B0604020202020204" pitchFamily="34" charset="0"/>
              </a:rPr>
              <a:t>) statements add, change, and delete HANA Database table data. </a:t>
            </a:r>
          </a:p>
          <a:p>
            <a:endParaRPr lang="en-US" sz="2400" dirty="0">
              <a:solidFill>
                <a:srgbClr val="202124"/>
              </a:solidFill>
              <a:latin typeface="arial" panose="020B0604020202020204" pitchFamily="34" charset="0"/>
            </a:endParaRPr>
          </a:p>
          <a:p>
            <a:r>
              <a:rPr lang="en-US" sz="2400" b="0" i="0" dirty="0">
                <a:solidFill>
                  <a:srgbClr val="202124"/>
                </a:solidFill>
                <a:effectLst/>
                <a:latin typeface="arial" panose="020B0604020202020204" pitchFamily="34" charset="0"/>
              </a:rPr>
              <a:t>A transaction is a sequence of one or more </a:t>
            </a:r>
            <a:r>
              <a:rPr lang="en-US" sz="2400" b="1" i="0" dirty="0">
                <a:solidFill>
                  <a:srgbClr val="202124"/>
                </a:solidFill>
                <a:effectLst/>
                <a:latin typeface="arial" panose="020B0604020202020204" pitchFamily="34" charset="0"/>
              </a:rPr>
              <a:t>SQL</a:t>
            </a:r>
            <a:r>
              <a:rPr lang="en-US" sz="2400" b="0" i="0" dirty="0">
                <a:solidFill>
                  <a:srgbClr val="202124"/>
                </a:solidFill>
                <a:effectLst/>
                <a:latin typeface="arial" panose="020B0604020202020204" pitchFamily="34" charset="0"/>
              </a:rPr>
              <a:t> statements that HANA Database treats as a unit: either all of the statements are performed, or none of them are.</a:t>
            </a:r>
          </a:p>
          <a:p>
            <a:endParaRPr lang="en-US" sz="2400" dirty="0">
              <a:solidFill>
                <a:srgbClr val="202124"/>
              </a:solidFill>
              <a:latin typeface="arial" panose="020B0604020202020204" pitchFamily="34" charset="0"/>
            </a:endParaRPr>
          </a:p>
          <a:p>
            <a:r>
              <a:rPr lang="en-US" sz="2400" dirty="0">
                <a:solidFill>
                  <a:srgbClr val="202124"/>
                </a:solidFill>
                <a:latin typeface="arial" panose="020B0604020202020204" pitchFamily="34" charset="0"/>
              </a:rPr>
              <a:t>Following are the commonly used DML Commands</a:t>
            </a:r>
          </a:p>
          <a:p>
            <a:r>
              <a:rPr lang="en-US" sz="2400" dirty="0">
                <a:solidFill>
                  <a:srgbClr val="202124"/>
                </a:solidFill>
                <a:latin typeface="arial" panose="020B0604020202020204" pitchFamily="34" charset="0"/>
              </a:rPr>
              <a:t>INSERT – to create new records</a:t>
            </a:r>
          </a:p>
          <a:p>
            <a:r>
              <a:rPr lang="en-US" sz="2400" dirty="0">
                <a:solidFill>
                  <a:srgbClr val="202124"/>
                </a:solidFill>
                <a:latin typeface="arial" panose="020B0604020202020204" pitchFamily="34" charset="0"/>
              </a:rPr>
              <a:t>UPDATE – to change property of existing records</a:t>
            </a:r>
          </a:p>
          <a:p>
            <a:r>
              <a:rPr lang="en-US" sz="2400" dirty="0">
                <a:solidFill>
                  <a:srgbClr val="202124"/>
                </a:solidFill>
                <a:latin typeface="arial" panose="020B0604020202020204" pitchFamily="34" charset="0"/>
              </a:rPr>
              <a:t>DELETE – to remove records</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706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Debugging SQL Code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dirty="0"/>
              <a:t>Understand the SQL Code debugging and also explore system variable </a:t>
            </a:r>
            <a:r>
              <a:rPr lang="en-US" sz="2400" dirty="0" err="1"/>
              <a:t>sy-dbcnt</a:t>
            </a:r>
            <a:r>
              <a:rPr lang="en-US" sz="2400" dirty="0"/>
              <a:t>.</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031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Modularization Techniques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24547" y="1077956"/>
            <a:ext cx="11542905" cy="5324535"/>
          </a:xfrm>
          <a:prstGeom prst="rect">
            <a:avLst/>
          </a:prstGeom>
          <a:noFill/>
        </p:spPr>
        <p:txBody>
          <a:bodyPr wrap="square" rtlCol="0">
            <a:spAutoFit/>
          </a:bodyPr>
          <a:lstStyle/>
          <a:p>
            <a:pPr algn="just"/>
            <a:r>
              <a:rPr lang="en-US" sz="2000" dirty="0"/>
              <a:t>A modularization unit is a like a shell into which you can put code. It allows you to segregate a group of lines of code from the rest, and then execute them at a specific time. The lines of code within a modularization unit act very much like a mini-program that can be called from another program.</a:t>
            </a:r>
          </a:p>
          <a:p>
            <a:pPr algn="just"/>
            <a:endParaRPr lang="en-US" sz="2000" dirty="0"/>
          </a:p>
          <a:p>
            <a:pPr algn="just"/>
            <a:r>
              <a:rPr lang="en-US" sz="2000" dirty="0"/>
              <a:t>ABAP offers below types of modularization units:</a:t>
            </a:r>
          </a:p>
          <a:p>
            <a:pPr algn="just"/>
            <a:endParaRPr lang="en-US" sz="2000" dirty="0"/>
          </a:p>
          <a:p>
            <a:pPr marL="342900" indent="-342900" algn="just">
              <a:buFont typeface="Arial" panose="020B0604020202020204" pitchFamily="34" charset="0"/>
              <a:buChar char="•"/>
            </a:pPr>
            <a:r>
              <a:rPr lang="en-US" sz="2000" dirty="0"/>
              <a:t>Subroutines</a:t>
            </a:r>
          </a:p>
          <a:p>
            <a:pPr marL="342900" indent="-342900" algn="just">
              <a:buFont typeface="Arial" panose="020B0604020202020204" pitchFamily="34" charset="0"/>
              <a:buChar char="•"/>
            </a:pPr>
            <a:r>
              <a:rPr lang="en-US" sz="2000" dirty="0"/>
              <a:t>Includes</a:t>
            </a:r>
          </a:p>
          <a:p>
            <a:pPr marL="342900" indent="-342900" algn="just">
              <a:buFont typeface="Arial" panose="020B0604020202020204" pitchFamily="34" charset="0"/>
              <a:buChar char="•"/>
            </a:pPr>
            <a:r>
              <a:rPr lang="en-US" sz="2000" dirty="0"/>
              <a:t>Function modules</a:t>
            </a:r>
          </a:p>
          <a:p>
            <a:pPr marL="342900" indent="-342900" algn="just">
              <a:buFont typeface="Arial" panose="020B0604020202020204" pitchFamily="34" charset="0"/>
              <a:buChar char="•"/>
            </a:pPr>
            <a:r>
              <a:rPr lang="en-US" sz="2000" dirty="0"/>
              <a:t>Classes</a:t>
            </a:r>
          </a:p>
          <a:p>
            <a:pPr algn="just"/>
            <a:endParaRPr lang="en-US" sz="2000" dirty="0"/>
          </a:p>
          <a:p>
            <a:pPr algn="just"/>
            <a:r>
              <a:rPr lang="en-US" sz="2000" dirty="0"/>
              <a:t>Use modularization units to eliminate redundant code within your program and to make your program easier to read. For example, suppose you have a series of statements that format a mailing address, and you need to format mailing addresses at several different places in your program. Instead of duplicating the code within your program, it's a good idea to place that code into a modularization unit and call it whenever you need to format an address.</a:t>
            </a:r>
          </a:p>
          <a:p>
            <a:pPr algn="just"/>
            <a:endParaRPr lang="en-US" sz="20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Modular Icons - Download Free Vector Icons | Noun Project">
            <a:extLst>
              <a:ext uri="{FF2B5EF4-FFF2-40B4-BE49-F238E27FC236}">
                <a16:creationId xmlns:a16="http://schemas.microsoft.com/office/drawing/2014/main" id="{FF9A8CE8-A062-465C-BEB9-6B5794046B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7670" y="1674066"/>
            <a:ext cx="2610239" cy="2610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433097"/>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4486</TotalTime>
  <Words>1836</Words>
  <Application>Microsoft Office PowerPoint</Application>
  <PresentationFormat>Widescreen</PresentationFormat>
  <Paragraphs>228</Paragraphs>
  <Slides>33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Arial</vt:lpstr>
      <vt:lpstr>Calibri</vt:lpstr>
      <vt:lpstr>Calibri Light</vt:lpstr>
      <vt:lpstr>noto sans</vt:lpstr>
      <vt:lpstr>SAPRegular</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sc</cp:lastModifiedBy>
  <cp:revision>682</cp:revision>
  <dcterms:created xsi:type="dcterms:W3CDTF">2016-07-10T03:33:26Z</dcterms:created>
  <dcterms:modified xsi:type="dcterms:W3CDTF">2020-11-15T16:00:48Z</dcterms:modified>
</cp:coreProperties>
</file>