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6"/>
  </p:notesMasterIdLst>
  <p:sldIdLst>
    <p:sldId id="256" r:id="rId2"/>
    <p:sldId id="463" r:id="rId3"/>
    <p:sldId id="595" r:id="rId4"/>
    <p:sldId id="596" r:id="rId5"/>
    <p:sldId id="597" r:id="rId6"/>
    <p:sldId id="598" r:id="rId7"/>
    <p:sldId id="602" r:id="rId8"/>
    <p:sldId id="599" r:id="rId9"/>
    <p:sldId id="600" r:id="rId10"/>
    <p:sldId id="601" r:id="rId11"/>
    <p:sldId id="419" r:id="rId12"/>
    <p:sldId id="603" r:id="rId13"/>
    <p:sldId id="613" r:id="rId14"/>
    <p:sldId id="604" r:id="rId15"/>
    <p:sldId id="605" r:id="rId16"/>
    <p:sldId id="606" r:id="rId17"/>
    <p:sldId id="607" r:id="rId18"/>
    <p:sldId id="608" r:id="rId19"/>
    <p:sldId id="609" r:id="rId20"/>
    <p:sldId id="610" r:id="rId21"/>
    <p:sldId id="611" r:id="rId22"/>
    <p:sldId id="614" r:id="rId23"/>
    <p:sldId id="399" r:id="rId24"/>
    <p:sldId id="4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3973" autoAdjust="0"/>
  </p:normalViewPr>
  <p:slideViewPr>
    <p:cSldViewPr snapToGrid="0">
      <p:cViewPr varScale="1">
        <p:scale>
          <a:sx n="69" d="100"/>
          <a:sy n="69" d="100"/>
        </p:scale>
        <p:origin x="8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5/03_CX_XX_EXCEPTION_FLY"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5/04_ZNC_XX_CDS_VIEW"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5/01_ZAC_XX_PLANE" TargetMode="Externa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5/02_ZIF_XX_PLAN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new Exception handling class </a:t>
            </a:r>
            <a:r>
              <a:rPr lang="en-US" sz="2400" dirty="0">
                <a:hlinkClick r:id="rId2"/>
              </a:rPr>
              <a:t>CX_XX_EXCEPTION_FLY</a:t>
            </a:r>
            <a:endParaRPr lang="en-US" sz="2400" dirty="0"/>
          </a:p>
          <a:p>
            <a:r>
              <a:rPr lang="en-US" sz="2400" dirty="0"/>
              <a:t>Check if the fuel tank is less than 5 gallon </a:t>
            </a:r>
          </a:p>
          <a:p>
            <a:r>
              <a:rPr lang="en-US" sz="2400" dirty="0"/>
              <a:t>Throw a NOT FLY Exception</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0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CDS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19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ABAP on Eclipse Tool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&lt;content&gt;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2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Simple CDS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simple CDS View with name </a:t>
            </a:r>
            <a:r>
              <a:rPr lang="en-US" sz="2400" dirty="0">
                <a:hlinkClick r:id="rId2"/>
              </a:rPr>
              <a:t>ZNC_XX_CDS_VIEW</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37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OData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OData Using CDS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80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SAP Fiori App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70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Where to check all Fiori Apps?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4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WebIDE tool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1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Using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What is an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Why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Interfaces and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Map objects to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program using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[Optional]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Introduction to CDS 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Create basic CDS 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Introduction to Fiori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Create OData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Build simple Fiori App on WebIDE on S/4HANA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Debugging of Fiori Apps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QnA</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Session</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Create Simple Fiori App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25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Fiori App Development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2875002"/>
            <a:ext cx="11542905" cy="1107996"/>
          </a:xfrm>
          <a:prstGeom prst="rect">
            <a:avLst/>
          </a:prstGeom>
          <a:noFill/>
        </p:spPr>
        <p:txBody>
          <a:bodyPr wrap="square" rtlCol="0">
            <a:spAutoFit/>
          </a:bodyPr>
          <a:lstStyle/>
          <a:p>
            <a:pPr algn="ctr"/>
            <a:r>
              <a:rPr lang="en-US" sz="6600" b="1" dirty="0"/>
              <a:t>End of Day 5</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7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Abstract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82563"/>
            <a:ext cx="11542905" cy="3046988"/>
          </a:xfrm>
          <a:prstGeom prst="rect">
            <a:avLst/>
          </a:prstGeom>
          <a:noFill/>
        </p:spPr>
        <p:txBody>
          <a:bodyPr wrap="square" rtlCol="0">
            <a:spAutoFit/>
          </a:bodyPr>
          <a:lstStyle/>
          <a:p>
            <a:r>
              <a:rPr lang="en-US" sz="2400" dirty="0"/>
              <a:t>An abstract class is a class </a:t>
            </a:r>
          </a:p>
          <a:p>
            <a:endParaRPr lang="en-US" sz="2400" dirty="0"/>
          </a:p>
          <a:p>
            <a:pPr marL="342900" indent="-342900">
              <a:buAutoNum type="arabicPeriod"/>
            </a:pPr>
            <a:r>
              <a:rPr lang="en-US" sz="2400" dirty="0"/>
              <a:t>Which can not be instantiated.</a:t>
            </a:r>
          </a:p>
          <a:p>
            <a:pPr marL="342900" indent="-342900">
              <a:buAutoNum type="arabicPeriod"/>
            </a:pPr>
            <a:r>
              <a:rPr lang="en-US" sz="2400" dirty="0"/>
              <a:t>Which contains at least one abstract method.</a:t>
            </a:r>
          </a:p>
          <a:p>
            <a:endParaRPr lang="en-US" sz="2400" dirty="0"/>
          </a:p>
          <a:p>
            <a:r>
              <a:rPr lang="en-US" sz="2400" dirty="0"/>
              <a:t>We use them in case the implementation of at least one method is not known. This allows both reuse and accidently avoidable class object creation.</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26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Abstract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Implement a new Abstract class</a:t>
            </a:r>
          </a:p>
          <a:p>
            <a:endParaRPr lang="en-US" sz="2400" dirty="0"/>
          </a:p>
          <a:p>
            <a:r>
              <a:rPr lang="en-US" sz="2400" dirty="0">
                <a:hlinkClick r:id="rId2"/>
              </a:rPr>
              <a:t>ZAC_XX_PLANE</a:t>
            </a:r>
            <a:r>
              <a:rPr lang="en-US" sz="2400" dirty="0"/>
              <a:t> </a:t>
            </a:r>
          </a:p>
          <a:p>
            <a:endParaRPr lang="en-US" sz="2400" dirty="0"/>
          </a:p>
          <a:p>
            <a:r>
              <a:rPr lang="en-US" sz="2400" dirty="0"/>
              <a:t>and include </a:t>
            </a:r>
            <a:r>
              <a:rPr lang="en-US" sz="2400" b="1" dirty="0"/>
              <a:t>load() </a:t>
            </a:r>
            <a:r>
              <a:rPr lang="en-US" sz="2400" dirty="0"/>
              <a:t>function as abstract</a:t>
            </a:r>
            <a:endParaRPr lang="en-US" sz="2400" b="1"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2E7E6A-0E4D-4EE2-92CA-71E2521F54E2}"/>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3924575" y="1526650"/>
            <a:ext cx="8267425" cy="4645673"/>
          </a:xfrm>
          <a:prstGeom prst="rect">
            <a:avLst/>
          </a:prstGeom>
        </p:spPr>
      </p:pic>
    </p:spTree>
    <p:extLst>
      <p:ext uri="{BB962C8B-B14F-4D97-AF65-F5344CB8AC3E}">
        <p14:creationId xmlns:p14="http://schemas.microsoft.com/office/powerpoint/2010/main" val="54663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Interface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b="1" dirty="0">
                <a:solidFill>
                  <a:srgbClr val="00B050"/>
                </a:solidFill>
              </a:rPr>
              <a:t>An Interface </a:t>
            </a:r>
            <a:r>
              <a:rPr lang="en-US" sz="2400" dirty="0"/>
              <a:t>is a pure abstract class and will allows developer to extend application swiftly. It overcomes the disadvantage of call to method for multiple implementation and enables run-time polymorphism.</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9BF335F-06FD-4657-B56E-DD23EB20A90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043146" y="2182682"/>
            <a:ext cx="7016880" cy="4354138"/>
          </a:xfrm>
          <a:prstGeom prst="rect">
            <a:avLst/>
          </a:prstGeom>
        </p:spPr>
      </p:pic>
    </p:spTree>
    <p:extLst>
      <p:ext uri="{BB962C8B-B14F-4D97-AF65-F5344CB8AC3E}">
        <p14:creationId xmlns:p14="http://schemas.microsoft.com/office/powerpoint/2010/main" val="397375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Type Casting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838243AC-17B2-4E19-8CF9-A1B2CBF9BAA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575424" y="982563"/>
            <a:ext cx="9041152" cy="5505165"/>
          </a:xfrm>
          <a:prstGeom prst="rect">
            <a:avLst/>
          </a:prstGeom>
        </p:spPr>
      </p:pic>
    </p:spTree>
    <p:extLst>
      <p:ext uri="{BB962C8B-B14F-4D97-AF65-F5344CB8AC3E}">
        <p14:creationId xmlns:p14="http://schemas.microsoft.com/office/powerpoint/2010/main" val="194561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Interface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an Interface </a:t>
            </a:r>
            <a:r>
              <a:rPr lang="en-US" sz="2400" dirty="0">
                <a:hlinkClick r:id="rId2"/>
              </a:rPr>
              <a:t>ZIF_XX_PLANE</a:t>
            </a:r>
            <a:endParaRPr lang="en-US" sz="2400" dirty="0"/>
          </a:p>
          <a:p>
            <a:r>
              <a:rPr lang="en-US" sz="2400" dirty="0"/>
              <a:t>Inherit the interface in Base class </a:t>
            </a:r>
          </a:p>
          <a:p>
            <a:r>
              <a:rPr lang="en-US" sz="2400" dirty="0"/>
              <a:t>Enhance report to handle interface</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74455"/>
            <a:ext cx="11542905" cy="2554545"/>
          </a:xfrm>
          <a:prstGeom prst="rect">
            <a:avLst/>
          </a:prstGeom>
          <a:noFill/>
        </p:spPr>
        <p:txBody>
          <a:bodyPr wrap="square" rtlCol="0">
            <a:spAutoFit/>
          </a:bodyPr>
          <a:lstStyle/>
          <a:p>
            <a:r>
              <a:rPr lang="en-US" sz="2000" dirty="0"/>
              <a:t>The occurrence of an exception is normally used to display an error situation. The handler of an exception must try to correct the error that has occurred, find an alternative solution, or (if this is not possible) at least bring the affected context into a consistent state and then forward the error. </a:t>
            </a:r>
          </a:p>
          <a:p>
            <a:endParaRPr lang="en-US" sz="2000" dirty="0"/>
          </a:p>
          <a:p>
            <a:r>
              <a:rPr lang="en-US" sz="2000" dirty="0"/>
              <a:t>If a call hierarchy does not contain a handler for an exception, the program is ended with a runtime error. Since exceptions cannot be handled by means of program calls, all possible exceptions within the program itself must be handled to prevent a runtime error. This rule does not apply to the coding within procedures whose exceptions can easily be propagated to (external) callers.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BF7D17C-D931-454A-950E-DA3F2E107EF5}"/>
              </a:ext>
            </a:extLst>
          </p:cNvPr>
          <p:cNvPicPr>
            <a:picLocks noChangeAspect="1"/>
          </p:cNvPicPr>
          <p:nvPr/>
        </p:nvPicPr>
        <p:blipFill>
          <a:blip r:embed="rId4"/>
          <a:stretch>
            <a:fillRect/>
          </a:stretch>
        </p:blipFill>
        <p:spPr>
          <a:xfrm>
            <a:off x="1135089" y="3536898"/>
            <a:ext cx="6161590" cy="3935378"/>
          </a:xfrm>
          <a:prstGeom prst="rect">
            <a:avLst/>
          </a:prstGeom>
        </p:spPr>
      </p:pic>
      <p:sp>
        <p:nvSpPr>
          <p:cNvPr id="7" name="TextBox 6">
            <a:extLst>
              <a:ext uri="{FF2B5EF4-FFF2-40B4-BE49-F238E27FC236}">
                <a16:creationId xmlns:a16="http://schemas.microsoft.com/office/drawing/2014/main" id="{D7D67AA3-08ED-4D69-BF69-A5F4131FB5F6}"/>
              </a:ext>
            </a:extLst>
          </p:cNvPr>
          <p:cNvSpPr txBox="1"/>
          <p:nvPr/>
        </p:nvSpPr>
        <p:spPr>
          <a:xfrm>
            <a:off x="6735146" y="4072029"/>
            <a:ext cx="3814666" cy="1754326"/>
          </a:xfrm>
          <a:prstGeom prst="rect">
            <a:avLst/>
          </a:prstGeom>
          <a:noFill/>
        </p:spPr>
        <p:txBody>
          <a:bodyPr wrap="square" rtlCol="0">
            <a:spAutoFit/>
          </a:bodyPr>
          <a:lstStyle/>
          <a:p>
            <a:r>
              <a:rPr lang="en-US" b="1" dirty="0"/>
              <a:t>Cascading exception</a:t>
            </a:r>
          </a:p>
          <a:p>
            <a:r>
              <a:rPr lang="en-US" b="1" dirty="0">
                <a:latin typeface="Bradley Hand ITC" pitchFamily="66" charset="0"/>
              </a:rPr>
              <a:t>An exception has been thrown in a method of a class.</a:t>
            </a:r>
          </a:p>
          <a:p>
            <a:r>
              <a:rPr lang="en-US" b="1" dirty="0">
                <a:latin typeface="Bradley Hand ITC" pitchFamily="66" charset="0"/>
              </a:rPr>
              <a:t>This method was called by other class which intern called by other class followed by UI program</a:t>
            </a:r>
          </a:p>
        </p:txBody>
      </p:sp>
    </p:spTree>
    <p:extLst>
      <p:ext uri="{BB962C8B-B14F-4D97-AF65-F5344CB8AC3E}">
        <p14:creationId xmlns:p14="http://schemas.microsoft.com/office/powerpoint/2010/main" val="81957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Steps in 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955203"/>
          </a:xfrm>
          <a:prstGeom prst="rect">
            <a:avLst/>
          </a:prstGeom>
          <a:noFill/>
        </p:spPr>
        <p:txBody>
          <a:bodyPr wrap="square" rtlCol="0">
            <a:spAutoFit/>
          </a:bodyPr>
          <a:lstStyle/>
          <a:p>
            <a:pPr marL="342900" indent="-342900">
              <a:buAutoNum type="arabicPeriod"/>
            </a:pPr>
            <a:r>
              <a:rPr lang="en-US" sz="1600" dirty="0"/>
              <a:t>Create an exception class and inherit call CX_ROOT (Root class for OOABAP exception handling).</a:t>
            </a:r>
          </a:p>
          <a:p>
            <a:pPr marL="342900" indent="-342900">
              <a:buAutoNum type="arabicPeriod"/>
            </a:pPr>
            <a:r>
              <a:rPr lang="en-US" sz="1600" dirty="0"/>
              <a:t>Go to method where you would like to build and throw exception, Add the exception class name in exception section of method signature.</a:t>
            </a:r>
          </a:p>
          <a:p>
            <a:pPr marL="342900" indent="-342900">
              <a:buAutoNum type="arabicPeriod"/>
            </a:pPr>
            <a:r>
              <a:rPr lang="en-US" sz="1600" dirty="0"/>
              <a:t>TRY…CATCH the exception in the method and create object of your exception class.</a:t>
            </a:r>
          </a:p>
          <a:p>
            <a:pPr marL="342900" indent="-342900">
              <a:buAutoNum type="arabicPeriod"/>
            </a:pPr>
            <a:r>
              <a:rPr lang="en-US" sz="1600" dirty="0"/>
              <a:t>Add additional information like message class to exception object and use RAISE EXCEPTION method to throw the exception.</a:t>
            </a:r>
          </a:p>
          <a:p>
            <a:pPr marL="342900" indent="-342900">
              <a:buAutoNum type="arabicPeriod"/>
            </a:pPr>
            <a:r>
              <a:rPr lang="en-US" sz="1600" dirty="0"/>
              <a:t>Once exception is thrown, Catch the exception by declaring object of same class in caller program.</a:t>
            </a:r>
          </a:p>
          <a:p>
            <a:pPr marL="342900" indent="-342900">
              <a:buAutoNum type="arabicPeriod"/>
            </a:pPr>
            <a:r>
              <a:rPr lang="en-US" sz="1600" dirty="0"/>
              <a:t>In case if the exception has to propagated to above layer, add the same class to all the callers.</a:t>
            </a:r>
          </a:p>
          <a:p>
            <a:pPr marL="342900" indent="-342900">
              <a:buAutoNum type="arabicPeriod"/>
            </a:pPr>
            <a:endParaRPr lang="en-US" sz="1600" dirty="0"/>
          </a:p>
          <a:p>
            <a:r>
              <a:rPr lang="en-US" sz="2000" b="1" dirty="0">
                <a:solidFill>
                  <a:srgbClr val="7030A0"/>
                </a:solidFill>
              </a:rPr>
              <a:t>Syntax</a:t>
            </a:r>
          </a:p>
          <a:p>
            <a:r>
              <a:rPr lang="en-US" sz="2000" u="sng" dirty="0"/>
              <a:t>Declaration of object</a:t>
            </a:r>
          </a:p>
          <a:p>
            <a:r>
              <a:rPr lang="en-US" sz="1600" dirty="0"/>
              <a:t>Data : </a:t>
            </a:r>
            <a:r>
              <a:rPr lang="en-US" sz="1600" dirty="0" err="1"/>
              <a:t>lo_ex_object</a:t>
            </a:r>
            <a:r>
              <a:rPr lang="en-US" sz="1600" dirty="0"/>
              <a:t> TYPE REF TO </a:t>
            </a:r>
            <a:r>
              <a:rPr lang="en-US" sz="1600" dirty="0" err="1"/>
              <a:t>cx_excep_class_name</a:t>
            </a:r>
            <a:r>
              <a:rPr lang="en-US" sz="1600" dirty="0"/>
              <a:t>.</a:t>
            </a:r>
          </a:p>
          <a:p>
            <a:r>
              <a:rPr lang="en-US" sz="2000" u="sng" dirty="0"/>
              <a:t>Preparation of object</a:t>
            </a:r>
          </a:p>
          <a:p>
            <a:r>
              <a:rPr lang="en-US" sz="1600" dirty="0"/>
              <a:t>CREATE OBJECT </a:t>
            </a:r>
            <a:r>
              <a:rPr lang="en-US" sz="1600" dirty="0" err="1"/>
              <a:t>lo_ex_object</a:t>
            </a:r>
            <a:r>
              <a:rPr lang="en-US" sz="1600" dirty="0"/>
              <a:t>.</a:t>
            </a:r>
          </a:p>
          <a:p>
            <a:r>
              <a:rPr lang="en-US" sz="1600" dirty="0" err="1"/>
              <a:t>lo_ex_object</a:t>
            </a:r>
            <a:r>
              <a:rPr lang="en-US" sz="1600" dirty="0"/>
              <a:t>-&gt;messages = </a:t>
            </a:r>
            <a:r>
              <a:rPr lang="en-US" sz="1600" dirty="0" err="1"/>
              <a:t>lt_local_messages</a:t>
            </a:r>
            <a:r>
              <a:rPr lang="en-US" sz="1600" dirty="0"/>
              <a:t>.</a:t>
            </a:r>
          </a:p>
          <a:p>
            <a:r>
              <a:rPr lang="en-US" sz="2000" u="sng" dirty="0"/>
              <a:t>Throwing the exception</a:t>
            </a:r>
          </a:p>
          <a:p>
            <a:r>
              <a:rPr lang="en-US" sz="1600" dirty="0"/>
              <a:t>RAISE EXCEPTION </a:t>
            </a:r>
            <a:r>
              <a:rPr lang="en-US" sz="1600" dirty="0" err="1"/>
              <a:t>lo_ex_object</a:t>
            </a:r>
            <a:r>
              <a:rPr lang="en-US" sz="1600" dirty="0"/>
              <a:t>.</a:t>
            </a:r>
          </a:p>
          <a:p>
            <a:r>
              <a:rPr lang="en-US" sz="2000" u="sng" dirty="0"/>
              <a:t>Catching the exception</a:t>
            </a:r>
          </a:p>
          <a:p>
            <a:r>
              <a:rPr lang="en-US" sz="1600" dirty="0"/>
              <a:t>CATCH </a:t>
            </a:r>
            <a:r>
              <a:rPr lang="en-US" sz="1600" dirty="0" err="1"/>
              <a:t>cx_excep_class_name</a:t>
            </a:r>
            <a:r>
              <a:rPr lang="en-US" sz="1600" dirty="0"/>
              <a:t> INTO </a:t>
            </a:r>
            <a:r>
              <a:rPr lang="en-US" sz="1600" dirty="0" err="1"/>
              <a:t>lo_ex_object</a:t>
            </a:r>
            <a:r>
              <a:rPr lang="en-US" sz="16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03639"/>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4495</TotalTime>
  <Words>793</Words>
  <Application>Microsoft Office PowerPoint</Application>
  <PresentationFormat>Widescreen</PresentationFormat>
  <Paragraphs>118</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Bradley Hand ITC</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710</cp:revision>
  <dcterms:created xsi:type="dcterms:W3CDTF">2016-07-10T03:33:26Z</dcterms:created>
  <dcterms:modified xsi:type="dcterms:W3CDTF">2020-11-15T16:23:25Z</dcterms:modified>
</cp:coreProperties>
</file>