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9"/>
  </p:notesMasterIdLst>
  <p:sldIdLst>
    <p:sldId id="256" r:id="rId2"/>
    <p:sldId id="463" r:id="rId3"/>
    <p:sldId id="508" r:id="rId4"/>
    <p:sldId id="542" r:id="rId5"/>
    <p:sldId id="543" r:id="rId6"/>
    <p:sldId id="544" r:id="rId7"/>
    <p:sldId id="545" r:id="rId8"/>
    <p:sldId id="546" r:id="rId9"/>
    <p:sldId id="547" r:id="rId10"/>
    <p:sldId id="509" r:id="rId11"/>
    <p:sldId id="510" r:id="rId12"/>
    <p:sldId id="511" r:id="rId13"/>
    <p:sldId id="512" r:id="rId14"/>
    <p:sldId id="513" r:id="rId15"/>
    <p:sldId id="514" r:id="rId16"/>
    <p:sldId id="419" r:id="rId17"/>
    <p:sldId id="515" r:id="rId18"/>
    <p:sldId id="516" r:id="rId19"/>
    <p:sldId id="517" r:id="rId20"/>
    <p:sldId id="518" r:id="rId21"/>
    <p:sldId id="519" r:id="rId22"/>
    <p:sldId id="520" r:id="rId23"/>
    <p:sldId id="521" r:id="rId24"/>
    <p:sldId id="522" r:id="rId25"/>
    <p:sldId id="523" r:id="rId26"/>
    <p:sldId id="524" r:id="rId27"/>
    <p:sldId id="525" r:id="rId28"/>
    <p:sldId id="526" r:id="rId29"/>
    <p:sldId id="527" r:id="rId30"/>
    <p:sldId id="528" r:id="rId31"/>
    <p:sldId id="548" r:id="rId32"/>
    <p:sldId id="549" r:id="rId33"/>
    <p:sldId id="550" r:id="rId34"/>
    <p:sldId id="557" r:id="rId35"/>
    <p:sldId id="462" r:id="rId36"/>
    <p:sldId id="399" r:id="rId37"/>
    <p:sldId id="4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90639-4ADA-40A7-86F8-299BC332D186}" type="doc">
      <dgm:prSet loTypeId="urn:microsoft.com/office/officeart/2008/layout/HorizontalMultiLevelHierarchy" loCatId="hierarchy" qsTypeId="urn:microsoft.com/office/officeart/2005/8/quickstyle/3d7" qsCatId="3D" csTypeId="urn:microsoft.com/office/officeart/2005/8/colors/accent1_2" csCatId="accent1" phldr="1"/>
      <dgm:spPr/>
      <dgm:t>
        <a:bodyPr/>
        <a:lstStyle/>
        <a:p>
          <a:endParaRPr lang="en-US"/>
        </a:p>
      </dgm:t>
    </dgm:pt>
    <dgm:pt modelId="{0AB2E6E7-BC9D-4463-A22F-4D11BCE0FE1A}">
      <dgm:prSet phldrT="[Text]" custT="1"/>
      <dgm:spPr/>
      <dgm:t>
        <a:bodyPr/>
        <a:lstStyle/>
        <a:p>
          <a:pPr algn="ctr"/>
          <a:r>
            <a:rPr lang="en-US" sz="3600" dirty="0">
              <a:solidFill>
                <a:schemeClr val="bg1"/>
              </a:solidFill>
              <a:latin typeface="72 Condensed" panose="020B0506030000000003" pitchFamily="34" charset="0"/>
              <a:cs typeface="72 Condensed" panose="020B0506030000000003" pitchFamily="34" charset="0"/>
            </a:rPr>
            <a:t>Select Queries</a:t>
          </a:r>
        </a:p>
      </dgm:t>
    </dgm:pt>
    <dgm:pt modelId="{8FBB17D1-4561-4086-BA25-8519DF510F16}" type="parTrans" cxnId="{2EB44506-C3B2-426B-B0D4-BABB49276EC2}">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69778D60-A254-496A-A5BB-643E194A0DD5}" type="sibTrans" cxnId="{2EB44506-C3B2-426B-B0D4-BABB49276EC2}">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1799A254-8407-4A3E-9A84-8604FB2C6091}">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With Loop</a:t>
          </a:r>
        </a:p>
      </dgm:t>
    </dgm:pt>
    <dgm:pt modelId="{103BA5AB-57AC-46F4-A197-959635C89BE6}" type="parTrans" cxnId="{395ECCB9-9007-40DC-95F4-DD30246B3DD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BE6AE1DD-B79F-4860-9AD7-3680A7C0C75C}" type="sibTrans" cxnId="{395ECCB9-9007-40DC-95F4-DD30246B3DD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F9C253B1-2C66-46AC-A318-BECED0F5338D}">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ENDSELECT.</a:t>
          </a:r>
        </a:p>
      </dgm:t>
    </dgm:pt>
    <dgm:pt modelId="{69ED763B-4741-4072-B777-836254EF2B77}" type="parTrans" cxnId="{A0585885-76E6-48CE-8F45-1D88ADA0445D}">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7C841D3C-696A-448F-AC36-768BBEB270FD}" type="sibTrans" cxnId="{A0585885-76E6-48CE-8F45-1D88ADA0445D}">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4C443979-A783-4347-98C4-998CA32DCC1E}">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a:t>
          </a:r>
          <a:r>
            <a:rPr lang="en-US" dirty="0" err="1">
              <a:solidFill>
                <a:schemeClr val="bg1"/>
              </a:solidFill>
              <a:latin typeface="72 Black" panose="020B0A04030603020204" pitchFamily="34" charset="0"/>
              <a:cs typeface="72 Black" panose="020B0A04030603020204" pitchFamily="34" charset="0"/>
            </a:rPr>
            <a:t>wa</a:t>
          </a: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ENDSELECT.</a:t>
          </a:r>
        </a:p>
      </dgm:t>
    </dgm:pt>
    <dgm:pt modelId="{2E3E6585-20B6-4943-9908-681C96A5C3C1}" type="parTrans" cxnId="{4EE425C7-D528-4A06-8965-C2B5678A0928}">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55BA756A-4F85-4E06-B887-F4F81ACB5495}" type="sibTrans" cxnId="{4EE425C7-D528-4A06-8965-C2B5678A0928}">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21514724-F4BA-432F-9602-852211988B4A}">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Without Loop</a:t>
          </a:r>
        </a:p>
      </dgm:t>
    </dgm:pt>
    <dgm:pt modelId="{26F2B5ED-1204-4203-9947-8B96120930D3}" type="parTrans" cxnId="{35D131E9-71F4-4699-83FE-D94D2EBBB75F}">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C9762EE2-31B0-4A3D-AF43-7B0E4EB46C73}" type="sibTrans" cxnId="{35D131E9-71F4-4699-83FE-D94D2EBBB75F}">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3C6F2157-EAB4-4214-ACBF-7A8E1F043E7C}">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TABLE </a:t>
          </a:r>
          <a:r>
            <a:rPr lang="en-US" dirty="0" err="1">
              <a:solidFill>
                <a:schemeClr val="bg1"/>
              </a:solidFill>
              <a:latin typeface="72 Black" panose="020B0A04030603020204" pitchFamily="34" charset="0"/>
              <a:cs typeface="72 Black" panose="020B0A04030603020204" pitchFamily="34" charset="0"/>
            </a:rPr>
            <a:t>itab</a:t>
          </a:r>
          <a:endParaRPr lang="en-US" dirty="0">
            <a:solidFill>
              <a:schemeClr val="bg1"/>
            </a:solidFill>
            <a:latin typeface="72 Black" panose="020B0A04030603020204" pitchFamily="34" charset="0"/>
            <a:cs typeface="72 Black" panose="020B0A04030603020204" pitchFamily="34" charset="0"/>
          </a:endParaRPr>
        </a:p>
      </dgm:t>
    </dgm:pt>
    <dgm:pt modelId="{B96262C5-ECA4-4AB0-8CEF-89F8B4E42841}" type="parTrans" cxnId="{1455A627-2467-40DF-A8B2-B1DDDA41EBC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62242440-52A4-4856-B1C9-0BEF15B24E3A}" type="sibTrans" cxnId="{1455A627-2467-40DF-A8B2-B1DDDA41EBC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B0BA6A49-6D0D-4A61-8CF6-2506073D81B6}">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SINGLE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a:t>
          </a:r>
          <a:r>
            <a:rPr lang="en-US" dirty="0" err="1">
              <a:solidFill>
                <a:schemeClr val="bg1"/>
              </a:solidFill>
              <a:latin typeface="72 Black" panose="020B0A04030603020204" pitchFamily="34" charset="0"/>
              <a:cs typeface="72 Black" panose="020B0A04030603020204" pitchFamily="34" charset="0"/>
            </a:rPr>
            <a:t>wa</a:t>
          </a:r>
          <a:r>
            <a:rPr lang="en-US" dirty="0">
              <a:solidFill>
                <a:schemeClr val="bg1"/>
              </a:solidFill>
              <a:latin typeface="72 Black" panose="020B0A04030603020204" pitchFamily="34" charset="0"/>
              <a:cs typeface="72 Black" panose="020B0A04030603020204" pitchFamily="34" charset="0"/>
            </a:rPr>
            <a:t>.</a:t>
          </a:r>
        </a:p>
      </dgm:t>
    </dgm:pt>
    <dgm:pt modelId="{D2962D18-C0F0-4738-9FD5-445B2578C1DC}" type="parTrans" cxnId="{7157436D-7F4C-4FBA-97C6-DA9CEE440209}">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FD827128-ED9B-4FA0-A2CF-A4821F60D472}" type="sibTrans" cxnId="{7157436D-7F4C-4FBA-97C6-DA9CEE440209}">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12118FA4-FEE7-4A97-96AA-ED57637642AD}" type="pres">
      <dgm:prSet presAssocID="{54290639-4ADA-40A7-86F8-299BC332D186}" presName="Name0" presStyleCnt="0">
        <dgm:presLayoutVars>
          <dgm:chPref val="1"/>
          <dgm:dir/>
          <dgm:animOne val="branch"/>
          <dgm:animLvl val="lvl"/>
          <dgm:resizeHandles val="exact"/>
        </dgm:presLayoutVars>
      </dgm:prSet>
      <dgm:spPr/>
    </dgm:pt>
    <dgm:pt modelId="{28E30180-6EC0-46AC-A258-ED112F5E947E}" type="pres">
      <dgm:prSet presAssocID="{0AB2E6E7-BC9D-4463-A22F-4D11BCE0FE1A}" presName="root1" presStyleCnt="0"/>
      <dgm:spPr/>
    </dgm:pt>
    <dgm:pt modelId="{77541F6B-46E1-493A-88D7-655FA5DA102E}" type="pres">
      <dgm:prSet presAssocID="{0AB2E6E7-BC9D-4463-A22F-4D11BCE0FE1A}" presName="LevelOneTextNode" presStyleLbl="node0" presStyleIdx="0" presStyleCnt="1">
        <dgm:presLayoutVars>
          <dgm:chPref val="3"/>
        </dgm:presLayoutVars>
      </dgm:prSet>
      <dgm:spPr/>
    </dgm:pt>
    <dgm:pt modelId="{76A27900-DDEA-46E1-B958-F477C547AB70}" type="pres">
      <dgm:prSet presAssocID="{0AB2E6E7-BC9D-4463-A22F-4D11BCE0FE1A}" presName="level2hierChild" presStyleCnt="0"/>
      <dgm:spPr/>
    </dgm:pt>
    <dgm:pt modelId="{215C770D-53AE-40AB-8AEB-CD34AC1CBDDA}" type="pres">
      <dgm:prSet presAssocID="{103BA5AB-57AC-46F4-A197-959635C89BE6}" presName="conn2-1" presStyleLbl="parChTrans1D2" presStyleIdx="0" presStyleCnt="2"/>
      <dgm:spPr/>
    </dgm:pt>
    <dgm:pt modelId="{D0384C58-4487-4C3E-8BCE-C8D2F2B7D554}" type="pres">
      <dgm:prSet presAssocID="{103BA5AB-57AC-46F4-A197-959635C89BE6}" presName="connTx" presStyleLbl="parChTrans1D2" presStyleIdx="0" presStyleCnt="2"/>
      <dgm:spPr/>
    </dgm:pt>
    <dgm:pt modelId="{1E7421D3-D0D8-4E25-893C-DA9540DFAE97}" type="pres">
      <dgm:prSet presAssocID="{1799A254-8407-4A3E-9A84-8604FB2C6091}" presName="root2" presStyleCnt="0"/>
      <dgm:spPr/>
    </dgm:pt>
    <dgm:pt modelId="{A07D6402-0D8B-469B-B8BB-75CA6AA3C510}" type="pres">
      <dgm:prSet presAssocID="{1799A254-8407-4A3E-9A84-8604FB2C6091}" presName="LevelTwoTextNode" presStyleLbl="node2" presStyleIdx="0" presStyleCnt="2">
        <dgm:presLayoutVars>
          <dgm:chPref val="3"/>
        </dgm:presLayoutVars>
      </dgm:prSet>
      <dgm:spPr/>
    </dgm:pt>
    <dgm:pt modelId="{59FBBA95-D48E-4B1E-8D7A-66FDA4529DEF}" type="pres">
      <dgm:prSet presAssocID="{1799A254-8407-4A3E-9A84-8604FB2C6091}" presName="level3hierChild" presStyleCnt="0"/>
      <dgm:spPr/>
    </dgm:pt>
    <dgm:pt modelId="{6F75BA3C-B3D4-4514-8CCA-B967C56B120C}" type="pres">
      <dgm:prSet presAssocID="{69ED763B-4741-4072-B777-836254EF2B77}" presName="conn2-1" presStyleLbl="parChTrans1D3" presStyleIdx="0" presStyleCnt="4"/>
      <dgm:spPr/>
    </dgm:pt>
    <dgm:pt modelId="{769E4287-93F1-4FFE-B249-C33193C31971}" type="pres">
      <dgm:prSet presAssocID="{69ED763B-4741-4072-B777-836254EF2B77}" presName="connTx" presStyleLbl="parChTrans1D3" presStyleIdx="0" presStyleCnt="4"/>
      <dgm:spPr/>
    </dgm:pt>
    <dgm:pt modelId="{26DACCD9-5EB2-4771-BDC6-51C0573E27E0}" type="pres">
      <dgm:prSet presAssocID="{F9C253B1-2C66-46AC-A318-BECED0F5338D}" presName="root2" presStyleCnt="0"/>
      <dgm:spPr/>
    </dgm:pt>
    <dgm:pt modelId="{0C3D504C-F7EF-4037-93EF-6991419464EB}" type="pres">
      <dgm:prSet presAssocID="{F9C253B1-2C66-46AC-A318-BECED0F5338D}" presName="LevelTwoTextNode" presStyleLbl="node3" presStyleIdx="0" presStyleCnt="4">
        <dgm:presLayoutVars>
          <dgm:chPref val="3"/>
        </dgm:presLayoutVars>
      </dgm:prSet>
      <dgm:spPr/>
    </dgm:pt>
    <dgm:pt modelId="{79D82ABF-5F9C-433B-A03D-230567F6EE5F}" type="pres">
      <dgm:prSet presAssocID="{F9C253B1-2C66-46AC-A318-BECED0F5338D}" presName="level3hierChild" presStyleCnt="0"/>
      <dgm:spPr/>
    </dgm:pt>
    <dgm:pt modelId="{1EF85F1F-EB8C-465C-A4A7-E34C758A08D9}" type="pres">
      <dgm:prSet presAssocID="{2E3E6585-20B6-4943-9908-681C96A5C3C1}" presName="conn2-1" presStyleLbl="parChTrans1D3" presStyleIdx="1" presStyleCnt="4"/>
      <dgm:spPr/>
    </dgm:pt>
    <dgm:pt modelId="{62D05208-CDD8-45B6-AF04-E5FD76E42A3F}" type="pres">
      <dgm:prSet presAssocID="{2E3E6585-20B6-4943-9908-681C96A5C3C1}" presName="connTx" presStyleLbl="parChTrans1D3" presStyleIdx="1" presStyleCnt="4"/>
      <dgm:spPr/>
    </dgm:pt>
    <dgm:pt modelId="{31B9C6F1-8D98-418D-82A9-9BF73C4D77D0}" type="pres">
      <dgm:prSet presAssocID="{4C443979-A783-4347-98C4-998CA32DCC1E}" presName="root2" presStyleCnt="0"/>
      <dgm:spPr/>
    </dgm:pt>
    <dgm:pt modelId="{56AB71A1-DCC6-4507-BB76-CCAD3828B459}" type="pres">
      <dgm:prSet presAssocID="{4C443979-A783-4347-98C4-998CA32DCC1E}" presName="LevelTwoTextNode" presStyleLbl="node3" presStyleIdx="1" presStyleCnt="4">
        <dgm:presLayoutVars>
          <dgm:chPref val="3"/>
        </dgm:presLayoutVars>
      </dgm:prSet>
      <dgm:spPr/>
    </dgm:pt>
    <dgm:pt modelId="{4DEE8828-FAF0-422D-B9BE-9A71A11E4EAC}" type="pres">
      <dgm:prSet presAssocID="{4C443979-A783-4347-98C4-998CA32DCC1E}" presName="level3hierChild" presStyleCnt="0"/>
      <dgm:spPr/>
    </dgm:pt>
    <dgm:pt modelId="{8EA8703E-9777-4F0F-A25A-FC8ED6FFD696}" type="pres">
      <dgm:prSet presAssocID="{26F2B5ED-1204-4203-9947-8B96120930D3}" presName="conn2-1" presStyleLbl="parChTrans1D2" presStyleIdx="1" presStyleCnt="2"/>
      <dgm:spPr/>
    </dgm:pt>
    <dgm:pt modelId="{6C42940B-9984-46BB-8ADE-CB6778ABD3E4}" type="pres">
      <dgm:prSet presAssocID="{26F2B5ED-1204-4203-9947-8B96120930D3}" presName="connTx" presStyleLbl="parChTrans1D2" presStyleIdx="1" presStyleCnt="2"/>
      <dgm:spPr/>
    </dgm:pt>
    <dgm:pt modelId="{F1CD5429-40D0-4836-A59D-AEA9F812632A}" type="pres">
      <dgm:prSet presAssocID="{21514724-F4BA-432F-9602-852211988B4A}" presName="root2" presStyleCnt="0"/>
      <dgm:spPr/>
    </dgm:pt>
    <dgm:pt modelId="{55D1EAEB-F4DF-4967-B4E2-B951384A5315}" type="pres">
      <dgm:prSet presAssocID="{21514724-F4BA-432F-9602-852211988B4A}" presName="LevelTwoTextNode" presStyleLbl="node2" presStyleIdx="1" presStyleCnt="2">
        <dgm:presLayoutVars>
          <dgm:chPref val="3"/>
        </dgm:presLayoutVars>
      </dgm:prSet>
      <dgm:spPr/>
    </dgm:pt>
    <dgm:pt modelId="{FB549625-2E9E-4F47-A1CB-5C38FDD04096}" type="pres">
      <dgm:prSet presAssocID="{21514724-F4BA-432F-9602-852211988B4A}" presName="level3hierChild" presStyleCnt="0"/>
      <dgm:spPr/>
    </dgm:pt>
    <dgm:pt modelId="{FAD8712A-83C8-4D15-9867-735B59B5C294}" type="pres">
      <dgm:prSet presAssocID="{B96262C5-ECA4-4AB0-8CEF-89F8B4E42841}" presName="conn2-1" presStyleLbl="parChTrans1D3" presStyleIdx="2" presStyleCnt="4"/>
      <dgm:spPr/>
    </dgm:pt>
    <dgm:pt modelId="{43DF3D0B-18D8-42F3-BBF7-BF7A24EB42D3}" type="pres">
      <dgm:prSet presAssocID="{B96262C5-ECA4-4AB0-8CEF-89F8B4E42841}" presName="connTx" presStyleLbl="parChTrans1D3" presStyleIdx="2" presStyleCnt="4"/>
      <dgm:spPr/>
    </dgm:pt>
    <dgm:pt modelId="{082DA2AB-C000-4E63-AE08-E5B093101D51}" type="pres">
      <dgm:prSet presAssocID="{3C6F2157-EAB4-4214-ACBF-7A8E1F043E7C}" presName="root2" presStyleCnt="0"/>
      <dgm:spPr/>
    </dgm:pt>
    <dgm:pt modelId="{0680FED4-1A27-428C-922D-5522016D5A38}" type="pres">
      <dgm:prSet presAssocID="{3C6F2157-EAB4-4214-ACBF-7A8E1F043E7C}" presName="LevelTwoTextNode" presStyleLbl="node3" presStyleIdx="2" presStyleCnt="4">
        <dgm:presLayoutVars>
          <dgm:chPref val="3"/>
        </dgm:presLayoutVars>
      </dgm:prSet>
      <dgm:spPr/>
    </dgm:pt>
    <dgm:pt modelId="{92D9B571-8F41-407B-A76B-BEA40AF48089}" type="pres">
      <dgm:prSet presAssocID="{3C6F2157-EAB4-4214-ACBF-7A8E1F043E7C}" presName="level3hierChild" presStyleCnt="0"/>
      <dgm:spPr/>
    </dgm:pt>
    <dgm:pt modelId="{0BA7415F-A7DE-4A14-A072-C1DC6D9534FD}" type="pres">
      <dgm:prSet presAssocID="{D2962D18-C0F0-4738-9FD5-445B2578C1DC}" presName="conn2-1" presStyleLbl="parChTrans1D3" presStyleIdx="3" presStyleCnt="4"/>
      <dgm:spPr/>
    </dgm:pt>
    <dgm:pt modelId="{4D3DF535-3F94-44CC-8AF7-DC4523993C4F}" type="pres">
      <dgm:prSet presAssocID="{D2962D18-C0F0-4738-9FD5-445B2578C1DC}" presName="connTx" presStyleLbl="parChTrans1D3" presStyleIdx="3" presStyleCnt="4"/>
      <dgm:spPr/>
    </dgm:pt>
    <dgm:pt modelId="{1C415F7B-96B9-41D1-BF8A-870D9AD2684F}" type="pres">
      <dgm:prSet presAssocID="{B0BA6A49-6D0D-4A61-8CF6-2506073D81B6}" presName="root2" presStyleCnt="0"/>
      <dgm:spPr/>
    </dgm:pt>
    <dgm:pt modelId="{3FBBE6EA-902D-49F4-A0CB-E2CD4E0419FE}" type="pres">
      <dgm:prSet presAssocID="{B0BA6A49-6D0D-4A61-8CF6-2506073D81B6}" presName="LevelTwoTextNode" presStyleLbl="node3" presStyleIdx="3" presStyleCnt="4">
        <dgm:presLayoutVars>
          <dgm:chPref val="3"/>
        </dgm:presLayoutVars>
      </dgm:prSet>
      <dgm:spPr/>
    </dgm:pt>
    <dgm:pt modelId="{BC545A5B-9A0B-41ED-BACD-6029A282AEFD}" type="pres">
      <dgm:prSet presAssocID="{B0BA6A49-6D0D-4A61-8CF6-2506073D81B6}" presName="level3hierChild" presStyleCnt="0"/>
      <dgm:spPr/>
    </dgm:pt>
  </dgm:ptLst>
  <dgm:cxnLst>
    <dgm:cxn modelId="{2EB44506-C3B2-426B-B0D4-BABB49276EC2}" srcId="{54290639-4ADA-40A7-86F8-299BC332D186}" destId="{0AB2E6E7-BC9D-4463-A22F-4D11BCE0FE1A}" srcOrd="0" destOrd="0" parTransId="{8FBB17D1-4561-4086-BA25-8519DF510F16}" sibTransId="{69778D60-A254-496A-A5BB-643E194A0DD5}"/>
    <dgm:cxn modelId="{07CA4B0D-CDA4-48B4-BE3D-5D63D45E69B9}" type="presOf" srcId="{69ED763B-4741-4072-B777-836254EF2B77}" destId="{6F75BA3C-B3D4-4514-8CCA-B967C56B120C}" srcOrd="0" destOrd="0" presId="urn:microsoft.com/office/officeart/2008/layout/HorizontalMultiLevelHierarchy"/>
    <dgm:cxn modelId="{74652710-450B-405A-9C18-68EF10F5F673}" type="presOf" srcId="{B96262C5-ECA4-4AB0-8CEF-89F8B4E42841}" destId="{FAD8712A-83C8-4D15-9867-735B59B5C294}" srcOrd="0" destOrd="0" presId="urn:microsoft.com/office/officeart/2008/layout/HorizontalMultiLevelHierarchy"/>
    <dgm:cxn modelId="{1455A627-2467-40DF-A8B2-B1DDDA41EBC1}" srcId="{21514724-F4BA-432F-9602-852211988B4A}" destId="{3C6F2157-EAB4-4214-ACBF-7A8E1F043E7C}" srcOrd="0" destOrd="0" parTransId="{B96262C5-ECA4-4AB0-8CEF-89F8B4E42841}" sibTransId="{62242440-52A4-4856-B1C9-0BEF15B24E3A}"/>
    <dgm:cxn modelId="{3FA9A62A-05DD-44FA-AC5A-F082030024A1}" type="presOf" srcId="{B0BA6A49-6D0D-4A61-8CF6-2506073D81B6}" destId="{3FBBE6EA-902D-49F4-A0CB-E2CD4E0419FE}" srcOrd="0" destOrd="0" presId="urn:microsoft.com/office/officeart/2008/layout/HorizontalMultiLevelHierarchy"/>
    <dgm:cxn modelId="{E367562C-D60C-4B2E-9A22-A91205FFE548}" type="presOf" srcId="{D2962D18-C0F0-4738-9FD5-445B2578C1DC}" destId="{0BA7415F-A7DE-4A14-A072-C1DC6D9534FD}" srcOrd="0" destOrd="0" presId="urn:microsoft.com/office/officeart/2008/layout/HorizontalMultiLevelHierarchy"/>
    <dgm:cxn modelId="{ED005332-DF3F-4C43-8AA3-04EFEFA34504}" type="presOf" srcId="{1799A254-8407-4A3E-9A84-8604FB2C6091}" destId="{A07D6402-0D8B-469B-B8BB-75CA6AA3C510}" srcOrd="0" destOrd="0" presId="urn:microsoft.com/office/officeart/2008/layout/HorizontalMultiLevelHierarchy"/>
    <dgm:cxn modelId="{F0C53539-7456-4EE8-8FB9-DF382E21BC8C}" type="presOf" srcId="{4C443979-A783-4347-98C4-998CA32DCC1E}" destId="{56AB71A1-DCC6-4507-BB76-CCAD3828B459}" srcOrd="0" destOrd="0" presId="urn:microsoft.com/office/officeart/2008/layout/HorizontalMultiLevelHierarchy"/>
    <dgm:cxn modelId="{D947F147-B733-4980-8F07-E2D60DA6412E}" type="presOf" srcId="{21514724-F4BA-432F-9602-852211988B4A}" destId="{55D1EAEB-F4DF-4967-B4E2-B951384A5315}" srcOrd="0" destOrd="0" presId="urn:microsoft.com/office/officeart/2008/layout/HorizontalMultiLevelHierarchy"/>
    <dgm:cxn modelId="{7157436D-7F4C-4FBA-97C6-DA9CEE440209}" srcId="{21514724-F4BA-432F-9602-852211988B4A}" destId="{B0BA6A49-6D0D-4A61-8CF6-2506073D81B6}" srcOrd="1" destOrd="0" parTransId="{D2962D18-C0F0-4738-9FD5-445B2578C1DC}" sibTransId="{FD827128-ED9B-4FA0-A2CF-A4821F60D472}"/>
    <dgm:cxn modelId="{DFDAFA70-6B82-4F9F-A6E9-CB782EC1D120}" type="presOf" srcId="{69ED763B-4741-4072-B777-836254EF2B77}" destId="{769E4287-93F1-4FFE-B249-C33193C31971}" srcOrd="1" destOrd="0" presId="urn:microsoft.com/office/officeart/2008/layout/HorizontalMultiLevelHierarchy"/>
    <dgm:cxn modelId="{A0D33B51-C1C2-4797-8E4C-00E687DBE786}" type="presOf" srcId="{103BA5AB-57AC-46F4-A197-959635C89BE6}" destId="{D0384C58-4487-4C3E-8BCE-C8D2F2B7D554}" srcOrd="1" destOrd="0" presId="urn:microsoft.com/office/officeart/2008/layout/HorizontalMultiLevelHierarchy"/>
    <dgm:cxn modelId="{44E13E7D-B4D6-41C9-AA42-9DA35D2978EA}" type="presOf" srcId="{3C6F2157-EAB4-4214-ACBF-7A8E1F043E7C}" destId="{0680FED4-1A27-428C-922D-5522016D5A38}" srcOrd="0" destOrd="0" presId="urn:microsoft.com/office/officeart/2008/layout/HorizontalMultiLevelHierarchy"/>
    <dgm:cxn modelId="{DB3D887D-0C80-4F85-87E3-7025A86BC1D4}" type="presOf" srcId="{2E3E6585-20B6-4943-9908-681C96A5C3C1}" destId="{62D05208-CDD8-45B6-AF04-E5FD76E42A3F}" srcOrd="1" destOrd="0" presId="urn:microsoft.com/office/officeart/2008/layout/HorizontalMultiLevelHierarchy"/>
    <dgm:cxn modelId="{D7C9157F-AECD-4C60-96AC-5044DBA55389}" type="presOf" srcId="{54290639-4ADA-40A7-86F8-299BC332D186}" destId="{12118FA4-FEE7-4A97-96AA-ED57637642AD}" srcOrd="0" destOrd="0" presId="urn:microsoft.com/office/officeart/2008/layout/HorizontalMultiLevelHierarchy"/>
    <dgm:cxn modelId="{A5F9B384-C3B3-4841-89FE-12CFB6467626}" type="presOf" srcId="{B96262C5-ECA4-4AB0-8CEF-89F8B4E42841}" destId="{43DF3D0B-18D8-42F3-BBF7-BF7A24EB42D3}" srcOrd="1" destOrd="0" presId="urn:microsoft.com/office/officeart/2008/layout/HorizontalMultiLevelHierarchy"/>
    <dgm:cxn modelId="{A0585885-76E6-48CE-8F45-1D88ADA0445D}" srcId="{1799A254-8407-4A3E-9A84-8604FB2C6091}" destId="{F9C253B1-2C66-46AC-A318-BECED0F5338D}" srcOrd="0" destOrd="0" parTransId="{69ED763B-4741-4072-B777-836254EF2B77}" sibTransId="{7C841D3C-696A-448F-AC36-768BBEB270FD}"/>
    <dgm:cxn modelId="{3623258D-0B75-40F8-A224-508D03D3C7C4}" type="presOf" srcId="{2E3E6585-20B6-4943-9908-681C96A5C3C1}" destId="{1EF85F1F-EB8C-465C-A4A7-E34C758A08D9}" srcOrd="0" destOrd="0" presId="urn:microsoft.com/office/officeart/2008/layout/HorizontalMultiLevelHierarchy"/>
    <dgm:cxn modelId="{4AD2828E-55E2-444F-B126-54202E2CDE2C}" type="presOf" srcId="{D2962D18-C0F0-4738-9FD5-445B2578C1DC}" destId="{4D3DF535-3F94-44CC-8AF7-DC4523993C4F}" srcOrd="1" destOrd="0" presId="urn:microsoft.com/office/officeart/2008/layout/HorizontalMultiLevelHierarchy"/>
    <dgm:cxn modelId="{395ECCB9-9007-40DC-95F4-DD30246B3DD1}" srcId="{0AB2E6E7-BC9D-4463-A22F-4D11BCE0FE1A}" destId="{1799A254-8407-4A3E-9A84-8604FB2C6091}" srcOrd="0" destOrd="0" parTransId="{103BA5AB-57AC-46F4-A197-959635C89BE6}" sibTransId="{BE6AE1DD-B79F-4860-9AD7-3680A7C0C75C}"/>
    <dgm:cxn modelId="{617831C2-6BA9-4AFB-AF70-036F7514A48F}" type="presOf" srcId="{F9C253B1-2C66-46AC-A318-BECED0F5338D}" destId="{0C3D504C-F7EF-4037-93EF-6991419464EB}" srcOrd="0" destOrd="0" presId="urn:microsoft.com/office/officeart/2008/layout/HorizontalMultiLevelHierarchy"/>
    <dgm:cxn modelId="{4EE425C7-D528-4A06-8965-C2B5678A0928}" srcId="{1799A254-8407-4A3E-9A84-8604FB2C6091}" destId="{4C443979-A783-4347-98C4-998CA32DCC1E}" srcOrd="1" destOrd="0" parTransId="{2E3E6585-20B6-4943-9908-681C96A5C3C1}" sibTransId="{55BA756A-4F85-4E06-B887-F4F81ACB5495}"/>
    <dgm:cxn modelId="{847A20E0-2371-432A-8FCB-864DD900CC0F}" type="presOf" srcId="{103BA5AB-57AC-46F4-A197-959635C89BE6}" destId="{215C770D-53AE-40AB-8AEB-CD34AC1CBDDA}" srcOrd="0" destOrd="0" presId="urn:microsoft.com/office/officeart/2008/layout/HorizontalMultiLevelHierarchy"/>
    <dgm:cxn modelId="{35D131E9-71F4-4699-83FE-D94D2EBBB75F}" srcId="{0AB2E6E7-BC9D-4463-A22F-4D11BCE0FE1A}" destId="{21514724-F4BA-432F-9602-852211988B4A}" srcOrd="1" destOrd="0" parTransId="{26F2B5ED-1204-4203-9947-8B96120930D3}" sibTransId="{C9762EE2-31B0-4A3D-AF43-7B0E4EB46C73}"/>
    <dgm:cxn modelId="{D7E305F1-6B6D-4926-8709-21A2E7B6CBC0}" type="presOf" srcId="{26F2B5ED-1204-4203-9947-8B96120930D3}" destId="{8EA8703E-9777-4F0F-A25A-FC8ED6FFD696}" srcOrd="0" destOrd="0" presId="urn:microsoft.com/office/officeart/2008/layout/HorizontalMultiLevelHierarchy"/>
    <dgm:cxn modelId="{82B858F3-55BF-4D72-B00F-C2199C7601A0}" type="presOf" srcId="{0AB2E6E7-BC9D-4463-A22F-4D11BCE0FE1A}" destId="{77541F6B-46E1-493A-88D7-655FA5DA102E}" srcOrd="0" destOrd="0" presId="urn:microsoft.com/office/officeart/2008/layout/HorizontalMultiLevelHierarchy"/>
    <dgm:cxn modelId="{BC5CD6FD-21FF-4034-90C4-776FA2D40D72}" type="presOf" srcId="{26F2B5ED-1204-4203-9947-8B96120930D3}" destId="{6C42940B-9984-46BB-8ADE-CB6778ABD3E4}" srcOrd="1" destOrd="0" presId="urn:microsoft.com/office/officeart/2008/layout/HorizontalMultiLevelHierarchy"/>
    <dgm:cxn modelId="{830E38A9-D10A-49DF-9B4F-8DFEB7F3BA0E}" type="presParOf" srcId="{12118FA4-FEE7-4A97-96AA-ED57637642AD}" destId="{28E30180-6EC0-46AC-A258-ED112F5E947E}" srcOrd="0" destOrd="0" presId="urn:microsoft.com/office/officeart/2008/layout/HorizontalMultiLevelHierarchy"/>
    <dgm:cxn modelId="{7431C427-0103-47F1-B506-3208C836039A}" type="presParOf" srcId="{28E30180-6EC0-46AC-A258-ED112F5E947E}" destId="{77541F6B-46E1-493A-88D7-655FA5DA102E}" srcOrd="0" destOrd="0" presId="urn:microsoft.com/office/officeart/2008/layout/HorizontalMultiLevelHierarchy"/>
    <dgm:cxn modelId="{3E771DC7-5FE8-45CF-8D43-7ACA60B70A81}" type="presParOf" srcId="{28E30180-6EC0-46AC-A258-ED112F5E947E}" destId="{76A27900-DDEA-46E1-B958-F477C547AB70}" srcOrd="1" destOrd="0" presId="urn:microsoft.com/office/officeart/2008/layout/HorizontalMultiLevelHierarchy"/>
    <dgm:cxn modelId="{C1ECE061-D4CF-4475-B7D8-43F706AC6F3A}" type="presParOf" srcId="{76A27900-DDEA-46E1-B958-F477C547AB70}" destId="{215C770D-53AE-40AB-8AEB-CD34AC1CBDDA}" srcOrd="0" destOrd="0" presId="urn:microsoft.com/office/officeart/2008/layout/HorizontalMultiLevelHierarchy"/>
    <dgm:cxn modelId="{2FEC9D69-A181-481B-A440-2CF8A28B369F}" type="presParOf" srcId="{215C770D-53AE-40AB-8AEB-CD34AC1CBDDA}" destId="{D0384C58-4487-4C3E-8BCE-C8D2F2B7D554}" srcOrd="0" destOrd="0" presId="urn:microsoft.com/office/officeart/2008/layout/HorizontalMultiLevelHierarchy"/>
    <dgm:cxn modelId="{F0652998-3C61-47DB-B94D-41613CA54B9C}" type="presParOf" srcId="{76A27900-DDEA-46E1-B958-F477C547AB70}" destId="{1E7421D3-D0D8-4E25-893C-DA9540DFAE97}" srcOrd="1" destOrd="0" presId="urn:microsoft.com/office/officeart/2008/layout/HorizontalMultiLevelHierarchy"/>
    <dgm:cxn modelId="{F28FDC87-DB02-43A3-B6F5-13192038BFD1}" type="presParOf" srcId="{1E7421D3-D0D8-4E25-893C-DA9540DFAE97}" destId="{A07D6402-0D8B-469B-B8BB-75CA6AA3C510}" srcOrd="0" destOrd="0" presId="urn:microsoft.com/office/officeart/2008/layout/HorizontalMultiLevelHierarchy"/>
    <dgm:cxn modelId="{FAAF12DE-4973-4202-99D7-4949A14DE975}" type="presParOf" srcId="{1E7421D3-D0D8-4E25-893C-DA9540DFAE97}" destId="{59FBBA95-D48E-4B1E-8D7A-66FDA4529DEF}" srcOrd="1" destOrd="0" presId="urn:microsoft.com/office/officeart/2008/layout/HorizontalMultiLevelHierarchy"/>
    <dgm:cxn modelId="{F0CBDC7B-B7E7-4405-B938-DED03AF7C5DC}" type="presParOf" srcId="{59FBBA95-D48E-4B1E-8D7A-66FDA4529DEF}" destId="{6F75BA3C-B3D4-4514-8CCA-B967C56B120C}" srcOrd="0" destOrd="0" presId="urn:microsoft.com/office/officeart/2008/layout/HorizontalMultiLevelHierarchy"/>
    <dgm:cxn modelId="{ED19EACE-D48D-43BD-BB21-38BEAD0DFE47}" type="presParOf" srcId="{6F75BA3C-B3D4-4514-8CCA-B967C56B120C}" destId="{769E4287-93F1-4FFE-B249-C33193C31971}" srcOrd="0" destOrd="0" presId="urn:microsoft.com/office/officeart/2008/layout/HorizontalMultiLevelHierarchy"/>
    <dgm:cxn modelId="{21A69FC2-AEDA-4A58-BDA9-34A528E633FB}" type="presParOf" srcId="{59FBBA95-D48E-4B1E-8D7A-66FDA4529DEF}" destId="{26DACCD9-5EB2-4771-BDC6-51C0573E27E0}" srcOrd="1" destOrd="0" presId="urn:microsoft.com/office/officeart/2008/layout/HorizontalMultiLevelHierarchy"/>
    <dgm:cxn modelId="{A22F2E99-69AA-43C0-A506-3C6BA5814EFC}" type="presParOf" srcId="{26DACCD9-5EB2-4771-BDC6-51C0573E27E0}" destId="{0C3D504C-F7EF-4037-93EF-6991419464EB}" srcOrd="0" destOrd="0" presId="urn:microsoft.com/office/officeart/2008/layout/HorizontalMultiLevelHierarchy"/>
    <dgm:cxn modelId="{839B8A0A-C4F1-4E64-A63B-78FBCC67FF6B}" type="presParOf" srcId="{26DACCD9-5EB2-4771-BDC6-51C0573E27E0}" destId="{79D82ABF-5F9C-433B-A03D-230567F6EE5F}" srcOrd="1" destOrd="0" presId="urn:microsoft.com/office/officeart/2008/layout/HorizontalMultiLevelHierarchy"/>
    <dgm:cxn modelId="{337603B6-59A2-4033-BBB8-5D3021128334}" type="presParOf" srcId="{59FBBA95-D48E-4B1E-8D7A-66FDA4529DEF}" destId="{1EF85F1F-EB8C-465C-A4A7-E34C758A08D9}" srcOrd="2" destOrd="0" presId="urn:microsoft.com/office/officeart/2008/layout/HorizontalMultiLevelHierarchy"/>
    <dgm:cxn modelId="{B97F1230-927E-4553-B9E3-9E5C359D52D2}" type="presParOf" srcId="{1EF85F1F-EB8C-465C-A4A7-E34C758A08D9}" destId="{62D05208-CDD8-45B6-AF04-E5FD76E42A3F}" srcOrd="0" destOrd="0" presId="urn:microsoft.com/office/officeart/2008/layout/HorizontalMultiLevelHierarchy"/>
    <dgm:cxn modelId="{6FFC3A51-2092-4F7D-B751-4512567F1377}" type="presParOf" srcId="{59FBBA95-D48E-4B1E-8D7A-66FDA4529DEF}" destId="{31B9C6F1-8D98-418D-82A9-9BF73C4D77D0}" srcOrd="3" destOrd="0" presId="urn:microsoft.com/office/officeart/2008/layout/HorizontalMultiLevelHierarchy"/>
    <dgm:cxn modelId="{098F81DC-EEFB-4A0E-953D-AFEFB6E65FE0}" type="presParOf" srcId="{31B9C6F1-8D98-418D-82A9-9BF73C4D77D0}" destId="{56AB71A1-DCC6-4507-BB76-CCAD3828B459}" srcOrd="0" destOrd="0" presId="urn:microsoft.com/office/officeart/2008/layout/HorizontalMultiLevelHierarchy"/>
    <dgm:cxn modelId="{319B736A-D1F9-4E8B-9AC2-34C92D0EBE91}" type="presParOf" srcId="{31B9C6F1-8D98-418D-82A9-9BF73C4D77D0}" destId="{4DEE8828-FAF0-422D-B9BE-9A71A11E4EAC}" srcOrd="1" destOrd="0" presId="urn:microsoft.com/office/officeart/2008/layout/HorizontalMultiLevelHierarchy"/>
    <dgm:cxn modelId="{CBE43760-3A48-451A-A8F8-F32542EB5136}" type="presParOf" srcId="{76A27900-DDEA-46E1-B958-F477C547AB70}" destId="{8EA8703E-9777-4F0F-A25A-FC8ED6FFD696}" srcOrd="2" destOrd="0" presId="urn:microsoft.com/office/officeart/2008/layout/HorizontalMultiLevelHierarchy"/>
    <dgm:cxn modelId="{A359A755-AC7B-45B1-A0A2-77FC7F4BEFED}" type="presParOf" srcId="{8EA8703E-9777-4F0F-A25A-FC8ED6FFD696}" destId="{6C42940B-9984-46BB-8ADE-CB6778ABD3E4}" srcOrd="0" destOrd="0" presId="urn:microsoft.com/office/officeart/2008/layout/HorizontalMultiLevelHierarchy"/>
    <dgm:cxn modelId="{B43D47F7-524D-4F55-AFDE-16EED4450D82}" type="presParOf" srcId="{76A27900-DDEA-46E1-B958-F477C547AB70}" destId="{F1CD5429-40D0-4836-A59D-AEA9F812632A}" srcOrd="3" destOrd="0" presId="urn:microsoft.com/office/officeart/2008/layout/HorizontalMultiLevelHierarchy"/>
    <dgm:cxn modelId="{3E4BCC93-6EFA-4826-BC72-26487582DA33}" type="presParOf" srcId="{F1CD5429-40D0-4836-A59D-AEA9F812632A}" destId="{55D1EAEB-F4DF-4967-B4E2-B951384A5315}" srcOrd="0" destOrd="0" presId="urn:microsoft.com/office/officeart/2008/layout/HorizontalMultiLevelHierarchy"/>
    <dgm:cxn modelId="{550044E3-0299-4865-98D4-4205548E6259}" type="presParOf" srcId="{F1CD5429-40D0-4836-A59D-AEA9F812632A}" destId="{FB549625-2E9E-4F47-A1CB-5C38FDD04096}" srcOrd="1" destOrd="0" presId="urn:microsoft.com/office/officeart/2008/layout/HorizontalMultiLevelHierarchy"/>
    <dgm:cxn modelId="{B89F535D-BD9E-40B8-BAD2-45252244EE3F}" type="presParOf" srcId="{FB549625-2E9E-4F47-A1CB-5C38FDD04096}" destId="{FAD8712A-83C8-4D15-9867-735B59B5C294}" srcOrd="0" destOrd="0" presId="urn:microsoft.com/office/officeart/2008/layout/HorizontalMultiLevelHierarchy"/>
    <dgm:cxn modelId="{948A2590-EC6B-4628-89EC-D071A80A23C8}" type="presParOf" srcId="{FAD8712A-83C8-4D15-9867-735B59B5C294}" destId="{43DF3D0B-18D8-42F3-BBF7-BF7A24EB42D3}" srcOrd="0" destOrd="0" presId="urn:microsoft.com/office/officeart/2008/layout/HorizontalMultiLevelHierarchy"/>
    <dgm:cxn modelId="{3BFE2DC4-0004-4973-B294-99B233AC3BE1}" type="presParOf" srcId="{FB549625-2E9E-4F47-A1CB-5C38FDD04096}" destId="{082DA2AB-C000-4E63-AE08-E5B093101D51}" srcOrd="1" destOrd="0" presId="urn:microsoft.com/office/officeart/2008/layout/HorizontalMultiLevelHierarchy"/>
    <dgm:cxn modelId="{0D02E1C9-3F5D-428D-A006-D55769B263E3}" type="presParOf" srcId="{082DA2AB-C000-4E63-AE08-E5B093101D51}" destId="{0680FED4-1A27-428C-922D-5522016D5A38}" srcOrd="0" destOrd="0" presId="urn:microsoft.com/office/officeart/2008/layout/HorizontalMultiLevelHierarchy"/>
    <dgm:cxn modelId="{2E794095-BABB-4430-8545-CE454819B43C}" type="presParOf" srcId="{082DA2AB-C000-4E63-AE08-E5B093101D51}" destId="{92D9B571-8F41-407B-A76B-BEA40AF48089}" srcOrd="1" destOrd="0" presId="urn:microsoft.com/office/officeart/2008/layout/HorizontalMultiLevelHierarchy"/>
    <dgm:cxn modelId="{C671C2ED-93E1-45A5-8007-7BE12876B9FD}" type="presParOf" srcId="{FB549625-2E9E-4F47-A1CB-5C38FDD04096}" destId="{0BA7415F-A7DE-4A14-A072-C1DC6D9534FD}" srcOrd="2" destOrd="0" presId="urn:microsoft.com/office/officeart/2008/layout/HorizontalMultiLevelHierarchy"/>
    <dgm:cxn modelId="{B6AB2725-D8D5-473A-A7BD-062DC8BF6761}" type="presParOf" srcId="{0BA7415F-A7DE-4A14-A072-C1DC6D9534FD}" destId="{4D3DF535-3F94-44CC-8AF7-DC4523993C4F}" srcOrd="0" destOrd="0" presId="urn:microsoft.com/office/officeart/2008/layout/HorizontalMultiLevelHierarchy"/>
    <dgm:cxn modelId="{8E08AA3C-1F2A-4950-98D4-9920CE7DB173}" type="presParOf" srcId="{FB549625-2E9E-4F47-A1CB-5C38FDD04096}" destId="{1C415F7B-96B9-41D1-BF8A-870D9AD2684F}" srcOrd="3" destOrd="0" presId="urn:microsoft.com/office/officeart/2008/layout/HorizontalMultiLevelHierarchy"/>
    <dgm:cxn modelId="{26F08CFA-BE46-40D3-BB64-9267F69E5809}" type="presParOf" srcId="{1C415F7B-96B9-41D1-BF8A-870D9AD2684F}" destId="{3FBBE6EA-902D-49F4-A0CB-E2CD4E0419FE}" srcOrd="0" destOrd="0" presId="urn:microsoft.com/office/officeart/2008/layout/HorizontalMultiLevelHierarchy"/>
    <dgm:cxn modelId="{B1723BCF-0ED2-490B-B622-46C44A39EE51}" type="presParOf" srcId="{1C415F7B-96B9-41D1-BF8A-870D9AD2684F}" destId="{BC545A5B-9A0B-41ED-BACD-6029A282AEFD}"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7415F-A7DE-4A14-A072-C1DC6D9534FD}">
      <dsp:nvSpPr>
        <dsp:cNvPr id="0" name=""/>
        <dsp:cNvSpPr/>
      </dsp:nvSpPr>
      <dsp:spPr>
        <a:xfrm>
          <a:off x="4557281" y="3257588"/>
          <a:ext cx="550543" cy="524526"/>
        </a:xfrm>
        <a:custGeom>
          <a:avLst/>
          <a:gdLst/>
          <a:ahLst/>
          <a:cxnLst/>
          <a:rect l="0" t="0" r="0" b="0"/>
          <a:pathLst>
            <a:path>
              <a:moveTo>
                <a:pt x="0" y="0"/>
              </a:moveTo>
              <a:lnTo>
                <a:pt x="275271" y="0"/>
              </a:lnTo>
              <a:lnTo>
                <a:pt x="275271" y="524526"/>
              </a:lnTo>
              <a:lnTo>
                <a:pt x="550543" y="524526"/>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3500841"/>
        <a:ext cx="38020" cy="38020"/>
      </dsp:txXfrm>
    </dsp:sp>
    <dsp:sp modelId="{FAD8712A-83C8-4D15-9867-735B59B5C294}">
      <dsp:nvSpPr>
        <dsp:cNvPr id="0" name=""/>
        <dsp:cNvSpPr/>
      </dsp:nvSpPr>
      <dsp:spPr>
        <a:xfrm>
          <a:off x="4557281" y="2733061"/>
          <a:ext cx="550543" cy="524526"/>
        </a:xfrm>
        <a:custGeom>
          <a:avLst/>
          <a:gdLst/>
          <a:ahLst/>
          <a:cxnLst/>
          <a:rect l="0" t="0" r="0" b="0"/>
          <a:pathLst>
            <a:path>
              <a:moveTo>
                <a:pt x="0" y="524526"/>
              </a:moveTo>
              <a:lnTo>
                <a:pt x="275271" y="524526"/>
              </a:lnTo>
              <a:lnTo>
                <a:pt x="275271" y="0"/>
              </a:lnTo>
              <a:lnTo>
                <a:pt x="550543" y="0"/>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2976314"/>
        <a:ext cx="38020" cy="38020"/>
      </dsp:txXfrm>
    </dsp:sp>
    <dsp:sp modelId="{8EA8703E-9777-4F0F-A25A-FC8ED6FFD696}">
      <dsp:nvSpPr>
        <dsp:cNvPr id="0" name=""/>
        <dsp:cNvSpPr/>
      </dsp:nvSpPr>
      <dsp:spPr>
        <a:xfrm>
          <a:off x="1254020" y="2208534"/>
          <a:ext cx="550543" cy="1049053"/>
        </a:xfrm>
        <a:custGeom>
          <a:avLst/>
          <a:gdLst/>
          <a:ahLst/>
          <a:cxnLst/>
          <a:rect l="0" t="0" r="0" b="0"/>
          <a:pathLst>
            <a:path>
              <a:moveTo>
                <a:pt x="0" y="0"/>
              </a:moveTo>
              <a:lnTo>
                <a:pt x="275271" y="0"/>
              </a:lnTo>
              <a:lnTo>
                <a:pt x="275271" y="1049053"/>
              </a:lnTo>
              <a:lnTo>
                <a:pt x="550543" y="1049053"/>
              </a:lnTo>
            </a:path>
          </a:pathLst>
        </a:cu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1499673" y="2703442"/>
        <a:ext cx="59237" cy="59237"/>
      </dsp:txXfrm>
    </dsp:sp>
    <dsp:sp modelId="{1EF85F1F-EB8C-465C-A4A7-E34C758A08D9}">
      <dsp:nvSpPr>
        <dsp:cNvPr id="0" name=""/>
        <dsp:cNvSpPr/>
      </dsp:nvSpPr>
      <dsp:spPr>
        <a:xfrm>
          <a:off x="4557281" y="1159480"/>
          <a:ext cx="550543" cy="524526"/>
        </a:xfrm>
        <a:custGeom>
          <a:avLst/>
          <a:gdLst/>
          <a:ahLst/>
          <a:cxnLst/>
          <a:rect l="0" t="0" r="0" b="0"/>
          <a:pathLst>
            <a:path>
              <a:moveTo>
                <a:pt x="0" y="0"/>
              </a:moveTo>
              <a:lnTo>
                <a:pt x="275271" y="0"/>
              </a:lnTo>
              <a:lnTo>
                <a:pt x="275271" y="524526"/>
              </a:lnTo>
              <a:lnTo>
                <a:pt x="550543" y="524526"/>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1402733"/>
        <a:ext cx="38020" cy="38020"/>
      </dsp:txXfrm>
    </dsp:sp>
    <dsp:sp modelId="{6F75BA3C-B3D4-4514-8CCA-B967C56B120C}">
      <dsp:nvSpPr>
        <dsp:cNvPr id="0" name=""/>
        <dsp:cNvSpPr/>
      </dsp:nvSpPr>
      <dsp:spPr>
        <a:xfrm>
          <a:off x="4557281" y="634953"/>
          <a:ext cx="550543" cy="524526"/>
        </a:xfrm>
        <a:custGeom>
          <a:avLst/>
          <a:gdLst/>
          <a:ahLst/>
          <a:cxnLst/>
          <a:rect l="0" t="0" r="0" b="0"/>
          <a:pathLst>
            <a:path>
              <a:moveTo>
                <a:pt x="0" y="524526"/>
              </a:moveTo>
              <a:lnTo>
                <a:pt x="275271" y="524526"/>
              </a:lnTo>
              <a:lnTo>
                <a:pt x="275271" y="0"/>
              </a:lnTo>
              <a:lnTo>
                <a:pt x="550543" y="0"/>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878206"/>
        <a:ext cx="38020" cy="38020"/>
      </dsp:txXfrm>
    </dsp:sp>
    <dsp:sp modelId="{215C770D-53AE-40AB-8AEB-CD34AC1CBDDA}">
      <dsp:nvSpPr>
        <dsp:cNvPr id="0" name=""/>
        <dsp:cNvSpPr/>
      </dsp:nvSpPr>
      <dsp:spPr>
        <a:xfrm>
          <a:off x="1254020" y="1159480"/>
          <a:ext cx="550543" cy="1049053"/>
        </a:xfrm>
        <a:custGeom>
          <a:avLst/>
          <a:gdLst/>
          <a:ahLst/>
          <a:cxnLst/>
          <a:rect l="0" t="0" r="0" b="0"/>
          <a:pathLst>
            <a:path>
              <a:moveTo>
                <a:pt x="0" y="1049053"/>
              </a:moveTo>
              <a:lnTo>
                <a:pt x="275271" y="1049053"/>
              </a:lnTo>
              <a:lnTo>
                <a:pt x="275271" y="0"/>
              </a:lnTo>
              <a:lnTo>
                <a:pt x="550543" y="0"/>
              </a:lnTo>
            </a:path>
          </a:pathLst>
        </a:cu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1499673" y="1654389"/>
        <a:ext cx="59237" cy="59237"/>
      </dsp:txXfrm>
    </dsp:sp>
    <dsp:sp modelId="{77541F6B-46E1-493A-88D7-655FA5DA102E}">
      <dsp:nvSpPr>
        <dsp:cNvPr id="0" name=""/>
        <dsp:cNvSpPr/>
      </dsp:nvSpPr>
      <dsp:spPr>
        <a:xfrm rot="16200000">
          <a:off x="-1374135" y="1788912"/>
          <a:ext cx="4417069"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bg1"/>
              </a:solidFill>
              <a:latin typeface="72 Condensed" panose="020B0506030000000003" pitchFamily="34" charset="0"/>
              <a:cs typeface="72 Condensed" panose="020B0506030000000003" pitchFamily="34" charset="0"/>
            </a:rPr>
            <a:t>Select Queries</a:t>
          </a:r>
        </a:p>
      </dsp:txBody>
      <dsp:txXfrm>
        <a:off x="-1374135" y="1788912"/>
        <a:ext cx="4417069" cy="839243"/>
      </dsp:txXfrm>
    </dsp:sp>
    <dsp:sp modelId="{A07D6402-0D8B-469B-B8BB-75CA6AA3C510}">
      <dsp:nvSpPr>
        <dsp:cNvPr id="0" name=""/>
        <dsp:cNvSpPr/>
      </dsp:nvSpPr>
      <dsp:spPr>
        <a:xfrm>
          <a:off x="1804564" y="739859"/>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With Loop</a:t>
          </a:r>
        </a:p>
      </dsp:txBody>
      <dsp:txXfrm>
        <a:off x="1804564" y="739859"/>
        <a:ext cx="2752717" cy="839243"/>
      </dsp:txXfrm>
    </dsp:sp>
    <dsp:sp modelId="{0C3D504C-F7EF-4037-93EF-6991419464EB}">
      <dsp:nvSpPr>
        <dsp:cNvPr id="0" name=""/>
        <dsp:cNvSpPr/>
      </dsp:nvSpPr>
      <dsp:spPr>
        <a:xfrm>
          <a:off x="5107825" y="215332"/>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ENDSELECT.</a:t>
          </a:r>
        </a:p>
      </dsp:txBody>
      <dsp:txXfrm>
        <a:off x="5107825" y="215332"/>
        <a:ext cx="2752717" cy="839243"/>
      </dsp:txXfrm>
    </dsp:sp>
    <dsp:sp modelId="{56AB71A1-DCC6-4507-BB76-CCAD3828B459}">
      <dsp:nvSpPr>
        <dsp:cNvPr id="0" name=""/>
        <dsp:cNvSpPr/>
      </dsp:nvSpPr>
      <dsp:spPr>
        <a:xfrm>
          <a:off x="5107825" y="1264386"/>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 INTO </a:t>
          </a:r>
          <a:r>
            <a:rPr lang="en-US" sz="1500" kern="1200" dirty="0" err="1">
              <a:solidFill>
                <a:schemeClr val="bg1"/>
              </a:solidFill>
              <a:latin typeface="72 Black" panose="020B0A04030603020204" pitchFamily="34" charset="0"/>
              <a:cs typeface="72 Black" panose="020B0A04030603020204" pitchFamily="34" charset="0"/>
            </a:rPr>
            <a:t>wa</a:t>
          </a: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ENDSELECT.</a:t>
          </a:r>
        </a:p>
      </dsp:txBody>
      <dsp:txXfrm>
        <a:off x="5107825" y="1264386"/>
        <a:ext cx="2752717" cy="839243"/>
      </dsp:txXfrm>
    </dsp:sp>
    <dsp:sp modelId="{55D1EAEB-F4DF-4967-B4E2-B951384A5315}">
      <dsp:nvSpPr>
        <dsp:cNvPr id="0" name=""/>
        <dsp:cNvSpPr/>
      </dsp:nvSpPr>
      <dsp:spPr>
        <a:xfrm>
          <a:off x="1804564" y="2837966"/>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Without Loop</a:t>
          </a:r>
        </a:p>
      </dsp:txBody>
      <dsp:txXfrm>
        <a:off x="1804564" y="2837966"/>
        <a:ext cx="2752717" cy="839243"/>
      </dsp:txXfrm>
    </dsp:sp>
    <dsp:sp modelId="{0680FED4-1A27-428C-922D-5522016D5A38}">
      <dsp:nvSpPr>
        <dsp:cNvPr id="0" name=""/>
        <dsp:cNvSpPr/>
      </dsp:nvSpPr>
      <dsp:spPr>
        <a:xfrm>
          <a:off x="5107825" y="2313439"/>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 INTO TABLE </a:t>
          </a:r>
          <a:r>
            <a:rPr lang="en-US" sz="1500" kern="1200" dirty="0" err="1">
              <a:solidFill>
                <a:schemeClr val="bg1"/>
              </a:solidFill>
              <a:latin typeface="72 Black" panose="020B0A04030603020204" pitchFamily="34" charset="0"/>
              <a:cs typeface="72 Black" panose="020B0A04030603020204" pitchFamily="34" charset="0"/>
            </a:rPr>
            <a:t>itab</a:t>
          </a:r>
          <a:endParaRPr lang="en-US" sz="1500" kern="1200" dirty="0">
            <a:solidFill>
              <a:schemeClr val="bg1"/>
            </a:solidFill>
            <a:latin typeface="72 Black" panose="020B0A04030603020204" pitchFamily="34" charset="0"/>
            <a:cs typeface="72 Black" panose="020B0A04030603020204" pitchFamily="34" charset="0"/>
          </a:endParaRPr>
        </a:p>
      </dsp:txBody>
      <dsp:txXfrm>
        <a:off x="5107825" y="2313439"/>
        <a:ext cx="2752717" cy="839243"/>
      </dsp:txXfrm>
    </dsp:sp>
    <dsp:sp modelId="{3FBBE6EA-902D-49F4-A0CB-E2CD4E0419FE}">
      <dsp:nvSpPr>
        <dsp:cNvPr id="0" name=""/>
        <dsp:cNvSpPr/>
      </dsp:nvSpPr>
      <dsp:spPr>
        <a:xfrm>
          <a:off x="5107825" y="3362493"/>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SINGLE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 INTO </a:t>
          </a:r>
          <a:r>
            <a:rPr lang="en-US" sz="1500" kern="1200" dirty="0" err="1">
              <a:solidFill>
                <a:schemeClr val="bg1"/>
              </a:solidFill>
              <a:latin typeface="72 Black" panose="020B0A04030603020204" pitchFamily="34" charset="0"/>
              <a:cs typeface="72 Black" panose="020B0A04030603020204" pitchFamily="34" charset="0"/>
            </a:rPr>
            <a:t>wa</a:t>
          </a:r>
          <a:r>
            <a:rPr lang="en-US" sz="1500" kern="1200" dirty="0">
              <a:solidFill>
                <a:schemeClr val="bg1"/>
              </a:solidFill>
              <a:latin typeface="72 Black" panose="020B0A04030603020204" pitchFamily="34" charset="0"/>
              <a:cs typeface="72 Black" panose="020B0A04030603020204" pitchFamily="34" charset="0"/>
            </a:rPr>
            <a:t>.</a:t>
          </a:r>
        </a:p>
      </dsp:txBody>
      <dsp:txXfrm>
        <a:off x="5107825" y="3362493"/>
        <a:ext cx="2752717" cy="83924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1_ZNC_XX_ITAB"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2_ZNC_XX_IT_LOOP"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3_ZNC_XX_READ_ITAB"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4_ZNC_XX_CALC_ITAB"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5_ZNC_XX_ADV_ITAB"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6_ZNC_XX_SELECT"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Statement breakpoint and /h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899721"/>
            <a:ext cx="11542905" cy="4401205"/>
          </a:xfrm>
          <a:prstGeom prst="rect">
            <a:avLst/>
          </a:prstGeom>
          <a:noFill/>
        </p:spPr>
        <p:txBody>
          <a:bodyPr wrap="square" rtlCol="0">
            <a:spAutoFit/>
          </a:bodyPr>
          <a:lstStyle/>
          <a:p>
            <a:r>
              <a:rPr lang="en-US" sz="2000" dirty="0"/>
              <a:t>Statement break points allows us to stop control flow when a particular ABAP statement is triggered.</a:t>
            </a:r>
          </a:p>
          <a:p>
            <a:endParaRPr lang="en-US" sz="2000" dirty="0"/>
          </a:p>
          <a:p>
            <a:r>
              <a:rPr lang="en-US" sz="2000" dirty="0"/>
              <a:t>/h allows us to activate debugger on screen directly.</a:t>
            </a:r>
          </a:p>
          <a:p>
            <a:endParaRPr lang="en-US" sz="2000" dirty="0"/>
          </a:p>
          <a:p>
            <a:pPr algn="l" fontAlgn="base"/>
            <a:r>
              <a:rPr lang="en-US" sz="2000" dirty="0"/>
              <a:t>Often you will come across modal windows and other pop-up windows command line is not present and we cannot activate debugging directly. In such cases, you can either create a SAPGUI shortcut of type ‘System Command’ and command ’/h’ or create a text file with below texts.</a:t>
            </a:r>
          </a:p>
          <a:p>
            <a:pPr algn="l" fontAlgn="base"/>
            <a:endParaRPr lang="en-US" sz="2000" dirty="0"/>
          </a:p>
          <a:p>
            <a:pPr algn="l" fontAlgn="base"/>
            <a:r>
              <a:rPr lang="en-US" sz="2000" b="1" dirty="0"/>
              <a:t>[FUNCTION]</a:t>
            </a:r>
            <a:br>
              <a:rPr lang="en-US" sz="2000" b="1" dirty="0"/>
            </a:br>
            <a:r>
              <a:rPr lang="en-US" sz="2000" b="1" dirty="0"/>
              <a:t>Command=/H</a:t>
            </a:r>
            <a:br>
              <a:rPr lang="en-US" sz="2000" b="1" dirty="0"/>
            </a:br>
            <a:r>
              <a:rPr lang="en-US" sz="2000" b="1" dirty="0"/>
              <a:t>Title=Debugger</a:t>
            </a:r>
            <a:br>
              <a:rPr lang="en-US" sz="2000" b="1" dirty="0"/>
            </a:br>
            <a:r>
              <a:rPr lang="en-US" sz="2000" b="1" dirty="0"/>
              <a:t>Type=</a:t>
            </a:r>
            <a:r>
              <a:rPr lang="en-US" sz="2000" b="1" dirty="0" err="1"/>
              <a:t>SystemCommand</a:t>
            </a:r>
            <a:endParaRPr lang="en-US" sz="2000" b="1" dirty="0"/>
          </a:p>
          <a:p>
            <a:pPr algn="l" fontAlgn="base"/>
            <a:endParaRPr lang="en-US" sz="2000" b="1" dirty="0"/>
          </a:p>
          <a:p>
            <a:pPr algn="l" fontAlgn="base"/>
            <a:r>
              <a:rPr lang="en-US" sz="2000" dirty="0"/>
              <a:t>To debug a modal window drag and drop the above created file over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7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statement break and /h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1231845"/>
            <a:ext cx="11542905" cy="1569660"/>
          </a:xfrm>
          <a:prstGeom prst="rect">
            <a:avLst/>
          </a:prstGeom>
          <a:noFill/>
        </p:spPr>
        <p:txBody>
          <a:bodyPr wrap="square" rtlCol="0">
            <a:spAutoFit/>
          </a:bodyPr>
          <a:lstStyle/>
          <a:p>
            <a:r>
              <a:rPr lang="en-US" sz="2400" dirty="0"/>
              <a:t>-    Explore the Statement break-point on existing abap program with WRITE statements</a:t>
            </a:r>
          </a:p>
          <a:p>
            <a:pPr marL="342900" indent="-342900">
              <a:buFontTx/>
              <a:buChar char="-"/>
            </a:pPr>
            <a:r>
              <a:rPr lang="en-US" sz="2400" dirty="0"/>
              <a:t>Use /h on any standard program</a:t>
            </a:r>
          </a:p>
          <a:p>
            <a:pPr marL="342900" indent="-342900">
              <a:buFontTx/>
              <a:buChar char="-"/>
            </a:pPr>
            <a:r>
              <a:rPr lang="en-US" sz="2400" dirty="0"/>
              <a:t>Debug a model window</a:t>
            </a:r>
          </a:p>
          <a:p>
            <a:pPr marL="342900" indent="-342900">
              <a:buFontTx/>
              <a:buChar char="-"/>
            </a:pP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5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fontAlgn="base"/>
            <a:r>
              <a:rPr lang="en-US" b="0" i="0" dirty="0">
                <a:solidFill>
                  <a:srgbClr val="000000"/>
                </a:solidFill>
                <a:effectLst/>
                <a:latin typeface="Arial" panose="020B0604020202020204" pitchFamily="34" charset="0"/>
              </a:rPr>
              <a:t>The Magic of SHIFT + F12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b="0" i="0" dirty="0">
                <a:solidFill>
                  <a:srgbClr val="282828"/>
                </a:solidFill>
                <a:effectLst/>
                <a:latin typeface="Arial" panose="020B0604020202020204" pitchFamily="34" charset="0"/>
              </a:rPr>
              <a:t>You can use this key combination to bypass a specific line of code such as a normal </a:t>
            </a:r>
            <a:r>
              <a:rPr lang="en-US" sz="2400" b="1" i="1" dirty="0" err="1">
                <a:solidFill>
                  <a:srgbClr val="282828"/>
                </a:solidFill>
                <a:effectLst/>
                <a:latin typeface="Arial" panose="020B0604020202020204" pitchFamily="34" charset="0"/>
              </a:rPr>
              <a:t>sy-subrc</a:t>
            </a:r>
            <a:r>
              <a:rPr lang="en-US" sz="2400" b="0" i="0" dirty="0">
                <a:solidFill>
                  <a:srgbClr val="282828"/>
                </a:solidFill>
                <a:effectLst/>
                <a:latin typeface="Arial" panose="020B0604020202020204" pitchFamily="34" charset="0"/>
              </a:rPr>
              <a:t> check or an </a:t>
            </a:r>
            <a:r>
              <a:rPr lang="en-US" sz="2400" b="1" i="1" dirty="0">
                <a:solidFill>
                  <a:srgbClr val="282828"/>
                </a:solidFill>
                <a:effectLst/>
                <a:latin typeface="Arial" panose="020B0604020202020204" pitchFamily="34" charset="0"/>
              </a:rPr>
              <a:t>authorization</a:t>
            </a:r>
            <a:r>
              <a:rPr lang="en-US" sz="2400" b="0" i="0" dirty="0">
                <a:solidFill>
                  <a:srgbClr val="282828"/>
                </a:solidFill>
                <a:effectLst/>
                <a:latin typeface="Arial" panose="020B0604020202020204" pitchFamily="34" charset="0"/>
              </a:rPr>
              <a:t> check. </a:t>
            </a:r>
          </a:p>
          <a:p>
            <a:endParaRPr lang="en-US" sz="2400" dirty="0">
              <a:solidFill>
                <a:srgbClr val="282828"/>
              </a:solidFill>
              <a:latin typeface="Arial" panose="020B0604020202020204" pitchFamily="34" charset="0"/>
            </a:endParaRPr>
          </a:p>
          <a:p>
            <a:r>
              <a:rPr lang="en-US" sz="2400" b="0" i="0" dirty="0">
                <a:solidFill>
                  <a:srgbClr val="282828"/>
                </a:solidFill>
                <a:effectLst/>
                <a:latin typeface="Arial" panose="020B0604020202020204" pitchFamily="34" charset="0"/>
              </a:rPr>
              <a:t>To jump or bypass any line/lines of code all you have to do is just put your cursor on the desired line and then press the SHIFT + F12 key.</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Shift+F12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Try putting cursor on a program and use Shift+F12 to observe the behavior of debugger flow.</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9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46769"/>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fontAlgn="base"/>
            <a:r>
              <a:rPr lang="en-US" b="1" i="0" dirty="0">
                <a:solidFill>
                  <a:srgbClr val="000000"/>
                </a:solidFill>
                <a:effectLst/>
                <a:latin typeface="Arial" panose="020B0604020202020204" pitchFamily="34" charset="0"/>
              </a:rPr>
              <a:t>Watchpoints</a:t>
            </a:r>
            <a:endParaRPr lang="en-US" b="0" i="0" dirty="0">
              <a:solidFill>
                <a:srgbClr val="000000"/>
              </a:solidFill>
              <a:effectLst/>
              <a:latin typeface="Arial" panose="020B0604020202020204" pitchFamily="34" charset="0"/>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862322"/>
          </a:xfrm>
          <a:prstGeom prst="rect">
            <a:avLst/>
          </a:prstGeom>
          <a:noFill/>
        </p:spPr>
        <p:txBody>
          <a:bodyPr wrap="square" rtlCol="0">
            <a:spAutoFit/>
          </a:bodyPr>
          <a:lstStyle/>
          <a:p>
            <a:pPr algn="just"/>
            <a:r>
              <a:rPr lang="en-US" sz="2000" dirty="0"/>
              <a:t>Watchpoints can be used to break the execution of a program when the values in a variable changes.</a:t>
            </a:r>
          </a:p>
          <a:p>
            <a:pPr algn="just"/>
            <a:endParaRPr lang="en-US" sz="2000" dirty="0"/>
          </a:p>
          <a:p>
            <a:pPr algn="just"/>
            <a:r>
              <a:rPr lang="en-US" sz="2000" dirty="0"/>
              <a:t>This help us to go to the exact position where the variable changes. You can also specify conditions in Watchpoint and the execution of the program will break as soon as the condition is fulfilled.</a:t>
            </a:r>
          </a:p>
          <a:p>
            <a:pPr algn="just"/>
            <a:endParaRPr lang="en-US" sz="2000" dirty="0"/>
          </a:p>
          <a:p>
            <a:pPr algn="just"/>
            <a:r>
              <a:rPr lang="en-US" sz="2000" dirty="0"/>
              <a:t>To create a Watchpoint, click to the Watchpoint button in the New ABAP Debugger.</a:t>
            </a:r>
          </a:p>
          <a:p>
            <a:pPr algn="just"/>
            <a:endParaRPr lang="en-US" sz="2000" dirty="0"/>
          </a:p>
          <a:p>
            <a:pPr algn="just"/>
            <a:r>
              <a:rPr lang="en-US" sz="2000" dirty="0"/>
              <a:t>Now, in the Create Watchpoint pop up enter the variable name for which you want to create the Watchpoint.</a:t>
            </a:r>
          </a:p>
          <a:p>
            <a:pPr algn="just"/>
            <a:r>
              <a:rPr lang="en-US" sz="2000" dirty="0"/>
              <a:t>Create Watchpoint Pop Up Enter The Variable Name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eate Watchpoint Pop Up Enter The Variable Name">
            <a:extLst>
              <a:ext uri="{FF2B5EF4-FFF2-40B4-BE49-F238E27FC236}">
                <a16:creationId xmlns:a16="http://schemas.microsoft.com/office/drawing/2014/main" id="{7B028CB5-3D73-4C00-99F2-EBCBA1326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220220"/>
            <a:ext cx="5109558" cy="2260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descr="Click To The Watchpoint Button In The New ABAP Debugger">
            <a:extLst>
              <a:ext uri="{FF2B5EF4-FFF2-40B4-BE49-F238E27FC236}">
                <a16:creationId xmlns:a16="http://schemas.microsoft.com/office/drawing/2014/main" id="{7959F759-AD89-49C2-BFD6-C3B1EFDAF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550" y="4235084"/>
            <a:ext cx="338137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280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Watch Points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82563"/>
            <a:ext cx="11542905" cy="461665"/>
          </a:xfrm>
          <a:prstGeom prst="rect">
            <a:avLst/>
          </a:prstGeom>
          <a:noFill/>
        </p:spPr>
        <p:txBody>
          <a:bodyPr wrap="square" rtlCol="0">
            <a:spAutoFit/>
          </a:bodyPr>
          <a:lstStyle/>
          <a:p>
            <a:r>
              <a:rPr lang="en-US" sz="2400" dirty="0"/>
              <a:t>Use an existing program to create watch points in the debugger.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9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Internal Tables (data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693319"/>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An </a:t>
            </a:r>
            <a:r>
              <a:rPr lang="en-US" b="0" i="1" dirty="0">
                <a:solidFill>
                  <a:srgbClr val="000000"/>
                </a:solidFill>
                <a:effectLst/>
                <a:latin typeface="Times New Roman" panose="02020603050405020304" pitchFamily="18" charset="0"/>
              </a:rPr>
              <a:t>internal table</a:t>
            </a:r>
            <a:r>
              <a:rPr lang="en-US" b="0" i="0" dirty="0">
                <a:solidFill>
                  <a:srgbClr val="000000"/>
                </a:solidFill>
                <a:effectLst/>
                <a:latin typeface="Times New Roman" panose="02020603050405020304" pitchFamily="18" charset="0"/>
              </a:rPr>
              <a:t> is a temporary table stored in RAM on the application server. It is created and filled by a program during execution and is discarded when the program ends. Like a database table, an internal table consists of one or more rows with an identical structure, but unlike a database table, it cannot hold data after the program ends. Use it as temporary storage for manipulating data or as a temporary private buffer.</a:t>
            </a:r>
          </a:p>
          <a:p>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An internal table consists of a body and an optional header line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body</a:t>
            </a:r>
            <a:r>
              <a:rPr lang="en-US" b="0" i="0" dirty="0">
                <a:solidFill>
                  <a:srgbClr val="000000"/>
                </a:solidFill>
                <a:effectLst/>
                <a:latin typeface="Times New Roman" panose="02020603050405020304" pitchFamily="18" charset="0"/>
              </a:rPr>
              <a:t> holds the rows of the internal table. All rows within it have the same structure. The term "internal table" itself usually refers to the body of the internal table.</a:t>
            </a:r>
          </a:p>
          <a:p>
            <a:pPr algn="l"/>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header line</a:t>
            </a:r>
            <a:r>
              <a:rPr lang="en-US" b="0" i="0" dirty="0">
                <a:solidFill>
                  <a:srgbClr val="000000"/>
                </a:solidFill>
                <a:effectLst/>
                <a:latin typeface="Times New Roman" panose="02020603050405020304" pitchFamily="18" charset="0"/>
              </a:rPr>
              <a:t> is a field string with the same structure as a row of the body, but it can only hold a single row. It is a buffer used to hold each record before it is added or each record as it is retrieved from the internal table.</a:t>
            </a:r>
          </a:p>
          <a:p>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A781AFB9-2762-4FE4-88F9-E0EDA812D4A6}"/>
              </a:ext>
            </a:extLst>
          </p:cNvPr>
          <p:cNvGraphicFramePr>
            <a:graphicFrameLocks noGrp="1"/>
          </p:cNvGraphicFramePr>
          <p:nvPr>
            <p:extLst>
              <p:ext uri="{D42A27DB-BD31-4B8C-83A1-F6EECF244321}">
                <p14:modId xmlns:p14="http://schemas.microsoft.com/office/powerpoint/2010/main" val="2033137489"/>
              </p:ext>
            </p:extLst>
          </p:nvPr>
        </p:nvGraphicFramePr>
        <p:xfrm>
          <a:off x="3704254" y="5085542"/>
          <a:ext cx="3078063" cy="1463040"/>
        </p:xfrm>
        <a:graphic>
          <a:graphicData uri="http://schemas.openxmlformats.org/drawingml/2006/table">
            <a:tbl>
              <a:tblPr firstRow="1" bandRow="1">
                <a:tableStyleId>{5C22544A-7EE6-4342-B048-85BDC9FD1C3A}</a:tableStyleId>
              </a:tblPr>
              <a:tblGrid>
                <a:gridCol w="1026021">
                  <a:extLst>
                    <a:ext uri="{9D8B030D-6E8A-4147-A177-3AD203B41FA5}">
                      <a16:colId xmlns:a16="http://schemas.microsoft.com/office/drawing/2014/main" val="4198262763"/>
                    </a:ext>
                  </a:extLst>
                </a:gridCol>
                <a:gridCol w="1026021">
                  <a:extLst>
                    <a:ext uri="{9D8B030D-6E8A-4147-A177-3AD203B41FA5}">
                      <a16:colId xmlns:a16="http://schemas.microsoft.com/office/drawing/2014/main" val="357101729"/>
                    </a:ext>
                  </a:extLst>
                </a:gridCol>
                <a:gridCol w="1026021">
                  <a:extLst>
                    <a:ext uri="{9D8B030D-6E8A-4147-A177-3AD203B41FA5}">
                      <a16:colId xmlns:a16="http://schemas.microsoft.com/office/drawing/2014/main" val="748307021"/>
                    </a:ext>
                  </a:extLst>
                </a:gridCol>
              </a:tblGrid>
              <a:tr h="32582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2380097"/>
                  </a:ext>
                </a:extLst>
              </a:tr>
              <a:tr h="32582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277571"/>
                  </a:ext>
                </a:extLst>
              </a:tr>
              <a:tr h="32582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6082953"/>
                  </a:ext>
                </a:extLst>
              </a:tr>
              <a:tr h="325826">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07109391"/>
                  </a:ext>
                </a:extLst>
              </a:tr>
            </a:tbl>
          </a:graphicData>
        </a:graphic>
      </p:graphicFrame>
      <p:graphicFrame>
        <p:nvGraphicFramePr>
          <p:cNvPr id="6" name="Table 5">
            <a:extLst>
              <a:ext uri="{FF2B5EF4-FFF2-40B4-BE49-F238E27FC236}">
                <a16:creationId xmlns:a16="http://schemas.microsoft.com/office/drawing/2014/main" id="{1C126B8B-B38A-4CA7-BC88-2B18818E5635}"/>
              </a:ext>
            </a:extLst>
          </p:cNvPr>
          <p:cNvGraphicFramePr>
            <a:graphicFrameLocks noGrp="1"/>
          </p:cNvGraphicFramePr>
          <p:nvPr>
            <p:extLst>
              <p:ext uri="{D42A27DB-BD31-4B8C-83A1-F6EECF244321}">
                <p14:modId xmlns:p14="http://schemas.microsoft.com/office/powerpoint/2010/main" val="346858786"/>
              </p:ext>
            </p:extLst>
          </p:nvPr>
        </p:nvGraphicFramePr>
        <p:xfrm>
          <a:off x="3704254" y="4530360"/>
          <a:ext cx="3078063" cy="365760"/>
        </p:xfrm>
        <a:graphic>
          <a:graphicData uri="http://schemas.openxmlformats.org/drawingml/2006/table">
            <a:tbl>
              <a:tblPr firstRow="1" bandRow="1">
                <a:tableStyleId>{5C22544A-7EE6-4342-B048-85BDC9FD1C3A}</a:tableStyleId>
              </a:tblPr>
              <a:tblGrid>
                <a:gridCol w="1026021">
                  <a:extLst>
                    <a:ext uri="{9D8B030D-6E8A-4147-A177-3AD203B41FA5}">
                      <a16:colId xmlns:a16="http://schemas.microsoft.com/office/drawing/2014/main" val="700873601"/>
                    </a:ext>
                  </a:extLst>
                </a:gridCol>
                <a:gridCol w="1026021">
                  <a:extLst>
                    <a:ext uri="{9D8B030D-6E8A-4147-A177-3AD203B41FA5}">
                      <a16:colId xmlns:a16="http://schemas.microsoft.com/office/drawing/2014/main" val="1778552088"/>
                    </a:ext>
                  </a:extLst>
                </a:gridCol>
                <a:gridCol w="1026021">
                  <a:extLst>
                    <a:ext uri="{9D8B030D-6E8A-4147-A177-3AD203B41FA5}">
                      <a16:colId xmlns:a16="http://schemas.microsoft.com/office/drawing/2014/main" val="3215340387"/>
                    </a:ext>
                  </a:extLst>
                </a:gridCol>
              </a:tblGrid>
              <a:tr h="32582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08063326"/>
                  </a:ext>
                </a:extLst>
              </a:tr>
            </a:tbl>
          </a:graphicData>
        </a:graphic>
      </p:graphicFrame>
      <p:sp>
        <p:nvSpPr>
          <p:cNvPr id="7" name="Left Brace 6">
            <a:extLst>
              <a:ext uri="{FF2B5EF4-FFF2-40B4-BE49-F238E27FC236}">
                <a16:creationId xmlns:a16="http://schemas.microsoft.com/office/drawing/2014/main" id="{E0AB6841-ABDF-43F4-9032-F84708EA991C}"/>
              </a:ext>
            </a:extLst>
          </p:cNvPr>
          <p:cNvSpPr/>
          <p:nvPr/>
        </p:nvSpPr>
        <p:spPr>
          <a:xfrm>
            <a:off x="3228392" y="4441371"/>
            <a:ext cx="382555" cy="4547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186101F9-07AD-4C63-B064-C2A72B2AFB53}"/>
              </a:ext>
            </a:extLst>
          </p:cNvPr>
          <p:cNvSpPr/>
          <p:nvPr/>
        </p:nvSpPr>
        <p:spPr>
          <a:xfrm>
            <a:off x="3228392" y="5085542"/>
            <a:ext cx="382555" cy="1463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6B05CC2-0654-449D-8A24-49F90C6CA983}"/>
              </a:ext>
            </a:extLst>
          </p:cNvPr>
          <p:cNvSpPr txBox="1"/>
          <p:nvPr/>
        </p:nvSpPr>
        <p:spPr>
          <a:xfrm>
            <a:off x="1782147" y="4435047"/>
            <a:ext cx="2006082" cy="369332"/>
          </a:xfrm>
          <a:prstGeom prst="rect">
            <a:avLst/>
          </a:prstGeom>
          <a:noFill/>
        </p:spPr>
        <p:txBody>
          <a:bodyPr wrap="square" rtlCol="0">
            <a:spAutoFit/>
          </a:bodyPr>
          <a:lstStyle/>
          <a:p>
            <a:r>
              <a:rPr lang="en-US" i="1" dirty="0"/>
              <a:t>Header line</a:t>
            </a:r>
          </a:p>
        </p:txBody>
      </p:sp>
      <p:sp>
        <p:nvSpPr>
          <p:cNvPr id="10" name="TextBox 9">
            <a:extLst>
              <a:ext uri="{FF2B5EF4-FFF2-40B4-BE49-F238E27FC236}">
                <a16:creationId xmlns:a16="http://schemas.microsoft.com/office/drawing/2014/main" id="{86D0FD37-DF41-4807-B98D-69D2A22FDE01}"/>
              </a:ext>
            </a:extLst>
          </p:cNvPr>
          <p:cNvSpPr txBox="1"/>
          <p:nvPr/>
        </p:nvSpPr>
        <p:spPr>
          <a:xfrm>
            <a:off x="1782147" y="5632396"/>
            <a:ext cx="2006082" cy="369332"/>
          </a:xfrm>
          <a:prstGeom prst="rect">
            <a:avLst/>
          </a:prstGeom>
          <a:noFill/>
        </p:spPr>
        <p:txBody>
          <a:bodyPr wrap="square" rtlCol="0">
            <a:spAutoFit/>
          </a:bodyPr>
          <a:lstStyle/>
          <a:p>
            <a:r>
              <a:rPr lang="en-US" i="1" dirty="0"/>
              <a:t>body</a:t>
            </a:r>
          </a:p>
        </p:txBody>
      </p:sp>
    </p:spTree>
    <p:extLst>
      <p:ext uri="{BB962C8B-B14F-4D97-AF65-F5344CB8AC3E}">
        <p14:creationId xmlns:p14="http://schemas.microsoft.com/office/powerpoint/2010/main" val="344783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table and load 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477328"/>
          </a:xfrm>
          <a:prstGeom prst="rect">
            <a:avLst/>
          </a:prstGeom>
          <a:noFill/>
        </p:spPr>
        <p:txBody>
          <a:bodyPr wrap="square" rtlCol="0">
            <a:spAutoFit/>
          </a:bodyPr>
          <a:lstStyle/>
          <a:p>
            <a:pPr marL="342900" indent="-342900">
              <a:buFont typeface="Arial" panose="020B0604020202020204" pitchFamily="34" charset="0"/>
              <a:buChar char="•"/>
            </a:pPr>
            <a:r>
              <a:rPr lang="en-US" dirty="0"/>
              <a:t>Create an new Structure for Business Partner ZNC_XX_BPA</a:t>
            </a:r>
          </a:p>
          <a:p>
            <a:pPr marL="342900" indent="-342900">
              <a:buFont typeface="Arial" panose="020B0604020202020204" pitchFamily="34" charset="0"/>
              <a:buChar char="•"/>
            </a:pPr>
            <a:r>
              <a:rPr lang="en-US" dirty="0"/>
              <a:t>Understand how to create table using existing DDIC structure with/without header line</a:t>
            </a:r>
          </a:p>
          <a:p>
            <a:pPr marL="342900" indent="-342900">
              <a:buFont typeface="Arial" panose="020B0604020202020204" pitchFamily="34" charset="0"/>
              <a:buChar char="•"/>
            </a:pPr>
            <a:r>
              <a:rPr lang="en-US" dirty="0"/>
              <a:t>Append multiple data records to an internal table</a:t>
            </a:r>
          </a:p>
          <a:p>
            <a:pPr marL="342900" indent="-342900">
              <a:buFont typeface="Arial" panose="020B0604020202020204" pitchFamily="34" charset="0"/>
              <a:buChar char="•"/>
            </a:pPr>
            <a:r>
              <a:rPr lang="en-US" dirty="0"/>
              <a:t>Program Name: </a:t>
            </a:r>
            <a:r>
              <a:rPr lang="en-US" dirty="0">
                <a:hlinkClick r:id="rId2"/>
              </a:rPr>
              <a:t>ZNC_XX_ITAB</a:t>
            </a:r>
            <a:endParaRPr lang="en-US" dirty="0"/>
          </a:p>
          <a:p>
            <a:pPr marL="342900" indent="-342900">
              <a:buFont typeface="Arial" panose="020B0604020202020204" pitchFamily="34" charset="0"/>
              <a:buChar char="•"/>
            </a:pPr>
            <a:endParaRPr lang="en-US"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7631A4B-7108-464A-9B3B-4BFADDC16714}"/>
              </a:ext>
            </a:extLst>
          </p:cNvPr>
          <p:cNvPicPr>
            <a:picLocks noChangeAspect="1"/>
          </p:cNvPicPr>
          <p:nvPr/>
        </p:nvPicPr>
        <p:blipFill>
          <a:blip r:embed="rId5"/>
          <a:stretch>
            <a:fillRect/>
          </a:stretch>
        </p:blipFill>
        <p:spPr>
          <a:xfrm>
            <a:off x="307373" y="2265314"/>
            <a:ext cx="11636748" cy="3894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049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4000" b="1" i="0" dirty="0">
                <a:solidFill>
                  <a:srgbClr val="000000"/>
                </a:solidFill>
                <a:effectLst/>
                <a:latin typeface="Times New Roman" panose="02020603050405020304" pitchFamily="18" charset="0"/>
              </a:rPr>
              <a:t>Reading Data from an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154984"/>
          </a:xfrm>
          <a:prstGeom prst="rect">
            <a:avLst/>
          </a:prstGeom>
          <a:noFill/>
        </p:spPr>
        <p:txBody>
          <a:bodyPr wrap="square" rtlCol="0">
            <a:spAutoFit/>
          </a:bodyPr>
          <a:lstStyle/>
          <a:p>
            <a:r>
              <a:rPr lang="en-US" sz="2400" dirty="0"/>
              <a:t>Two statements are commonly used to read the data from an internal table:</a:t>
            </a:r>
          </a:p>
          <a:p>
            <a:endParaRPr lang="en-US" sz="2400" dirty="0"/>
          </a:p>
          <a:p>
            <a:r>
              <a:rPr lang="en-US" sz="2400" b="1" i="1" dirty="0"/>
              <a:t>loop at</a:t>
            </a:r>
          </a:p>
          <a:p>
            <a:r>
              <a:rPr lang="en-US" sz="2400" b="1" i="1" dirty="0"/>
              <a:t>read table</a:t>
            </a:r>
          </a:p>
          <a:p>
            <a:endParaRPr lang="en-US" sz="2400" dirty="0"/>
          </a:p>
          <a:p>
            <a:r>
              <a:rPr lang="en-US" sz="2400" dirty="0"/>
              <a:t>Use loop at to read multiple rows from the internal table. Use read table to read a single row.</a:t>
            </a:r>
          </a:p>
          <a:p>
            <a:endParaRPr lang="en-US" sz="2400" dirty="0"/>
          </a:p>
          <a:p>
            <a:pPr algn="just"/>
            <a:r>
              <a:rPr lang="en-US" sz="2400" dirty="0"/>
              <a:t>Reading Multiple Rows Using the loop at Statement To read some or all rows from an internal table, you can use the loop at statement. Loop at… reads the contents of the internal table, placing them one at a time into a work area.</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48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Debugging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Basic debugging in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external and internal break 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hard and soft break 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stopping long running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 settings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watch points and standard debugger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Definition of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Adding Data to an Internal Table Using the append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Reading Data from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Sorting the Contents of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Using Structures and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Checking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between 2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Sort, delete and append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with wa and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itabs</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Control break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i="0" dirty="0">
                <a:solidFill>
                  <a:srgbClr val="000000"/>
                </a:solidFill>
                <a:effectLst/>
                <a:latin typeface="Times New Roman" panose="02020603050405020304" pitchFamily="18" charset="0"/>
              </a:rPr>
              <a:t>Syntax for the loop at Statement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5324535"/>
          </a:xfrm>
          <a:prstGeom prst="rect">
            <a:avLst/>
          </a:prstGeom>
          <a:noFill/>
        </p:spPr>
        <p:txBody>
          <a:bodyPr wrap="square" rtlCol="0">
            <a:spAutoFit/>
          </a:bodyPr>
          <a:lstStyle/>
          <a:p>
            <a:r>
              <a:rPr lang="en-US" sz="1400" dirty="0"/>
              <a:t>The following is the syntax for the loop at statement.</a:t>
            </a:r>
          </a:p>
          <a:p>
            <a:endParaRPr lang="en-US" sz="1400" dirty="0"/>
          </a:p>
          <a:p>
            <a:r>
              <a:rPr lang="en-US" sz="1400" b="1" dirty="0">
                <a:solidFill>
                  <a:srgbClr val="0000FF"/>
                </a:solidFill>
              </a:rPr>
              <a:t>   loop at </a:t>
            </a:r>
            <a:r>
              <a:rPr lang="en-US" sz="1400" b="1" dirty="0" err="1">
                <a:solidFill>
                  <a:srgbClr val="0000FF"/>
                </a:solidFill>
              </a:rPr>
              <a:t>itab</a:t>
            </a:r>
            <a:r>
              <a:rPr lang="en-US" sz="1400" b="1" dirty="0">
                <a:solidFill>
                  <a:srgbClr val="0000FF"/>
                </a:solidFill>
              </a:rPr>
              <a:t> [into wa] [from m] [to n] [where exp].</a:t>
            </a:r>
          </a:p>
          <a:p>
            <a:r>
              <a:rPr lang="en-US" sz="1400" b="1" dirty="0">
                <a:solidFill>
                  <a:srgbClr val="0000FF"/>
                </a:solidFill>
              </a:rPr>
              <a:t>    ---</a:t>
            </a:r>
          </a:p>
          <a:p>
            <a:r>
              <a:rPr lang="en-US" sz="1400" b="1" dirty="0">
                <a:solidFill>
                  <a:srgbClr val="0000FF"/>
                </a:solidFill>
              </a:rPr>
              <a:t>   endloop.</a:t>
            </a:r>
          </a:p>
          <a:p>
            <a:endParaRPr lang="en-US" sz="1400" b="1" dirty="0">
              <a:solidFill>
                <a:srgbClr val="0000FF"/>
              </a:solidFill>
            </a:endParaRPr>
          </a:p>
          <a:p>
            <a:pPr marL="285750" indent="-285750" algn="just">
              <a:buFont typeface="Arial" panose="020B0604020202020204" pitchFamily="34" charset="0"/>
              <a:buChar char="•"/>
            </a:pPr>
            <a:r>
              <a:rPr lang="en-US" sz="1600" dirty="0"/>
              <a:t>These lines are executed once for each row retrieved from the internal table.</a:t>
            </a:r>
          </a:p>
          <a:p>
            <a:pPr marL="285750" indent="-285750" algn="just">
              <a:buFont typeface="Arial" panose="020B0604020202020204" pitchFamily="34" charset="0"/>
              <a:buChar char="•"/>
            </a:pPr>
            <a:r>
              <a:rPr lang="en-US" sz="1600" dirty="0"/>
              <a:t>The rows are read from the internal table one at a time and placed in succession into the work area. The lines of code between the loop at and endloop are executed for each row retrieved. The loop finishes automatically when the last row has been read, and the statement following the endloop is then executed.</a:t>
            </a:r>
          </a:p>
          <a:p>
            <a:pPr marL="285750" indent="-285750" algn="just">
              <a:buFont typeface="Arial" panose="020B0604020202020204" pitchFamily="34" charset="0"/>
              <a:buChar char="•"/>
            </a:pPr>
            <a:r>
              <a:rPr lang="en-US" sz="1600" dirty="0"/>
              <a:t>The following points apply:</a:t>
            </a:r>
          </a:p>
          <a:p>
            <a:pPr marL="285750" indent="-285750" algn="just">
              <a:buFont typeface="Arial" panose="020B0604020202020204" pitchFamily="34" charset="0"/>
              <a:buChar char="•"/>
            </a:pPr>
            <a:r>
              <a:rPr lang="en-US" sz="1600" dirty="0"/>
              <a:t>wa must have the same structure as a row of the body.</a:t>
            </a:r>
          </a:p>
          <a:p>
            <a:pPr marL="285750" indent="-285750" algn="just">
              <a:buFont typeface="Arial" panose="020B0604020202020204" pitchFamily="34" charset="0"/>
              <a:buChar char="•"/>
            </a:pPr>
            <a:r>
              <a:rPr lang="en-US" sz="1600" dirty="0"/>
              <a:t>wa can be the header line or it can be any field string having the same structure as a row in the body.</a:t>
            </a:r>
          </a:p>
          <a:p>
            <a:pPr marL="285750" indent="-285750" algn="just">
              <a:buFont typeface="Arial" panose="020B0604020202020204" pitchFamily="34" charset="0"/>
              <a:buChar char="•"/>
            </a:pPr>
            <a:r>
              <a:rPr lang="en-US" sz="1600" dirty="0"/>
              <a:t>If you do not specify a work area, by default the system uses the header line. For example, loop at it into it reads rows from the internal table it, placing them one at a time into the header line it. An equivalent statement is loop at it.</a:t>
            </a:r>
          </a:p>
          <a:p>
            <a:pPr marL="285750" indent="-285750" algn="just">
              <a:buFont typeface="Arial" panose="020B0604020202020204" pitchFamily="34" charset="0"/>
              <a:buChar char="•"/>
            </a:pPr>
            <a:r>
              <a:rPr lang="en-US" sz="1600" dirty="0"/>
              <a:t>If from is not specified, the default is to begin reading from the first row.</a:t>
            </a:r>
          </a:p>
          <a:p>
            <a:pPr marL="285750" indent="-285750" algn="just">
              <a:buFont typeface="Arial" panose="020B0604020202020204" pitchFamily="34" charset="0"/>
              <a:buChar char="•"/>
            </a:pPr>
            <a:r>
              <a:rPr lang="en-US" sz="1600" dirty="0"/>
              <a:t>If to is not specified, the default is to read to the last row.</a:t>
            </a:r>
          </a:p>
          <a:p>
            <a:pPr marL="285750" indent="-285750" algn="just">
              <a:buFont typeface="Arial" panose="020B0604020202020204" pitchFamily="34" charset="0"/>
              <a:buChar char="•"/>
            </a:pPr>
            <a:r>
              <a:rPr lang="en-US" sz="1600" dirty="0"/>
              <a:t>Components of it specified in the logical expression should not be preceded by the internal table name. For example, where f1 = 'X' is correct, but where it-f1 = 'X' will cause a syntax error.</a:t>
            </a:r>
          </a:p>
          <a:p>
            <a:pPr marL="285750" indent="-285750" algn="just">
              <a:buFont typeface="Arial" panose="020B0604020202020204" pitchFamily="34" charset="0"/>
              <a:buChar char="•"/>
            </a:pPr>
            <a:r>
              <a:rPr lang="en-US" sz="1600" dirty="0"/>
              <a:t>exp can be any logical expression. However, the first operand of each comparison must be a component of the internal table. For example, if it contains a component f1, then where f1 = 'X' would be correct; where 'X' = f1 would be incorrect and causes a syntax error.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8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Loop at </a:t>
            </a:r>
            <a:r>
              <a:rPr lang="en-US" b="1" dirty="0" err="1"/>
              <a:t>Itab</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simple loop at internal table with work area.</a:t>
            </a:r>
          </a:p>
          <a:p>
            <a:endParaRPr lang="en-US" sz="2400" dirty="0"/>
          </a:p>
          <a:p>
            <a:r>
              <a:rPr lang="en-US" sz="2400" dirty="0"/>
              <a:t>Program Name: </a:t>
            </a:r>
            <a:r>
              <a:rPr lang="en-US" sz="2400" dirty="0">
                <a:hlinkClick r:id="rId2"/>
              </a:rPr>
              <a:t>ZNC_XX_IT_LOOP</a:t>
            </a:r>
            <a:endParaRPr lang="en-US" sz="2400" dirty="0"/>
          </a:p>
          <a:p>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25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Times New Roman" panose="02020603050405020304" pitchFamily="18" charset="0"/>
              </a:rPr>
              <a:t>Reading a Single Row Using the read table Statement</a:t>
            </a:r>
          </a:p>
          <a:p>
            <a:br>
              <a:rPr lang="en-US" sz="2800" dirty="0"/>
            </a:br>
            <a:endParaRPr lang="en-US" sz="2800"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1024865"/>
            <a:ext cx="11542905" cy="5122941"/>
          </a:xfrm>
          <a:prstGeom prst="rect">
            <a:avLst/>
          </a:prstGeom>
          <a:noFill/>
        </p:spPr>
        <p:txBody>
          <a:bodyPr wrap="square" rtlCol="0">
            <a:spAutoFit/>
          </a:bodyPr>
          <a:lstStyle/>
          <a:p>
            <a:r>
              <a:rPr lang="en-US" sz="2000" dirty="0"/>
              <a:t>To locate and read a single row from an internal table, use read table. It reads a single row that matches specific criteria and places it in a work area.</a:t>
            </a:r>
          </a:p>
          <a:p>
            <a:endParaRPr lang="en-US" sz="2000" dirty="0"/>
          </a:p>
          <a:p>
            <a:r>
              <a:rPr lang="en-US" sz="2000" dirty="0"/>
              <a:t>The following is the syntax for the read table statement.</a:t>
            </a:r>
          </a:p>
          <a:p>
            <a:endParaRPr lang="en-US" sz="2000" dirty="0"/>
          </a:p>
          <a:p>
            <a:r>
              <a:rPr lang="en-US" sz="2000" b="1" dirty="0">
                <a:solidFill>
                  <a:srgbClr val="0000FF"/>
                </a:solidFill>
              </a:rPr>
              <a:t>read table it [into wa] [index </a:t>
            </a:r>
            <a:r>
              <a:rPr lang="en-US" sz="2000" b="1" dirty="0" err="1">
                <a:solidFill>
                  <a:srgbClr val="0000FF"/>
                </a:solidFill>
              </a:rPr>
              <a:t>i</a:t>
            </a:r>
            <a:r>
              <a:rPr lang="en-US" sz="2000" b="1" dirty="0">
                <a:solidFill>
                  <a:srgbClr val="0000FF"/>
                </a:solidFill>
              </a:rPr>
              <a:t> | with key </a:t>
            </a:r>
            <a:r>
              <a:rPr lang="en-US" sz="2000" b="1" dirty="0" err="1">
                <a:solidFill>
                  <a:srgbClr val="0000FF"/>
                </a:solidFill>
              </a:rPr>
              <a:t>keyexp</a:t>
            </a:r>
            <a:r>
              <a:rPr lang="en-US" sz="2000" b="1" dirty="0">
                <a:solidFill>
                  <a:srgbClr val="0000FF"/>
                </a:solidFill>
              </a:rPr>
              <a:t> [binary search] ] [comparing </a:t>
            </a:r>
            <a:r>
              <a:rPr lang="en-US" sz="2000" b="1" dirty="0" err="1">
                <a:solidFill>
                  <a:srgbClr val="0000FF"/>
                </a:solidFill>
              </a:rPr>
              <a:t>cmpexp</a:t>
            </a:r>
            <a:r>
              <a:rPr lang="en-US" sz="2000" b="1" dirty="0">
                <a:solidFill>
                  <a:srgbClr val="0000FF"/>
                </a:solidFill>
              </a:rPr>
              <a:t>] [transporting </a:t>
            </a:r>
            <a:r>
              <a:rPr lang="en-US" sz="2000" b="1" dirty="0" err="1">
                <a:solidFill>
                  <a:srgbClr val="0000FF"/>
                </a:solidFill>
              </a:rPr>
              <a:t>texp</a:t>
            </a:r>
            <a:r>
              <a:rPr lang="en-US" sz="2000" b="1" dirty="0">
                <a:solidFill>
                  <a:srgbClr val="0000FF"/>
                </a:solidFill>
              </a:rPr>
              <a:t>].</a:t>
            </a:r>
          </a:p>
          <a:p>
            <a:endParaRPr lang="en-US" sz="2000" dirty="0"/>
          </a:p>
          <a:p>
            <a:r>
              <a:rPr lang="en-US" sz="2000" dirty="0"/>
              <a:t>The following points apply:</a:t>
            </a:r>
          </a:p>
          <a:p>
            <a:endParaRPr lang="en-US" sz="2000" dirty="0"/>
          </a:p>
          <a:p>
            <a:pPr marL="285750" indent="-285750">
              <a:lnSpc>
                <a:spcPct val="150000"/>
              </a:lnSpc>
              <a:buFont typeface="Arial" panose="020B0604020202020204" pitchFamily="34" charset="0"/>
              <a:buChar char="•"/>
            </a:pPr>
            <a:r>
              <a:rPr lang="en-US" sz="2000" dirty="0"/>
              <a:t>wa must have the same structure as a row of the body.</a:t>
            </a:r>
          </a:p>
          <a:p>
            <a:pPr marL="285750" indent="-285750">
              <a:lnSpc>
                <a:spcPct val="150000"/>
              </a:lnSpc>
              <a:buFont typeface="Arial" panose="020B0604020202020204" pitchFamily="34" charset="0"/>
              <a:buChar char="•"/>
            </a:pPr>
            <a:r>
              <a:rPr lang="en-US" sz="2000" dirty="0"/>
              <a:t>wa can be the header line, or it can be any field string having the same structure as a row in the body.</a:t>
            </a:r>
          </a:p>
          <a:p>
            <a:pPr marL="285750" indent="-285750">
              <a:lnSpc>
                <a:spcPct val="150000"/>
              </a:lnSpc>
              <a:buFont typeface="Arial" panose="020B0604020202020204" pitchFamily="34" charset="0"/>
              <a:buChar char="•"/>
            </a:pPr>
            <a:r>
              <a:rPr lang="en-US" sz="2000" dirty="0"/>
              <a:t>If you do not specify a work area, by default the system uses the header line. For example, read table it into it reads one row from the internal table it, placing it into the header line it. An equivalent statement is read table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0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Read Table Expression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If with key </a:t>
            </a:r>
            <a:r>
              <a:rPr lang="en-US" sz="2400" dirty="0" err="1"/>
              <a:t>keyexp</a:t>
            </a:r>
            <a:r>
              <a:rPr lang="en-US" sz="2400" dirty="0"/>
              <a:t> is specified, the system finds a row that matches the key expression and places it in the header line.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14561E4-5D14-4951-B18C-2924122A01AD}"/>
              </a:ext>
            </a:extLst>
          </p:cNvPr>
          <p:cNvPicPr>
            <a:picLocks noChangeAspect="1"/>
          </p:cNvPicPr>
          <p:nvPr/>
        </p:nvPicPr>
        <p:blipFill>
          <a:blip r:embed="rId4"/>
          <a:stretch>
            <a:fillRect/>
          </a:stretch>
        </p:blipFill>
        <p:spPr>
          <a:xfrm>
            <a:off x="480035" y="1895982"/>
            <a:ext cx="6070055" cy="4344148"/>
          </a:xfrm>
          <a:prstGeom prst="rect">
            <a:avLst/>
          </a:prstGeom>
        </p:spPr>
      </p:pic>
      <p:pic>
        <p:nvPicPr>
          <p:cNvPr id="7" name="Picture 6">
            <a:extLst>
              <a:ext uri="{FF2B5EF4-FFF2-40B4-BE49-F238E27FC236}">
                <a16:creationId xmlns:a16="http://schemas.microsoft.com/office/drawing/2014/main" id="{E4111EF1-236D-4030-B92F-75C9E7A06C6E}"/>
              </a:ext>
            </a:extLst>
          </p:cNvPr>
          <p:cNvPicPr>
            <a:picLocks noChangeAspect="1"/>
          </p:cNvPicPr>
          <p:nvPr/>
        </p:nvPicPr>
        <p:blipFill>
          <a:blip r:embed="rId5"/>
          <a:stretch>
            <a:fillRect/>
          </a:stretch>
        </p:blipFill>
        <p:spPr>
          <a:xfrm>
            <a:off x="6746034" y="1917629"/>
            <a:ext cx="5184204" cy="1973236"/>
          </a:xfrm>
          <a:prstGeom prst="rect">
            <a:avLst/>
          </a:prstGeom>
        </p:spPr>
      </p:pic>
    </p:spTree>
    <p:extLst>
      <p:ext uri="{BB962C8B-B14F-4D97-AF65-F5344CB8AC3E}">
        <p14:creationId xmlns:p14="http://schemas.microsoft.com/office/powerpoint/2010/main" val="289101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Read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308324"/>
          </a:xfrm>
          <a:prstGeom prst="rect">
            <a:avLst/>
          </a:prstGeom>
          <a:noFill/>
        </p:spPr>
        <p:txBody>
          <a:bodyPr wrap="square" rtlCol="0">
            <a:spAutoFit/>
          </a:bodyPr>
          <a:lstStyle/>
          <a:p>
            <a:r>
              <a:rPr lang="en-US" sz="2400" dirty="0"/>
              <a:t>Exercise to understand the Read table with</a:t>
            </a:r>
          </a:p>
          <a:p>
            <a:pPr marL="342900" indent="-342900">
              <a:buFontTx/>
              <a:buChar char="-"/>
            </a:pPr>
            <a:r>
              <a:rPr lang="en-US" sz="2400" dirty="0"/>
              <a:t>Simple Read</a:t>
            </a:r>
          </a:p>
          <a:p>
            <a:pPr marL="342900" indent="-342900">
              <a:buFontTx/>
              <a:buChar char="-"/>
            </a:pPr>
            <a:r>
              <a:rPr lang="en-US" sz="2400" dirty="0"/>
              <a:t>Sorting and binary Search</a:t>
            </a:r>
          </a:p>
          <a:p>
            <a:pPr marL="342900" indent="-342900">
              <a:buFontTx/>
              <a:buChar char="-"/>
            </a:pPr>
            <a:r>
              <a:rPr lang="en-US" sz="2400" dirty="0"/>
              <a:t>Dynamic Read conditions</a:t>
            </a:r>
          </a:p>
          <a:p>
            <a:pPr marL="342900" indent="-342900">
              <a:buFontTx/>
              <a:buChar char="-"/>
            </a:pPr>
            <a:endParaRPr lang="en-US" sz="2400" dirty="0"/>
          </a:p>
          <a:p>
            <a:r>
              <a:rPr lang="en-US" sz="2400" dirty="0"/>
              <a:t>Program Name: </a:t>
            </a:r>
            <a:r>
              <a:rPr lang="en-US" sz="2400" dirty="0">
                <a:hlinkClick r:id="rId2"/>
              </a:rPr>
              <a:t>ZNC_XX_READ_ITAB</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34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Obtain Internal Table info</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539430"/>
          </a:xfrm>
          <a:prstGeom prst="rect">
            <a:avLst/>
          </a:prstGeom>
          <a:noFill/>
        </p:spPr>
        <p:txBody>
          <a:bodyPr wrap="square" rtlCol="0">
            <a:spAutoFit/>
          </a:bodyPr>
          <a:lstStyle/>
          <a:p>
            <a:pPr algn="l"/>
            <a:r>
              <a:rPr lang="en-US" sz="1600" i="0" dirty="0">
                <a:solidFill>
                  <a:srgbClr val="000000"/>
                </a:solidFill>
                <a:effectLst/>
                <a:latin typeface="Times New Roman" panose="02020603050405020304" pitchFamily="18" charset="0"/>
              </a:rPr>
              <a:t>Determining Whether an Internal Table Is Empty</a:t>
            </a:r>
          </a:p>
          <a:p>
            <a:pPr algn="l"/>
            <a:r>
              <a:rPr lang="en-US" sz="1600" i="0" dirty="0">
                <a:solidFill>
                  <a:srgbClr val="000000"/>
                </a:solidFill>
                <a:effectLst/>
                <a:latin typeface="Times New Roman" panose="02020603050405020304" pitchFamily="18" charset="0"/>
              </a:rPr>
              <a:t>If the body of an internal table contains only initial values (blanks and spaces), it is empty. Therefore, to determine whether an internal table contains any rows, test the body with the following statement:</a:t>
            </a:r>
          </a:p>
          <a:p>
            <a:pPr algn="l"/>
            <a:endParaRPr lang="en-US" sz="1600" i="0" dirty="0">
              <a:solidFill>
                <a:srgbClr val="000000"/>
              </a:solidFill>
              <a:effectLst/>
              <a:latin typeface="Times New Roman" panose="02020603050405020304" pitchFamily="18" charset="0"/>
            </a:endParaRPr>
          </a:p>
          <a:p>
            <a:pPr algn="l"/>
            <a:r>
              <a:rPr lang="en-US" sz="1600" b="1" i="0" dirty="0">
                <a:solidFill>
                  <a:srgbClr val="0000FF"/>
                </a:solidFill>
                <a:effectLst/>
                <a:latin typeface="Times New Roman" panose="02020603050405020304" pitchFamily="18" charset="0"/>
              </a:rPr>
              <a:t>if it[] is initial.</a:t>
            </a:r>
          </a:p>
          <a:p>
            <a:pPr algn="l"/>
            <a:r>
              <a:rPr lang="en-US" sz="1600" i="0" dirty="0">
                <a:solidFill>
                  <a:srgbClr val="000000"/>
                </a:solidFill>
                <a:effectLst/>
                <a:latin typeface="Times New Roman" panose="02020603050405020304" pitchFamily="18" charset="0"/>
              </a:rPr>
              <a:t>If the test is true, the internal table is empty. When false, it contains at least one row.</a:t>
            </a:r>
          </a:p>
          <a:p>
            <a:pPr algn="l"/>
            <a:endParaRPr lang="en-US" sz="1600" i="0" dirty="0">
              <a:solidFill>
                <a:srgbClr val="000000"/>
              </a:solidFill>
              <a:effectLst/>
              <a:latin typeface="Times New Roman" panose="02020603050405020304" pitchFamily="18" charset="0"/>
            </a:endParaRPr>
          </a:p>
          <a:p>
            <a:pPr algn="l"/>
            <a:r>
              <a:rPr lang="en-US" sz="1600" i="0" dirty="0">
                <a:solidFill>
                  <a:srgbClr val="000000"/>
                </a:solidFill>
                <a:effectLst/>
                <a:latin typeface="Times New Roman" panose="02020603050405020304" pitchFamily="18" charset="0"/>
              </a:rPr>
              <a:t>Determining the Number of Rows in an Internal Table</a:t>
            </a:r>
          </a:p>
          <a:p>
            <a:pPr algn="l"/>
            <a:r>
              <a:rPr lang="en-US" sz="1600" i="0" dirty="0">
                <a:solidFill>
                  <a:srgbClr val="000000"/>
                </a:solidFill>
                <a:effectLst/>
                <a:latin typeface="Times New Roman" panose="02020603050405020304" pitchFamily="18" charset="0"/>
              </a:rPr>
              <a:t>To determine the number of rows in an internal table, use the </a:t>
            </a:r>
            <a:r>
              <a:rPr lang="en-US" sz="1600" i="0" dirty="0" err="1">
                <a:solidFill>
                  <a:srgbClr val="000000"/>
                </a:solidFill>
                <a:effectLst/>
                <a:latin typeface="Times New Roman" panose="02020603050405020304" pitchFamily="18" charset="0"/>
              </a:rPr>
              <a:t>sy-tfill</a:t>
            </a:r>
            <a:r>
              <a:rPr lang="en-US" sz="1600" i="0" dirty="0">
                <a:solidFill>
                  <a:srgbClr val="000000"/>
                </a:solidFill>
                <a:effectLst/>
                <a:latin typeface="Times New Roman" panose="02020603050405020304" pitchFamily="18" charset="0"/>
              </a:rPr>
              <a:t> variable. It is set by the describe table statement.</a:t>
            </a:r>
          </a:p>
          <a:p>
            <a:pPr algn="l"/>
            <a:endParaRPr lang="en-US" sz="1600" i="0" dirty="0">
              <a:solidFill>
                <a:srgbClr val="000000"/>
              </a:solidFill>
              <a:effectLst/>
              <a:latin typeface="Times New Roman" panose="02020603050405020304" pitchFamily="18" charset="0"/>
            </a:endParaRPr>
          </a:p>
          <a:p>
            <a:pPr algn="l"/>
            <a:r>
              <a:rPr lang="en-US" sz="1600" i="0" dirty="0">
                <a:solidFill>
                  <a:srgbClr val="000000"/>
                </a:solidFill>
                <a:effectLst/>
                <a:latin typeface="Times New Roman" panose="02020603050405020304" pitchFamily="18" charset="0"/>
              </a:rPr>
              <a:t>Syntax for the describe table Statement</a:t>
            </a:r>
          </a:p>
          <a:p>
            <a:pPr algn="l"/>
            <a:r>
              <a:rPr lang="en-US" sz="1600" i="0" dirty="0">
                <a:solidFill>
                  <a:srgbClr val="000000"/>
                </a:solidFill>
                <a:effectLst/>
                <a:latin typeface="Times New Roman" panose="02020603050405020304" pitchFamily="18" charset="0"/>
              </a:rPr>
              <a:t>The following is the syntax for the describe table statement.</a:t>
            </a:r>
          </a:p>
          <a:p>
            <a:pPr algn="l"/>
            <a:endParaRPr lang="en-US" sz="1600" i="0" dirty="0">
              <a:solidFill>
                <a:srgbClr val="000000"/>
              </a:solidFill>
              <a:effectLst/>
              <a:latin typeface="Times New Roman" panose="02020603050405020304" pitchFamily="18" charset="0"/>
            </a:endParaRPr>
          </a:p>
          <a:p>
            <a:pPr algn="l"/>
            <a:r>
              <a:rPr lang="en-US" sz="1600" b="1" i="0" dirty="0">
                <a:solidFill>
                  <a:srgbClr val="0000FF"/>
                </a:solidFill>
                <a:effectLst/>
                <a:latin typeface="Times New Roman" panose="02020603050405020304" pitchFamily="18" charset="0"/>
              </a:rPr>
              <a:t>describe table it [lines </a:t>
            </a:r>
            <a:r>
              <a:rPr lang="en-US" sz="1600" b="1" i="0" dirty="0" err="1">
                <a:solidFill>
                  <a:srgbClr val="0000FF"/>
                </a:solidFill>
                <a:effectLst/>
                <a:latin typeface="Times New Roman" panose="02020603050405020304" pitchFamily="18" charset="0"/>
              </a:rPr>
              <a:t>i</a:t>
            </a:r>
            <a:r>
              <a:rPr lang="en-US" sz="1600" b="1" i="0" dirty="0">
                <a:solidFill>
                  <a:srgbClr val="0000FF"/>
                </a:solidFill>
                <a:effectLst/>
                <a:latin typeface="Times New Roman" panose="02020603050405020304" pitchFamily="18" charset="0"/>
              </a:rPr>
              <a:t>] [occurs j].</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EDC1769-6F22-4521-B003-9B3745A0DF07}"/>
              </a:ext>
            </a:extLst>
          </p:cNvPr>
          <p:cNvPicPr>
            <a:picLocks noChangeAspect="1"/>
          </p:cNvPicPr>
          <p:nvPr/>
        </p:nvPicPr>
        <p:blipFill>
          <a:blip r:embed="rId4"/>
          <a:stretch>
            <a:fillRect/>
          </a:stretch>
        </p:blipFill>
        <p:spPr>
          <a:xfrm>
            <a:off x="510723" y="4742231"/>
            <a:ext cx="4732430" cy="990686"/>
          </a:xfrm>
          <a:prstGeom prst="rect">
            <a:avLst/>
          </a:prstGeom>
        </p:spPr>
      </p:pic>
    </p:spTree>
    <p:extLst>
      <p:ext uri="{BB962C8B-B14F-4D97-AF65-F5344CB8AC3E}">
        <p14:creationId xmlns:p14="http://schemas.microsoft.com/office/powerpoint/2010/main" val="116420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200" b="1" i="0" dirty="0">
                <a:solidFill>
                  <a:srgbClr val="000000"/>
                </a:solidFill>
                <a:effectLst/>
                <a:latin typeface="Times New Roman" panose="02020603050405020304" pitchFamily="18" charset="0"/>
              </a:rPr>
              <a:t>Internal Table Copy and Insert from another one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99721"/>
            <a:ext cx="11542905" cy="3539430"/>
          </a:xfrm>
          <a:prstGeom prst="rect">
            <a:avLst/>
          </a:prstGeom>
          <a:noFill/>
        </p:spPr>
        <p:txBody>
          <a:bodyPr wrap="square" rtlCol="0">
            <a:spAutoFit/>
          </a:bodyPr>
          <a:lstStyle/>
          <a:p>
            <a:r>
              <a:rPr lang="en-US" sz="1600" dirty="0"/>
              <a:t>If two internal tables have the same structure, use the following statement to duplicate the contents of one internal table in another:</a:t>
            </a:r>
          </a:p>
          <a:p>
            <a:endParaRPr lang="en-US" sz="1600" dirty="0"/>
          </a:p>
          <a:p>
            <a:r>
              <a:rPr lang="en-US" sz="1600" b="1" dirty="0">
                <a:solidFill>
                  <a:srgbClr val="0000FF"/>
                </a:solidFill>
              </a:rPr>
              <a:t>it2[] = it1[].</a:t>
            </a:r>
          </a:p>
          <a:p>
            <a:endParaRPr lang="en-US" sz="1600" dirty="0"/>
          </a:p>
          <a:p>
            <a:r>
              <a:rPr lang="en-US" sz="1600" dirty="0"/>
              <a:t>If you want to copy a portion of an internal table to another, or if you want to leave the contents of the target table in place, use the append lines and insert lines statements.</a:t>
            </a:r>
          </a:p>
          <a:p>
            <a:endParaRPr lang="en-US" sz="1600" dirty="0"/>
          </a:p>
          <a:p>
            <a:r>
              <a:rPr lang="en-US" sz="1600" dirty="0"/>
              <a:t>1. Use the append lines statement when you want to append rows to the end of the target table.</a:t>
            </a:r>
          </a:p>
          <a:p>
            <a:endParaRPr lang="en-US" sz="1600" dirty="0"/>
          </a:p>
          <a:p>
            <a:r>
              <a:rPr lang="en-US" sz="1600" b="1" dirty="0">
                <a:solidFill>
                  <a:srgbClr val="0000FF"/>
                </a:solidFill>
              </a:rPr>
              <a:t>append lines of it1 [from </a:t>
            </a:r>
            <a:r>
              <a:rPr lang="en-US" sz="1600" b="1" dirty="0" err="1">
                <a:solidFill>
                  <a:srgbClr val="0000FF"/>
                </a:solidFill>
              </a:rPr>
              <a:t>nf</a:t>
            </a:r>
            <a:r>
              <a:rPr lang="en-US" sz="1600" b="1" dirty="0">
                <a:solidFill>
                  <a:srgbClr val="0000FF"/>
                </a:solidFill>
              </a:rPr>
              <a:t>] [to </a:t>
            </a:r>
            <a:r>
              <a:rPr lang="en-US" sz="1600" b="1" dirty="0" err="1">
                <a:solidFill>
                  <a:srgbClr val="0000FF"/>
                </a:solidFill>
              </a:rPr>
              <a:t>nt</a:t>
            </a:r>
            <a:r>
              <a:rPr lang="en-US" sz="1600" b="1" dirty="0">
                <a:solidFill>
                  <a:srgbClr val="0000FF"/>
                </a:solidFill>
              </a:rPr>
              <a:t>] to it2.</a:t>
            </a:r>
          </a:p>
          <a:p>
            <a:endParaRPr lang="en-US" sz="1600" dirty="0"/>
          </a:p>
          <a:p>
            <a:r>
              <a:rPr lang="en-US" sz="1600" dirty="0"/>
              <a:t>2. Using the insert lines Statement</a:t>
            </a:r>
          </a:p>
          <a:p>
            <a:endParaRPr lang="en-US" sz="1600" dirty="0"/>
          </a:p>
          <a:p>
            <a:r>
              <a:rPr lang="en-US" sz="1600" b="1" dirty="0">
                <a:solidFill>
                  <a:srgbClr val="0000FF"/>
                </a:solidFill>
              </a:rPr>
              <a:t>insert lines of it1 [from </a:t>
            </a:r>
            <a:r>
              <a:rPr lang="en-US" sz="1600" b="1" dirty="0" err="1">
                <a:solidFill>
                  <a:srgbClr val="0000FF"/>
                </a:solidFill>
              </a:rPr>
              <a:t>nf</a:t>
            </a:r>
            <a:r>
              <a:rPr lang="en-US" sz="1600" b="1" dirty="0">
                <a:solidFill>
                  <a:srgbClr val="0000FF"/>
                </a:solidFill>
              </a:rPr>
              <a:t>] [to </a:t>
            </a:r>
            <a:r>
              <a:rPr lang="en-US" sz="1600" b="1" dirty="0" err="1">
                <a:solidFill>
                  <a:srgbClr val="0000FF"/>
                </a:solidFill>
              </a:rPr>
              <a:t>nt</a:t>
            </a:r>
            <a:r>
              <a:rPr lang="en-US" sz="1600" b="1" dirty="0">
                <a:solidFill>
                  <a:srgbClr val="0000FF"/>
                </a:solidFill>
              </a:rPr>
              <a:t>] into it2 [index </a:t>
            </a:r>
            <a:r>
              <a:rPr lang="en-US" sz="1600" b="1" dirty="0" err="1">
                <a:solidFill>
                  <a:srgbClr val="0000FF"/>
                </a:solidFill>
              </a:rPr>
              <a:t>nb</a:t>
            </a:r>
            <a:r>
              <a:rPr lang="en-US" sz="1600" b="1" dirty="0">
                <a:solidFill>
                  <a:srgbClr val="0000FF"/>
                </a:solidFill>
              </a:rPr>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33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Times New Roman" panose="02020603050405020304" pitchFamily="18" charset="0"/>
              </a:rPr>
              <a:t>Modify/Delete/Clear/Collect Rows into an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61829"/>
            <a:ext cx="11542905" cy="4801314"/>
          </a:xfrm>
          <a:prstGeom prst="rect">
            <a:avLst/>
          </a:prstGeom>
          <a:noFill/>
        </p:spPr>
        <p:txBody>
          <a:bodyPr wrap="square" rtlCol="0">
            <a:spAutoFit/>
          </a:bodyPr>
          <a:lstStyle/>
          <a:p>
            <a:r>
              <a:rPr lang="en-US" dirty="0"/>
              <a:t>To modify the contents of one or more rows of an internal table, use the modify statement.</a:t>
            </a:r>
          </a:p>
          <a:p>
            <a:endParaRPr lang="en-US" dirty="0"/>
          </a:p>
          <a:p>
            <a:r>
              <a:rPr lang="en-US" b="1" dirty="0">
                <a:solidFill>
                  <a:srgbClr val="0000FF"/>
                </a:solidFill>
              </a:rPr>
              <a:t>modify it [from wa] [index n] [transporting c1 c2 ... [where exp]]</a:t>
            </a:r>
          </a:p>
          <a:p>
            <a:endParaRPr lang="en-US" b="1" dirty="0">
              <a:solidFill>
                <a:srgbClr val="0000FF"/>
              </a:solidFill>
            </a:endParaRPr>
          </a:p>
          <a:p>
            <a:r>
              <a:rPr lang="en-US" dirty="0"/>
              <a:t>The following is the syntax for the clear statement when used with an internal table.</a:t>
            </a:r>
          </a:p>
          <a:p>
            <a:endParaRPr lang="en-US" b="1" dirty="0">
              <a:solidFill>
                <a:srgbClr val="0000FF"/>
              </a:solidFill>
            </a:endParaRPr>
          </a:p>
          <a:p>
            <a:r>
              <a:rPr lang="en-US" b="1" dirty="0">
                <a:solidFill>
                  <a:srgbClr val="0000FF"/>
                </a:solidFill>
              </a:rPr>
              <a:t>clear it | clear it[]</a:t>
            </a:r>
          </a:p>
          <a:p>
            <a:endParaRPr lang="en-US" b="1" dirty="0">
              <a:solidFill>
                <a:srgbClr val="0000FF"/>
              </a:solidFill>
            </a:endParaRPr>
          </a:p>
          <a:p>
            <a:r>
              <a:rPr lang="en-US" dirty="0"/>
              <a:t>Using the delete statement, you can delete one or more rows from an internal table.</a:t>
            </a:r>
          </a:p>
          <a:p>
            <a:endParaRPr lang="en-US" b="1" dirty="0">
              <a:solidFill>
                <a:srgbClr val="0000FF"/>
              </a:solidFill>
            </a:endParaRPr>
          </a:p>
          <a:p>
            <a:r>
              <a:rPr lang="en-US" b="1" dirty="0">
                <a:solidFill>
                  <a:srgbClr val="0000FF"/>
                </a:solidFill>
              </a:rPr>
              <a:t>delete it  (a) [index n]</a:t>
            </a:r>
          </a:p>
          <a:p>
            <a:r>
              <a:rPr lang="en-US" b="1" dirty="0">
                <a:solidFill>
                  <a:srgbClr val="0000FF"/>
                </a:solidFill>
              </a:rPr>
              <a:t>           (b) [from </a:t>
            </a:r>
            <a:r>
              <a:rPr lang="en-US" b="1" dirty="0" err="1">
                <a:solidFill>
                  <a:srgbClr val="0000FF"/>
                </a:solidFill>
              </a:rPr>
              <a:t>i</a:t>
            </a:r>
            <a:r>
              <a:rPr lang="en-US" b="1" dirty="0">
                <a:solidFill>
                  <a:srgbClr val="0000FF"/>
                </a:solidFill>
              </a:rPr>
              <a:t>] [to j]</a:t>
            </a:r>
          </a:p>
          <a:p>
            <a:r>
              <a:rPr lang="en-US" b="1" dirty="0">
                <a:solidFill>
                  <a:srgbClr val="0000FF"/>
                </a:solidFill>
              </a:rPr>
              <a:t>           (c) [where exp]</a:t>
            </a:r>
          </a:p>
          <a:p>
            <a:endParaRPr lang="en-US" b="1" dirty="0">
              <a:solidFill>
                <a:srgbClr val="0000FF"/>
              </a:solidFill>
            </a:endParaRPr>
          </a:p>
          <a:p>
            <a:r>
              <a:rPr lang="en-US" dirty="0"/>
              <a:t>Using the collect statement, you can create totals within an internal table as you fill it.</a:t>
            </a:r>
          </a:p>
          <a:p>
            <a:endParaRPr lang="en-US" dirty="0"/>
          </a:p>
          <a:p>
            <a:r>
              <a:rPr lang="en-US" b="1" dirty="0">
                <a:solidFill>
                  <a:srgbClr val="0000FF"/>
                </a:solidFill>
              </a:rPr>
              <a:t>collect [wa into]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Internal Table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Learn end to end internal table manipulation which includes, append, insert, modify, delete and collect data into the table</a:t>
            </a:r>
          </a:p>
          <a:p>
            <a:endParaRPr lang="en-US" sz="2400" dirty="0"/>
          </a:p>
          <a:p>
            <a:r>
              <a:rPr lang="en-US" sz="2400" dirty="0"/>
              <a:t>Program Name: </a:t>
            </a:r>
            <a:r>
              <a:rPr lang="en-US" sz="2400" dirty="0">
                <a:hlinkClick r:id="rId2"/>
              </a:rPr>
              <a:t>ZNC_XX_CALC_ITAB</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92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Advance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416320"/>
          </a:xfrm>
          <a:prstGeom prst="rect">
            <a:avLst/>
          </a:prstGeom>
          <a:noFill/>
        </p:spPr>
        <p:txBody>
          <a:bodyPr wrap="square" rtlCol="0">
            <a:spAutoFit/>
          </a:bodyPr>
          <a:lstStyle/>
          <a:p>
            <a:pPr marL="457200" indent="-457200">
              <a:buAutoNum type="arabicPeriod"/>
            </a:pPr>
            <a:r>
              <a:rPr lang="en-US" sz="2400" dirty="0"/>
              <a:t>We can declare inline data declaration for internal table</a:t>
            </a:r>
          </a:p>
          <a:p>
            <a:pPr lvl="1"/>
            <a:endParaRPr lang="en-US" sz="2400" dirty="0"/>
          </a:p>
          <a:p>
            <a:pPr marL="457200" indent="-457200">
              <a:buAutoNum type="arabicPeriod" startAt="2"/>
            </a:pPr>
            <a:r>
              <a:rPr lang="en-US" sz="2400" dirty="0"/>
              <a:t>We can also loop at internal table with field symbol</a:t>
            </a:r>
          </a:p>
          <a:p>
            <a:pPr lvl="1"/>
            <a:endParaRPr lang="en-US" sz="2400" dirty="0"/>
          </a:p>
          <a:p>
            <a:pPr marL="457200" indent="-457200">
              <a:buAutoNum type="arabicPeriod" startAt="2"/>
            </a:pPr>
            <a:r>
              <a:rPr lang="en-US" sz="2400" dirty="0"/>
              <a:t>Perform loop at internal table as an object</a:t>
            </a:r>
          </a:p>
          <a:p>
            <a:pPr lvl="1"/>
            <a:endParaRPr lang="en-US" sz="2400" dirty="0"/>
          </a:p>
          <a:p>
            <a:pPr marL="457200" indent="-457200">
              <a:buAutoNum type="arabicPeriod" startAt="2"/>
            </a:pPr>
            <a:r>
              <a:rPr lang="en-US" sz="2400" dirty="0"/>
              <a:t>Move data of internal table from table 1 to table 2 with Corresponding clause</a:t>
            </a:r>
          </a:p>
          <a:p>
            <a:endParaRPr lang="en-US" sz="2400" dirty="0"/>
          </a:p>
          <a:p>
            <a:r>
              <a:rPr lang="en-US" sz="2400" dirty="0"/>
              <a:t>Program Name: </a:t>
            </a:r>
            <a:r>
              <a:rPr lang="en-US" sz="2400" dirty="0">
                <a:hlinkClick r:id="rId2"/>
              </a:rPr>
              <a:t>ZNC_XX_ADV_ITAB</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6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Debugging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7" y="982353"/>
            <a:ext cx="6885992" cy="2677656"/>
          </a:xfrm>
          <a:prstGeom prst="rect">
            <a:avLst/>
          </a:prstGeom>
          <a:noFill/>
        </p:spPr>
        <p:txBody>
          <a:bodyPr wrap="square" rtlCol="0">
            <a:spAutoFit/>
          </a:bodyPr>
          <a:lstStyle/>
          <a:p>
            <a:pPr algn="just"/>
            <a:r>
              <a:rPr lang="en-US" sz="2400" b="1" i="0" dirty="0">
                <a:solidFill>
                  <a:srgbClr val="5F6368"/>
                </a:solidFill>
                <a:effectLst/>
                <a:latin typeface="arial" panose="020B0604020202020204" pitchFamily="34" charset="0"/>
              </a:rPr>
              <a:t>Debugging</a:t>
            </a:r>
            <a:r>
              <a:rPr lang="en-US" sz="2400" b="0" i="0" dirty="0">
                <a:solidFill>
                  <a:srgbClr val="4D5156"/>
                </a:solidFill>
                <a:effectLst/>
                <a:latin typeface="arial" panose="020B0604020202020204" pitchFamily="34" charset="0"/>
              </a:rPr>
              <a:t> is the process of detecting and removing of existing and potential errors (also called as 'bugs') in a software code that can cause it to behave unexpectedly or crash. To prevent incorrect operation of a software or system, </a:t>
            </a:r>
            <a:r>
              <a:rPr lang="en-US" sz="2400" b="1" i="0" dirty="0">
                <a:solidFill>
                  <a:srgbClr val="5F6368"/>
                </a:solidFill>
                <a:effectLst/>
                <a:latin typeface="arial" panose="020B0604020202020204" pitchFamily="34" charset="0"/>
              </a:rPr>
              <a:t>debugging</a:t>
            </a:r>
            <a:r>
              <a:rPr lang="en-US" sz="2400" b="0" i="0" dirty="0">
                <a:solidFill>
                  <a:srgbClr val="4D5156"/>
                </a:solidFill>
                <a:effectLst/>
                <a:latin typeface="arial" panose="020B0604020202020204" pitchFamily="34" charset="0"/>
              </a:rPr>
              <a:t> is used to find and resolve bugs or defects.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cument Bug icon #icons #graphicdesign #design in 2020 | App icon, App icon  design, Iphone icon">
            <a:extLst>
              <a:ext uri="{FF2B5EF4-FFF2-40B4-BE49-F238E27FC236}">
                <a16:creationId xmlns:a16="http://schemas.microsoft.com/office/drawing/2014/main" id="{AF577127-E9E6-4D94-9054-BD4F10291C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8853" y="982353"/>
            <a:ext cx="5021932" cy="502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5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Database Extraction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21605"/>
            <a:ext cx="11542905" cy="5847755"/>
          </a:xfrm>
          <a:prstGeom prst="rect">
            <a:avLst/>
          </a:prstGeom>
          <a:noFill/>
        </p:spPr>
        <p:txBody>
          <a:bodyPr wrap="square" rtlCol="0">
            <a:spAutoFit/>
          </a:bodyPr>
          <a:lstStyle/>
          <a:p>
            <a:pPr algn="just"/>
            <a:r>
              <a:rPr lang="en-US" sz="1700" dirty="0"/>
              <a:t>In ABAP/4 programming language, there are two types of SQL being used.</a:t>
            </a:r>
          </a:p>
          <a:p>
            <a:pPr algn="just"/>
            <a:endParaRPr lang="en-US" sz="1700" dirty="0"/>
          </a:p>
          <a:p>
            <a:pPr marL="285750" indent="-285750" algn="just">
              <a:buFont typeface="Arial" panose="020B0604020202020204" pitchFamily="34" charset="0"/>
              <a:buChar char="•"/>
            </a:pPr>
            <a:r>
              <a:rPr lang="en-US" sz="1700" dirty="0"/>
              <a:t>NATIVE SQL</a:t>
            </a:r>
          </a:p>
          <a:p>
            <a:pPr marL="285750" indent="-285750" algn="just">
              <a:buFont typeface="Arial" panose="020B0604020202020204" pitchFamily="34" charset="0"/>
              <a:buChar char="•"/>
            </a:pPr>
            <a:r>
              <a:rPr lang="en-US" sz="1700" dirty="0"/>
              <a:t>OPEN SQL.</a:t>
            </a:r>
          </a:p>
          <a:p>
            <a:pPr algn="just"/>
            <a:endParaRPr lang="en-US" sz="1700" dirty="0"/>
          </a:p>
          <a:p>
            <a:pPr algn="just"/>
            <a:r>
              <a:rPr lang="en-US" sz="1700" dirty="0"/>
              <a:t>Open SQL allows you to access the database tables declared in the ABAP dictionary regardless of the database platform that the R/3 system is using. Native SQL allows you to use database-specific SQL statements in an ABAP/4 program. This means that you can use database tables that are not administered by ABAP dictionary, and therefore integrate data that is not part of the R/3 system.</a:t>
            </a:r>
          </a:p>
          <a:p>
            <a:pPr algn="just"/>
            <a:r>
              <a:rPr lang="en-US" sz="1700" dirty="0"/>
              <a:t>Open SQL consists of a set of ABAP statements that perform operations on the central database in the R/3 system. The results of the operations and any error messages are independent of the database system in use. Open SQL thus provides a uniform syntax and semantics for all of the database systems supported by SAP. ABAP programs that only use Open SQL statements will work in any R/3 system, regardless of the database system in use. Open SQL statements can only work with database tables that have been created in the ABAP dictionary.</a:t>
            </a:r>
          </a:p>
          <a:p>
            <a:pPr algn="just"/>
            <a:endParaRPr lang="en-US" sz="1700" dirty="0"/>
          </a:p>
          <a:p>
            <a:pPr algn="just"/>
            <a:r>
              <a:rPr lang="en-US" sz="1700" dirty="0"/>
              <a:t>Basic Open SQL Commands are</a:t>
            </a:r>
          </a:p>
          <a:p>
            <a:pPr algn="just"/>
            <a:endParaRPr lang="en-US" sz="1700" dirty="0"/>
          </a:p>
          <a:p>
            <a:pPr algn="just"/>
            <a:r>
              <a:rPr lang="en-US" sz="1700" dirty="0"/>
              <a:t>SELECT – Read Data</a:t>
            </a:r>
          </a:p>
          <a:p>
            <a:pPr algn="just"/>
            <a:r>
              <a:rPr lang="en-US" sz="1700" dirty="0"/>
              <a:t>INSERT – Create Data</a:t>
            </a:r>
          </a:p>
          <a:p>
            <a:pPr algn="just"/>
            <a:r>
              <a:rPr lang="en-US" sz="1700" dirty="0"/>
              <a:t>UPDATE – Change Data</a:t>
            </a:r>
          </a:p>
          <a:p>
            <a:pPr algn="just"/>
            <a:r>
              <a:rPr lang="en-US" sz="1700" dirty="0"/>
              <a:t>MODIFY – Insert + Update</a:t>
            </a:r>
          </a:p>
          <a:p>
            <a:pPr algn="just"/>
            <a:r>
              <a:rPr lang="en-US" sz="1700" dirty="0"/>
              <a:t>DELETE – </a:t>
            </a:r>
            <a:r>
              <a:rPr lang="en-US" sz="1700"/>
              <a:t>Remove Data</a:t>
            </a:r>
            <a:endParaRPr lang="en-US" sz="17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5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DB Abstraction – Pictorial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728A2CE9-FA3D-45ED-BC97-B64D9C8A1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632" y="1349375"/>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725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970318"/>
          </a:xfrm>
          <a:prstGeom prst="rect">
            <a:avLst/>
          </a:prstGeom>
          <a:noFill/>
        </p:spPr>
        <p:txBody>
          <a:bodyPr wrap="square" rtlCol="0">
            <a:spAutoFit/>
          </a:bodyPr>
          <a:lstStyle/>
          <a:p>
            <a:r>
              <a:rPr lang="en-US" sz="2400" dirty="0"/>
              <a:t>There are broadly 4 different ways we can write SELECT query on database, the syntax depends on how much and where we want to load data.</a:t>
            </a:r>
          </a:p>
          <a:p>
            <a:endParaRPr lang="en-US" sz="2400" dirty="0"/>
          </a:p>
          <a:p>
            <a:r>
              <a:rPr lang="en-US" sz="2400" dirty="0"/>
              <a:t>Syntax:</a:t>
            </a:r>
          </a:p>
          <a:p>
            <a:r>
              <a:rPr lang="en-US" sz="1100" b="1" i="0" dirty="0">
                <a:solidFill>
                  <a:srgbClr val="0000FF"/>
                </a:solidFill>
                <a:effectLst/>
                <a:latin typeface="Courier New" panose="02070309020205020404" pitchFamily="49" charset="0"/>
              </a:rPr>
              <a:t>SELECT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SINGLE]</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a:t>
            </a:r>
            <a:r>
              <a:rPr lang="en-US" sz="1100" b="1" i="0" dirty="0" err="1">
                <a:solidFill>
                  <a:srgbClr val="0000FF"/>
                </a:solidFill>
                <a:effectLst/>
                <a:latin typeface="Courier New" panose="02070309020205020404" pitchFamily="49" charset="0"/>
              </a:rPr>
              <a:t>select_clause</a:t>
            </a:r>
            <a:br>
              <a:rPr lang="en-US" sz="1100" b="1" dirty="0">
                <a:solidFill>
                  <a:srgbClr val="0000FF"/>
                </a:solidFill>
              </a:rPr>
            </a:br>
            <a:r>
              <a:rPr lang="en-US" sz="1100" b="1" i="0" dirty="0">
                <a:solidFill>
                  <a:srgbClr val="0000FF"/>
                </a:solidFill>
                <a:effectLst/>
                <a:latin typeface="Courier New" panose="02070309020205020404" pitchFamily="49" charset="0"/>
              </a:rPr>
              <a:t>         FROM source </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FROM source</a:t>
            </a:r>
            <a:br>
              <a:rPr lang="en-US" sz="1100" b="1" dirty="0">
                <a:solidFill>
                  <a:srgbClr val="0000FF"/>
                </a:solidFill>
              </a:rPr>
            </a:br>
            <a:r>
              <a:rPr lang="en-US" sz="1100" b="1" i="0" dirty="0">
                <a:solidFill>
                  <a:srgbClr val="0000FF"/>
                </a:solidFill>
                <a:effectLst/>
                <a:latin typeface="Courier New" panose="02070309020205020404" pitchFamily="49" charset="0"/>
              </a:rPr>
              <a:t>         FIELDS </a:t>
            </a:r>
            <a:r>
              <a:rPr lang="en-US" sz="1100" b="1" i="0" dirty="0" err="1">
                <a:solidFill>
                  <a:srgbClr val="0000FF"/>
                </a:solidFill>
                <a:effectLst/>
                <a:latin typeface="Courier New" panose="02070309020205020404" pitchFamily="49" charset="0"/>
              </a:rPr>
              <a:t>select_clause</a:t>
            </a: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FOR ALL ENTRIES IN </a:t>
            </a:r>
            <a:r>
              <a:rPr lang="en-US" sz="1100" b="1" i="0" dirty="0" err="1">
                <a:solidFill>
                  <a:srgbClr val="0000FF"/>
                </a:solidFill>
                <a:effectLst/>
                <a:latin typeface="Courier New" panose="02070309020205020404" pitchFamily="49" charset="0"/>
              </a:rPr>
              <a:t>itab</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WHERE </a:t>
            </a:r>
            <a:r>
              <a:rPr lang="en-US" sz="1100" b="1" i="0" dirty="0" err="1">
                <a:solidFill>
                  <a:srgbClr val="0000FF"/>
                </a:solidFill>
                <a:effectLst/>
                <a:latin typeface="Courier New" panose="02070309020205020404" pitchFamily="49" charset="0"/>
              </a:rPr>
              <a:t>sql_cond</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GROUP BY group</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HAVING </a:t>
            </a:r>
            <a:r>
              <a:rPr lang="en-US" sz="1100" b="1" i="0" dirty="0" err="1">
                <a:solidFill>
                  <a:srgbClr val="0000FF"/>
                </a:solidFill>
                <a:effectLst/>
                <a:latin typeface="Courier New" panose="02070309020205020404" pitchFamily="49" charset="0"/>
              </a:rPr>
              <a:t>group_cond</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ORDER BY </a:t>
            </a:r>
            <a:r>
              <a:rPr lang="en-US" sz="1100" b="1" i="0" dirty="0" err="1">
                <a:solidFill>
                  <a:srgbClr val="0000FF"/>
                </a:solidFill>
                <a:effectLst/>
                <a:latin typeface="Courier New" panose="02070309020205020404" pitchFamily="49" charset="0"/>
              </a:rPr>
              <a:t>sort_key</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INTO</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APPENDING target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err="1">
                <a:solidFill>
                  <a:srgbClr val="0000FF"/>
                </a:solidFill>
                <a:effectLst/>
                <a:latin typeface="Courier New" panose="02070309020205020404" pitchFamily="49" charset="0"/>
              </a:rPr>
              <a:t>additional_options</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Arial" panose="020B0604020202020204" pitchFamily="34"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br>
              <a:rPr lang="en-US" sz="1100" b="1" dirty="0">
                <a:solidFill>
                  <a:srgbClr val="0000FF"/>
                </a:solidFill>
              </a:rPr>
            </a:b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ENDSELECT</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a:t>
            </a:r>
            <a:br>
              <a:rPr lang="en-US" sz="2400" dirty="0"/>
            </a:b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8F890BF-4649-4D04-9F33-0CBD84DC4BC2}"/>
              </a:ext>
            </a:extLst>
          </p:cNvPr>
          <p:cNvGraphicFramePr/>
          <p:nvPr>
            <p:extLst>
              <p:ext uri="{D42A27DB-BD31-4B8C-83A1-F6EECF244321}">
                <p14:modId xmlns:p14="http://schemas.microsoft.com/office/powerpoint/2010/main" val="2783728977"/>
              </p:ext>
            </p:extLst>
          </p:nvPr>
        </p:nvGraphicFramePr>
        <p:xfrm>
          <a:off x="3802380" y="1854190"/>
          <a:ext cx="8275320" cy="44170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1372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Select Query Variations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Explore all the four variations of select queries in ABAP (Open SQL)</a:t>
            </a:r>
          </a:p>
          <a:p>
            <a:pPr marL="342900" indent="-342900">
              <a:buFontTx/>
              <a:buChar char="-"/>
            </a:pPr>
            <a:r>
              <a:rPr lang="en-US" sz="2400" dirty="0"/>
              <a:t>Understand INTO CORRESPONDING FIELDS OF</a:t>
            </a:r>
          </a:p>
          <a:p>
            <a:pPr marL="342900" indent="-342900">
              <a:buFontTx/>
              <a:buChar char="-"/>
            </a:pPr>
            <a:r>
              <a:rPr lang="en-US" sz="2400" dirty="0"/>
              <a:t>Inline Data Declaration</a:t>
            </a:r>
          </a:p>
          <a:p>
            <a:pPr marL="342900" indent="-342900">
              <a:buFontTx/>
              <a:buChar char="-"/>
            </a:pPr>
            <a:r>
              <a:rPr lang="en-US" sz="2400" dirty="0"/>
              <a:t>WHERE condition</a:t>
            </a:r>
          </a:p>
          <a:p>
            <a:pPr marL="342900" indent="-342900">
              <a:buFontTx/>
              <a:buChar char="-"/>
            </a:pPr>
            <a:r>
              <a:rPr lang="en-US" sz="2400" dirty="0"/>
              <a:t>SELECT…ENDSELECT</a:t>
            </a:r>
          </a:p>
          <a:p>
            <a:pPr marL="342900" indent="-342900">
              <a:buFontTx/>
              <a:buChar char="-"/>
            </a:pPr>
            <a:r>
              <a:rPr lang="en-US" sz="2400" dirty="0"/>
              <a:t>SELECT SINGLE</a:t>
            </a:r>
          </a:p>
          <a:p>
            <a:endParaRPr lang="en-US" sz="2400" dirty="0"/>
          </a:p>
          <a:p>
            <a:r>
              <a:rPr lang="en-US" sz="2400" dirty="0"/>
              <a:t>Program Name: </a:t>
            </a:r>
            <a:r>
              <a:rPr lang="en-US" sz="2400" dirty="0">
                <a:hlinkClick r:id="rId2"/>
              </a:rPr>
              <a:t>ZNC_XX_SELECT</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6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ABAP Debugger</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785652"/>
          </a:xfrm>
          <a:prstGeom prst="rect">
            <a:avLst/>
          </a:prstGeom>
          <a:noFill/>
        </p:spPr>
        <p:txBody>
          <a:bodyPr wrap="square" rtlCol="0">
            <a:spAutoFit/>
          </a:bodyPr>
          <a:lstStyle/>
          <a:p>
            <a:pPr algn="l" fontAlgn="base"/>
            <a:r>
              <a:rPr lang="en-US" sz="2000" b="0" i="0" dirty="0">
                <a:solidFill>
                  <a:srgbClr val="282828"/>
                </a:solidFill>
                <a:effectLst/>
                <a:latin typeface="Arial" panose="020B0604020202020204" pitchFamily="34" charset="0"/>
              </a:rPr>
              <a:t>The ABAP Debugger is used tool to execute and analyze programs line by line. Using it we can check the flow logic of a program and display runtime values of the variables. </a:t>
            </a:r>
          </a:p>
          <a:p>
            <a:pPr algn="l" fontAlgn="base"/>
            <a:endParaRPr lang="en-US" sz="2000" dirty="0">
              <a:solidFill>
                <a:srgbClr val="282828"/>
              </a:solidFill>
              <a:latin typeface="Arial" panose="020B0604020202020204" pitchFamily="34" charset="0"/>
            </a:endParaRPr>
          </a:p>
          <a:p>
            <a:pPr algn="l" fontAlgn="base"/>
            <a:r>
              <a:rPr lang="en-US" sz="2000" b="0" i="0" dirty="0">
                <a:solidFill>
                  <a:srgbClr val="282828"/>
                </a:solidFill>
                <a:effectLst/>
                <a:latin typeface="Arial" panose="020B0604020202020204" pitchFamily="34" charset="0"/>
              </a:rPr>
              <a:t>Currently, SAP offers two types of Debuggers:</a:t>
            </a:r>
          </a:p>
          <a:p>
            <a:pPr algn="l" fontAlgn="base"/>
            <a:endParaRPr lang="en-US" sz="2000" b="0" i="0" dirty="0">
              <a:solidFill>
                <a:srgbClr val="282828"/>
              </a:solidFill>
              <a:effectLst/>
              <a:latin typeface="Arial" panose="020B0604020202020204" pitchFamily="34" charset="0"/>
            </a:endParaRPr>
          </a:p>
          <a:p>
            <a:pPr algn="l" fontAlgn="base">
              <a:lnSpc>
                <a:spcPct val="150000"/>
              </a:lnSpc>
              <a:buFont typeface="Arial" panose="020B0604020202020204" pitchFamily="34" charset="0"/>
              <a:buChar char="•"/>
            </a:pPr>
            <a:r>
              <a:rPr lang="en-US" sz="2000" b="0" i="0" dirty="0">
                <a:solidFill>
                  <a:srgbClr val="282828"/>
                </a:solidFill>
                <a:effectLst/>
                <a:latin typeface="Arial" panose="020B0604020202020204" pitchFamily="34" charset="0"/>
              </a:rPr>
              <a:t>The Classic ABAP Debugger</a:t>
            </a:r>
          </a:p>
          <a:p>
            <a:pPr algn="l" fontAlgn="base">
              <a:lnSpc>
                <a:spcPct val="150000"/>
              </a:lnSpc>
              <a:buFont typeface="Arial" panose="020B0604020202020204" pitchFamily="34" charset="0"/>
              <a:buChar char="•"/>
            </a:pPr>
            <a:r>
              <a:rPr lang="en-US" sz="2000" b="0" i="0" dirty="0">
                <a:solidFill>
                  <a:srgbClr val="282828"/>
                </a:solidFill>
                <a:effectLst/>
                <a:latin typeface="Arial" panose="020B0604020202020204" pitchFamily="34" charset="0"/>
              </a:rPr>
              <a:t>The New ABAP Debugger</a:t>
            </a:r>
          </a:p>
          <a:p>
            <a:pPr algn="l" fontAlgn="base">
              <a:buFont typeface="Arial" panose="020B0604020202020204" pitchFamily="34" charset="0"/>
              <a:buChar char="•"/>
            </a:pPr>
            <a:endParaRPr lang="en-US" sz="2000" b="0" i="0" dirty="0">
              <a:solidFill>
                <a:srgbClr val="282828"/>
              </a:solidFill>
              <a:effectLst/>
              <a:latin typeface="Arial" panose="020B0604020202020204" pitchFamily="34" charset="0"/>
            </a:endParaRPr>
          </a:p>
          <a:p>
            <a:pPr algn="l" fontAlgn="base"/>
            <a:r>
              <a:rPr lang="en-US" sz="2000" b="0" i="0" dirty="0">
                <a:solidFill>
                  <a:srgbClr val="282828"/>
                </a:solidFill>
                <a:effectLst/>
                <a:latin typeface="Arial" panose="020B0604020202020204" pitchFamily="34" charset="0"/>
              </a:rPr>
              <a:t>The Classic ABAP Debugger, with its old user interface and its limitations to debug certain types of ABAP program is now not in use by many new and old ABAP developers.</a:t>
            </a:r>
          </a:p>
          <a:p>
            <a:pPr algn="l" fontAlgn="base"/>
            <a:endParaRPr lang="en-US" sz="2000" b="0" i="0" dirty="0">
              <a:solidFill>
                <a:srgbClr val="282828"/>
              </a:solidFill>
              <a:effectLst/>
              <a:latin typeface="Arial" panose="020B0604020202020204" pitchFamily="34" charset="0"/>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elect The New Debugger">
            <a:extLst>
              <a:ext uri="{FF2B5EF4-FFF2-40B4-BE49-F238E27FC236}">
                <a16:creationId xmlns:a16="http://schemas.microsoft.com/office/drawing/2014/main" id="{C8432841-69C5-4C82-867C-119FE255F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986" y="4650086"/>
            <a:ext cx="5825019" cy="1225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810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Debugger Settings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Change Debugger settings, setup a session break point and check debugging.</a:t>
            </a:r>
          </a:p>
          <a:p>
            <a:r>
              <a:rPr lang="en-US" sz="2400" dirty="0"/>
              <a:t>Analyze debugging shortcuts.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66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Session v/s User breakpoint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862322"/>
          </a:xfrm>
          <a:prstGeom prst="rect">
            <a:avLst/>
          </a:prstGeom>
          <a:noFill/>
        </p:spPr>
        <p:txBody>
          <a:bodyPr wrap="square" rtlCol="0">
            <a:spAutoFit/>
          </a:bodyPr>
          <a:lstStyle/>
          <a:p>
            <a:pPr algn="l"/>
            <a:r>
              <a:rPr lang="en-US" sz="1800" b="0" i="0" u="none" strike="noStrike" baseline="0" dirty="0">
                <a:solidFill>
                  <a:srgbClr val="222222"/>
                </a:solidFill>
                <a:latin typeface="OpenSansLightRegular"/>
              </a:rPr>
              <a:t>Usually, you set </a:t>
            </a:r>
            <a:r>
              <a:rPr lang="en-US" sz="1800" b="1" i="0" u="none" strike="noStrike" baseline="0" dirty="0">
                <a:solidFill>
                  <a:srgbClr val="002F2F"/>
                </a:solidFill>
                <a:latin typeface="OpenSansBold"/>
              </a:rPr>
              <a:t>session breakpoints </a:t>
            </a:r>
            <a:r>
              <a:rPr lang="en-US" sz="1800" b="0" i="0" u="none" strike="noStrike" baseline="0" dirty="0">
                <a:solidFill>
                  <a:srgbClr val="222222"/>
                </a:solidFill>
                <a:latin typeface="OpenSansLightRegular"/>
              </a:rPr>
              <a:t>in the ABAP Editor. The scope of session breakpoints is the current logon session. This means that your session breakpoints are present in all external sessions (i.e., SAP GUI windows) of the current logon session. If you select the Save button in the ABAP Debugger (in a dialog logon session), all current debugger breakpoints</a:t>
            </a:r>
          </a:p>
          <a:p>
            <a:pPr algn="l"/>
            <a:r>
              <a:rPr lang="en-US" sz="1800" b="0" i="0" u="none" strike="noStrike" baseline="0" dirty="0">
                <a:solidFill>
                  <a:srgbClr val="222222"/>
                </a:solidFill>
                <a:latin typeface="OpenSansLightRegular"/>
              </a:rPr>
              <a:t>are automatically converted to session breakpoints.</a:t>
            </a:r>
          </a:p>
          <a:p>
            <a:pPr algn="l"/>
            <a:endParaRPr lang="en-US" sz="1800" b="0" i="0" u="none" strike="noStrike" baseline="0" dirty="0">
              <a:solidFill>
                <a:srgbClr val="222222"/>
              </a:solidFill>
              <a:latin typeface="OpenSansLightRegular"/>
            </a:endParaRPr>
          </a:p>
          <a:p>
            <a:pPr algn="l"/>
            <a:r>
              <a:rPr lang="en-US" sz="1800" b="0" i="0" u="none" strike="noStrike" baseline="0" dirty="0">
                <a:solidFill>
                  <a:srgbClr val="222222"/>
                </a:solidFill>
                <a:latin typeface="OpenSansLightRegular"/>
              </a:rPr>
              <a:t>If you set a breakpoint inside the coding of a Web Dynpro, BSP or Fiori application, then the ABAP Workbench automatically sets a </a:t>
            </a:r>
            <a:r>
              <a:rPr lang="en-US" sz="1800" b="1" i="0" u="none" strike="noStrike" baseline="0" dirty="0">
                <a:solidFill>
                  <a:srgbClr val="222222"/>
                </a:solidFill>
                <a:latin typeface="OpenSansBold"/>
              </a:rPr>
              <a:t>user breakpoint</a:t>
            </a:r>
            <a:r>
              <a:rPr lang="en-US" sz="1800" b="0" i="0" u="none" strike="noStrike" baseline="0" dirty="0">
                <a:solidFill>
                  <a:srgbClr val="222222"/>
                </a:solidFill>
                <a:latin typeface="OpenSansLightRegular"/>
              </a:rPr>
              <a:t>. User breakpoints are stored in the SAP database, and they are valid for all logon sessions of the current user on the current application server. </a:t>
            </a:r>
          </a:p>
          <a:p>
            <a:pPr algn="l"/>
            <a:endParaRPr lang="en-US" dirty="0">
              <a:solidFill>
                <a:srgbClr val="222222"/>
              </a:solidFill>
              <a:latin typeface="OpenSansLightRegular"/>
            </a:endParaRPr>
          </a:p>
          <a:p>
            <a:pPr algn="l"/>
            <a:r>
              <a:rPr lang="en-US" sz="1800" b="0" i="0" u="none" strike="noStrike" baseline="0" dirty="0">
                <a:solidFill>
                  <a:srgbClr val="222222"/>
                </a:solidFill>
                <a:latin typeface="OpenSansLightRegular"/>
              </a:rPr>
              <a:t>If you set a user breakpoint, then all following logon sessions of this user will have those breakpoints set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D0AC506-900B-4C4F-9081-FDFB80484C3B}"/>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27" r="50000"/>
          <a:stretch/>
        </p:blipFill>
        <p:spPr>
          <a:xfrm>
            <a:off x="3041780" y="4326381"/>
            <a:ext cx="1132114" cy="1392670"/>
          </a:xfrm>
          <a:prstGeom prst="rect">
            <a:avLst/>
          </a:prstGeom>
        </p:spPr>
      </p:pic>
      <p:pic>
        <p:nvPicPr>
          <p:cNvPr id="8" name="Picture 7">
            <a:extLst>
              <a:ext uri="{FF2B5EF4-FFF2-40B4-BE49-F238E27FC236}">
                <a16:creationId xmlns:a16="http://schemas.microsoft.com/office/drawing/2014/main" id="{22E9C788-DFC4-44BB-AA78-D7061B79728A}"/>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48515" r="8008"/>
          <a:stretch/>
        </p:blipFill>
        <p:spPr>
          <a:xfrm>
            <a:off x="8509519" y="4326381"/>
            <a:ext cx="1063689" cy="1392670"/>
          </a:xfrm>
          <a:prstGeom prst="rect">
            <a:avLst/>
          </a:prstGeom>
        </p:spPr>
      </p:pic>
    </p:spTree>
    <p:extLst>
      <p:ext uri="{BB962C8B-B14F-4D97-AF65-F5344CB8AC3E}">
        <p14:creationId xmlns:p14="http://schemas.microsoft.com/office/powerpoint/2010/main" val="229756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External breakpoint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542905" cy="1569660"/>
          </a:xfrm>
          <a:prstGeom prst="rect">
            <a:avLst/>
          </a:prstGeom>
          <a:noFill/>
        </p:spPr>
        <p:txBody>
          <a:bodyPr wrap="square" rtlCol="0">
            <a:spAutoFit/>
          </a:bodyPr>
          <a:lstStyle/>
          <a:p>
            <a:r>
              <a:rPr lang="en-US" sz="2400" dirty="0"/>
              <a:t>Change user name setting for debugging and examine User break point of another user.</a:t>
            </a:r>
          </a:p>
          <a:p>
            <a:endParaRPr lang="en-US" sz="2400" dirty="0"/>
          </a:p>
          <a:p>
            <a:pPr marL="342900" indent="-342900">
              <a:buFontTx/>
              <a:buChar char="-"/>
            </a:pPr>
            <a:r>
              <a:rPr lang="en-US" sz="2400" dirty="0"/>
              <a:t>Explore the different debugging window</a:t>
            </a:r>
          </a:p>
          <a:p>
            <a:pPr marL="342900" indent="-342900">
              <a:buFontTx/>
              <a:buChar char="-"/>
            </a:pPr>
            <a:r>
              <a:rPr lang="en-US" sz="2400" dirty="0"/>
              <a:t>Understand hard break point using BREAK-POINT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42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Saving debugging session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542905" cy="2862322"/>
          </a:xfrm>
          <a:prstGeom prst="rect">
            <a:avLst/>
          </a:prstGeom>
          <a:noFill/>
        </p:spPr>
        <p:txBody>
          <a:bodyPr wrap="square" rtlCol="0">
            <a:spAutoFit/>
          </a:bodyPr>
          <a:lstStyle/>
          <a:p>
            <a:pPr algn="just" fontAlgn="base"/>
            <a:r>
              <a:rPr lang="en-US" sz="2000" b="0" i="0" dirty="0">
                <a:solidFill>
                  <a:srgbClr val="282828"/>
                </a:solidFill>
                <a:effectLst/>
                <a:latin typeface="Arial" panose="020B0604020202020204" pitchFamily="34" charset="0"/>
              </a:rPr>
              <a:t>With the help of Debugger Variant you can save the current debugger settings into the database or to a local file. These settings include breakpoints, UI customizations and other special options for debugging tools.</a:t>
            </a:r>
          </a:p>
          <a:p>
            <a:pPr algn="just" fontAlgn="base"/>
            <a:endParaRPr lang="en-US" sz="2000" b="0" i="0" dirty="0">
              <a:solidFill>
                <a:srgbClr val="282828"/>
              </a:solidFill>
              <a:effectLst/>
              <a:latin typeface="Arial" panose="020B0604020202020204" pitchFamily="34" charset="0"/>
            </a:endParaRPr>
          </a:p>
          <a:p>
            <a:pPr algn="just" fontAlgn="base"/>
            <a:r>
              <a:rPr lang="en-US" sz="2000" b="0" i="0" dirty="0">
                <a:solidFill>
                  <a:srgbClr val="282828"/>
                </a:solidFill>
                <a:effectLst/>
                <a:latin typeface="Arial" panose="020B0604020202020204" pitchFamily="34" charset="0"/>
              </a:rPr>
              <a:t>Next time, when you will be debugging the same application you will not have to set breakpoints again or to do all the settings again. Also, when you are working in a large team then you can also pass the debugging variants to other users.</a:t>
            </a:r>
          </a:p>
          <a:p>
            <a:pPr algn="just" fontAlgn="base"/>
            <a:endParaRPr lang="en-US" sz="2000" b="0" i="0" dirty="0">
              <a:solidFill>
                <a:srgbClr val="282828"/>
              </a:solidFill>
              <a:effectLst/>
              <a:latin typeface="Arial" panose="020B0604020202020204" pitchFamily="34" charset="0"/>
            </a:endParaRPr>
          </a:p>
          <a:p>
            <a:pPr algn="just" fontAlgn="base"/>
            <a:r>
              <a:rPr lang="en-US" sz="2000" b="0" i="0" dirty="0">
                <a:solidFill>
                  <a:srgbClr val="282828"/>
                </a:solidFill>
                <a:effectLst/>
                <a:latin typeface="Arial" panose="020B0604020202020204" pitchFamily="34" charset="0"/>
              </a:rPr>
              <a:t>To save the ‘Debugging Variant’ go to Debugger→ Debugger Session→ Save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37EF9A4-A3B1-462F-A899-5FC386387851}"/>
              </a:ext>
            </a:extLst>
          </p:cNvPr>
          <p:cNvPicPr>
            <a:picLocks noChangeAspect="1"/>
          </p:cNvPicPr>
          <p:nvPr/>
        </p:nvPicPr>
        <p:blipFill>
          <a:blip r:embed="rId4"/>
          <a:stretch>
            <a:fillRect/>
          </a:stretch>
        </p:blipFill>
        <p:spPr>
          <a:xfrm>
            <a:off x="490501" y="3927727"/>
            <a:ext cx="4884843" cy="2659610"/>
          </a:xfrm>
          <a:prstGeom prst="rect">
            <a:avLst/>
          </a:prstGeom>
        </p:spPr>
      </p:pic>
      <p:pic>
        <p:nvPicPr>
          <p:cNvPr id="7" name="Picture 6">
            <a:extLst>
              <a:ext uri="{FF2B5EF4-FFF2-40B4-BE49-F238E27FC236}">
                <a16:creationId xmlns:a16="http://schemas.microsoft.com/office/drawing/2014/main" id="{0B7096CE-E68E-4F4D-A23E-8CE20C06B617}"/>
              </a:ext>
            </a:extLst>
          </p:cNvPr>
          <p:cNvPicPr>
            <a:picLocks noChangeAspect="1"/>
          </p:cNvPicPr>
          <p:nvPr/>
        </p:nvPicPr>
        <p:blipFill>
          <a:blip r:embed="rId5"/>
          <a:stretch>
            <a:fillRect/>
          </a:stretch>
        </p:blipFill>
        <p:spPr>
          <a:xfrm>
            <a:off x="6741491" y="3927727"/>
            <a:ext cx="3441122" cy="2620855"/>
          </a:xfrm>
          <a:prstGeom prst="rect">
            <a:avLst/>
          </a:prstGeom>
        </p:spPr>
      </p:pic>
    </p:spTree>
    <p:extLst>
      <p:ext uri="{BB962C8B-B14F-4D97-AF65-F5344CB8AC3E}">
        <p14:creationId xmlns:p14="http://schemas.microsoft.com/office/powerpoint/2010/main" val="345127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Save session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Debug the code and save the break-point session to local computer, load the session and check the break point.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0917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4327</TotalTime>
  <Words>3065</Words>
  <Application>Microsoft Office PowerPoint</Application>
  <PresentationFormat>Widescreen</PresentationFormat>
  <Paragraphs>299</Paragraphs>
  <Slides>37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72 Black</vt:lpstr>
      <vt:lpstr>72 Condensed</vt:lpstr>
      <vt:lpstr>Arial</vt:lpstr>
      <vt:lpstr>Arial</vt:lpstr>
      <vt:lpstr>Calibri</vt:lpstr>
      <vt:lpstr>Calibri Light</vt:lpstr>
      <vt:lpstr>Courier New</vt:lpstr>
      <vt:lpstr>OpenSansBold</vt:lpstr>
      <vt:lpstr>OpenSansLightRegular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617</cp:revision>
  <dcterms:created xsi:type="dcterms:W3CDTF">2016-07-10T03:33:26Z</dcterms:created>
  <dcterms:modified xsi:type="dcterms:W3CDTF">2020-11-19T13:49:54Z</dcterms:modified>
</cp:coreProperties>
</file>