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62000" y="4826000"/>
            <a:ext cx="6096000" cy="45720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 name="Shape 19"/>
        <p:cNvGrpSpPr/>
        <p:nvPr/>
      </p:nvGrpSpPr>
      <p:grpSpPr>
        <a:xfrm>
          <a:off x="0" y="0"/>
          <a:ext cx="0" cy="0"/>
          <a:chOff x="0" y="0"/>
          <a:chExt cx="0" cy="0"/>
        </a:xfrm>
      </p:grpSpPr>
      <p:sp>
        <p:nvSpPr>
          <p:cNvPr id="20" name="Shape 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 name="Shape 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7" name="Shape 2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3" name="Shape 3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45" name="Shape 4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914400" y="3048000"/>
            <a:ext cx="8331200" cy="1219199"/>
          </a:xfrm>
          <a:prstGeom prst="rect">
            <a:avLst/>
          </a:prstGeom>
          <a:noFill/>
          <a:ln>
            <a:noFill/>
          </a:ln>
        </p:spPr>
        <p:txBody>
          <a:bodyPr anchorCtr="0" anchor="t"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9" name="Shape 9"/>
          <p:cNvSpPr txBox="1"/>
          <p:nvPr>
            <p:ph idx="1" type="subTitle"/>
          </p:nvPr>
        </p:nvSpPr>
        <p:spPr>
          <a:xfrm>
            <a:off x="1828800" y="4572000"/>
            <a:ext cx="6502399" cy="914400"/>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2" name="Shape 12"/>
          <p:cNvSpPr txBox="1"/>
          <p:nvPr>
            <p:ph idx="1" type="body"/>
          </p:nvPr>
        </p:nvSpPr>
        <p:spPr>
          <a:xfrm>
            <a:off x="304800" y="1828800"/>
            <a:ext cx="9550400"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5" name="Shape 15"/>
          <p:cNvSpPr txBox="1"/>
          <p:nvPr>
            <p:ph idx="1" type="body"/>
          </p:nvPr>
        </p:nvSpPr>
        <p:spPr>
          <a:xfrm>
            <a:off x="30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
        <p:nvSpPr>
          <p:cNvPr id="16" name="Shape 16"/>
          <p:cNvSpPr txBox="1"/>
          <p:nvPr>
            <p:ph idx="2" type="body"/>
          </p:nvPr>
        </p:nvSpPr>
        <p:spPr>
          <a:xfrm>
            <a:off x="538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 name="Shape 17"/>
        <p:cNvGrpSpPr/>
        <p:nvPr/>
      </p:nvGrpSpPr>
      <p:grpSpPr>
        <a:xfrm>
          <a:off x="0" y="0"/>
          <a:ext cx="0" cy="0"/>
          <a:chOff x="0" y="0"/>
          <a:chExt cx="0" cy="0"/>
        </a:xfrm>
      </p:grpSpPr>
      <p:sp>
        <p:nvSpPr>
          <p:cNvPr id="18" name="Shape 18"/>
          <p:cNvSpPr txBox="1"/>
          <p:nvPr>
            <p:ph idx="1" type="body"/>
          </p:nvPr>
        </p:nvSpPr>
        <p:spPr>
          <a:xfrm>
            <a:off x="304800" y="6705600"/>
            <a:ext cx="9550400" cy="609599"/>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lua.org/manual/5.1/" TargetMode="External"/><Relationship Id="rId4" Type="http://schemas.openxmlformats.org/officeDocument/2006/relationships/hyperlink" Target="http://www.lua.org/pil/" TargetMode="External"/><Relationship Id="rId5" Type="http://schemas.openxmlformats.org/officeDocument/2006/relationships/hyperlink" Target="http://www.lua.org/docs.html" TargetMode="External"/><Relationship Id="rId6" Type="http://schemas.openxmlformats.org/officeDocument/2006/relationships/hyperlink" Target="http://lua-users.org/wiki/" TargetMode="External"/><Relationship Id="rId7" Type="http://schemas.openxmlformats.org/officeDocument/2006/relationships/hyperlink" Target="http://luaforge.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913350" y="3039775"/>
            <a:ext cx="8399175" cy="1466975"/>
          </a:xfrm>
          <a:prstGeom prst="rect">
            <a:avLst/>
          </a:prstGeom>
        </p:spPr>
        <p:txBody>
          <a:bodyPr anchorCtr="0" anchor="t" bIns="38100" lIns="38100" rIns="38100" tIns="38100">
            <a:noAutofit/>
          </a:bodyPr>
          <a:lstStyle/>
          <a:p>
            <a:pPr lvl="0" rtl="0" algn="ctr">
              <a:lnSpc>
                <a:spcPct val="100000"/>
              </a:lnSpc>
              <a:spcBef>
                <a:spcPts val="0"/>
              </a:spcBef>
              <a:buNone/>
            </a:pPr>
            <a:r>
              <a:rPr lang="en-US" sz="4800">
                <a:solidFill>
                  <a:srgbClr val="000000"/>
                </a:solidFill>
                <a:latin typeface="simsun"/>
                <a:ea typeface="simsun"/>
                <a:cs typeface="simsun"/>
                <a:sym typeface="simsun"/>
              </a:rPr>
              <a:t>Lua快速入门</a:t>
            </a:r>
          </a:p>
          <a:p>
            <a:pPr lvl="0" rtl="0" algn="ctr">
              <a:lnSpc>
                <a:spcPct val="100000"/>
              </a:lnSpc>
              <a:spcBef>
                <a:spcPts val="0"/>
              </a:spcBef>
              <a:buNone/>
            </a:pPr>
            <a:r>
              <a:t/>
            </a:r>
            <a:endParaRPr sz="4800">
              <a:solidFill>
                <a:srgbClr val="000000"/>
              </a:solidFill>
              <a:latin typeface="Arial"/>
              <a:ea typeface="Arial"/>
              <a:cs typeface="Arial"/>
              <a:sym typeface="Arial"/>
            </a:endParaRPr>
          </a:p>
        </p:txBody>
      </p:sp>
      <p:sp>
        <p:nvSpPr>
          <p:cNvPr id="24" name="Shape 24"/>
          <p:cNvSpPr txBox="1"/>
          <p:nvPr>
            <p:ph idx="1" type="subTitle"/>
          </p:nvPr>
        </p:nvSpPr>
        <p:spPr>
          <a:xfrm>
            <a:off x="1826650" y="4574375"/>
            <a:ext cx="6582874" cy="1016450"/>
          </a:xfrm>
          <a:prstGeom prst="rect">
            <a:avLst/>
          </a:prstGeom>
        </p:spPr>
        <p:txBody>
          <a:bodyPr anchorCtr="0" anchor="t" bIns="38100" lIns="38100" rIns="38100" tIns="38100">
            <a:noAutofit/>
          </a:bodyPr>
          <a:lstStyle/>
          <a:p>
            <a:pPr lvl="0" rtl="0" algn="ctr">
              <a:lnSpc>
                <a:spcPct val="100000"/>
              </a:lnSpc>
              <a:spcBef>
                <a:spcPts val="0"/>
              </a:spcBef>
              <a:buNone/>
            </a:pPr>
            <a:r>
              <a:rPr lang="en-US" sz="3200">
                <a:solidFill>
                  <a:srgbClr val="000000"/>
                </a:solidFill>
                <a:latin typeface="Arial"/>
                <a:ea typeface="Arial"/>
                <a:cs typeface="Arial"/>
                <a:sym typeface="Arial"/>
              </a:rPr>
              <a:t>Robert</a:t>
            </a:r>
            <a:r>
              <a:rPr lang="en-US"/>
              <a:t> Zhang</a:t>
            </a:r>
          </a:p>
          <a:p>
            <a:pPr lvl="0" rtl="0" algn="ctr">
              <a:lnSpc>
                <a:spcPct val="100000"/>
              </a:lnSpc>
              <a:spcBef>
                <a:spcPts val="0"/>
              </a:spcBef>
              <a:buNone/>
            </a:pPr>
            <a:r>
              <a:rPr lang="en-US" sz="3200">
                <a:solidFill>
                  <a:srgbClr val="000000"/>
                </a:solidFill>
                <a:latin typeface="Arial"/>
                <a:ea typeface="Arial"/>
                <a:cs typeface="Arial"/>
                <a:sym typeface="Arial"/>
              </a:rPr>
              <a:t>2011-5更新</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96275" y="296375"/>
            <a:ext cx="9624474" cy="984474"/>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简单对象的实现*</a:t>
            </a:r>
          </a:p>
        </p:txBody>
      </p:sp>
      <p:sp>
        <p:nvSpPr>
          <p:cNvPr id="80" name="Shape 80"/>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对象工厂模式</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如前面代码的create函数</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对象的表示方法</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用表来表示对象，把对象的数据和方法都放在一张表内，虽然没有隐藏私有成员，但在实践中完全可行。</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成员方法的定义</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function obj</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method(a1, a2, ...) … end 等价于</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function obj</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method(</a:t>
            </a:r>
            <a:r>
              <a:rPr lang="en-US" sz="2133">
                <a:solidFill>
                  <a:srgbClr val="990000"/>
                </a:solidFill>
                <a:latin typeface="Arial"/>
                <a:ea typeface="Arial"/>
                <a:cs typeface="Arial"/>
                <a:sym typeface="Arial"/>
              </a:rPr>
              <a:t>self</a:t>
            </a:r>
            <a:r>
              <a:rPr lang="en-US" sz="2133">
                <a:solidFill>
                  <a:srgbClr val="000000"/>
                </a:solidFill>
                <a:latin typeface="Arial"/>
                <a:ea typeface="Arial"/>
                <a:cs typeface="Arial"/>
                <a:sym typeface="Arial"/>
              </a:rPr>
              <a:t>, a1, a2, ...) … end 等价于</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obj.method = function (self, a1, a2, ...) … end</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成员方法的调用</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obj</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method(a1, a2, …) 等价于</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obj</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method(</a:t>
            </a:r>
            <a:r>
              <a:rPr lang="en-US" sz="2133">
                <a:solidFill>
                  <a:srgbClr val="990000"/>
                </a:solidFill>
                <a:latin typeface="Arial"/>
                <a:ea typeface="Arial"/>
                <a:cs typeface="Arial"/>
                <a:sym typeface="Arial"/>
              </a:rPr>
              <a:t>obj</a:t>
            </a:r>
            <a:r>
              <a:rPr lang="en-US" sz="2133">
                <a:solidFill>
                  <a:srgbClr val="000000"/>
                </a:solidFill>
                <a:latin typeface="Arial"/>
                <a:ea typeface="Arial"/>
                <a:cs typeface="Arial"/>
                <a:sym typeface="Arial"/>
              </a:rPr>
              <a:t>, a1, a2,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进阶话题</a:t>
            </a:r>
          </a:p>
        </p:txBody>
      </p:sp>
      <p:sp>
        <p:nvSpPr>
          <p:cNvPr id="86" name="Shape 86"/>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函数闭包（function closure）</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基于对象的编程（object based programming）*</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元表（metatable）</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基于原型的继承（prototype based inheritance）*</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函数环境（function envrionment）</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模块（module）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函数闭包</a:t>
            </a:r>
          </a:p>
        </p:txBody>
      </p:sp>
      <p:sp>
        <p:nvSpPr>
          <p:cNvPr id="92" name="Shape 92"/>
          <p:cNvSpPr txBox="1"/>
          <p:nvPr>
            <p:ph idx="1" type="body"/>
          </p:nvPr>
        </p:nvSpPr>
        <p:spPr>
          <a:xfrm>
            <a:off x="298525" y="1822800"/>
            <a:ext cx="4544199" cy="5554624"/>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function createCountdownTimer(second)</a:t>
            </a:r>
          </a:p>
          <a:p>
            <a:pPr lvl="0" rtl="0">
              <a:lnSpc>
                <a:spcPct val="100000"/>
              </a:lnSpc>
              <a:spcBef>
                <a:spcPts val="0"/>
              </a:spcBef>
              <a:buNone/>
            </a:pPr>
            <a:r>
              <a:rPr lang="en-US" sz="2133">
                <a:solidFill>
                  <a:srgbClr val="000000"/>
                </a:solidFill>
                <a:latin typeface="Arial"/>
                <a:ea typeface="Arial"/>
                <a:cs typeface="Arial"/>
                <a:sym typeface="Arial"/>
              </a:rPr>
              <a:t>  local </a:t>
            </a:r>
            <a:r>
              <a:rPr lang="en-US" sz="2133">
                <a:solidFill>
                  <a:srgbClr val="990000"/>
                </a:solidFill>
                <a:latin typeface="Arial"/>
                <a:ea typeface="Arial"/>
                <a:cs typeface="Arial"/>
                <a:sym typeface="Arial"/>
              </a:rPr>
              <a:t>ms</a:t>
            </a:r>
            <a:r>
              <a:rPr lang="en-US" sz="2133">
                <a:solidFill>
                  <a:srgbClr val="000000"/>
                </a:solidFill>
                <a:latin typeface="Arial"/>
                <a:ea typeface="Arial"/>
                <a:cs typeface="Arial"/>
                <a:sym typeface="Arial"/>
              </a:rPr>
              <a:t> = second * 1000</a:t>
            </a:r>
          </a:p>
          <a:p>
            <a:pPr lvl="0" rtl="0">
              <a:lnSpc>
                <a:spcPct val="100000"/>
              </a:lnSpc>
              <a:spcBef>
                <a:spcPts val="0"/>
              </a:spcBef>
              <a:buNone/>
            </a:pPr>
            <a:r>
              <a:rPr lang="en-US" sz="2133">
                <a:solidFill>
                  <a:srgbClr val="000000"/>
                </a:solidFill>
                <a:latin typeface="Arial"/>
                <a:ea typeface="Arial"/>
                <a:cs typeface="Arial"/>
                <a:sym typeface="Arial"/>
              </a:rPr>
              <a:t>  local function countDown()</a:t>
            </a:r>
          </a:p>
          <a:p>
            <a:pPr lvl="0" rtl="0">
              <a:lnSpc>
                <a:spcPct val="100000"/>
              </a:lnSpc>
              <a:spcBef>
                <a:spcPts val="0"/>
              </a:spcBef>
              <a:buNone/>
            </a:pPr>
            <a:r>
              <a:rPr lang="en-US" sz="2133">
                <a:solidFill>
                  <a:srgbClr val="000000"/>
                </a:solidFill>
                <a:latin typeface="Arial"/>
                <a:ea typeface="Arial"/>
                <a:cs typeface="Arial"/>
                <a:sym typeface="Arial"/>
              </a:rPr>
              <a:t>    </a:t>
            </a:r>
            <a:r>
              <a:rPr lang="en-US" sz="2133">
                <a:solidFill>
                  <a:srgbClr val="990000"/>
                </a:solidFill>
                <a:latin typeface="Arial"/>
                <a:ea typeface="Arial"/>
                <a:cs typeface="Arial"/>
                <a:sym typeface="Arial"/>
              </a:rPr>
              <a:t>ms</a:t>
            </a:r>
            <a:r>
              <a:rPr lang="en-US" sz="2133">
                <a:solidFill>
                  <a:srgbClr val="000000"/>
                </a:solidFill>
                <a:latin typeface="Arial"/>
                <a:ea typeface="Arial"/>
                <a:cs typeface="Arial"/>
                <a:sym typeface="Arial"/>
              </a:rPr>
              <a:t> = </a:t>
            </a:r>
            <a:r>
              <a:rPr lang="en-US" sz="2133">
                <a:solidFill>
                  <a:srgbClr val="990000"/>
                </a:solidFill>
                <a:latin typeface="Arial"/>
                <a:ea typeface="Arial"/>
                <a:cs typeface="Arial"/>
                <a:sym typeface="Arial"/>
              </a:rPr>
              <a:t>ms</a:t>
            </a:r>
            <a:r>
              <a:rPr lang="en-US" sz="2133">
                <a:solidFill>
                  <a:srgbClr val="000000"/>
                </a:solidFill>
                <a:latin typeface="Arial"/>
                <a:ea typeface="Arial"/>
                <a:cs typeface="Arial"/>
                <a:sym typeface="Arial"/>
              </a:rPr>
              <a:t> - 1</a:t>
            </a:r>
          </a:p>
          <a:p>
            <a:pPr lvl="0" rtl="0">
              <a:lnSpc>
                <a:spcPct val="100000"/>
              </a:lnSpc>
              <a:spcBef>
                <a:spcPts val="0"/>
              </a:spcBef>
              <a:buNone/>
            </a:pPr>
            <a:r>
              <a:rPr lang="en-US" sz="2133">
                <a:solidFill>
                  <a:srgbClr val="000000"/>
                </a:solidFill>
                <a:latin typeface="Arial"/>
                <a:ea typeface="Arial"/>
                <a:cs typeface="Arial"/>
                <a:sym typeface="Arial"/>
              </a:rPr>
              <a:t>    return </a:t>
            </a:r>
            <a:r>
              <a:rPr lang="en-US" sz="2133">
                <a:solidFill>
                  <a:srgbClr val="990000"/>
                </a:solidFill>
                <a:latin typeface="Arial"/>
                <a:ea typeface="Arial"/>
                <a:cs typeface="Arial"/>
                <a:sym typeface="Arial"/>
              </a:rPr>
              <a:t>ms</a:t>
            </a:r>
          </a:p>
          <a:p>
            <a:pPr lvl="0" rtl="0">
              <a:lnSpc>
                <a:spcPct val="100000"/>
              </a:lnSpc>
              <a:spcBef>
                <a:spcPts val="0"/>
              </a:spcBef>
              <a:buNone/>
            </a:pPr>
            <a:r>
              <a:rPr lang="en-US" sz="2133">
                <a:solidFill>
                  <a:srgbClr val="000000"/>
                </a:solidFill>
                <a:latin typeface="Arial"/>
                <a:ea typeface="Arial"/>
                <a:cs typeface="Arial"/>
                <a:sym typeface="Arial"/>
              </a:rPr>
              <a:t>  end</a:t>
            </a:r>
          </a:p>
          <a:p>
            <a:pPr lvl="0" rtl="0">
              <a:lnSpc>
                <a:spcPct val="100000"/>
              </a:lnSpc>
              <a:spcBef>
                <a:spcPts val="0"/>
              </a:spcBef>
              <a:buNone/>
            </a:pPr>
            <a:r>
              <a:rPr lang="en-US" sz="2133">
                <a:solidFill>
                  <a:srgbClr val="000000"/>
                </a:solidFill>
                <a:latin typeface="Arial"/>
                <a:ea typeface="Arial"/>
                <a:cs typeface="Arial"/>
                <a:sym typeface="Arial"/>
              </a:rPr>
              <a:t>  return countDown</a:t>
            </a:r>
          </a:p>
          <a:p>
            <a:pPr lvl="0" rtl="0">
              <a:lnSpc>
                <a:spcPct val="100000"/>
              </a:lnSpc>
              <a:spcBef>
                <a:spcPts val="0"/>
              </a:spcBef>
              <a:buNone/>
            </a:pPr>
            <a:r>
              <a:rPr lang="en-US" sz="2133">
                <a:solidFill>
                  <a:srgbClr val="000000"/>
                </a:solidFill>
                <a:latin typeface="Arial"/>
                <a:ea typeface="Arial"/>
                <a:cs typeface="Arial"/>
                <a:sym typeface="Arial"/>
              </a:rPr>
              <a:t>end</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timer1 = createCountdownTimer(1)</a:t>
            </a:r>
          </a:p>
          <a:p>
            <a:pPr lvl="0" rtl="0">
              <a:lnSpc>
                <a:spcPct val="100000"/>
              </a:lnSpc>
              <a:spcBef>
                <a:spcPts val="0"/>
              </a:spcBef>
              <a:buNone/>
            </a:pPr>
            <a:r>
              <a:rPr lang="en-US" sz="2133">
                <a:solidFill>
                  <a:srgbClr val="000000"/>
                </a:solidFill>
                <a:latin typeface="Arial"/>
                <a:ea typeface="Arial"/>
                <a:cs typeface="Arial"/>
                <a:sym typeface="Arial"/>
              </a:rPr>
              <a:t>for i = 1, 3 do</a:t>
            </a:r>
          </a:p>
          <a:p>
            <a:pPr lvl="0" rtl="0">
              <a:lnSpc>
                <a:spcPct val="100000"/>
              </a:lnSpc>
              <a:spcBef>
                <a:spcPts val="0"/>
              </a:spcBef>
              <a:buNone/>
            </a:pPr>
            <a:r>
              <a:rPr lang="en-US" sz="2133">
                <a:solidFill>
                  <a:srgbClr val="000000"/>
                </a:solidFill>
                <a:latin typeface="Arial"/>
                <a:ea typeface="Arial"/>
                <a:cs typeface="Arial"/>
                <a:sym typeface="Arial"/>
              </a:rPr>
              <a:t>  print(timer1())</a:t>
            </a:r>
          </a:p>
          <a:p>
            <a:pPr lvl="0" rtl="0">
              <a:lnSpc>
                <a:spcPct val="100000"/>
              </a:lnSpc>
              <a:spcBef>
                <a:spcPts val="0"/>
              </a:spcBef>
              <a:buNone/>
            </a:pPr>
            <a:r>
              <a:rPr lang="en-US" sz="2133">
                <a:solidFill>
                  <a:srgbClr val="000000"/>
                </a:solidFill>
                <a:latin typeface="Arial"/>
                <a:ea typeface="Arial"/>
                <a:cs typeface="Arial"/>
                <a:sym typeface="Arial"/>
              </a:rPr>
              <a:t>end</a:t>
            </a:r>
          </a:p>
          <a:p>
            <a:pPr lvl="0" rtl="0">
              <a:lnSpc>
                <a:spcPct val="100000"/>
              </a:lnSpc>
              <a:spcBef>
                <a:spcPts val="0"/>
              </a:spcBef>
              <a:buNone/>
            </a:pPr>
            <a:r>
              <a:t/>
            </a:r>
            <a:endParaRPr sz="2133">
              <a:solidFill>
                <a:srgbClr val="000000"/>
              </a:solidFill>
              <a:latin typeface="Arial"/>
              <a:ea typeface="Arial"/>
              <a:cs typeface="Arial"/>
              <a:sym typeface="Arial"/>
            </a:endParaRPr>
          </a:p>
        </p:txBody>
      </p:sp>
      <p:sp>
        <p:nvSpPr>
          <p:cNvPr id="93" name="Shape 93"/>
          <p:cNvSpPr txBox="1"/>
          <p:nvPr>
            <p:ph idx="2" type="body"/>
          </p:nvPr>
        </p:nvSpPr>
        <p:spPr>
          <a:xfrm>
            <a:off x="5384800" y="1828800"/>
            <a:ext cx="4546599" cy="5562600"/>
          </a:xfrm>
          <a:prstGeom prst="rect">
            <a:avLst/>
          </a:prstGeom>
        </p:spPr>
        <p:txBody>
          <a:bodyPr anchorCtr="0" anchor="t" bIns="38100" lIns="38100" rIns="38100" tIns="38100">
            <a:noAutofit/>
          </a:bodyPr>
          <a:lstStyle/>
          <a:p>
            <a:pPr lvl="0" rtl="0">
              <a:lnSpc>
                <a:spcPct val="100000"/>
              </a:lnSpc>
              <a:spcBef>
                <a:spcPts val="0"/>
              </a:spcBef>
              <a:buNone/>
            </a:pPr>
            <a:r>
              <a:rPr lang="en-US" sz="2117">
                <a:solidFill>
                  <a:srgbClr val="000000"/>
                </a:solidFill>
                <a:latin typeface="Arial"/>
                <a:ea typeface="Arial"/>
                <a:cs typeface="Arial"/>
                <a:sym typeface="Arial"/>
              </a:rPr>
              <a:t>print("------------")</a:t>
            </a:r>
          </a:p>
          <a:p>
            <a:pPr lvl="0" rtl="0">
              <a:lnSpc>
                <a:spcPct val="100000"/>
              </a:lnSpc>
              <a:spcBef>
                <a:spcPts val="0"/>
              </a:spcBef>
              <a:buNone/>
            </a:pPr>
            <a:r>
              <a:rPr lang="en-US" sz="2117">
                <a:solidFill>
                  <a:srgbClr val="000000"/>
                </a:solidFill>
                <a:latin typeface="Arial"/>
                <a:ea typeface="Arial"/>
                <a:cs typeface="Arial"/>
                <a:sym typeface="Arial"/>
              </a:rPr>
              <a:t>timer2 = createCountdownTimer(1)</a:t>
            </a:r>
          </a:p>
          <a:p>
            <a:pPr lvl="0" rtl="0">
              <a:lnSpc>
                <a:spcPct val="100000"/>
              </a:lnSpc>
              <a:spcBef>
                <a:spcPts val="0"/>
              </a:spcBef>
              <a:buNone/>
            </a:pPr>
            <a:r>
              <a:rPr lang="en-US" sz="2117">
                <a:solidFill>
                  <a:srgbClr val="000000"/>
                </a:solidFill>
                <a:latin typeface="Arial"/>
                <a:ea typeface="Arial"/>
                <a:cs typeface="Arial"/>
                <a:sym typeface="Arial"/>
              </a:rPr>
              <a:t>for i = 1, 3 do</a:t>
            </a:r>
          </a:p>
          <a:p>
            <a:pPr lvl="0" rtl="0">
              <a:lnSpc>
                <a:spcPct val="100000"/>
              </a:lnSpc>
              <a:spcBef>
                <a:spcPts val="0"/>
              </a:spcBef>
              <a:buNone/>
            </a:pPr>
            <a:r>
              <a:rPr lang="en-US" sz="2117">
                <a:solidFill>
                  <a:srgbClr val="000000"/>
                </a:solidFill>
                <a:latin typeface="Arial"/>
                <a:ea typeface="Arial"/>
                <a:cs typeface="Arial"/>
                <a:sym typeface="Arial"/>
              </a:rPr>
              <a:t>  print(timer2())</a:t>
            </a:r>
          </a:p>
          <a:p>
            <a:pPr lvl="0" rtl="0">
              <a:lnSpc>
                <a:spcPct val="100000"/>
              </a:lnSpc>
              <a:spcBef>
                <a:spcPts val="0"/>
              </a:spcBef>
              <a:buNone/>
            </a:pPr>
            <a:r>
              <a:rPr lang="en-US" sz="2117">
                <a:solidFill>
                  <a:srgbClr val="000000"/>
                </a:solidFill>
                <a:latin typeface="Arial"/>
                <a:ea typeface="Arial"/>
                <a:cs typeface="Arial"/>
                <a:sym typeface="Arial"/>
              </a:rPr>
              <a:t>end</a:t>
            </a:r>
          </a:p>
          <a:p>
            <a:pPr lvl="0" rtl="0">
              <a:lnSpc>
                <a:spcPct val="100000"/>
              </a:lnSpc>
              <a:spcBef>
                <a:spcPts val="0"/>
              </a:spcBef>
              <a:buNone/>
            </a:pPr>
            <a:r>
              <a:t/>
            </a:r>
            <a:endParaRPr sz="2117">
              <a:solidFill>
                <a:srgbClr val="000000"/>
              </a:solidFill>
              <a:latin typeface="Arial"/>
              <a:ea typeface="Arial"/>
              <a:cs typeface="Arial"/>
              <a:sym typeface="Arial"/>
            </a:endParaRPr>
          </a:p>
          <a:p>
            <a:pPr lvl="0" rtl="0">
              <a:lnSpc>
                <a:spcPct val="100000"/>
              </a:lnSpc>
              <a:spcBef>
                <a:spcPts val="0"/>
              </a:spcBef>
              <a:buNone/>
            </a:pPr>
            <a:r>
              <a:rPr lang="en-US" sz="2117">
                <a:solidFill>
                  <a:srgbClr val="000000"/>
                </a:solidFill>
                <a:latin typeface="Arial"/>
                <a:ea typeface="Arial"/>
                <a:cs typeface="Arial"/>
                <a:sym typeface="Arial"/>
              </a:rPr>
              <a:t>输出结果：</a:t>
            </a:r>
          </a:p>
          <a:p>
            <a:pPr lvl="0" rtl="0">
              <a:lnSpc>
                <a:spcPct val="100000"/>
              </a:lnSpc>
              <a:spcBef>
                <a:spcPts val="0"/>
              </a:spcBef>
              <a:buNone/>
            </a:pPr>
            <a:r>
              <a:rPr lang="en-US" sz="2117">
                <a:solidFill>
                  <a:srgbClr val="000000"/>
                </a:solidFill>
                <a:latin typeface="Arial"/>
                <a:ea typeface="Arial"/>
                <a:cs typeface="Arial"/>
                <a:sym typeface="Arial"/>
              </a:rPr>
              <a:t>999</a:t>
            </a:r>
          </a:p>
          <a:p>
            <a:pPr lvl="0" rtl="0">
              <a:lnSpc>
                <a:spcPct val="100000"/>
              </a:lnSpc>
              <a:spcBef>
                <a:spcPts val="0"/>
              </a:spcBef>
              <a:buNone/>
            </a:pPr>
            <a:r>
              <a:rPr lang="en-US" sz="2117">
                <a:solidFill>
                  <a:srgbClr val="000000"/>
                </a:solidFill>
                <a:latin typeface="Arial"/>
                <a:ea typeface="Arial"/>
                <a:cs typeface="Arial"/>
                <a:sym typeface="Arial"/>
              </a:rPr>
              <a:t>998</a:t>
            </a:r>
          </a:p>
          <a:p>
            <a:pPr lvl="0" rtl="0">
              <a:lnSpc>
                <a:spcPct val="100000"/>
              </a:lnSpc>
              <a:spcBef>
                <a:spcPts val="0"/>
              </a:spcBef>
              <a:buNone/>
            </a:pPr>
            <a:r>
              <a:rPr lang="en-US" sz="2117">
                <a:solidFill>
                  <a:srgbClr val="000000"/>
                </a:solidFill>
                <a:latin typeface="Arial"/>
                <a:ea typeface="Arial"/>
                <a:cs typeface="Arial"/>
                <a:sym typeface="Arial"/>
              </a:rPr>
              <a:t>997</a:t>
            </a:r>
          </a:p>
          <a:p>
            <a:pPr lvl="0" rtl="0">
              <a:lnSpc>
                <a:spcPct val="100000"/>
              </a:lnSpc>
              <a:spcBef>
                <a:spcPts val="0"/>
              </a:spcBef>
              <a:buNone/>
            </a:pPr>
            <a:r>
              <a:rPr lang="en-US" sz="2117">
                <a:solidFill>
                  <a:srgbClr val="000000"/>
                </a:solidFill>
                <a:latin typeface="Arial"/>
                <a:ea typeface="Arial"/>
                <a:cs typeface="Arial"/>
                <a:sym typeface="Arial"/>
              </a:rPr>
              <a:t>------------</a:t>
            </a:r>
          </a:p>
          <a:p>
            <a:pPr lvl="0" rtl="0">
              <a:lnSpc>
                <a:spcPct val="100000"/>
              </a:lnSpc>
              <a:spcBef>
                <a:spcPts val="0"/>
              </a:spcBef>
              <a:buNone/>
            </a:pPr>
            <a:r>
              <a:rPr lang="en-US" sz="2117">
                <a:solidFill>
                  <a:srgbClr val="000000"/>
                </a:solidFill>
                <a:latin typeface="Arial"/>
                <a:ea typeface="Arial"/>
                <a:cs typeface="Arial"/>
                <a:sym typeface="Arial"/>
              </a:rPr>
              <a:t>999</a:t>
            </a:r>
          </a:p>
          <a:p>
            <a:pPr lvl="0" rtl="0">
              <a:lnSpc>
                <a:spcPct val="100000"/>
              </a:lnSpc>
              <a:spcBef>
                <a:spcPts val="0"/>
              </a:spcBef>
              <a:buNone/>
            </a:pPr>
            <a:r>
              <a:rPr lang="en-US" sz="2117">
                <a:solidFill>
                  <a:srgbClr val="000000"/>
                </a:solidFill>
                <a:latin typeface="Arial"/>
                <a:ea typeface="Arial"/>
                <a:cs typeface="Arial"/>
                <a:sym typeface="Arial"/>
              </a:rPr>
              <a:t>998</a:t>
            </a:r>
          </a:p>
          <a:p>
            <a:pPr lvl="0" rtl="0">
              <a:lnSpc>
                <a:spcPct val="100000"/>
              </a:lnSpc>
              <a:spcBef>
                <a:spcPts val="0"/>
              </a:spcBef>
              <a:buNone/>
            </a:pPr>
            <a:r>
              <a:rPr lang="en-US" sz="2117">
                <a:solidFill>
                  <a:srgbClr val="000000"/>
                </a:solidFill>
                <a:latin typeface="Arial"/>
                <a:ea typeface="Arial"/>
                <a:cs typeface="Arial"/>
                <a:sym typeface="Arial"/>
              </a:rPr>
              <a:t>997</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函数闭包</a:t>
            </a:r>
          </a:p>
        </p:txBody>
      </p:sp>
      <p:sp>
        <p:nvSpPr>
          <p:cNvPr id="99" name="Shape 99"/>
          <p:cNvSpPr txBox="1"/>
          <p:nvPr>
            <p:ph idx="1" type="body"/>
          </p:nvPr>
        </p:nvSpPr>
        <p:spPr>
          <a:xfrm>
            <a:off x="309250" y="1824650"/>
            <a:ext cx="9629100" cy="5561674"/>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Upvalue</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一个函数所使用的定义在它的函数体之外的局部变量（external local variable）称为这个函数的upvalue。</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在前面的代码中，函数countDown使用的定义在函数createCountdownTimer中的局部变量ms就是countDown的upvalue，但ms对createCountdownTimer而言只是一个局部变量，不是upvalue。</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函数闭包</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一个函数和它的所有upvalue构成了一个函数闭包。函数闭包是Lua这一类“函数式”语言的核心概念，建议读者结合示例和相应文档仔细体会。</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Lua函数闭包与C函数的比较</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Lua函数闭包使函数在几次调用间具有保持自身状态的能力，从此角度看，与带静态局部变量的C函数相似。但二者其实截然不同：前者是一个运行时对象，后者只是一个静态地址；前者可以有“同一类型”的若干实例，每个实例都有自己的状态（如前面的例子），而后者只是一个静态地址，谈不上实例化。</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基于对象的编程*</a:t>
            </a:r>
          </a:p>
        </p:txBody>
      </p:sp>
      <p:sp>
        <p:nvSpPr>
          <p:cNvPr id="105" name="Shape 105"/>
          <p:cNvSpPr txBox="1"/>
          <p:nvPr>
            <p:ph idx="1" type="body"/>
          </p:nvPr>
        </p:nvSpPr>
        <p:spPr>
          <a:xfrm>
            <a:off x="304800" y="1320800"/>
            <a:ext cx="4545274" cy="593165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function createFoo(name)</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local </a:t>
            </a:r>
            <a:r>
              <a:rPr lang="en-US" sz="2133">
                <a:solidFill>
                  <a:srgbClr val="990000"/>
                </a:solidFill>
                <a:latin typeface="Arial"/>
                <a:ea typeface="Arial"/>
                <a:cs typeface="Arial"/>
                <a:sym typeface="Arial"/>
              </a:rPr>
              <a:t>data</a:t>
            </a:r>
            <a:r>
              <a:rPr lang="en-US" sz="2133">
                <a:solidFill>
                  <a:srgbClr val="000000"/>
                </a:solidFill>
                <a:latin typeface="Arial"/>
                <a:ea typeface="Arial"/>
                <a:cs typeface="Arial"/>
                <a:sym typeface="Arial"/>
              </a:rPr>
              <a:t> = { name = name }</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local obj = {}</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function obj.SetName(name)</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a:t>
            </a:r>
            <a:r>
              <a:rPr lang="en-US" sz="2133">
                <a:solidFill>
                  <a:srgbClr val="990000"/>
                </a:solidFill>
                <a:latin typeface="Arial"/>
                <a:ea typeface="Arial"/>
                <a:cs typeface="Arial"/>
                <a:sym typeface="Arial"/>
              </a:rPr>
              <a:t>data</a:t>
            </a:r>
            <a:r>
              <a:rPr lang="en-US" sz="2133">
                <a:solidFill>
                  <a:srgbClr val="000000"/>
                </a:solidFill>
                <a:latin typeface="Arial"/>
                <a:ea typeface="Arial"/>
                <a:cs typeface="Arial"/>
                <a:sym typeface="Arial"/>
              </a:rPr>
              <a:t>.name = name</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end</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function obj.GetName()</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return </a:t>
            </a:r>
            <a:r>
              <a:rPr lang="en-US" sz="2133">
                <a:solidFill>
                  <a:srgbClr val="990000"/>
                </a:solidFill>
                <a:latin typeface="Arial"/>
                <a:ea typeface="Arial"/>
                <a:cs typeface="Arial"/>
                <a:sym typeface="Arial"/>
              </a:rPr>
              <a:t>data</a:t>
            </a:r>
            <a:r>
              <a:rPr lang="en-US" sz="2133">
                <a:solidFill>
                  <a:srgbClr val="000000"/>
                </a:solidFill>
                <a:latin typeface="Arial"/>
                <a:ea typeface="Arial"/>
                <a:cs typeface="Arial"/>
                <a:sym typeface="Arial"/>
              </a:rPr>
              <a:t>.name</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end</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return obj</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end</a:t>
            </a:r>
          </a:p>
        </p:txBody>
      </p:sp>
      <p:sp>
        <p:nvSpPr>
          <p:cNvPr id="106" name="Shape 106"/>
          <p:cNvSpPr txBox="1"/>
          <p:nvPr>
            <p:ph idx="2" type="body"/>
          </p:nvPr>
        </p:nvSpPr>
        <p:spPr>
          <a:xfrm>
            <a:off x="5384800" y="1320800"/>
            <a:ext cx="4543374" cy="5561674"/>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o = createFoo("Sam")</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print("name:", o.GetName())</a:t>
            </a:r>
          </a:p>
          <a:p>
            <a:pPr lvl="0" rtl="0">
              <a:lnSpc>
                <a:spcPct val="100000"/>
              </a:lnSpc>
              <a:spcBef>
                <a:spcPts val="0"/>
              </a:spcBef>
              <a:buNone/>
            </a:pP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o.SetName("Lucy")</a:t>
            </a:r>
          </a:p>
          <a:p>
            <a:pPr lvl="0" rtl="0">
              <a:lnSpc>
                <a:spcPct val="100000"/>
              </a:lnSpc>
              <a:spcBef>
                <a:spcPts val="0"/>
              </a:spcBef>
              <a:buNone/>
            </a:pPr>
            <a:r>
              <a:rPr lang="en-US" sz="2133">
                <a:solidFill>
                  <a:srgbClr val="000000"/>
                </a:solidFill>
                <a:latin typeface="Arial"/>
                <a:ea typeface="Arial"/>
                <a:cs typeface="Arial"/>
                <a:sym typeface="Arial"/>
              </a:rPr>
              <a:t>print("name:", o.GetName())</a:t>
            </a:r>
          </a:p>
          <a:p>
            <a:pPr lvl="0" rtl="0">
              <a:lnSpc>
                <a:spcPct val="100000"/>
              </a:lnSpc>
              <a:spcBef>
                <a:spcPts val="0"/>
              </a:spcBef>
              <a:buNone/>
            </a:pPr>
            <a:r>
              <a:rPr lang="en-US" sz="2133">
                <a:solidFill>
                  <a:srgbClr val="000000"/>
                </a:solidFill>
                <a:latin typeface="Arial"/>
                <a:ea typeface="Arial"/>
                <a:cs typeface="Arial"/>
                <a:sym typeface="Arial"/>
              </a:rPr>
              <a:t> </a:t>
            </a:r>
          </a:p>
          <a:p>
            <a:pPr lvl="0" rtl="0">
              <a:lnSpc>
                <a:spcPct val="100000"/>
              </a:lnSpc>
              <a:spcBef>
                <a:spcPts val="0"/>
              </a:spcBef>
              <a:buNone/>
            </a:pPr>
            <a:r>
              <a:rPr lang="en-US" sz="2133">
                <a:solidFill>
                  <a:srgbClr val="000000"/>
                </a:solidFill>
                <a:latin typeface="Arial"/>
                <a:ea typeface="Arial"/>
                <a:cs typeface="Arial"/>
                <a:sym typeface="Arial"/>
              </a:rPr>
              <a:t>输出结果：</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name: Sam </a:t>
            </a:r>
          </a:p>
          <a:p>
            <a:pPr lvl="0" rtl="0">
              <a:lnSpc>
                <a:spcPct val="100000"/>
              </a:lnSpc>
              <a:spcBef>
                <a:spcPts val="0"/>
              </a:spcBef>
              <a:buNone/>
            </a:pPr>
            <a:r>
              <a:rPr lang="en-US" sz="2133">
                <a:solidFill>
                  <a:srgbClr val="000000"/>
                </a:solidFill>
                <a:latin typeface="Arial"/>
                <a:ea typeface="Arial"/>
                <a:cs typeface="Arial"/>
                <a:sym typeface="Arial"/>
              </a:rPr>
              <a:t>name: Lucy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基于对象的编程*</a:t>
            </a:r>
          </a:p>
        </p:txBody>
      </p:sp>
      <p:sp>
        <p:nvSpPr>
          <p:cNvPr id="112" name="Shape 112"/>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实现要点 </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把需要隐藏的成员放在一张表里，把该表作为公有成员函数的upvalue；再把所有的共有成员放在另一张表里，把这张表作为对象。</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局限性 </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考虑到对象继承的情况，这种方法的适用性有所限制。但另一方面，是否需要对象继承要视情况而定。</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元表</a:t>
            </a:r>
          </a:p>
        </p:txBody>
      </p:sp>
      <p:sp>
        <p:nvSpPr>
          <p:cNvPr id="118" name="Shape 118"/>
          <p:cNvSpPr txBox="1"/>
          <p:nvPr>
            <p:ph idx="1" type="body"/>
          </p:nvPr>
        </p:nvSpPr>
        <p:spPr>
          <a:xfrm>
            <a:off x="304800" y="1828800"/>
            <a:ext cx="9626599" cy="556260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t = {}</a:t>
            </a:r>
          </a:p>
          <a:p>
            <a:pPr lvl="0" rtl="0">
              <a:lnSpc>
                <a:spcPct val="100000"/>
              </a:lnSpc>
              <a:spcBef>
                <a:spcPts val="0"/>
              </a:spcBef>
              <a:buNone/>
            </a:pPr>
            <a:r>
              <a:rPr lang="en-US" sz="2133">
                <a:solidFill>
                  <a:srgbClr val="000000"/>
                </a:solidFill>
                <a:latin typeface="Arial"/>
                <a:ea typeface="Arial"/>
                <a:cs typeface="Arial"/>
                <a:sym typeface="Arial"/>
              </a:rPr>
              <a:t>t2 = { a = " and ", b = "Li Lei", c = "Han Meimei" }</a:t>
            </a:r>
          </a:p>
          <a:p>
            <a:pPr lvl="0" rtl="0">
              <a:lnSpc>
                <a:spcPct val="100000"/>
              </a:lnSpc>
              <a:spcBef>
                <a:spcPts val="0"/>
              </a:spcBef>
              <a:buNone/>
            </a:pPr>
            <a:r>
              <a:rPr lang="en-US" sz="2133">
                <a:solidFill>
                  <a:srgbClr val="000000"/>
                </a:solidFill>
                <a:latin typeface="Arial"/>
                <a:ea typeface="Arial"/>
                <a:cs typeface="Arial"/>
                <a:sym typeface="Arial"/>
              </a:rPr>
              <a:t>m = { </a:t>
            </a:r>
            <a:r>
              <a:rPr lang="en-US" sz="2133">
                <a:solidFill>
                  <a:srgbClr val="990000"/>
                </a:solidFill>
                <a:latin typeface="Arial"/>
                <a:ea typeface="Arial"/>
                <a:cs typeface="Arial"/>
                <a:sym typeface="Arial"/>
              </a:rPr>
              <a:t>__index</a:t>
            </a:r>
            <a:r>
              <a:rPr lang="en-US" sz="2133">
                <a:solidFill>
                  <a:srgbClr val="000000"/>
                </a:solidFill>
                <a:latin typeface="Arial"/>
                <a:ea typeface="Arial"/>
                <a:cs typeface="Arial"/>
                <a:sym typeface="Arial"/>
              </a:rPr>
              <a:t> = t2}</a:t>
            </a:r>
            <a:br>
              <a:rPr lang="en-US" sz="2133">
                <a:solidFill>
                  <a:srgbClr val="000000"/>
                </a:solidFill>
                <a:latin typeface="Arial"/>
                <a:ea typeface="Arial"/>
                <a:cs typeface="Arial"/>
                <a:sym typeface="Arial"/>
              </a:rPr>
            </a:br>
            <a:r>
              <a:rPr lang="en-US" sz="2133">
                <a:solidFill>
                  <a:srgbClr val="990000"/>
                </a:solidFill>
                <a:latin typeface="Arial"/>
                <a:ea typeface="Arial"/>
                <a:cs typeface="Arial"/>
                <a:sym typeface="Arial"/>
              </a:rPr>
              <a:t>setmetatable</a:t>
            </a:r>
            <a:r>
              <a:rPr lang="en-US" sz="2133">
                <a:solidFill>
                  <a:srgbClr val="000000"/>
                </a:solidFill>
                <a:latin typeface="Arial"/>
                <a:ea typeface="Arial"/>
                <a:cs typeface="Arial"/>
                <a:sym typeface="Arial"/>
              </a:rPr>
              <a:t>(t, m)  --设表m为表t的元表</a:t>
            </a:r>
          </a:p>
          <a:p>
            <a:pPr lvl="0" rtl="0">
              <a:lnSpc>
                <a:spcPct val="100000"/>
              </a:lnSpc>
              <a:spcBef>
                <a:spcPts val="0"/>
              </a:spcBef>
              <a:buNone/>
            </a:pP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for k, v in pairs(t) do  --穷举表t</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print(k, v)</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end</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print("-------------")</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print(t.b, t.a, t.c)</a:t>
            </a:r>
          </a:p>
          <a:p>
            <a:pPr lvl="0" rtl="0">
              <a:lnSpc>
                <a:spcPct val="100000"/>
              </a:lnSpc>
              <a:spcBef>
                <a:spcPts val="0"/>
              </a:spcBef>
              <a:buNone/>
            </a:pP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输出结果：</a:t>
            </a:r>
          </a:p>
          <a:p>
            <a:pPr lvl="0" rtl="0">
              <a:lnSpc>
                <a:spcPct val="100000"/>
              </a:lnSpc>
              <a:spcBef>
                <a:spcPts val="0"/>
              </a:spcBef>
              <a:buNone/>
            </a:pPr>
            <a:r>
              <a:rPr lang="en-US" sz="2133">
                <a:solidFill>
                  <a:srgbClr val="000000"/>
                </a:solidFill>
                <a:latin typeface="Arial"/>
                <a:ea typeface="Arial"/>
                <a:cs typeface="Arial"/>
                <a:sym typeface="Arial"/>
              </a:rPr>
              <a:t>-------------</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Li Lei and Han Meimei</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元表</a:t>
            </a:r>
          </a:p>
        </p:txBody>
      </p:sp>
      <p:sp>
        <p:nvSpPr>
          <p:cNvPr id="124" name="Shape 124"/>
          <p:cNvSpPr txBox="1"/>
          <p:nvPr>
            <p:ph idx="1" type="body"/>
          </p:nvPr>
        </p:nvSpPr>
        <p:spPr>
          <a:xfrm>
            <a:off x="308200" y="1827900"/>
            <a:ext cx="4545274" cy="5559949"/>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function add(t1, t2)</a:t>
            </a:r>
          </a:p>
          <a:p>
            <a:pPr lvl="0" rtl="0">
              <a:lnSpc>
                <a:spcPct val="100000"/>
              </a:lnSpc>
              <a:spcBef>
                <a:spcPts val="0"/>
              </a:spcBef>
              <a:buNone/>
            </a:pPr>
            <a:r>
              <a:rPr lang="en-US" sz="2133">
                <a:solidFill>
                  <a:srgbClr val="000000"/>
                </a:solidFill>
                <a:latin typeface="Arial"/>
                <a:ea typeface="Arial"/>
                <a:cs typeface="Arial"/>
                <a:sym typeface="Arial"/>
              </a:rPr>
              <a:t>  --‘#’运算符取表长度</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local length = #t1</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for i = 1, length do</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t1[i] = t1[i] + t2[i]</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end</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return t1</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end</a:t>
            </a:r>
          </a:p>
          <a:p>
            <a:pPr lvl="0" rtl="0">
              <a:lnSpc>
                <a:spcPct val="100000"/>
              </a:lnSpc>
              <a:spcBef>
                <a:spcPts val="0"/>
              </a:spcBef>
              <a:buNone/>
            </a:pPr>
            <a:r>
              <a:rPr lang="en-US" sz="2133">
                <a:solidFill>
                  <a:srgbClr val="000000"/>
                </a:solidFill>
                <a:latin typeface="Arial"/>
                <a:ea typeface="Arial"/>
                <a:cs typeface="Arial"/>
                <a:sym typeface="Arial"/>
              </a:rPr>
              <a:t> </a:t>
            </a:r>
          </a:p>
          <a:p>
            <a:pPr lvl="0" rtl="0">
              <a:lnSpc>
                <a:spcPct val="100000"/>
              </a:lnSpc>
              <a:spcBef>
                <a:spcPts val="0"/>
              </a:spcBef>
              <a:buNone/>
            </a:pPr>
            <a:r>
              <a:rPr lang="en-US" sz="2133">
                <a:solidFill>
                  <a:srgbClr val="000000"/>
                </a:solidFill>
                <a:latin typeface="Arial"/>
                <a:ea typeface="Arial"/>
                <a:cs typeface="Arial"/>
                <a:sym typeface="Arial"/>
              </a:rPr>
              <a:t>t1 = { 1, 2, 3 }</a:t>
            </a:r>
          </a:p>
          <a:p>
            <a:pPr lvl="0" rtl="0">
              <a:lnSpc>
                <a:spcPct val="100000"/>
              </a:lnSpc>
              <a:spcBef>
                <a:spcPts val="0"/>
              </a:spcBef>
              <a:buNone/>
            </a:pPr>
            <a:r>
              <a:rPr lang="en-US" sz="2133">
                <a:solidFill>
                  <a:srgbClr val="000000"/>
                </a:solidFill>
                <a:latin typeface="Arial"/>
                <a:ea typeface="Arial"/>
                <a:cs typeface="Arial"/>
                <a:sym typeface="Arial"/>
              </a:rPr>
              <a:t>t2 = { 10, 20, 30 }</a:t>
            </a:r>
            <a:r>
              <a:rPr lang="en-US" sz="2133">
                <a:solidFill>
                  <a:srgbClr val="990000"/>
                </a:solidFill>
                <a:latin typeface="Arial"/>
                <a:ea typeface="Arial"/>
                <a:cs typeface="Arial"/>
                <a:sym typeface="Arial"/>
              </a:rPr>
              <a:t> </a:t>
            </a:r>
          </a:p>
          <a:p>
            <a:pPr lvl="0" rtl="0">
              <a:lnSpc>
                <a:spcPct val="100000"/>
              </a:lnSpc>
              <a:spcBef>
                <a:spcPts val="0"/>
              </a:spcBef>
              <a:buNone/>
            </a:pPr>
            <a:r>
              <a:rPr lang="en-US" sz="2133">
                <a:solidFill>
                  <a:srgbClr val="990000"/>
                </a:solidFill>
                <a:latin typeface="Arial"/>
                <a:ea typeface="Arial"/>
                <a:cs typeface="Arial"/>
                <a:sym typeface="Arial"/>
              </a:rPr>
              <a:t>setmetatable</a:t>
            </a:r>
            <a:r>
              <a:rPr lang="en-US" sz="2133">
                <a:solidFill>
                  <a:srgbClr val="000000"/>
                </a:solidFill>
                <a:latin typeface="Arial"/>
                <a:ea typeface="Arial"/>
                <a:cs typeface="Arial"/>
                <a:sym typeface="Arial"/>
              </a:rPr>
              <a:t>(t1, { </a:t>
            </a:r>
            <a:r>
              <a:rPr lang="en-US" sz="2133">
                <a:solidFill>
                  <a:srgbClr val="990000"/>
                </a:solidFill>
                <a:latin typeface="Arial"/>
                <a:ea typeface="Arial"/>
                <a:cs typeface="Arial"/>
                <a:sym typeface="Arial"/>
              </a:rPr>
              <a:t>__add</a:t>
            </a:r>
            <a:r>
              <a:rPr lang="en-US" sz="2133">
                <a:solidFill>
                  <a:srgbClr val="000000"/>
                </a:solidFill>
                <a:latin typeface="Arial"/>
                <a:ea typeface="Arial"/>
                <a:cs typeface="Arial"/>
                <a:sym typeface="Arial"/>
              </a:rPr>
              <a:t> = add })</a:t>
            </a:r>
            <a:r>
              <a:rPr lang="en-US" sz="2133">
                <a:solidFill>
                  <a:srgbClr val="990000"/>
                </a:solidFill>
                <a:latin typeface="Arial"/>
                <a:ea typeface="Arial"/>
                <a:cs typeface="Arial"/>
                <a:sym typeface="Arial"/>
              </a:rPr>
              <a:t> </a:t>
            </a:r>
          </a:p>
          <a:p>
            <a:pPr lvl="0" rtl="0">
              <a:lnSpc>
                <a:spcPct val="100000"/>
              </a:lnSpc>
              <a:spcBef>
                <a:spcPts val="0"/>
              </a:spcBef>
              <a:buNone/>
            </a:pPr>
            <a:r>
              <a:rPr lang="en-US" sz="2133">
                <a:solidFill>
                  <a:srgbClr val="990000"/>
                </a:solidFill>
                <a:latin typeface="Arial"/>
                <a:ea typeface="Arial"/>
                <a:cs typeface="Arial"/>
                <a:sym typeface="Arial"/>
              </a:rPr>
              <a:t>setmetatable</a:t>
            </a:r>
            <a:r>
              <a:rPr lang="en-US" sz="2133">
                <a:solidFill>
                  <a:srgbClr val="000000"/>
                </a:solidFill>
                <a:latin typeface="Arial"/>
                <a:ea typeface="Arial"/>
                <a:cs typeface="Arial"/>
                <a:sym typeface="Arial"/>
              </a:rPr>
              <a:t>(t2, { </a:t>
            </a:r>
            <a:r>
              <a:rPr lang="en-US" sz="2133">
                <a:solidFill>
                  <a:srgbClr val="990000"/>
                </a:solidFill>
                <a:latin typeface="Arial"/>
                <a:ea typeface="Arial"/>
                <a:cs typeface="Arial"/>
                <a:sym typeface="Arial"/>
              </a:rPr>
              <a:t>__add</a:t>
            </a:r>
            <a:r>
              <a:rPr lang="en-US" sz="2133">
                <a:solidFill>
                  <a:srgbClr val="000000"/>
                </a:solidFill>
                <a:latin typeface="Arial"/>
                <a:ea typeface="Arial"/>
                <a:cs typeface="Arial"/>
                <a:sym typeface="Arial"/>
              </a:rPr>
              <a:t> = add })</a:t>
            </a:r>
          </a:p>
          <a:p>
            <a:pPr lvl="0" rtl="0">
              <a:lnSpc>
                <a:spcPct val="100000"/>
              </a:lnSpc>
              <a:spcBef>
                <a:spcPts val="0"/>
              </a:spcBef>
              <a:buNone/>
            </a:pPr>
            <a:r>
              <a:rPr lang="en-US" sz="2133">
                <a:solidFill>
                  <a:srgbClr val="000000"/>
                </a:solidFill>
                <a:latin typeface="Arial"/>
                <a:ea typeface="Arial"/>
                <a:cs typeface="Arial"/>
                <a:sym typeface="Arial"/>
              </a:rPr>
              <a:t> </a:t>
            </a:r>
          </a:p>
          <a:p>
            <a:pPr lvl="0" rtl="0">
              <a:lnSpc>
                <a:spcPct val="100000"/>
              </a:lnSpc>
              <a:spcBef>
                <a:spcPts val="0"/>
              </a:spcBef>
              <a:buNone/>
            </a:pPr>
            <a:r>
              <a:rPr lang="en-US" sz="2133">
                <a:solidFill>
                  <a:srgbClr val="000000"/>
                </a:solidFill>
                <a:latin typeface="Arial"/>
                <a:ea typeface="Arial"/>
                <a:cs typeface="Arial"/>
                <a:sym typeface="Arial"/>
              </a:rPr>
              <a:t>t1 = t1 + t2 </a:t>
            </a:r>
          </a:p>
        </p:txBody>
      </p:sp>
      <p:sp>
        <p:nvSpPr>
          <p:cNvPr id="125" name="Shape 125"/>
          <p:cNvSpPr txBox="1"/>
          <p:nvPr>
            <p:ph idx="2" type="body"/>
          </p:nvPr>
        </p:nvSpPr>
        <p:spPr>
          <a:xfrm>
            <a:off x="5384800" y="1828800"/>
            <a:ext cx="4546599" cy="556260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--穷举表t1</a:t>
            </a:r>
          </a:p>
          <a:p>
            <a:pPr lvl="0" rtl="0">
              <a:lnSpc>
                <a:spcPct val="100000"/>
              </a:lnSpc>
              <a:spcBef>
                <a:spcPts val="0"/>
              </a:spcBef>
              <a:buNone/>
            </a:pPr>
            <a:r>
              <a:rPr lang="en-US" sz="2133">
                <a:solidFill>
                  <a:srgbClr val="000000"/>
                </a:solidFill>
                <a:latin typeface="Arial"/>
                <a:ea typeface="Arial"/>
                <a:cs typeface="Arial"/>
                <a:sym typeface="Arial"/>
              </a:rPr>
              <a:t>for i = 1, #t1 do</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print(t1[i])</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end  </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输出结果：</a:t>
            </a:r>
          </a:p>
          <a:p>
            <a:pPr lvl="0" rtl="0">
              <a:lnSpc>
                <a:spcPct val="100000"/>
              </a:lnSpc>
              <a:spcBef>
                <a:spcPts val="0"/>
              </a:spcBef>
              <a:buNone/>
            </a:pPr>
            <a:r>
              <a:rPr lang="en-US" sz="2133">
                <a:solidFill>
                  <a:srgbClr val="000000"/>
                </a:solidFill>
                <a:latin typeface="Arial"/>
                <a:ea typeface="Arial"/>
                <a:cs typeface="Arial"/>
                <a:sym typeface="Arial"/>
              </a:rPr>
              <a:t>11</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22</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33</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元表</a:t>
            </a:r>
          </a:p>
        </p:txBody>
      </p:sp>
      <p:sp>
        <p:nvSpPr>
          <p:cNvPr id="131" name="Shape 131"/>
          <p:cNvSpPr txBox="1"/>
          <p:nvPr>
            <p:ph idx="1" type="body"/>
          </p:nvPr>
        </p:nvSpPr>
        <p:spPr>
          <a:xfrm>
            <a:off x="304825" y="1627200"/>
            <a:ext cx="9660424" cy="55461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元表</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元表本身只是一张普通的表，一般带有一些特殊的事件回调函数，通过 setmetatable被设置到某个对象上进而影响这个对象的行为。回调事件（如__index和__add）由Lua定义，而事件回调函数由脚本用户定义并在相应事件发生时被Lua解释器调用。以前面的代码为例，表的加法运算在缺省状态下将产生异常，但是设置了适当元表的表就可以进行加法运算了——Lua解释器将在表做加法运算时调用用户定义的__add回调函数。</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重载运算符</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从前面的例子里读者可能已经意识到在Lua里运算符可以被重载。确实是这样，不仅是“+”运算，几乎所有的对象的运算符都可以被重载。</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更多内容</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元表Lua的内容十分丰富，建议读者参考Lua手册获得更多了解。</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04800" y="101600"/>
            <a:ext cx="9625200" cy="992950"/>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基于原型的继承*</a:t>
            </a:r>
          </a:p>
        </p:txBody>
      </p:sp>
      <p:sp>
        <p:nvSpPr>
          <p:cNvPr id="137" name="Shape 137"/>
          <p:cNvSpPr txBox="1"/>
          <p:nvPr>
            <p:ph idx="1" type="body"/>
          </p:nvPr>
        </p:nvSpPr>
        <p:spPr>
          <a:xfrm>
            <a:off x="304800" y="812800"/>
            <a:ext cx="4543374" cy="6730125"/>
          </a:xfrm>
          <a:prstGeom prst="rect">
            <a:avLst/>
          </a:prstGeom>
        </p:spPr>
        <p:txBody>
          <a:bodyPr anchorCtr="0" anchor="t" bIns="38100" lIns="38100" rIns="38100" tIns="38100">
            <a:noAutofit/>
          </a:bodyPr>
          <a:lstStyle/>
          <a:p>
            <a:pPr lvl="0" rtl="0">
              <a:lnSpc>
                <a:spcPct val="100000"/>
              </a:lnSpc>
              <a:spcBef>
                <a:spcPts val="0"/>
              </a:spcBef>
              <a:buNone/>
            </a:pPr>
            <a:r>
              <a:rPr lang="en-US" sz="1600">
                <a:solidFill>
                  <a:srgbClr val="000000"/>
                </a:solidFill>
                <a:latin typeface="Arial"/>
                <a:ea typeface="Arial"/>
                <a:cs typeface="Arial"/>
                <a:sym typeface="Arial"/>
              </a:rPr>
              <a:t>Robot = { name = "Sam", id = 001 }</a:t>
            </a:r>
          </a:p>
          <a:p>
            <a:pPr lvl="0" rtl="0">
              <a:lnSpc>
                <a:spcPct val="100000"/>
              </a:lnSpc>
              <a:spcBef>
                <a:spcPts val="0"/>
              </a:spcBef>
              <a:buNone/>
            </a:pP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function Robot:New(extension)</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local t = </a:t>
            </a:r>
            <a:r>
              <a:rPr lang="en-US" sz="1600">
                <a:solidFill>
                  <a:srgbClr val="990000"/>
                </a:solidFill>
                <a:latin typeface="Arial"/>
                <a:ea typeface="Arial"/>
                <a:cs typeface="Arial"/>
                <a:sym typeface="Arial"/>
              </a:rPr>
              <a:t>setmetatable(extension or { }, self)</a:t>
            </a:r>
            <a:br>
              <a:rPr lang="en-US" sz="1600">
                <a:solidFill>
                  <a:srgbClr val="000000"/>
                </a:solidFill>
                <a:latin typeface="Arial"/>
                <a:ea typeface="Arial"/>
                <a:cs typeface="Arial"/>
                <a:sym typeface="Arial"/>
              </a:rPr>
            </a:br>
            <a:r>
              <a:rPr lang="en-US" sz="1600">
                <a:solidFill>
                  <a:srgbClr val="990000"/>
                </a:solidFill>
                <a:latin typeface="Arial"/>
                <a:ea typeface="Arial"/>
                <a:cs typeface="Arial"/>
                <a:sym typeface="Arial"/>
              </a:rPr>
              <a:t>  self.__index = self</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return t</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end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function Robot:SetName(name)</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self.name = name</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end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function Robot:GetName()</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return self.name</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end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function Robot:SetId(id)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self.id = id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end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function Robot:GetId()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return self.id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end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robot = </a:t>
            </a:r>
            <a:r>
              <a:rPr lang="en-US" sz="1600">
                <a:solidFill>
                  <a:srgbClr val="990000"/>
                </a:solidFill>
                <a:latin typeface="Arial"/>
                <a:ea typeface="Arial"/>
                <a:cs typeface="Arial"/>
                <a:sym typeface="Arial"/>
              </a:rPr>
              <a:t>Robot:New()</a:t>
            </a:r>
          </a:p>
          <a:p>
            <a:pPr lvl="0" rtl="0">
              <a:lnSpc>
                <a:spcPct val="100000"/>
              </a:lnSpc>
              <a:spcBef>
                <a:spcPts val="0"/>
              </a:spcBef>
              <a:buNone/>
            </a:pP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print("robot's name:", robot:GetName())</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print("robot's id:", robot:GetId())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print("-----------------")</a:t>
            </a:r>
          </a:p>
          <a:p>
            <a:pPr lvl="0" rtl="0">
              <a:lnSpc>
                <a:spcPct val="100000"/>
              </a:lnSpc>
              <a:spcBef>
                <a:spcPts val="0"/>
              </a:spcBef>
              <a:buNone/>
            </a:pP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FootballRobot = </a:t>
            </a:r>
            <a:r>
              <a:rPr lang="en-US" sz="1600">
                <a:solidFill>
                  <a:srgbClr val="990000"/>
                </a:solidFill>
                <a:latin typeface="Arial"/>
                <a:ea typeface="Arial"/>
                <a:cs typeface="Arial"/>
                <a:sym typeface="Arial"/>
              </a:rPr>
              <a:t>Robot:New(</a:t>
            </a:r>
            <a:br>
              <a:rPr lang="en-US" sz="1600">
                <a:solidFill>
                  <a:srgbClr val="000000"/>
                </a:solidFill>
                <a:latin typeface="Arial"/>
                <a:ea typeface="Arial"/>
                <a:cs typeface="Arial"/>
                <a:sym typeface="Arial"/>
              </a:rPr>
            </a:br>
            <a:r>
              <a:rPr lang="en-US" sz="1600">
                <a:solidFill>
                  <a:srgbClr val="990000"/>
                </a:solidFill>
                <a:latin typeface="Arial"/>
                <a:ea typeface="Arial"/>
                <a:cs typeface="Arial"/>
                <a:sym typeface="Arial"/>
              </a:rPr>
              <a:t>  {position = "right back"})</a:t>
            </a:r>
          </a:p>
        </p:txBody>
      </p:sp>
      <p:sp>
        <p:nvSpPr>
          <p:cNvPr id="138" name="Shape 138"/>
          <p:cNvSpPr txBox="1"/>
          <p:nvPr>
            <p:ph idx="2" type="body"/>
          </p:nvPr>
        </p:nvSpPr>
        <p:spPr>
          <a:xfrm>
            <a:off x="5384800" y="812800"/>
            <a:ext cx="4543374" cy="6730125"/>
          </a:xfrm>
          <a:prstGeom prst="rect">
            <a:avLst/>
          </a:prstGeom>
        </p:spPr>
        <p:txBody>
          <a:bodyPr anchorCtr="0" anchor="t" bIns="38100" lIns="38100" rIns="38100" tIns="38100">
            <a:noAutofit/>
          </a:bodyPr>
          <a:lstStyle/>
          <a:p>
            <a:pPr lvl="0" rtl="0">
              <a:lnSpc>
                <a:spcPct val="100000"/>
              </a:lnSpc>
              <a:spcBef>
                <a:spcPts val="0"/>
              </a:spcBef>
              <a:buNone/>
            </a:pPr>
            <a:r>
              <a:rPr lang="en-US" sz="1600">
                <a:solidFill>
                  <a:srgbClr val="000000"/>
                </a:solidFill>
                <a:latin typeface="Arial"/>
                <a:ea typeface="Arial"/>
                <a:cs typeface="Arial"/>
                <a:sym typeface="Arial"/>
              </a:rPr>
              <a:t>function FootballRobot:SetPosition(p)</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self.position = p</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end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function FootballRobot:GetPosition()</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return self.position</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end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fr = </a:t>
            </a:r>
            <a:r>
              <a:rPr lang="en-US" sz="1600">
                <a:solidFill>
                  <a:srgbClr val="990000"/>
                </a:solidFill>
                <a:latin typeface="Arial"/>
                <a:ea typeface="Arial"/>
                <a:cs typeface="Arial"/>
                <a:sym typeface="Arial"/>
              </a:rPr>
              <a:t>FootballRobot:New()</a:t>
            </a:r>
          </a:p>
          <a:p>
            <a:pPr lvl="0" rtl="0">
              <a:lnSpc>
                <a:spcPct val="100000"/>
              </a:lnSpc>
              <a:spcBef>
                <a:spcPts val="0"/>
              </a:spcBef>
              <a:buNone/>
            </a:pP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print("fr's position:", fr:GetPosition())</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print("fr's name:", fr:GetName())</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print("fr's id:", fr:GetId())</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print("-----------------")</a:t>
            </a:r>
          </a:p>
          <a:p>
            <a:pPr lvl="0" rtl="0">
              <a:lnSpc>
                <a:spcPct val="100000"/>
              </a:lnSpc>
              <a:spcBef>
                <a:spcPts val="0"/>
              </a:spcBef>
              <a:buNone/>
            </a:pP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fr:SetName("Bob")</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print("fr's name:", fr:GetName())</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print("robot's name:", robot:GetName())</a:t>
            </a:r>
          </a:p>
          <a:p>
            <a:pPr lvl="0" rtl="0">
              <a:lnSpc>
                <a:spcPct val="100000"/>
              </a:lnSpc>
              <a:spcBef>
                <a:spcPts val="0"/>
              </a:spcBef>
              <a:buNone/>
            </a:pP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输出结果：</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robot's name: Sam</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robot's id: 1</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fr's position: right back</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fr's name: Sam</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fr's id: 1</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fr's name: Bob</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robot's name: Sam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前言</a:t>
            </a:r>
          </a:p>
        </p:txBody>
      </p:sp>
      <p:sp>
        <p:nvSpPr>
          <p:cNvPr id="30" name="Shape 30"/>
          <p:cNvSpPr txBox="1"/>
          <p:nvPr>
            <p:ph idx="1" type="body"/>
          </p:nvPr>
        </p:nvSpPr>
        <p:spPr>
          <a:xfrm>
            <a:off x="205250" y="1422375"/>
            <a:ext cx="9755475" cy="6034674"/>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        本文针对的读者是希望了解Lua或者迅速抓住Lua的关键概念和编程模式的有经验的程序员。因此本文并不打算教给读者诸如条件语句的语法或者函数定义的方式等等显而易见的东西，以及一些诸如变量、函数等现代编程语言普遍的基本概念。本文只打算告诉读者Lua那些与众不同的特性以及它们实际上带来了怎样颠覆以往的、独特的编程思维方式。</a:t>
            </a:r>
          </a:p>
          <a:p>
            <a:pPr lvl="0" rtl="0">
              <a:lnSpc>
                <a:spcPct val="100000"/>
              </a:lnSpc>
              <a:spcBef>
                <a:spcPts val="0"/>
              </a:spcBef>
              <a:buNone/>
            </a:pPr>
            <a:r>
              <a:rPr lang="en-US" sz="2133">
                <a:solidFill>
                  <a:srgbClr val="000000"/>
                </a:solidFill>
                <a:latin typeface="Arial"/>
                <a:ea typeface="Arial"/>
                <a:cs typeface="Arial"/>
                <a:sym typeface="Arial"/>
              </a:rPr>
              <a:t>        本文共分初、中、高阶三大部分，每部分又有若干章节。读者应当从头至尾循序渐进阅读，但标有“*”号的章节（主要讨论OO在Lua中的实现方式）可以略去而不影响对后面内容的理解。读者只要把前两部分完成就可以胜任Lua开发的绝大部分任务。高阶部分可作为选择。</a:t>
            </a:r>
          </a:p>
          <a:p>
            <a:pPr lvl="0" rtl="0">
              <a:lnSpc>
                <a:spcPct val="100000"/>
              </a:lnSpc>
              <a:spcBef>
                <a:spcPts val="0"/>
              </a:spcBef>
              <a:buNone/>
            </a:pPr>
            <a:r>
              <a:rPr lang="en-US" sz="2133">
                <a:solidFill>
                  <a:srgbClr val="000000"/>
                </a:solidFill>
                <a:latin typeface="Arial"/>
                <a:ea typeface="Arial"/>
                <a:cs typeface="Arial"/>
                <a:sym typeface="Arial"/>
              </a:rPr>
              <a:t>        本文不能取代Lua参考手册或者一本全面的Lua教科书，对一些重要的Lua函数也未做足够的说明。在阅读的同时或者之后，读者应当多多参考Lua的正式文档或者其他相关材料（附录里列出了一些常用的Lua参考资料）。</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09250" y="309825"/>
            <a:ext cx="9629100" cy="99424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基于原型的继承*</a:t>
            </a:r>
          </a:p>
        </p:txBody>
      </p:sp>
      <p:sp>
        <p:nvSpPr>
          <p:cNvPr id="144" name="Shape 144"/>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prototype模式</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一个对象既是一个普通的对象，同时也可以作为创建其他对象的原型的对象（即类对象，class object）；动态的改变原型对象的属性就可以动态的影响所有基于此原型的对象；另外，基于一个原型被创建出来的对象可以重载任何属于这个原型对象的方法、属性而不影响原型对象；同时，基于原型被创建出来的对象还可以作为原型来创建其他对象。</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08200" y="308300"/>
            <a:ext cx="9630774" cy="99014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函数环境</a:t>
            </a:r>
          </a:p>
        </p:txBody>
      </p:sp>
      <p:sp>
        <p:nvSpPr>
          <p:cNvPr id="150" name="Shape 150"/>
          <p:cNvSpPr txBox="1"/>
          <p:nvPr>
            <p:ph idx="1" type="body"/>
          </p:nvPr>
        </p:nvSpPr>
        <p:spPr>
          <a:xfrm>
            <a:off x="305475" y="1833525"/>
            <a:ext cx="9625200" cy="560635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function foo()</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  print(g or "'g' is not defined!")</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end</a:t>
            </a:r>
            <a:br>
              <a:rPr lang="en-US" sz="2133">
                <a:solidFill>
                  <a:srgbClr val="000000"/>
                </a:solidFill>
                <a:latin typeface="Arial"/>
                <a:ea typeface="Arial"/>
                <a:cs typeface="Arial"/>
                <a:sym typeface="Arial"/>
              </a:rPr>
            </a:b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foo()</a:t>
            </a:r>
          </a:p>
          <a:p>
            <a:pPr lvl="0" rtl="0">
              <a:lnSpc>
                <a:spcPct val="100000"/>
              </a:lnSpc>
              <a:spcBef>
                <a:spcPts val="0"/>
              </a:spcBef>
              <a:buNone/>
            </a:pPr>
            <a:r>
              <a:rPr lang="en-US" sz="2133">
                <a:solidFill>
                  <a:srgbClr val="990000"/>
                </a:solidFill>
                <a:latin typeface="Arial"/>
                <a:ea typeface="Arial"/>
                <a:cs typeface="Arial"/>
                <a:sym typeface="Arial"/>
              </a:rPr>
              <a:t> </a:t>
            </a:r>
          </a:p>
          <a:p>
            <a:pPr lvl="0" rtl="0">
              <a:lnSpc>
                <a:spcPct val="100000"/>
              </a:lnSpc>
              <a:spcBef>
                <a:spcPts val="0"/>
              </a:spcBef>
              <a:buNone/>
            </a:pPr>
            <a:r>
              <a:rPr lang="en-US" sz="2133">
                <a:solidFill>
                  <a:srgbClr val="000000"/>
                </a:solidFill>
                <a:latin typeface="Arial"/>
                <a:ea typeface="Arial"/>
                <a:cs typeface="Arial"/>
                <a:sym typeface="Arial"/>
              </a:rPr>
              <a:t>env = { g = 100, print = print }</a:t>
            </a:r>
          </a:p>
          <a:p>
            <a:pPr lvl="0" rtl="0">
              <a:lnSpc>
                <a:spcPct val="100000"/>
              </a:lnSpc>
              <a:spcBef>
                <a:spcPts val="0"/>
              </a:spcBef>
              <a:buNone/>
            </a:pPr>
            <a:r>
              <a:rPr lang="en-US" sz="2133">
                <a:solidFill>
                  <a:srgbClr val="990000"/>
                </a:solidFill>
                <a:latin typeface="Arial"/>
                <a:ea typeface="Arial"/>
                <a:cs typeface="Arial"/>
                <a:sym typeface="Arial"/>
              </a:rPr>
              <a:t>setfenv</a:t>
            </a:r>
            <a:r>
              <a:rPr lang="en-US" sz="2133">
                <a:solidFill>
                  <a:srgbClr val="000000"/>
                </a:solidFill>
                <a:latin typeface="Arial"/>
                <a:ea typeface="Arial"/>
                <a:cs typeface="Arial"/>
                <a:sym typeface="Arial"/>
              </a:rPr>
              <a:t>(foo, env)</a:t>
            </a:r>
            <a:r>
              <a:rPr lang="en-US" sz="2133">
                <a:solidFill>
                  <a:srgbClr val="990000"/>
                </a:solidFill>
                <a:latin typeface="Arial"/>
                <a:ea typeface="Arial"/>
                <a:cs typeface="Arial"/>
                <a:sym typeface="Arial"/>
              </a:rPr>
              <a:t>  </a:t>
            </a:r>
            <a:r>
              <a:rPr lang="en-US" sz="2133">
                <a:solidFill>
                  <a:srgbClr val="000000"/>
                </a:solidFill>
                <a:latin typeface="Arial"/>
                <a:ea typeface="Arial"/>
                <a:cs typeface="Arial"/>
                <a:sym typeface="Arial"/>
              </a:rPr>
              <a:t>--设置foo的环境为表env</a:t>
            </a:r>
          </a:p>
          <a:p>
            <a:pPr lvl="0" rtl="0">
              <a:lnSpc>
                <a:spcPct val="100000"/>
              </a:lnSpc>
              <a:spcBef>
                <a:spcPts val="0"/>
              </a:spcBef>
              <a:buNone/>
            </a:pP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foo()</a:t>
            </a:r>
          </a:p>
          <a:p>
            <a:pPr lvl="0" rtl="0">
              <a:lnSpc>
                <a:spcPct val="100000"/>
              </a:lnSpc>
              <a:spcBef>
                <a:spcPts val="0"/>
              </a:spcBef>
              <a:buNone/>
            </a:pP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print(g or "'g' is not defined!")</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输出结果：</a:t>
            </a:r>
          </a:p>
          <a:p>
            <a:pPr lvl="0" rtl="0">
              <a:lnSpc>
                <a:spcPct val="100000"/>
              </a:lnSpc>
              <a:spcBef>
                <a:spcPts val="0"/>
              </a:spcBef>
              <a:buNone/>
            </a:pPr>
            <a:r>
              <a:rPr lang="en-US" sz="2133">
                <a:solidFill>
                  <a:srgbClr val="000000"/>
                </a:solidFill>
                <a:latin typeface="Arial"/>
                <a:ea typeface="Arial"/>
                <a:cs typeface="Arial"/>
                <a:sym typeface="Arial"/>
              </a:rPr>
              <a:t>'g' is not defined!</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100</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'g' is not defined!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函数环境</a:t>
            </a:r>
          </a:p>
        </p:txBody>
      </p:sp>
      <p:sp>
        <p:nvSpPr>
          <p:cNvPr id="156" name="Shape 156"/>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函数环境</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函数环境就是一个函数在运行时所能访问的“全局”变量的集合，装在一个表中。在缺省状态下，一个函数与定义它的函数共享同一个环境；但是每个函数都可以有自己独立的环境，通过setfenv来设定。</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在前面的代码中，函数foo的缺省环境里没有定义变量g，因此第一次执行foo， g为nil。随后，foo被指定了一个环境 { g = 100, print = print }。这个环境定义了（全局）变量g，以及打印函数print，因此第二次执行foo，g的值就是100。但是在定义函数foo的函数的环境下，g仍然是一个未定义的变量。</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函数环境是一个比较复杂的概念，建议读者结合示例与文档仔细体会。</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应用</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利用它可以实现“安全沙箱”执行不受信任的代码；另外Lua的模块（module）的实现也依赖它。</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i="0" lang="en-US" sz="4266">
                <a:solidFill>
                  <a:srgbClr val="000000"/>
                </a:solidFill>
                <a:latin typeface="Arial"/>
                <a:ea typeface="Arial"/>
                <a:cs typeface="Arial"/>
                <a:sym typeface="Arial"/>
              </a:rPr>
              <a:t>模块</a:t>
            </a:r>
          </a:p>
        </p:txBody>
      </p:sp>
      <p:sp>
        <p:nvSpPr>
          <p:cNvPr id="162" name="Shape 162"/>
          <p:cNvSpPr txBox="1"/>
          <p:nvPr>
            <p:ph idx="1" type="body"/>
          </p:nvPr>
        </p:nvSpPr>
        <p:spPr>
          <a:xfrm>
            <a:off x="5181600" y="1422375"/>
            <a:ext cx="4540424" cy="5560124"/>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--test_hello.lua:</a:t>
            </a:r>
          </a:p>
          <a:p>
            <a:pPr lvl="0" rtl="0">
              <a:lnSpc>
                <a:spcPct val="100000"/>
              </a:lnSpc>
              <a:spcBef>
                <a:spcPts val="0"/>
              </a:spcBef>
              <a:buNone/>
            </a:pPr>
            <a:r>
              <a:rPr lang="en-US" sz="2133">
                <a:solidFill>
                  <a:srgbClr val="000000"/>
                </a:solidFill>
                <a:latin typeface="Arial"/>
                <a:ea typeface="Arial"/>
                <a:cs typeface="Arial"/>
                <a:sym typeface="Arial"/>
              </a:rPr>
              <a:t>--使用模块 </a:t>
            </a:r>
          </a:p>
          <a:p>
            <a:pPr lvl="0" rtl="0">
              <a:lnSpc>
                <a:spcPct val="100000"/>
              </a:lnSpc>
              <a:spcBef>
                <a:spcPts val="0"/>
              </a:spcBef>
              <a:buNone/>
            </a:pPr>
            <a:r>
              <a:rPr lang="en-US" sz="2133">
                <a:solidFill>
                  <a:srgbClr val="990000"/>
                </a:solidFill>
                <a:latin typeface="Arial"/>
                <a:ea typeface="Arial"/>
                <a:cs typeface="Arial"/>
                <a:sym typeface="Arial"/>
              </a:rPr>
              <a:t>require</a:t>
            </a:r>
            <a:r>
              <a:rPr lang="en-US" sz="2133">
                <a:solidFill>
                  <a:srgbClr val="000000"/>
                </a:solidFill>
                <a:latin typeface="Arial"/>
                <a:ea typeface="Arial"/>
                <a:cs typeface="Arial"/>
                <a:sym typeface="Arial"/>
              </a:rPr>
              <a:t> "hello" </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print(hello.ver)</a:t>
            </a:r>
          </a:p>
          <a:p>
            <a:pPr lvl="0" rtl="0">
              <a:lnSpc>
                <a:spcPct val="100000"/>
              </a:lnSpc>
              <a:spcBef>
                <a:spcPts val="0"/>
              </a:spcBef>
              <a:buNone/>
            </a:pPr>
            <a:r>
              <a:rPr lang="en-US" sz="2133">
                <a:solidFill>
                  <a:srgbClr val="000000"/>
                </a:solidFill>
                <a:latin typeface="Arial"/>
                <a:ea typeface="Arial"/>
                <a:cs typeface="Arial"/>
                <a:sym typeface="Arial"/>
              </a:rPr>
              <a:t>hello.hello()</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执行test_hello.lua的输出结果：</a:t>
            </a:r>
          </a:p>
          <a:p>
            <a:pPr lvl="0" rtl="0">
              <a:lnSpc>
                <a:spcPct val="100000"/>
              </a:lnSpc>
              <a:spcBef>
                <a:spcPts val="0"/>
              </a:spcBef>
              <a:buNone/>
            </a:pPr>
            <a:r>
              <a:rPr lang="en-US" sz="2133">
                <a:solidFill>
                  <a:srgbClr val="000000"/>
                </a:solidFill>
                <a:latin typeface="Arial"/>
                <a:ea typeface="Arial"/>
                <a:cs typeface="Arial"/>
                <a:sym typeface="Arial"/>
              </a:rPr>
              <a:t>version 0.1</a:t>
            </a:r>
          </a:p>
          <a:p>
            <a:pPr lvl="0" rtl="0">
              <a:lnSpc>
                <a:spcPct val="100000"/>
              </a:lnSpc>
              <a:spcBef>
                <a:spcPts val="0"/>
              </a:spcBef>
              <a:buNone/>
            </a:pPr>
            <a:r>
              <a:rPr lang="en-US" sz="2133">
                <a:solidFill>
                  <a:srgbClr val="000000"/>
                </a:solidFill>
                <a:latin typeface="Arial"/>
                <a:ea typeface="Arial"/>
                <a:cs typeface="Arial"/>
                <a:sym typeface="Arial"/>
              </a:rPr>
              <a:t>Hello!</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t/>
            </a:r>
            <a:endParaRPr sz="2133">
              <a:solidFill>
                <a:srgbClr val="000000"/>
              </a:solidFill>
              <a:latin typeface="Arial"/>
              <a:ea typeface="Arial"/>
              <a:cs typeface="Arial"/>
              <a:sym typeface="Arial"/>
            </a:endParaRPr>
          </a:p>
        </p:txBody>
      </p:sp>
      <p:sp>
        <p:nvSpPr>
          <p:cNvPr id="163" name="Shape 163"/>
          <p:cNvSpPr txBox="1"/>
          <p:nvPr>
            <p:ph idx="2" type="body"/>
          </p:nvPr>
        </p:nvSpPr>
        <p:spPr>
          <a:xfrm>
            <a:off x="406400" y="1422375"/>
            <a:ext cx="4540424" cy="5560124"/>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--hello.lua:</a:t>
            </a:r>
          </a:p>
          <a:p>
            <a:pPr lvl="0" rtl="0">
              <a:lnSpc>
                <a:spcPct val="100000"/>
              </a:lnSpc>
              <a:spcBef>
                <a:spcPts val="0"/>
              </a:spcBef>
              <a:buNone/>
            </a:pPr>
            <a:r>
              <a:rPr lang="en-US" sz="2133">
                <a:solidFill>
                  <a:srgbClr val="000000"/>
                </a:solidFill>
                <a:latin typeface="Arial"/>
                <a:ea typeface="Arial"/>
                <a:cs typeface="Arial"/>
                <a:sym typeface="Arial"/>
              </a:rPr>
              <a:t>--定义名为hello的模块</a:t>
            </a:r>
          </a:p>
          <a:p>
            <a:pPr lvl="0" rtl="0">
              <a:lnSpc>
                <a:spcPct val="100000"/>
              </a:lnSpc>
              <a:spcBef>
                <a:spcPts val="0"/>
              </a:spcBef>
              <a:buNone/>
            </a:pPr>
            <a:r>
              <a:rPr lang="en-US" sz="2133">
                <a:solidFill>
                  <a:srgbClr val="000000"/>
                </a:solidFill>
                <a:latin typeface="Arial"/>
                <a:ea typeface="Arial"/>
                <a:cs typeface="Arial"/>
                <a:sym typeface="Arial"/>
              </a:rPr>
              <a:t>--并使全局变量在此模块中可见 </a:t>
            </a:r>
          </a:p>
          <a:p>
            <a:pPr lvl="0" rtl="0">
              <a:lnSpc>
                <a:spcPct val="100000"/>
              </a:lnSpc>
              <a:spcBef>
                <a:spcPts val="0"/>
              </a:spcBef>
              <a:buNone/>
            </a:pPr>
            <a:r>
              <a:rPr lang="en-US" sz="2133">
                <a:solidFill>
                  <a:srgbClr val="990000"/>
                </a:solidFill>
                <a:latin typeface="Arial"/>
                <a:ea typeface="Arial"/>
                <a:cs typeface="Arial"/>
                <a:sym typeface="Arial"/>
              </a:rPr>
              <a:t>module</a:t>
            </a:r>
            <a:r>
              <a:rPr lang="en-US" sz="2133">
                <a:solidFill>
                  <a:srgbClr val="000000"/>
                </a:solidFill>
                <a:latin typeface="Arial"/>
                <a:ea typeface="Arial"/>
                <a:cs typeface="Arial"/>
                <a:sym typeface="Arial"/>
              </a:rPr>
              <a:t>(‘hello’, package.seeall) </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ver = "version 0.1"</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function hello()</a:t>
            </a:r>
          </a:p>
          <a:p>
            <a:pPr lvl="0" rtl="0">
              <a:lnSpc>
                <a:spcPct val="100000"/>
              </a:lnSpc>
              <a:spcBef>
                <a:spcPts val="0"/>
              </a:spcBef>
              <a:buNone/>
            </a:pPr>
            <a:r>
              <a:rPr lang="en-US" sz="2133">
                <a:solidFill>
                  <a:srgbClr val="000000"/>
                </a:solidFill>
                <a:latin typeface="Arial"/>
                <a:ea typeface="Arial"/>
                <a:cs typeface="Arial"/>
                <a:sym typeface="Arial"/>
              </a:rPr>
              <a:t>    print("Hello!")</a:t>
            </a:r>
          </a:p>
          <a:p>
            <a:pPr lvl="0" rtl="0">
              <a:lnSpc>
                <a:spcPct val="100000"/>
              </a:lnSpc>
              <a:spcBef>
                <a:spcPts val="0"/>
              </a:spcBef>
              <a:buNone/>
            </a:pPr>
            <a:r>
              <a:rPr lang="en-US" sz="2133">
                <a:solidFill>
                  <a:srgbClr val="000000"/>
                </a:solidFill>
                <a:latin typeface="Arial"/>
                <a:ea typeface="Arial"/>
                <a:cs typeface="Arial"/>
                <a:sym typeface="Arial"/>
              </a:rPr>
              <a:t>end</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t/>
            </a:r>
            <a:endParaRPr sz="2133">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i="0" lang="en-US" sz="4266">
                <a:solidFill>
                  <a:srgbClr val="000000"/>
                </a:solidFill>
                <a:latin typeface="Arial"/>
                <a:ea typeface="Arial"/>
                <a:cs typeface="Arial"/>
                <a:sym typeface="Arial"/>
              </a:rPr>
              <a:t>模块</a:t>
            </a:r>
          </a:p>
        </p:txBody>
      </p:sp>
      <p:sp>
        <p:nvSpPr>
          <p:cNvPr id="169" name="Shape 169"/>
          <p:cNvSpPr txBox="1"/>
          <p:nvPr>
            <p:ph idx="1" type="body"/>
          </p:nvPr>
        </p:nvSpPr>
        <p:spPr>
          <a:xfrm>
            <a:off x="297625" y="1828200"/>
            <a:ext cx="9638400" cy="5672899"/>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模块</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模块是一种代码的组织方式。</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定义模块</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一般在一个Lua文件内以module调用开始定义一个模块。module调用同时为这个Lua文件定义了一个新的函数环境（初始为空表）。这里要注意：Lua解释器把一个Lua文件的内容当作一个匿名函数体来处理。设定了新的函数环境后，该文件内所定义的所有全局变量都保存在这个环境（表）里。</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package.seeall的意思是使全局变量在此模块中“可见”（如果没有package.seeall，在模块里就不可访问print函数，因为新的环境里没有定义它）。</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使用方式</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一般用require函数来导入一个模块，要导入的模块必须被置于包路径（package path）上。包路径可以通过package.path或者环境变量来设定。一般来说，当前工作路径总是在包路径中。</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更多</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请参考Lua手册进一步了解更多有关模块的说明。</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高阶话题</a:t>
            </a:r>
          </a:p>
        </p:txBody>
      </p:sp>
      <p:sp>
        <p:nvSpPr>
          <p:cNvPr id="175" name="Shape 175"/>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迭代（iteration）</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协作线程（coroutine）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迭代</a:t>
            </a:r>
          </a:p>
        </p:txBody>
      </p:sp>
      <p:sp>
        <p:nvSpPr>
          <p:cNvPr id="181" name="Shape 181"/>
          <p:cNvSpPr txBox="1"/>
          <p:nvPr>
            <p:ph idx="1" type="body"/>
          </p:nvPr>
        </p:nvSpPr>
        <p:spPr>
          <a:xfrm>
            <a:off x="297600" y="1827975"/>
            <a:ext cx="4540424" cy="5606350"/>
          </a:xfrm>
          <a:prstGeom prst="rect">
            <a:avLst/>
          </a:prstGeom>
        </p:spPr>
        <p:txBody>
          <a:bodyPr anchorCtr="0" anchor="t" bIns="38100" lIns="38100" rIns="38100" tIns="38100">
            <a:noAutofit/>
          </a:bodyPr>
          <a:lstStyle/>
          <a:p>
            <a:pPr lvl="0" rtl="0">
              <a:lnSpc>
                <a:spcPct val="100000"/>
              </a:lnSpc>
              <a:spcBef>
                <a:spcPts val="0"/>
              </a:spcBef>
              <a:buNone/>
            </a:pPr>
            <a:r>
              <a:rPr lang="en-US" sz="2102">
                <a:solidFill>
                  <a:srgbClr val="000000"/>
                </a:solidFill>
                <a:latin typeface="Arial"/>
                <a:ea typeface="Arial"/>
                <a:cs typeface="Arial"/>
                <a:sym typeface="Arial"/>
              </a:rPr>
              <a:t>function enum(array)</a:t>
            </a:r>
          </a:p>
          <a:p>
            <a:pPr lvl="0" rtl="0">
              <a:lnSpc>
                <a:spcPct val="100000"/>
              </a:lnSpc>
              <a:spcBef>
                <a:spcPts val="0"/>
              </a:spcBef>
              <a:buNone/>
            </a:pPr>
            <a:r>
              <a:rPr lang="en-US" sz="2102">
                <a:solidFill>
                  <a:srgbClr val="000000"/>
                </a:solidFill>
                <a:latin typeface="Arial"/>
                <a:ea typeface="Arial"/>
                <a:cs typeface="Arial"/>
                <a:sym typeface="Arial"/>
              </a:rPr>
              <a:t>    local index = 1</a:t>
            </a:r>
          </a:p>
          <a:p>
            <a:pPr lvl="0" rtl="0">
              <a:lnSpc>
                <a:spcPct val="100000"/>
              </a:lnSpc>
              <a:spcBef>
                <a:spcPts val="0"/>
              </a:spcBef>
              <a:buNone/>
            </a:pPr>
            <a:r>
              <a:rPr lang="en-US" sz="2102">
                <a:solidFill>
                  <a:srgbClr val="000000"/>
                </a:solidFill>
                <a:latin typeface="Arial"/>
                <a:ea typeface="Arial"/>
                <a:cs typeface="Arial"/>
                <a:sym typeface="Arial"/>
              </a:rPr>
              <a:t>    return function() --返回迭代函数</a:t>
            </a:r>
          </a:p>
          <a:p>
            <a:pPr lvl="0" rtl="0">
              <a:lnSpc>
                <a:spcPct val="100000"/>
              </a:lnSpc>
              <a:spcBef>
                <a:spcPts val="0"/>
              </a:spcBef>
              <a:buNone/>
            </a:pPr>
            <a:r>
              <a:rPr lang="en-US" sz="2102">
                <a:solidFill>
                  <a:srgbClr val="000000"/>
                </a:solidFill>
                <a:latin typeface="Arial"/>
                <a:ea typeface="Arial"/>
                <a:cs typeface="Arial"/>
                <a:sym typeface="Arial"/>
              </a:rPr>
              <a:t>        local ret = array[index]</a:t>
            </a:r>
          </a:p>
          <a:p>
            <a:pPr lvl="0" rtl="0">
              <a:lnSpc>
                <a:spcPct val="100000"/>
              </a:lnSpc>
              <a:spcBef>
                <a:spcPts val="0"/>
              </a:spcBef>
              <a:buNone/>
            </a:pPr>
            <a:r>
              <a:rPr lang="en-US" sz="2102">
                <a:solidFill>
                  <a:srgbClr val="000000"/>
                </a:solidFill>
                <a:latin typeface="Arial"/>
                <a:ea typeface="Arial"/>
                <a:cs typeface="Arial"/>
                <a:sym typeface="Arial"/>
              </a:rPr>
              <a:t>        index = index + 1</a:t>
            </a:r>
          </a:p>
          <a:p>
            <a:pPr lvl="0" rtl="0">
              <a:lnSpc>
                <a:spcPct val="100000"/>
              </a:lnSpc>
              <a:spcBef>
                <a:spcPts val="0"/>
              </a:spcBef>
              <a:buNone/>
            </a:pPr>
            <a:r>
              <a:rPr lang="en-US" sz="2102">
                <a:solidFill>
                  <a:srgbClr val="000000"/>
                </a:solidFill>
                <a:latin typeface="Arial"/>
                <a:ea typeface="Arial"/>
                <a:cs typeface="Arial"/>
                <a:sym typeface="Arial"/>
              </a:rPr>
              <a:t>        return ret</a:t>
            </a:r>
          </a:p>
          <a:p>
            <a:pPr lvl="0" rtl="0">
              <a:lnSpc>
                <a:spcPct val="100000"/>
              </a:lnSpc>
              <a:spcBef>
                <a:spcPts val="0"/>
              </a:spcBef>
              <a:buNone/>
            </a:pPr>
            <a:r>
              <a:rPr lang="en-US" sz="2102">
                <a:solidFill>
                  <a:srgbClr val="000000"/>
                </a:solidFill>
                <a:latin typeface="Arial"/>
                <a:ea typeface="Arial"/>
                <a:cs typeface="Arial"/>
                <a:sym typeface="Arial"/>
              </a:rPr>
              <a:t>    end</a:t>
            </a:r>
          </a:p>
          <a:p>
            <a:pPr lvl="0" rtl="0">
              <a:lnSpc>
                <a:spcPct val="100000"/>
              </a:lnSpc>
              <a:spcBef>
                <a:spcPts val="0"/>
              </a:spcBef>
              <a:buNone/>
            </a:pPr>
            <a:r>
              <a:rPr lang="en-US" sz="2102">
                <a:solidFill>
                  <a:srgbClr val="000000"/>
                </a:solidFill>
                <a:latin typeface="Arial"/>
                <a:ea typeface="Arial"/>
                <a:cs typeface="Arial"/>
                <a:sym typeface="Arial"/>
              </a:rPr>
              <a:t>end</a:t>
            </a:r>
          </a:p>
          <a:p>
            <a:pPr lvl="0" rtl="0">
              <a:lnSpc>
                <a:spcPct val="100000"/>
              </a:lnSpc>
              <a:spcBef>
                <a:spcPts val="0"/>
              </a:spcBef>
              <a:buNone/>
            </a:pPr>
            <a:r>
              <a:t/>
            </a:r>
            <a:endParaRPr sz="2102">
              <a:solidFill>
                <a:srgbClr val="000000"/>
              </a:solidFill>
              <a:latin typeface="Arial"/>
              <a:ea typeface="Arial"/>
              <a:cs typeface="Arial"/>
              <a:sym typeface="Arial"/>
            </a:endParaRPr>
          </a:p>
          <a:p>
            <a:pPr lvl="0" rtl="0">
              <a:lnSpc>
                <a:spcPct val="100000"/>
              </a:lnSpc>
              <a:spcBef>
                <a:spcPts val="0"/>
              </a:spcBef>
              <a:buNone/>
            </a:pPr>
            <a:r>
              <a:rPr lang="en-US" sz="2102">
                <a:solidFill>
                  <a:srgbClr val="000000"/>
                </a:solidFill>
                <a:latin typeface="Arial"/>
                <a:ea typeface="Arial"/>
                <a:cs typeface="Arial"/>
                <a:sym typeface="Arial"/>
              </a:rPr>
              <a:t>function foreach(array, action)</a:t>
            </a:r>
          </a:p>
          <a:p>
            <a:pPr lvl="0" rtl="0">
              <a:lnSpc>
                <a:spcPct val="100000"/>
              </a:lnSpc>
              <a:spcBef>
                <a:spcPts val="0"/>
              </a:spcBef>
              <a:buNone/>
            </a:pPr>
            <a:r>
              <a:rPr lang="en-US" sz="2102">
                <a:solidFill>
                  <a:srgbClr val="000000"/>
                </a:solidFill>
                <a:latin typeface="Arial"/>
                <a:ea typeface="Arial"/>
                <a:cs typeface="Arial"/>
                <a:sym typeface="Arial"/>
              </a:rPr>
              <a:t>    </a:t>
            </a:r>
            <a:r>
              <a:rPr lang="en-US" sz="2102">
                <a:solidFill>
                  <a:srgbClr val="990000"/>
                </a:solidFill>
                <a:latin typeface="Arial"/>
                <a:ea typeface="Arial"/>
                <a:cs typeface="Arial"/>
                <a:sym typeface="Arial"/>
              </a:rPr>
              <a:t>for </a:t>
            </a:r>
            <a:r>
              <a:rPr lang="en-US" sz="2102">
                <a:solidFill>
                  <a:srgbClr val="000000"/>
                </a:solidFill>
                <a:latin typeface="Arial"/>
                <a:ea typeface="Arial"/>
                <a:cs typeface="Arial"/>
                <a:sym typeface="Arial"/>
              </a:rPr>
              <a:t>element </a:t>
            </a:r>
            <a:r>
              <a:rPr lang="en-US" sz="2102">
                <a:solidFill>
                  <a:srgbClr val="990000"/>
                </a:solidFill>
                <a:latin typeface="Arial"/>
                <a:ea typeface="Arial"/>
                <a:cs typeface="Arial"/>
                <a:sym typeface="Arial"/>
              </a:rPr>
              <a:t>in </a:t>
            </a:r>
            <a:r>
              <a:rPr lang="en-US" sz="2102">
                <a:solidFill>
                  <a:srgbClr val="000000"/>
                </a:solidFill>
                <a:latin typeface="Arial"/>
                <a:ea typeface="Arial"/>
                <a:cs typeface="Arial"/>
                <a:sym typeface="Arial"/>
              </a:rPr>
              <a:t>enum(array) do</a:t>
            </a:r>
          </a:p>
          <a:p>
            <a:pPr lvl="0" rtl="0">
              <a:lnSpc>
                <a:spcPct val="100000"/>
              </a:lnSpc>
              <a:spcBef>
                <a:spcPts val="0"/>
              </a:spcBef>
              <a:buNone/>
            </a:pPr>
            <a:r>
              <a:rPr lang="en-US" sz="2102">
                <a:solidFill>
                  <a:srgbClr val="000000"/>
                </a:solidFill>
                <a:latin typeface="Arial"/>
                <a:ea typeface="Arial"/>
                <a:cs typeface="Arial"/>
                <a:sym typeface="Arial"/>
              </a:rPr>
              <a:t>        action(element)</a:t>
            </a:r>
          </a:p>
          <a:p>
            <a:pPr lvl="0" rtl="0">
              <a:lnSpc>
                <a:spcPct val="100000"/>
              </a:lnSpc>
              <a:spcBef>
                <a:spcPts val="0"/>
              </a:spcBef>
              <a:buNone/>
            </a:pPr>
            <a:r>
              <a:rPr lang="en-US" sz="2102">
                <a:solidFill>
                  <a:srgbClr val="000000"/>
                </a:solidFill>
                <a:latin typeface="Arial"/>
                <a:ea typeface="Arial"/>
                <a:cs typeface="Arial"/>
                <a:sym typeface="Arial"/>
              </a:rPr>
              <a:t>    end</a:t>
            </a:r>
          </a:p>
          <a:p>
            <a:pPr lvl="0" rtl="0">
              <a:lnSpc>
                <a:spcPct val="100000"/>
              </a:lnSpc>
              <a:spcBef>
                <a:spcPts val="0"/>
              </a:spcBef>
              <a:buNone/>
            </a:pPr>
            <a:r>
              <a:rPr lang="en-US" sz="2102">
                <a:solidFill>
                  <a:srgbClr val="000000"/>
                </a:solidFill>
                <a:latin typeface="Arial"/>
                <a:ea typeface="Arial"/>
                <a:cs typeface="Arial"/>
                <a:sym typeface="Arial"/>
              </a:rPr>
              <a:t>end</a:t>
            </a:r>
          </a:p>
          <a:p>
            <a:pPr lvl="0" rtl="0">
              <a:lnSpc>
                <a:spcPct val="100000"/>
              </a:lnSpc>
              <a:spcBef>
                <a:spcPts val="0"/>
              </a:spcBef>
              <a:buNone/>
            </a:pPr>
            <a:r>
              <a:t/>
            </a:r>
            <a:endParaRPr sz="2102">
              <a:solidFill>
                <a:srgbClr val="000000"/>
              </a:solidFill>
              <a:latin typeface="Arial"/>
              <a:ea typeface="Arial"/>
              <a:cs typeface="Arial"/>
              <a:sym typeface="Arial"/>
            </a:endParaRPr>
          </a:p>
          <a:p>
            <a:pPr lvl="0" rtl="0">
              <a:lnSpc>
                <a:spcPct val="100000"/>
              </a:lnSpc>
              <a:spcBef>
                <a:spcPts val="0"/>
              </a:spcBef>
              <a:buNone/>
            </a:pPr>
            <a:r>
              <a:rPr lang="en-US" sz="2102">
                <a:solidFill>
                  <a:srgbClr val="000000"/>
                </a:solidFill>
                <a:latin typeface="Arial"/>
                <a:ea typeface="Arial"/>
                <a:cs typeface="Arial"/>
                <a:sym typeface="Arial"/>
              </a:rPr>
              <a:t>foreach({1, 2, 3}, print)</a:t>
            </a:r>
          </a:p>
          <a:p>
            <a:pPr lvl="0" rtl="0">
              <a:lnSpc>
                <a:spcPct val="100000"/>
              </a:lnSpc>
              <a:spcBef>
                <a:spcPts val="0"/>
              </a:spcBef>
              <a:buNone/>
            </a:pPr>
            <a:r>
              <a:t/>
            </a:r>
            <a:endParaRPr sz="2102">
              <a:solidFill>
                <a:srgbClr val="000000"/>
              </a:solidFill>
              <a:latin typeface="Arial"/>
              <a:ea typeface="Arial"/>
              <a:cs typeface="Arial"/>
              <a:sym typeface="Arial"/>
            </a:endParaRPr>
          </a:p>
        </p:txBody>
      </p:sp>
      <p:sp>
        <p:nvSpPr>
          <p:cNvPr id="182" name="Shape 182"/>
          <p:cNvSpPr txBox="1"/>
          <p:nvPr>
            <p:ph idx="2" type="body"/>
          </p:nvPr>
        </p:nvSpPr>
        <p:spPr>
          <a:xfrm>
            <a:off x="5384800" y="1828800"/>
            <a:ext cx="4546599" cy="556260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输出结果：</a:t>
            </a:r>
          </a:p>
          <a:p>
            <a:pPr lvl="0" rtl="0">
              <a:lnSpc>
                <a:spcPct val="100000"/>
              </a:lnSpc>
              <a:spcBef>
                <a:spcPts val="0"/>
              </a:spcBef>
              <a:buNone/>
            </a:pPr>
            <a:r>
              <a:rPr lang="en-US" sz="2133">
                <a:solidFill>
                  <a:srgbClr val="000000"/>
                </a:solidFill>
                <a:latin typeface="Arial"/>
                <a:ea typeface="Arial"/>
                <a:cs typeface="Arial"/>
                <a:sym typeface="Arial"/>
              </a:rPr>
              <a:t>1</a:t>
            </a:r>
          </a:p>
          <a:p>
            <a:pPr lvl="0" rtl="0">
              <a:lnSpc>
                <a:spcPct val="100000"/>
              </a:lnSpc>
              <a:spcBef>
                <a:spcPts val="0"/>
              </a:spcBef>
              <a:buNone/>
            </a:pPr>
            <a:r>
              <a:rPr lang="en-US" sz="2133">
                <a:solidFill>
                  <a:srgbClr val="000000"/>
                </a:solidFill>
                <a:latin typeface="Arial"/>
                <a:ea typeface="Arial"/>
                <a:cs typeface="Arial"/>
                <a:sym typeface="Arial"/>
              </a:rPr>
              <a:t>2</a:t>
            </a:r>
          </a:p>
          <a:p>
            <a:pPr lvl="0" rtl="0">
              <a:lnSpc>
                <a:spcPct val="100000"/>
              </a:lnSpc>
              <a:spcBef>
                <a:spcPts val="0"/>
              </a:spcBef>
              <a:buNone/>
            </a:pPr>
            <a:r>
              <a:rPr lang="en-US" sz="2133">
                <a:solidFill>
                  <a:srgbClr val="000000"/>
                </a:solidFill>
                <a:latin typeface="Arial"/>
                <a:ea typeface="Arial"/>
                <a:cs typeface="Arial"/>
                <a:sym typeface="Arial"/>
              </a:rPr>
              <a:t>3</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迭代</a:t>
            </a:r>
          </a:p>
        </p:txBody>
      </p:sp>
      <p:sp>
        <p:nvSpPr>
          <p:cNvPr id="188" name="Shape 188"/>
          <p:cNvSpPr txBox="1"/>
          <p:nvPr>
            <p:ph idx="1" type="body"/>
          </p:nvPr>
        </p:nvSpPr>
        <p:spPr>
          <a:xfrm>
            <a:off x="304825" y="1826950"/>
            <a:ext cx="9637774" cy="5591799"/>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i="0" lang="en-US" sz="2133">
                <a:solidFill>
                  <a:srgbClr val="000000"/>
                </a:solidFill>
                <a:latin typeface="Arial"/>
                <a:ea typeface="Arial"/>
                <a:cs typeface="Arial"/>
                <a:sym typeface="Arial"/>
              </a:rPr>
              <a:t>迭代</a:t>
            </a:r>
            <a:br>
              <a:rPr i="0" lang="en-US" sz="2133">
                <a:solidFill>
                  <a:srgbClr val="000000"/>
                </a:solidFill>
                <a:latin typeface="Arial"/>
                <a:ea typeface="Arial"/>
                <a:cs typeface="Arial"/>
                <a:sym typeface="Arial"/>
              </a:rPr>
            </a:br>
            <a:r>
              <a:rPr i="0" lang="en-US" sz="2133">
                <a:solidFill>
                  <a:srgbClr val="000000"/>
                </a:solidFill>
                <a:latin typeface="Arial"/>
                <a:ea typeface="Arial"/>
                <a:cs typeface="Arial"/>
                <a:sym typeface="Arial"/>
              </a:rPr>
              <a:t>迭代是for语句的一种特殊形式，for语句可以驱动迭代函数对一个给定集合进行遍历。正式、完备的语法说明较复杂，请参考Lua手册。</a:t>
            </a:r>
          </a:p>
          <a:p>
            <a:pPr indent="-186266" lvl="0" marL="381000" marR="0" rtl="0">
              <a:lnSpc>
                <a:spcPct val="100000"/>
              </a:lnSpc>
              <a:spcBef>
                <a:spcPts val="0"/>
              </a:spcBef>
              <a:spcAft>
                <a:spcPts val="0"/>
              </a:spcAft>
              <a:buClr>
                <a:srgbClr val="000000"/>
              </a:buClr>
              <a:buSzPct val="101587"/>
              <a:buFont typeface="Arial"/>
              <a:buChar char="●"/>
            </a:pPr>
            <a:r>
              <a:rPr i="0" lang="en-US" sz="2133">
                <a:solidFill>
                  <a:srgbClr val="000000"/>
                </a:solidFill>
                <a:latin typeface="Arial"/>
                <a:ea typeface="Arial"/>
                <a:cs typeface="Arial"/>
                <a:sym typeface="Arial"/>
              </a:rPr>
              <a:t>实现</a:t>
            </a:r>
            <a:br>
              <a:rPr i="0" lang="en-US" sz="2133">
                <a:solidFill>
                  <a:srgbClr val="000000"/>
                </a:solidFill>
                <a:latin typeface="Arial"/>
                <a:ea typeface="Arial"/>
                <a:cs typeface="Arial"/>
                <a:sym typeface="Arial"/>
              </a:rPr>
            </a:br>
            <a:r>
              <a:rPr i="0" lang="en-US" sz="2133">
                <a:solidFill>
                  <a:srgbClr val="000000"/>
                </a:solidFill>
                <a:latin typeface="Arial"/>
                <a:ea typeface="Arial"/>
                <a:cs typeface="Arial"/>
                <a:sym typeface="Arial"/>
              </a:rPr>
              <a:t>如前面代码所示：enum函数返回一个匿名的迭代函数，for语句每次调用该迭代函数都得到一个值（通过element变量引用），若该值为nil，则for循环结束。</a:t>
            </a:r>
          </a:p>
          <a:p>
            <a:pPr lvl="0" rtl="0">
              <a:lnSpc>
                <a:spcPct val="100000"/>
              </a:lnSpc>
              <a:spcBef>
                <a:spcPts val="0"/>
              </a:spcBef>
              <a:buNone/>
            </a:pPr>
            <a:r>
              <a:t/>
            </a:r>
            <a:endParaRPr sz="2666">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协作线程</a:t>
            </a:r>
          </a:p>
        </p:txBody>
      </p:sp>
      <p:sp>
        <p:nvSpPr>
          <p:cNvPr id="194" name="Shape 194"/>
          <p:cNvSpPr txBox="1"/>
          <p:nvPr>
            <p:ph idx="1" type="body"/>
          </p:nvPr>
        </p:nvSpPr>
        <p:spPr>
          <a:xfrm>
            <a:off x="297600" y="1827975"/>
            <a:ext cx="4540424" cy="608120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function producer()</a:t>
            </a:r>
          </a:p>
          <a:p>
            <a:pPr lvl="0" rtl="0">
              <a:lnSpc>
                <a:spcPct val="100000"/>
              </a:lnSpc>
              <a:spcBef>
                <a:spcPts val="0"/>
              </a:spcBef>
              <a:buNone/>
            </a:pPr>
            <a:r>
              <a:rPr lang="en-US" sz="2133">
                <a:solidFill>
                  <a:srgbClr val="000000"/>
                </a:solidFill>
                <a:latin typeface="Arial"/>
                <a:ea typeface="Arial"/>
                <a:cs typeface="Arial"/>
                <a:sym typeface="Arial"/>
              </a:rPr>
              <a:t>    return </a:t>
            </a:r>
            <a:r>
              <a:rPr lang="en-US" sz="2133">
                <a:solidFill>
                  <a:srgbClr val="990000"/>
                </a:solidFill>
                <a:latin typeface="Arial"/>
                <a:ea typeface="Arial"/>
                <a:cs typeface="Arial"/>
                <a:sym typeface="Arial"/>
              </a:rPr>
              <a:t>coroutine.create</a:t>
            </a:r>
            <a:r>
              <a:rPr lang="en-US" sz="2133">
                <a:solidFill>
                  <a:srgbClr val="000000"/>
                </a:solidFill>
                <a:latin typeface="Arial"/>
                <a:ea typeface="Arial"/>
                <a:cs typeface="Arial"/>
                <a:sym typeface="Arial"/>
              </a:rPr>
              <a:t>(</a:t>
            </a:r>
          </a:p>
          <a:p>
            <a:pPr lvl="0" rtl="0">
              <a:lnSpc>
                <a:spcPct val="100000"/>
              </a:lnSpc>
              <a:spcBef>
                <a:spcPts val="0"/>
              </a:spcBef>
              <a:buNone/>
            </a:pPr>
            <a:r>
              <a:rPr lang="en-US" sz="2133">
                <a:solidFill>
                  <a:srgbClr val="000000"/>
                </a:solidFill>
                <a:latin typeface="Arial"/>
                <a:ea typeface="Arial"/>
                <a:cs typeface="Arial"/>
                <a:sym typeface="Arial"/>
              </a:rPr>
              <a:t>        function (salt)</a:t>
            </a:r>
          </a:p>
          <a:p>
            <a:pPr lvl="0" rtl="0">
              <a:lnSpc>
                <a:spcPct val="100000"/>
              </a:lnSpc>
              <a:spcBef>
                <a:spcPts val="0"/>
              </a:spcBef>
              <a:buNone/>
            </a:pPr>
            <a:r>
              <a:rPr lang="en-US" sz="2133">
                <a:solidFill>
                  <a:srgbClr val="000000"/>
                </a:solidFill>
                <a:latin typeface="Arial"/>
                <a:ea typeface="Arial"/>
                <a:cs typeface="Arial"/>
                <a:sym typeface="Arial"/>
              </a:rPr>
              <a:t>            local t = { 1, 2, 3 }</a:t>
            </a:r>
          </a:p>
          <a:p>
            <a:pPr lvl="0" rtl="0">
              <a:lnSpc>
                <a:spcPct val="100000"/>
              </a:lnSpc>
              <a:spcBef>
                <a:spcPts val="0"/>
              </a:spcBef>
              <a:buNone/>
            </a:pPr>
            <a:r>
              <a:rPr lang="en-US" sz="2133">
                <a:solidFill>
                  <a:srgbClr val="000000"/>
                </a:solidFill>
                <a:latin typeface="Arial"/>
                <a:ea typeface="Arial"/>
                <a:cs typeface="Arial"/>
                <a:sym typeface="Arial"/>
              </a:rPr>
              <a:t>            for i = 1, #t do</a:t>
            </a:r>
          </a:p>
          <a:p>
            <a:pPr lvl="0" rtl="0">
              <a:lnSpc>
                <a:spcPct val="100000"/>
              </a:lnSpc>
              <a:spcBef>
                <a:spcPts val="0"/>
              </a:spcBef>
              <a:buNone/>
            </a:pPr>
            <a:r>
              <a:rPr lang="en-US" sz="2133">
                <a:solidFill>
                  <a:srgbClr val="000000"/>
                </a:solidFill>
                <a:latin typeface="Arial"/>
                <a:ea typeface="Arial"/>
                <a:cs typeface="Arial"/>
                <a:sym typeface="Arial"/>
              </a:rPr>
              <a:t>                </a:t>
            </a:r>
            <a:r>
              <a:rPr lang="en-US" sz="2133">
                <a:solidFill>
                  <a:srgbClr val="990000"/>
                </a:solidFill>
                <a:latin typeface="Arial"/>
                <a:ea typeface="Arial"/>
                <a:cs typeface="Arial"/>
                <a:sym typeface="Arial"/>
              </a:rPr>
              <a:t>salt = </a:t>
            </a:r>
          </a:p>
          <a:p>
            <a:pPr lvl="0" rtl="0">
              <a:lnSpc>
                <a:spcPct val="100000"/>
              </a:lnSpc>
              <a:spcBef>
                <a:spcPts val="0"/>
              </a:spcBef>
              <a:buNone/>
            </a:pPr>
            <a:r>
              <a:rPr lang="en-US" sz="2133">
                <a:solidFill>
                  <a:srgbClr val="000000"/>
                </a:solidFill>
                <a:latin typeface="Arial"/>
                <a:ea typeface="Arial"/>
                <a:cs typeface="Arial"/>
                <a:sym typeface="Arial"/>
              </a:rPr>
              <a:t>                   </a:t>
            </a:r>
            <a:r>
              <a:rPr lang="en-US" sz="2133">
                <a:solidFill>
                  <a:srgbClr val="990000"/>
                </a:solidFill>
                <a:latin typeface="Arial"/>
                <a:ea typeface="Arial"/>
                <a:cs typeface="Arial"/>
                <a:sym typeface="Arial"/>
              </a:rPr>
              <a:t>coroutine.yield(t[i] + salt)</a:t>
            </a:r>
          </a:p>
          <a:p>
            <a:pPr lvl="0" rtl="0">
              <a:lnSpc>
                <a:spcPct val="100000"/>
              </a:lnSpc>
              <a:spcBef>
                <a:spcPts val="0"/>
              </a:spcBef>
              <a:buNone/>
            </a:pPr>
            <a:r>
              <a:rPr lang="en-US" sz="2133">
                <a:solidFill>
                  <a:srgbClr val="000000"/>
                </a:solidFill>
                <a:latin typeface="Arial"/>
                <a:ea typeface="Arial"/>
                <a:cs typeface="Arial"/>
                <a:sym typeface="Arial"/>
              </a:rPr>
              <a:t>            end</a:t>
            </a:r>
          </a:p>
          <a:p>
            <a:pPr lvl="0" rtl="0">
              <a:lnSpc>
                <a:spcPct val="100000"/>
              </a:lnSpc>
              <a:spcBef>
                <a:spcPts val="0"/>
              </a:spcBef>
              <a:buNone/>
            </a:pPr>
            <a:r>
              <a:rPr lang="en-US" sz="2133">
                <a:solidFill>
                  <a:srgbClr val="000000"/>
                </a:solidFill>
                <a:latin typeface="Arial"/>
                <a:ea typeface="Arial"/>
                <a:cs typeface="Arial"/>
                <a:sym typeface="Arial"/>
              </a:rPr>
              <a:t>        end</a:t>
            </a:r>
          </a:p>
          <a:p>
            <a:pPr lvl="0" rtl="0">
              <a:lnSpc>
                <a:spcPct val="100000"/>
              </a:lnSpc>
              <a:spcBef>
                <a:spcPts val="0"/>
              </a:spcBef>
              <a:buNone/>
            </a:pPr>
            <a:r>
              <a:rPr lang="en-US" sz="2133">
                <a:solidFill>
                  <a:srgbClr val="000000"/>
                </a:solidFill>
                <a:latin typeface="Arial"/>
                <a:ea typeface="Arial"/>
                <a:cs typeface="Arial"/>
                <a:sym typeface="Arial"/>
              </a:rPr>
              <a:t>    )</a:t>
            </a:r>
          </a:p>
          <a:p>
            <a:pPr lvl="0" rtl="0">
              <a:lnSpc>
                <a:spcPct val="100000"/>
              </a:lnSpc>
              <a:spcBef>
                <a:spcPts val="0"/>
              </a:spcBef>
              <a:buNone/>
            </a:pPr>
            <a:r>
              <a:rPr lang="en-US" sz="2133">
                <a:solidFill>
                  <a:srgbClr val="000000"/>
                </a:solidFill>
                <a:latin typeface="Arial"/>
                <a:ea typeface="Arial"/>
                <a:cs typeface="Arial"/>
                <a:sym typeface="Arial"/>
              </a:rPr>
              <a:t>end</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输出结果：</a:t>
            </a:r>
          </a:p>
          <a:p>
            <a:pPr lvl="0" rtl="0">
              <a:lnSpc>
                <a:spcPct val="100000"/>
              </a:lnSpc>
              <a:spcBef>
                <a:spcPts val="0"/>
              </a:spcBef>
              <a:buNone/>
            </a:pPr>
            <a:r>
              <a:rPr lang="en-US" sz="2133">
                <a:solidFill>
                  <a:srgbClr val="000000"/>
                </a:solidFill>
                <a:latin typeface="Arial"/>
                <a:ea typeface="Arial"/>
                <a:cs typeface="Arial"/>
                <a:sym typeface="Arial"/>
              </a:rPr>
              <a:t>11</a:t>
            </a:r>
          </a:p>
          <a:p>
            <a:pPr lvl="0" rtl="0">
              <a:lnSpc>
                <a:spcPct val="100000"/>
              </a:lnSpc>
              <a:spcBef>
                <a:spcPts val="0"/>
              </a:spcBef>
              <a:buNone/>
            </a:pPr>
            <a:r>
              <a:rPr lang="en-US" sz="2133">
                <a:solidFill>
                  <a:srgbClr val="000000"/>
                </a:solidFill>
                <a:latin typeface="Arial"/>
                <a:ea typeface="Arial"/>
                <a:cs typeface="Arial"/>
                <a:sym typeface="Arial"/>
              </a:rPr>
              <a:t>102</a:t>
            </a:r>
          </a:p>
          <a:p>
            <a:pPr lvl="0" rtl="0">
              <a:lnSpc>
                <a:spcPct val="100000"/>
              </a:lnSpc>
              <a:spcBef>
                <a:spcPts val="0"/>
              </a:spcBef>
              <a:buNone/>
            </a:pPr>
            <a:r>
              <a:rPr lang="en-US" sz="2133">
                <a:solidFill>
                  <a:srgbClr val="000000"/>
                </a:solidFill>
                <a:latin typeface="Arial"/>
                <a:ea typeface="Arial"/>
                <a:cs typeface="Arial"/>
                <a:sym typeface="Arial"/>
              </a:rPr>
              <a:t>10003</a:t>
            </a:r>
          </a:p>
          <a:p>
            <a:pPr lvl="0" rtl="0">
              <a:lnSpc>
                <a:spcPct val="100000"/>
              </a:lnSpc>
              <a:spcBef>
                <a:spcPts val="0"/>
              </a:spcBef>
              <a:buNone/>
            </a:pPr>
            <a:r>
              <a:rPr lang="en-US" sz="2133">
                <a:solidFill>
                  <a:srgbClr val="000000"/>
                </a:solidFill>
                <a:latin typeface="Arial"/>
                <a:ea typeface="Arial"/>
                <a:cs typeface="Arial"/>
                <a:sym typeface="Arial"/>
              </a:rPr>
              <a:t>END!</a:t>
            </a:r>
          </a:p>
        </p:txBody>
      </p:sp>
      <p:sp>
        <p:nvSpPr>
          <p:cNvPr id="195" name="Shape 195"/>
          <p:cNvSpPr txBox="1"/>
          <p:nvPr>
            <p:ph idx="2" type="body"/>
          </p:nvPr>
        </p:nvSpPr>
        <p:spPr>
          <a:xfrm>
            <a:off x="5384800" y="1828800"/>
            <a:ext cx="4546599" cy="5562600"/>
          </a:xfrm>
          <a:prstGeom prst="rect">
            <a:avLst/>
          </a:prstGeom>
        </p:spPr>
        <p:txBody>
          <a:bodyPr anchorCtr="0" anchor="t" bIns="38100" lIns="38100" rIns="38100" tIns="38100">
            <a:noAutofit/>
          </a:bodyPr>
          <a:lstStyle/>
          <a:p>
            <a:pPr lvl="0" rtl="0">
              <a:lnSpc>
                <a:spcPct val="100000"/>
              </a:lnSpc>
              <a:spcBef>
                <a:spcPts val="0"/>
              </a:spcBef>
              <a:buNone/>
            </a:pPr>
            <a:r>
              <a:rPr lang="en-US" sz="2102">
                <a:solidFill>
                  <a:srgbClr val="000000"/>
                </a:solidFill>
                <a:latin typeface="Arial"/>
                <a:ea typeface="Arial"/>
                <a:cs typeface="Arial"/>
                <a:sym typeface="Arial"/>
              </a:rPr>
              <a:t>function consumer(prod)</a:t>
            </a:r>
          </a:p>
          <a:p>
            <a:pPr lvl="0" rtl="0">
              <a:lnSpc>
                <a:spcPct val="100000"/>
              </a:lnSpc>
              <a:spcBef>
                <a:spcPts val="0"/>
              </a:spcBef>
              <a:buNone/>
            </a:pPr>
            <a:r>
              <a:rPr lang="en-US" sz="2102">
                <a:solidFill>
                  <a:srgbClr val="000000"/>
                </a:solidFill>
                <a:latin typeface="Arial"/>
                <a:ea typeface="Arial"/>
                <a:cs typeface="Arial"/>
                <a:sym typeface="Arial"/>
              </a:rPr>
              <a:t>    local salt = 10</a:t>
            </a:r>
          </a:p>
          <a:p>
            <a:pPr lvl="0" rtl="0">
              <a:lnSpc>
                <a:spcPct val="100000"/>
              </a:lnSpc>
              <a:spcBef>
                <a:spcPts val="0"/>
              </a:spcBef>
              <a:buNone/>
            </a:pPr>
            <a:r>
              <a:rPr lang="en-US" sz="2102">
                <a:solidFill>
                  <a:srgbClr val="000000"/>
                </a:solidFill>
                <a:latin typeface="Arial"/>
                <a:ea typeface="Arial"/>
                <a:cs typeface="Arial"/>
                <a:sym typeface="Arial"/>
              </a:rPr>
              <a:t>    while true do</a:t>
            </a:r>
          </a:p>
          <a:p>
            <a:pPr lvl="0" rtl="0">
              <a:lnSpc>
                <a:spcPct val="100000"/>
              </a:lnSpc>
              <a:spcBef>
                <a:spcPts val="0"/>
              </a:spcBef>
              <a:buNone/>
            </a:pPr>
            <a:r>
              <a:rPr lang="en-US" sz="2102">
                <a:solidFill>
                  <a:srgbClr val="000000"/>
                </a:solidFill>
                <a:latin typeface="Arial"/>
                <a:ea typeface="Arial"/>
                <a:cs typeface="Arial"/>
                <a:sym typeface="Arial"/>
              </a:rPr>
              <a:t>        local running, product =</a:t>
            </a:r>
          </a:p>
          <a:p>
            <a:pPr lvl="0" rtl="0">
              <a:lnSpc>
                <a:spcPct val="100000"/>
              </a:lnSpc>
              <a:spcBef>
                <a:spcPts val="0"/>
              </a:spcBef>
              <a:buNone/>
            </a:pPr>
            <a:r>
              <a:rPr lang="en-US" sz="2102">
                <a:solidFill>
                  <a:srgbClr val="000000"/>
                </a:solidFill>
                <a:latin typeface="Arial"/>
                <a:ea typeface="Arial"/>
                <a:cs typeface="Arial"/>
                <a:sym typeface="Arial"/>
              </a:rPr>
              <a:t>            </a:t>
            </a:r>
            <a:r>
              <a:rPr lang="en-US" sz="2102">
                <a:solidFill>
                  <a:srgbClr val="990000"/>
                </a:solidFill>
                <a:latin typeface="Arial"/>
                <a:ea typeface="Arial"/>
                <a:cs typeface="Arial"/>
                <a:sym typeface="Arial"/>
              </a:rPr>
              <a:t>coroutine.resume(prod, salt)</a:t>
            </a:r>
          </a:p>
          <a:p>
            <a:pPr lvl="0" rtl="0">
              <a:lnSpc>
                <a:spcPct val="100000"/>
              </a:lnSpc>
              <a:spcBef>
                <a:spcPts val="0"/>
              </a:spcBef>
              <a:buNone/>
            </a:pPr>
            <a:r>
              <a:rPr lang="en-US" sz="2102">
                <a:solidFill>
                  <a:srgbClr val="000000"/>
                </a:solidFill>
                <a:latin typeface="Arial"/>
                <a:ea typeface="Arial"/>
                <a:cs typeface="Arial"/>
                <a:sym typeface="Arial"/>
              </a:rPr>
              <a:t>        salt = salt * salt</a:t>
            </a:r>
          </a:p>
          <a:p>
            <a:pPr lvl="0" rtl="0">
              <a:lnSpc>
                <a:spcPct val="100000"/>
              </a:lnSpc>
              <a:spcBef>
                <a:spcPts val="0"/>
              </a:spcBef>
              <a:buNone/>
            </a:pPr>
            <a:r>
              <a:rPr lang="en-US" sz="2102">
                <a:solidFill>
                  <a:srgbClr val="000000"/>
                </a:solidFill>
                <a:latin typeface="Arial"/>
                <a:ea typeface="Arial"/>
                <a:cs typeface="Arial"/>
                <a:sym typeface="Arial"/>
              </a:rPr>
              <a:t>        if running then</a:t>
            </a:r>
          </a:p>
          <a:p>
            <a:pPr lvl="0" rtl="0">
              <a:lnSpc>
                <a:spcPct val="100000"/>
              </a:lnSpc>
              <a:spcBef>
                <a:spcPts val="0"/>
              </a:spcBef>
              <a:buNone/>
            </a:pPr>
            <a:r>
              <a:rPr lang="en-US" sz="2102">
                <a:solidFill>
                  <a:srgbClr val="000000"/>
                </a:solidFill>
                <a:latin typeface="Arial"/>
                <a:ea typeface="Arial"/>
                <a:cs typeface="Arial"/>
                <a:sym typeface="Arial"/>
              </a:rPr>
              <a:t>            print(product or "END!")</a:t>
            </a:r>
          </a:p>
          <a:p>
            <a:pPr lvl="0" rtl="0">
              <a:lnSpc>
                <a:spcPct val="100000"/>
              </a:lnSpc>
              <a:spcBef>
                <a:spcPts val="0"/>
              </a:spcBef>
              <a:buNone/>
            </a:pPr>
            <a:r>
              <a:rPr lang="en-US" sz="2102">
                <a:solidFill>
                  <a:srgbClr val="000000"/>
                </a:solidFill>
                <a:latin typeface="Arial"/>
                <a:ea typeface="Arial"/>
                <a:cs typeface="Arial"/>
                <a:sym typeface="Arial"/>
              </a:rPr>
              <a:t>        else</a:t>
            </a:r>
          </a:p>
          <a:p>
            <a:pPr lvl="0" rtl="0">
              <a:lnSpc>
                <a:spcPct val="100000"/>
              </a:lnSpc>
              <a:spcBef>
                <a:spcPts val="0"/>
              </a:spcBef>
              <a:buNone/>
            </a:pPr>
            <a:r>
              <a:rPr lang="en-US" sz="2102">
                <a:solidFill>
                  <a:srgbClr val="000000"/>
                </a:solidFill>
                <a:latin typeface="Arial"/>
                <a:ea typeface="Arial"/>
                <a:cs typeface="Arial"/>
                <a:sym typeface="Arial"/>
              </a:rPr>
              <a:t>            break</a:t>
            </a:r>
          </a:p>
          <a:p>
            <a:pPr lvl="0" rtl="0">
              <a:lnSpc>
                <a:spcPct val="100000"/>
              </a:lnSpc>
              <a:spcBef>
                <a:spcPts val="0"/>
              </a:spcBef>
              <a:buNone/>
            </a:pPr>
            <a:r>
              <a:rPr lang="en-US" sz="2102">
                <a:solidFill>
                  <a:srgbClr val="000000"/>
                </a:solidFill>
                <a:latin typeface="Arial"/>
                <a:ea typeface="Arial"/>
                <a:cs typeface="Arial"/>
                <a:sym typeface="Arial"/>
              </a:rPr>
              <a:t>        end</a:t>
            </a:r>
          </a:p>
          <a:p>
            <a:pPr lvl="0" rtl="0">
              <a:lnSpc>
                <a:spcPct val="100000"/>
              </a:lnSpc>
              <a:spcBef>
                <a:spcPts val="0"/>
              </a:spcBef>
              <a:buNone/>
            </a:pPr>
            <a:r>
              <a:rPr lang="en-US" sz="2102">
                <a:solidFill>
                  <a:srgbClr val="000000"/>
                </a:solidFill>
                <a:latin typeface="Arial"/>
                <a:ea typeface="Arial"/>
                <a:cs typeface="Arial"/>
                <a:sym typeface="Arial"/>
              </a:rPr>
              <a:t>    end</a:t>
            </a:r>
          </a:p>
          <a:p>
            <a:pPr lvl="0" rtl="0">
              <a:lnSpc>
                <a:spcPct val="100000"/>
              </a:lnSpc>
              <a:spcBef>
                <a:spcPts val="0"/>
              </a:spcBef>
              <a:buNone/>
            </a:pPr>
            <a:r>
              <a:rPr lang="en-US" sz="2102">
                <a:solidFill>
                  <a:srgbClr val="000000"/>
                </a:solidFill>
                <a:latin typeface="Arial"/>
                <a:ea typeface="Arial"/>
                <a:cs typeface="Arial"/>
                <a:sym typeface="Arial"/>
              </a:rPr>
              <a:t>end</a:t>
            </a:r>
          </a:p>
          <a:p>
            <a:pPr lvl="0" rtl="0">
              <a:lnSpc>
                <a:spcPct val="100000"/>
              </a:lnSpc>
              <a:spcBef>
                <a:spcPts val="0"/>
              </a:spcBef>
              <a:buNone/>
            </a:pPr>
            <a:r>
              <a:t/>
            </a:r>
            <a:endParaRPr sz="2102">
              <a:solidFill>
                <a:srgbClr val="000000"/>
              </a:solidFill>
              <a:latin typeface="Arial"/>
              <a:ea typeface="Arial"/>
              <a:cs typeface="Arial"/>
              <a:sym typeface="Arial"/>
            </a:endParaRPr>
          </a:p>
          <a:p>
            <a:pPr lvl="0" rtl="0">
              <a:lnSpc>
                <a:spcPct val="100000"/>
              </a:lnSpc>
              <a:spcBef>
                <a:spcPts val="0"/>
              </a:spcBef>
              <a:buNone/>
            </a:pPr>
            <a:r>
              <a:rPr lang="en-US" sz="2102">
                <a:solidFill>
                  <a:srgbClr val="000000"/>
                </a:solidFill>
                <a:latin typeface="Arial"/>
                <a:ea typeface="Arial"/>
                <a:cs typeface="Arial"/>
                <a:sym typeface="Arial"/>
              </a:rPr>
              <a:t>consumer(producer())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297600" y="297800"/>
            <a:ext cx="9620424" cy="990175"/>
          </a:xfrm>
          <a:prstGeom prst="rect">
            <a:avLst/>
          </a:prstGeom>
        </p:spPr>
        <p:txBody>
          <a:bodyPr anchorCtr="0" anchor="t" bIns="38100" lIns="38100" rIns="38100" tIns="38100">
            <a:noAutofit/>
          </a:bodyPr>
          <a:lstStyle/>
          <a:p>
            <a:pPr lvl="0" rtl="0" algn="ctr">
              <a:lnSpc>
                <a:spcPct val="100000"/>
              </a:lnSpc>
              <a:spcBef>
                <a:spcPts val="0"/>
              </a:spcBef>
              <a:buNone/>
            </a:pPr>
            <a:r>
              <a:rPr i="0" lang="en-US" sz="4266">
                <a:solidFill>
                  <a:srgbClr val="000000"/>
                </a:solidFill>
                <a:latin typeface="Arial"/>
                <a:ea typeface="Arial"/>
                <a:cs typeface="Arial"/>
                <a:sym typeface="Arial"/>
              </a:rPr>
              <a:t>协作线程</a:t>
            </a:r>
          </a:p>
        </p:txBody>
      </p:sp>
      <p:sp>
        <p:nvSpPr>
          <p:cNvPr id="201" name="Shape 201"/>
          <p:cNvSpPr txBox="1"/>
          <p:nvPr>
            <p:ph idx="1" type="body"/>
          </p:nvPr>
        </p:nvSpPr>
        <p:spPr>
          <a:xfrm>
            <a:off x="203200" y="1117600"/>
            <a:ext cx="9624474" cy="6325974"/>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协作线程</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Lua的线程对象。不同于一般操作系统所采取的抢占式线程，Lua采取了一种合作式线程。也就是说，只有在一个线程主动放弃处理器时，另一个线程才能执行。</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创建协作线程</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通过coroutine.create可以创建一个协作线程，该函数接收一个函数类型的参数作为线程的执行体，返回一个线程对象。</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启动或继续线程</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通过coroutine.resume可以启动一个线程或者继续一个挂起的线程。该函数接收一个线程对象以及其他需要传递给该线程的参数。线程可以通过线程函数的参数或者coroutine.yield调用的返回值来获取这些参数。当线程初次执行时，resume传递的参数通过线程函数的参数传递给线程，线程从线程函数开始执行；当线程由挂起转为执行时，resume传递的参数以yield调用返回值的形式传递给线程，线程从yield调用后继续执行。</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线程放弃调度</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线程调用coroutine.yield暂停自己的执行，并把执行权返回给启动/继续它的线程；线程还可利用yield返回一些值给后者，这些值以resume调用的返回值的形式返回。</a:t>
            </a:r>
          </a:p>
          <a:p>
            <a:pPr lvl="0" rtl="0">
              <a:lnSpc>
                <a:spcPct val="100000"/>
              </a:lnSpc>
              <a:spcBef>
                <a:spcPts val="0"/>
              </a:spcBef>
              <a:buNone/>
            </a:pPr>
            <a:r>
              <a:t/>
            </a:r>
            <a:endParaRPr sz="2666">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初阶话题</a:t>
            </a:r>
          </a:p>
        </p:txBody>
      </p:sp>
      <p:sp>
        <p:nvSpPr>
          <p:cNvPr id="36" name="Shape 36"/>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数据类型</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函数</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表</a:t>
            </a:r>
            <a:r>
              <a:rPr lang="en-US" sz="2666">
                <a:solidFill>
                  <a:srgbClr val="000000"/>
                </a:solidFill>
                <a:latin typeface="Arial"/>
                <a:ea typeface="Arial"/>
                <a:cs typeface="Arial"/>
                <a:sym typeface="Arial"/>
              </a:rPr>
              <a:t> </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简单对象的实现*</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协作线程</a:t>
            </a:r>
          </a:p>
        </p:txBody>
      </p:sp>
      <p:sp>
        <p:nvSpPr>
          <p:cNvPr id="207" name="Shape 207"/>
          <p:cNvSpPr txBox="1"/>
          <p:nvPr>
            <p:ph idx="1" type="body"/>
          </p:nvPr>
        </p:nvSpPr>
        <p:spPr>
          <a:xfrm>
            <a:off x="304800" y="914400"/>
            <a:ext cx="4540424" cy="6638425"/>
          </a:xfrm>
          <a:prstGeom prst="rect">
            <a:avLst/>
          </a:prstGeom>
        </p:spPr>
        <p:txBody>
          <a:bodyPr anchorCtr="0" anchor="t" bIns="38100" lIns="38100" rIns="38100" tIns="38100">
            <a:noAutofit/>
          </a:bodyPr>
          <a:lstStyle/>
          <a:p>
            <a:pPr lvl="0" rtl="0">
              <a:lnSpc>
                <a:spcPct val="100000"/>
              </a:lnSpc>
              <a:spcBef>
                <a:spcPts val="0"/>
              </a:spcBef>
              <a:buNone/>
            </a:pPr>
            <a:r>
              <a:rPr lang="en-US" sz="1600">
                <a:solidFill>
                  <a:srgbClr val="000000"/>
                </a:solidFill>
                <a:latin typeface="Arial"/>
                <a:ea typeface="Arial"/>
                <a:cs typeface="Arial"/>
                <a:sym typeface="Arial"/>
              </a:rPr>
              <a:t>function instream()</a:t>
            </a:r>
          </a:p>
          <a:p>
            <a:pPr lvl="0" rtl="0">
              <a:lnSpc>
                <a:spcPct val="100000"/>
              </a:lnSpc>
              <a:spcBef>
                <a:spcPts val="0"/>
              </a:spcBef>
              <a:buNone/>
            </a:pPr>
            <a:r>
              <a:rPr lang="en-US" sz="1600">
                <a:solidFill>
                  <a:srgbClr val="000000"/>
                </a:solidFill>
                <a:latin typeface="Arial"/>
                <a:ea typeface="Arial"/>
                <a:cs typeface="Arial"/>
                <a:sym typeface="Arial"/>
              </a:rPr>
              <a:t>    return </a:t>
            </a:r>
            <a:r>
              <a:rPr lang="en-US" sz="1600">
                <a:solidFill>
                  <a:srgbClr val="990000"/>
                </a:solidFill>
                <a:latin typeface="Arial"/>
                <a:ea typeface="Arial"/>
                <a:cs typeface="Arial"/>
                <a:sym typeface="Arial"/>
              </a:rPr>
              <a:t>coroutine.wrap</a:t>
            </a:r>
            <a:r>
              <a:rPr lang="en-US" sz="1600">
                <a:solidFill>
                  <a:srgbClr val="000000"/>
                </a:solidFill>
                <a:latin typeface="Arial"/>
                <a:ea typeface="Arial"/>
                <a:cs typeface="Arial"/>
                <a:sym typeface="Arial"/>
              </a:rPr>
              <a:t>(function()</a:t>
            </a:r>
          </a:p>
          <a:p>
            <a:pPr lvl="0" rtl="0">
              <a:lnSpc>
                <a:spcPct val="100000"/>
              </a:lnSpc>
              <a:spcBef>
                <a:spcPts val="0"/>
              </a:spcBef>
              <a:buNone/>
            </a:pPr>
            <a:r>
              <a:rPr lang="en-US" sz="1600">
                <a:solidFill>
                  <a:srgbClr val="000000"/>
                </a:solidFill>
                <a:latin typeface="Arial"/>
                <a:ea typeface="Arial"/>
                <a:cs typeface="Arial"/>
                <a:sym typeface="Arial"/>
              </a:rPr>
              <a:t>        while true do</a:t>
            </a:r>
          </a:p>
          <a:p>
            <a:pPr lvl="0" rtl="0">
              <a:lnSpc>
                <a:spcPct val="100000"/>
              </a:lnSpc>
              <a:spcBef>
                <a:spcPts val="0"/>
              </a:spcBef>
              <a:buNone/>
            </a:pPr>
            <a:r>
              <a:rPr lang="en-US" sz="1600">
                <a:solidFill>
                  <a:srgbClr val="000000"/>
                </a:solidFill>
                <a:latin typeface="Arial"/>
                <a:ea typeface="Arial"/>
                <a:cs typeface="Arial"/>
                <a:sym typeface="Arial"/>
              </a:rPr>
              <a:t>            local line = io.read("*l")</a:t>
            </a:r>
          </a:p>
          <a:p>
            <a:pPr lvl="0" rtl="0">
              <a:lnSpc>
                <a:spcPct val="100000"/>
              </a:lnSpc>
              <a:spcBef>
                <a:spcPts val="0"/>
              </a:spcBef>
              <a:buNone/>
            </a:pPr>
            <a:r>
              <a:rPr lang="en-US" sz="1600">
                <a:solidFill>
                  <a:srgbClr val="000000"/>
                </a:solidFill>
                <a:latin typeface="Arial"/>
                <a:ea typeface="Arial"/>
                <a:cs typeface="Arial"/>
                <a:sym typeface="Arial"/>
              </a:rPr>
              <a:t>            if line then</a:t>
            </a:r>
          </a:p>
          <a:p>
            <a:pPr lvl="0" rtl="0">
              <a:lnSpc>
                <a:spcPct val="100000"/>
              </a:lnSpc>
              <a:spcBef>
                <a:spcPts val="0"/>
              </a:spcBef>
              <a:buNone/>
            </a:pPr>
            <a:r>
              <a:rPr lang="en-US" sz="1600">
                <a:solidFill>
                  <a:srgbClr val="000000"/>
                </a:solidFill>
                <a:latin typeface="Arial"/>
                <a:ea typeface="Arial"/>
                <a:cs typeface="Arial"/>
                <a:sym typeface="Arial"/>
              </a:rPr>
              <a:t>                coroutine.yield(line)</a:t>
            </a:r>
          </a:p>
          <a:p>
            <a:pPr lvl="0" rtl="0">
              <a:lnSpc>
                <a:spcPct val="100000"/>
              </a:lnSpc>
              <a:spcBef>
                <a:spcPts val="0"/>
              </a:spcBef>
              <a:buNone/>
            </a:pPr>
            <a:r>
              <a:rPr lang="en-US" sz="1600">
                <a:solidFill>
                  <a:srgbClr val="000000"/>
                </a:solidFill>
                <a:latin typeface="Arial"/>
                <a:ea typeface="Arial"/>
                <a:cs typeface="Arial"/>
                <a:sym typeface="Arial"/>
              </a:rPr>
              <a:t>            else</a:t>
            </a:r>
          </a:p>
          <a:p>
            <a:pPr lvl="0" rtl="0">
              <a:lnSpc>
                <a:spcPct val="100000"/>
              </a:lnSpc>
              <a:spcBef>
                <a:spcPts val="0"/>
              </a:spcBef>
              <a:buNone/>
            </a:pPr>
            <a:r>
              <a:rPr lang="en-US" sz="1600">
                <a:solidFill>
                  <a:srgbClr val="000000"/>
                </a:solidFill>
                <a:latin typeface="Arial"/>
                <a:ea typeface="Arial"/>
                <a:cs typeface="Arial"/>
                <a:sym typeface="Arial"/>
              </a:rPr>
              <a:t>                break</a:t>
            </a:r>
          </a:p>
          <a:p>
            <a:pPr lvl="0" rtl="0">
              <a:lnSpc>
                <a:spcPct val="100000"/>
              </a:lnSpc>
              <a:spcBef>
                <a:spcPts val="0"/>
              </a:spcBef>
              <a:buNone/>
            </a:pPr>
            <a:r>
              <a:rPr lang="en-US" sz="1600">
                <a:solidFill>
                  <a:srgbClr val="000000"/>
                </a:solidFill>
                <a:latin typeface="Arial"/>
                <a:ea typeface="Arial"/>
                <a:cs typeface="Arial"/>
                <a:sym typeface="Arial"/>
              </a:rPr>
              <a:t>            end</a:t>
            </a:r>
          </a:p>
          <a:p>
            <a:pPr lvl="0" rtl="0">
              <a:lnSpc>
                <a:spcPct val="100000"/>
              </a:lnSpc>
              <a:spcBef>
                <a:spcPts val="0"/>
              </a:spcBef>
              <a:buNone/>
            </a:pPr>
            <a:r>
              <a:rPr lang="en-US" sz="1600">
                <a:solidFill>
                  <a:srgbClr val="000000"/>
                </a:solidFill>
                <a:latin typeface="Arial"/>
                <a:ea typeface="Arial"/>
                <a:cs typeface="Arial"/>
                <a:sym typeface="Arial"/>
              </a:rPr>
              <a:t>        end</a:t>
            </a:r>
          </a:p>
          <a:p>
            <a:pPr lvl="0" rtl="0">
              <a:lnSpc>
                <a:spcPct val="100000"/>
              </a:lnSpc>
              <a:spcBef>
                <a:spcPts val="0"/>
              </a:spcBef>
              <a:buNone/>
            </a:pPr>
            <a:r>
              <a:rPr lang="en-US" sz="1600">
                <a:solidFill>
                  <a:srgbClr val="000000"/>
                </a:solidFill>
                <a:latin typeface="Arial"/>
                <a:ea typeface="Arial"/>
                <a:cs typeface="Arial"/>
                <a:sym typeface="Arial"/>
              </a:rPr>
              <a:t>    end)</a:t>
            </a:r>
          </a:p>
          <a:p>
            <a:pPr lvl="0" rtl="0">
              <a:lnSpc>
                <a:spcPct val="100000"/>
              </a:lnSpc>
              <a:spcBef>
                <a:spcPts val="0"/>
              </a:spcBef>
              <a:buNone/>
            </a:pPr>
            <a:r>
              <a:rPr lang="en-US" sz="1600">
                <a:solidFill>
                  <a:srgbClr val="000000"/>
                </a:solidFill>
                <a:latin typeface="Arial"/>
                <a:ea typeface="Arial"/>
                <a:cs typeface="Arial"/>
                <a:sym typeface="Arial"/>
              </a:rPr>
              <a:t>end</a:t>
            </a:r>
          </a:p>
          <a:p>
            <a:pPr lvl="0" rtl="0">
              <a:lnSpc>
                <a:spcPct val="100000"/>
              </a:lnSpc>
              <a:spcBef>
                <a:spcPts val="0"/>
              </a:spcBef>
              <a:buNone/>
            </a:pPr>
            <a:r>
              <a:t/>
            </a:r>
            <a:endParaRPr sz="1600">
              <a:solidFill>
                <a:srgbClr val="000000"/>
              </a:solidFill>
              <a:latin typeface="Arial"/>
              <a:ea typeface="Arial"/>
              <a:cs typeface="Arial"/>
              <a:sym typeface="Arial"/>
            </a:endParaRPr>
          </a:p>
          <a:p>
            <a:pPr lvl="0" rtl="0">
              <a:lnSpc>
                <a:spcPct val="100000"/>
              </a:lnSpc>
              <a:spcBef>
                <a:spcPts val="0"/>
              </a:spcBef>
              <a:buNone/>
            </a:pPr>
            <a:r>
              <a:rPr lang="en-US" sz="1600">
                <a:solidFill>
                  <a:srgbClr val="000000"/>
                </a:solidFill>
                <a:latin typeface="Arial"/>
                <a:ea typeface="Arial"/>
                <a:cs typeface="Arial"/>
                <a:sym typeface="Arial"/>
              </a:rPr>
              <a:t>function filter(ins)</a:t>
            </a:r>
          </a:p>
          <a:p>
            <a:pPr lvl="0" rtl="0">
              <a:lnSpc>
                <a:spcPct val="100000"/>
              </a:lnSpc>
              <a:spcBef>
                <a:spcPts val="0"/>
              </a:spcBef>
              <a:buNone/>
            </a:pPr>
            <a:r>
              <a:rPr lang="en-US" sz="1600">
                <a:solidFill>
                  <a:srgbClr val="000000"/>
                </a:solidFill>
                <a:latin typeface="Arial"/>
                <a:ea typeface="Arial"/>
                <a:cs typeface="Arial"/>
                <a:sym typeface="Arial"/>
              </a:rPr>
              <a:t>    return </a:t>
            </a:r>
            <a:r>
              <a:rPr lang="en-US" sz="1600">
                <a:solidFill>
                  <a:srgbClr val="990000"/>
                </a:solidFill>
                <a:latin typeface="Arial"/>
                <a:ea typeface="Arial"/>
                <a:cs typeface="Arial"/>
                <a:sym typeface="Arial"/>
              </a:rPr>
              <a:t>coroutine.wrap</a:t>
            </a:r>
            <a:r>
              <a:rPr lang="en-US" sz="1600">
                <a:solidFill>
                  <a:srgbClr val="000000"/>
                </a:solidFill>
                <a:latin typeface="Arial"/>
                <a:ea typeface="Arial"/>
                <a:cs typeface="Arial"/>
                <a:sym typeface="Arial"/>
              </a:rPr>
              <a:t>(function()</a:t>
            </a:r>
          </a:p>
          <a:p>
            <a:pPr lvl="0" rtl="0">
              <a:lnSpc>
                <a:spcPct val="100000"/>
              </a:lnSpc>
              <a:spcBef>
                <a:spcPts val="0"/>
              </a:spcBef>
              <a:buNone/>
            </a:pPr>
            <a:r>
              <a:rPr lang="en-US" sz="1600">
                <a:solidFill>
                  <a:srgbClr val="000000"/>
                </a:solidFill>
                <a:latin typeface="Arial"/>
                <a:ea typeface="Arial"/>
                <a:cs typeface="Arial"/>
                <a:sym typeface="Arial"/>
              </a:rPr>
              <a:t>        while true do</a:t>
            </a:r>
          </a:p>
          <a:p>
            <a:pPr lvl="0" rtl="0">
              <a:lnSpc>
                <a:spcPct val="100000"/>
              </a:lnSpc>
              <a:spcBef>
                <a:spcPts val="0"/>
              </a:spcBef>
              <a:buNone/>
            </a:pPr>
            <a:r>
              <a:rPr lang="en-US" sz="1600">
                <a:solidFill>
                  <a:srgbClr val="000000"/>
                </a:solidFill>
                <a:latin typeface="Arial"/>
                <a:ea typeface="Arial"/>
                <a:cs typeface="Arial"/>
                <a:sym typeface="Arial"/>
              </a:rPr>
              <a:t>            local line = ins()</a:t>
            </a:r>
          </a:p>
          <a:p>
            <a:pPr lvl="0" rtl="0">
              <a:lnSpc>
                <a:spcPct val="100000"/>
              </a:lnSpc>
              <a:spcBef>
                <a:spcPts val="0"/>
              </a:spcBef>
              <a:buNone/>
            </a:pPr>
            <a:r>
              <a:rPr lang="en-US" sz="1600">
                <a:solidFill>
                  <a:srgbClr val="000000"/>
                </a:solidFill>
                <a:latin typeface="Arial"/>
                <a:ea typeface="Arial"/>
                <a:cs typeface="Arial"/>
                <a:sym typeface="Arial"/>
              </a:rPr>
              <a:t>            if line then</a:t>
            </a:r>
          </a:p>
          <a:p>
            <a:pPr lvl="0" rtl="0">
              <a:lnSpc>
                <a:spcPct val="100000"/>
              </a:lnSpc>
              <a:spcBef>
                <a:spcPts val="0"/>
              </a:spcBef>
              <a:buNone/>
            </a:pPr>
            <a:r>
              <a:rPr lang="en-US" sz="1600">
                <a:solidFill>
                  <a:srgbClr val="000000"/>
                </a:solidFill>
                <a:latin typeface="Arial"/>
                <a:ea typeface="Arial"/>
                <a:cs typeface="Arial"/>
                <a:sym typeface="Arial"/>
              </a:rPr>
              <a:t>                line = "** " .. line .. " **"</a:t>
            </a:r>
          </a:p>
          <a:p>
            <a:pPr lvl="0" rtl="0">
              <a:lnSpc>
                <a:spcPct val="100000"/>
              </a:lnSpc>
              <a:spcBef>
                <a:spcPts val="0"/>
              </a:spcBef>
              <a:buNone/>
            </a:pPr>
            <a:r>
              <a:rPr lang="en-US" sz="1600">
                <a:solidFill>
                  <a:srgbClr val="000000"/>
                </a:solidFill>
                <a:latin typeface="Arial"/>
                <a:ea typeface="Arial"/>
                <a:cs typeface="Arial"/>
                <a:sym typeface="Arial"/>
              </a:rPr>
              <a:t>                coroutine.yield(line)</a:t>
            </a:r>
          </a:p>
          <a:p>
            <a:pPr lvl="0" rtl="0">
              <a:lnSpc>
                <a:spcPct val="100000"/>
              </a:lnSpc>
              <a:spcBef>
                <a:spcPts val="0"/>
              </a:spcBef>
              <a:buNone/>
            </a:pPr>
            <a:r>
              <a:rPr lang="en-US" sz="1600">
                <a:solidFill>
                  <a:srgbClr val="000000"/>
                </a:solidFill>
                <a:latin typeface="Arial"/>
                <a:ea typeface="Arial"/>
                <a:cs typeface="Arial"/>
                <a:sym typeface="Arial"/>
              </a:rPr>
              <a:t>            else</a:t>
            </a:r>
          </a:p>
          <a:p>
            <a:pPr lvl="0" rtl="0">
              <a:lnSpc>
                <a:spcPct val="100000"/>
              </a:lnSpc>
              <a:spcBef>
                <a:spcPts val="0"/>
              </a:spcBef>
              <a:buNone/>
            </a:pPr>
            <a:r>
              <a:rPr lang="en-US" sz="1600">
                <a:solidFill>
                  <a:srgbClr val="000000"/>
                </a:solidFill>
                <a:latin typeface="Arial"/>
                <a:ea typeface="Arial"/>
                <a:cs typeface="Arial"/>
                <a:sym typeface="Arial"/>
              </a:rPr>
              <a:t>                break</a:t>
            </a:r>
          </a:p>
          <a:p>
            <a:pPr lvl="0" rtl="0">
              <a:lnSpc>
                <a:spcPct val="100000"/>
              </a:lnSpc>
              <a:spcBef>
                <a:spcPts val="0"/>
              </a:spcBef>
              <a:buNone/>
            </a:pPr>
            <a:r>
              <a:rPr lang="en-US" sz="1600">
                <a:solidFill>
                  <a:srgbClr val="000000"/>
                </a:solidFill>
                <a:latin typeface="Arial"/>
                <a:ea typeface="Arial"/>
                <a:cs typeface="Arial"/>
                <a:sym typeface="Arial"/>
              </a:rPr>
              <a:t>            end</a:t>
            </a:r>
          </a:p>
          <a:p>
            <a:pPr lvl="0" rtl="0">
              <a:lnSpc>
                <a:spcPct val="100000"/>
              </a:lnSpc>
              <a:spcBef>
                <a:spcPts val="0"/>
              </a:spcBef>
              <a:buNone/>
            </a:pPr>
            <a:r>
              <a:rPr lang="en-US" sz="1600">
                <a:solidFill>
                  <a:srgbClr val="000000"/>
                </a:solidFill>
                <a:latin typeface="Arial"/>
                <a:ea typeface="Arial"/>
                <a:cs typeface="Arial"/>
                <a:sym typeface="Arial"/>
              </a:rPr>
              <a:t>        end</a:t>
            </a:r>
          </a:p>
          <a:p>
            <a:pPr lvl="0" rtl="0">
              <a:lnSpc>
                <a:spcPct val="100000"/>
              </a:lnSpc>
              <a:spcBef>
                <a:spcPts val="0"/>
              </a:spcBef>
              <a:buNone/>
            </a:pPr>
            <a:r>
              <a:rPr lang="en-US" sz="1600">
                <a:solidFill>
                  <a:srgbClr val="000000"/>
                </a:solidFill>
                <a:latin typeface="Arial"/>
                <a:ea typeface="Arial"/>
                <a:cs typeface="Arial"/>
                <a:sym typeface="Arial"/>
              </a:rPr>
              <a:t>    end)</a:t>
            </a:r>
          </a:p>
          <a:p>
            <a:pPr lvl="0" rtl="0">
              <a:lnSpc>
                <a:spcPct val="100000"/>
              </a:lnSpc>
              <a:spcBef>
                <a:spcPts val="0"/>
              </a:spcBef>
              <a:buNone/>
            </a:pPr>
            <a:r>
              <a:rPr lang="en-US" sz="1600">
                <a:solidFill>
                  <a:srgbClr val="000000"/>
                </a:solidFill>
                <a:latin typeface="Arial"/>
                <a:ea typeface="Arial"/>
                <a:cs typeface="Arial"/>
                <a:sym typeface="Arial"/>
              </a:rPr>
              <a:t>end</a:t>
            </a:r>
          </a:p>
        </p:txBody>
      </p:sp>
      <p:sp>
        <p:nvSpPr>
          <p:cNvPr id="208" name="Shape 208"/>
          <p:cNvSpPr txBox="1"/>
          <p:nvPr>
            <p:ph idx="2" type="body"/>
          </p:nvPr>
        </p:nvSpPr>
        <p:spPr>
          <a:xfrm>
            <a:off x="5384800" y="914400"/>
            <a:ext cx="4540424" cy="5560124"/>
          </a:xfrm>
          <a:prstGeom prst="rect">
            <a:avLst/>
          </a:prstGeom>
        </p:spPr>
        <p:txBody>
          <a:bodyPr anchorCtr="0" anchor="t" bIns="38100" lIns="38100" rIns="38100" tIns="38100">
            <a:noAutofit/>
          </a:bodyPr>
          <a:lstStyle/>
          <a:p>
            <a:pPr lvl="0" rtl="0">
              <a:lnSpc>
                <a:spcPct val="100000"/>
              </a:lnSpc>
              <a:spcBef>
                <a:spcPts val="0"/>
              </a:spcBef>
              <a:buNone/>
            </a:pPr>
            <a:r>
              <a:rPr lang="en-US" sz="1600">
                <a:solidFill>
                  <a:srgbClr val="000000"/>
                </a:solidFill>
                <a:latin typeface="Arial"/>
                <a:ea typeface="Arial"/>
                <a:cs typeface="Arial"/>
                <a:sym typeface="Arial"/>
              </a:rPr>
              <a:t>function outstream(ins)</a:t>
            </a:r>
          </a:p>
          <a:p>
            <a:pPr lvl="0" rtl="0">
              <a:lnSpc>
                <a:spcPct val="100000"/>
              </a:lnSpc>
              <a:spcBef>
                <a:spcPts val="0"/>
              </a:spcBef>
              <a:buNone/>
            </a:pPr>
            <a:r>
              <a:rPr lang="en-US" sz="1600">
                <a:solidFill>
                  <a:srgbClr val="000000"/>
                </a:solidFill>
                <a:latin typeface="Arial"/>
                <a:ea typeface="Arial"/>
                <a:cs typeface="Arial"/>
                <a:sym typeface="Arial"/>
              </a:rPr>
              <a:t>    while true do</a:t>
            </a:r>
          </a:p>
          <a:p>
            <a:pPr lvl="0" rtl="0">
              <a:lnSpc>
                <a:spcPct val="100000"/>
              </a:lnSpc>
              <a:spcBef>
                <a:spcPts val="0"/>
              </a:spcBef>
              <a:buNone/>
            </a:pPr>
            <a:r>
              <a:rPr lang="en-US" sz="1600">
                <a:solidFill>
                  <a:srgbClr val="000000"/>
                </a:solidFill>
                <a:latin typeface="Arial"/>
                <a:ea typeface="Arial"/>
                <a:cs typeface="Arial"/>
                <a:sym typeface="Arial"/>
              </a:rPr>
              <a:t>        local line = ins()</a:t>
            </a:r>
          </a:p>
          <a:p>
            <a:pPr lvl="0" rtl="0">
              <a:lnSpc>
                <a:spcPct val="100000"/>
              </a:lnSpc>
              <a:spcBef>
                <a:spcPts val="0"/>
              </a:spcBef>
              <a:buNone/>
            </a:pPr>
            <a:r>
              <a:rPr lang="en-US" sz="1600">
                <a:solidFill>
                  <a:srgbClr val="000000"/>
                </a:solidFill>
                <a:latin typeface="Arial"/>
                <a:ea typeface="Arial"/>
                <a:cs typeface="Arial"/>
                <a:sym typeface="Arial"/>
              </a:rPr>
              <a:t>        if line then</a:t>
            </a:r>
          </a:p>
          <a:p>
            <a:pPr lvl="0" rtl="0">
              <a:lnSpc>
                <a:spcPct val="100000"/>
              </a:lnSpc>
              <a:spcBef>
                <a:spcPts val="0"/>
              </a:spcBef>
              <a:buNone/>
            </a:pPr>
            <a:r>
              <a:rPr lang="en-US" sz="1600">
                <a:solidFill>
                  <a:srgbClr val="000000"/>
                </a:solidFill>
                <a:latin typeface="Arial"/>
                <a:ea typeface="Arial"/>
                <a:cs typeface="Arial"/>
                <a:sym typeface="Arial"/>
              </a:rPr>
              <a:t>            print(line)</a:t>
            </a:r>
          </a:p>
          <a:p>
            <a:pPr lvl="0" rtl="0">
              <a:lnSpc>
                <a:spcPct val="100000"/>
              </a:lnSpc>
              <a:spcBef>
                <a:spcPts val="0"/>
              </a:spcBef>
              <a:buNone/>
            </a:pPr>
            <a:r>
              <a:rPr lang="en-US" sz="1600">
                <a:solidFill>
                  <a:srgbClr val="000000"/>
                </a:solidFill>
                <a:latin typeface="Arial"/>
                <a:ea typeface="Arial"/>
                <a:cs typeface="Arial"/>
                <a:sym typeface="Arial"/>
              </a:rPr>
              <a:t>        else</a:t>
            </a:r>
          </a:p>
          <a:p>
            <a:pPr lvl="0" rtl="0">
              <a:lnSpc>
                <a:spcPct val="100000"/>
              </a:lnSpc>
              <a:spcBef>
                <a:spcPts val="0"/>
              </a:spcBef>
              <a:buNone/>
            </a:pPr>
            <a:r>
              <a:rPr lang="en-US" sz="1600">
                <a:solidFill>
                  <a:srgbClr val="000000"/>
                </a:solidFill>
                <a:latin typeface="Arial"/>
                <a:ea typeface="Arial"/>
                <a:cs typeface="Arial"/>
                <a:sym typeface="Arial"/>
              </a:rPr>
              <a:t>            break</a:t>
            </a:r>
          </a:p>
          <a:p>
            <a:pPr lvl="0" rtl="0">
              <a:lnSpc>
                <a:spcPct val="100000"/>
              </a:lnSpc>
              <a:spcBef>
                <a:spcPts val="0"/>
              </a:spcBef>
              <a:buNone/>
            </a:pPr>
            <a:r>
              <a:rPr lang="en-US" sz="1600">
                <a:solidFill>
                  <a:srgbClr val="000000"/>
                </a:solidFill>
                <a:latin typeface="Arial"/>
                <a:ea typeface="Arial"/>
                <a:cs typeface="Arial"/>
                <a:sym typeface="Arial"/>
              </a:rPr>
              <a:t>        end</a:t>
            </a:r>
          </a:p>
          <a:p>
            <a:pPr lvl="0" rtl="0">
              <a:lnSpc>
                <a:spcPct val="100000"/>
              </a:lnSpc>
              <a:spcBef>
                <a:spcPts val="0"/>
              </a:spcBef>
              <a:buNone/>
            </a:pPr>
            <a:r>
              <a:rPr lang="en-US" sz="1600">
                <a:solidFill>
                  <a:srgbClr val="000000"/>
                </a:solidFill>
                <a:latin typeface="Arial"/>
                <a:ea typeface="Arial"/>
                <a:cs typeface="Arial"/>
                <a:sym typeface="Arial"/>
              </a:rPr>
              <a:t>    end</a:t>
            </a:r>
          </a:p>
          <a:p>
            <a:pPr lvl="0" rtl="0">
              <a:lnSpc>
                <a:spcPct val="100000"/>
              </a:lnSpc>
              <a:spcBef>
                <a:spcPts val="0"/>
              </a:spcBef>
              <a:buNone/>
            </a:pPr>
            <a:r>
              <a:rPr lang="en-US" sz="1600">
                <a:solidFill>
                  <a:srgbClr val="000000"/>
                </a:solidFill>
                <a:latin typeface="Arial"/>
                <a:ea typeface="Arial"/>
                <a:cs typeface="Arial"/>
                <a:sym typeface="Arial"/>
              </a:rPr>
              <a:t>end</a:t>
            </a:r>
          </a:p>
          <a:p>
            <a:pPr lvl="0" rtl="0">
              <a:lnSpc>
                <a:spcPct val="100000"/>
              </a:lnSpc>
              <a:spcBef>
                <a:spcPts val="0"/>
              </a:spcBef>
              <a:buNone/>
            </a:pPr>
            <a:r>
              <a:t/>
            </a:r>
            <a:endParaRPr sz="1600">
              <a:solidFill>
                <a:srgbClr val="000000"/>
              </a:solidFill>
              <a:latin typeface="Arial"/>
              <a:ea typeface="Arial"/>
              <a:cs typeface="Arial"/>
              <a:sym typeface="Arial"/>
            </a:endParaRPr>
          </a:p>
          <a:p>
            <a:pPr lvl="0" rtl="0">
              <a:lnSpc>
                <a:spcPct val="100000"/>
              </a:lnSpc>
              <a:spcBef>
                <a:spcPts val="0"/>
              </a:spcBef>
              <a:buNone/>
            </a:pPr>
            <a:r>
              <a:rPr lang="en-US" sz="1600">
                <a:solidFill>
                  <a:srgbClr val="990000"/>
                </a:solidFill>
                <a:latin typeface="Arial"/>
                <a:ea typeface="Arial"/>
                <a:cs typeface="Arial"/>
                <a:sym typeface="Arial"/>
              </a:rPr>
              <a:t>outstream(filter(instream()))</a:t>
            </a:r>
          </a:p>
          <a:p>
            <a:pPr lvl="0" rtl="0">
              <a:lnSpc>
                <a:spcPct val="100000"/>
              </a:lnSpc>
              <a:spcBef>
                <a:spcPts val="0"/>
              </a:spcBef>
              <a:buNone/>
            </a:pPr>
            <a:r>
              <a:t/>
            </a:r>
            <a:endParaRPr sz="1600">
              <a:solidFill>
                <a:srgbClr val="000000"/>
              </a:solidFill>
              <a:latin typeface="Arial"/>
              <a:ea typeface="Arial"/>
              <a:cs typeface="Arial"/>
              <a:sym typeface="Arial"/>
            </a:endParaRPr>
          </a:p>
          <a:p>
            <a:pPr lvl="0" rtl="0">
              <a:lnSpc>
                <a:spcPct val="100000"/>
              </a:lnSpc>
              <a:spcBef>
                <a:spcPts val="0"/>
              </a:spcBef>
              <a:buNone/>
            </a:pPr>
            <a:r>
              <a:t/>
            </a:r>
            <a:endParaRPr sz="1600">
              <a:solidFill>
                <a:srgbClr val="000000"/>
              </a:solidFill>
              <a:latin typeface="Arial"/>
              <a:ea typeface="Arial"/>
              <a:cs typeface="Arial"/>
              <a:sym typeface="Arial"/>
            </a:endParaRPr>
          </a:p>
          <a:p>
            <a:pPr lvl="0" rtl="0">
              <a:lnSpc>
                <a:spcPct val="100000"/>
              </a:lnSpc>
              <a:spcBef>
                <a:spcPts val="0"/>
              </a:spcBef>
              <a:buNone/>
            </a:pPr>
            <a:r>
              <a:t/>
            </a:r>
            <a:endParaRPr sz="1600">
              <a:solidFill>
                <a:srgbClr val="000000"/>
              </a:solidFill>
              <a:latin typeface="Arial"/>
              <a:ea typeface="Arial"/>
              <a:cs typeface="Arial"/>
              <a:sym typeface="Arial"/>
            </a:endParaRPr>
          </a:p>
          <a:p>
            <a:pPr lvl="0" rtl="0">
              <a:lnSpc>
                <a:spcPct val="100000"/>
              </a:lnSpc>
              <a:spcBef>
                <a:spcPts val="0"/>
              </a:spcBef>
              <a:buNone/>
            </a:pPr>
            <a:r>
              <a:rPr lang="en-US" sz="1600">
                <a:solidFill>
                  <a:srgbClr val="000000"/>
                </a:solidFill>
                <a:latin typeface="Arial"/>
                <a:ea typeface="Arial"/>
                <a:cs typeface="Arial"/>
                <a:sym typeface="Arial"/>
              </a:rPr>
              <a:t>输入/输出结果：</a:t>
            </a:r>
          </a:p>
          <a:p>
            <a:pPr lvl="0" rtl="0">
              <a:lnSpc>
                <a:spcPct val="100000"/>
              </a:lnSpc>
              <a:spcBef>
                <a:spcPts val="0"/>
              </a:spcBef>
              <a:buNone/>
            </a:pPr>
            <a:r>
              <a:rPr lang="en-US" sz="1600">
                <a:solidFill>
                  <a:srgbClr val="000000"/>
                </a:solidFill>
                <a:latin typeface="Arial"/>
                <a:ea typeface="Arial"/>
                <a:cs typeface="Arial"/>
                <a:sym typeface="Arial"/>
              </a:rPr>
              <a:t>abc</a:t>
            </a:r>
          </a:p>
          <a:p>
            <a:pPr lvl="0" rtl="0">
              <a:lnSpc>
                <a:spcPct val="100000"/>
              </a:lnSpc>
              <a:spcBef>
                <a:spcPts val="0"/>
              </a:spcBef>
              <a:buNone/>
            </a:pPr>
            <a:r>
              <a:rPr lang="en-US" sz="1600">
                <a:solidFill>
                  <a:srgbClr val="000000"/>
                </a:solidFill>
                <a:latin typeface="Arial"/>
                <a:ea typeface="Arial"/>
                <a:cs typeface="Arial"/>
                <a:sym typeface="Arial"/>
              </a:rPr>
              <a:t>** abc **</a:t>
            </a:r>
          </a:p>
          <a:p>
            <a:pPr lvl="0" rtl="0">
              <a:lnSpc>
                <a:spcPct val="100000"/>
              </a:lnSpc>
              <a:spcBef>
                <a:spcPts val="0"/>
              </a:spcBef>
              <a:buNone/>
            </a:pPr>
            <a:r>
              <a:rPr lang="en-US" sz="1600">
                <a:solidFill>
                  <a:srgbClr val="000000"/>
                </a:solidFill>
                <a:latin typeface="Arial"/>
                <a:ea typeface="Arial"/>
                <a:cs typeface="Arial"/>
                <a:sym typeface="Arial"/>
              </a:rPr>
              <a:t>123</a:t>
            </a:r>
          </a:p>
          <a:p>
            <a:pPr lvl="0" rtl="0">
              <a:lnSpc>
                <a:spcPct val="100000"/>
              </a:lnSpc>
              <a:spcBef>
                <a:spcPts val="0"/>
              </a:spcBef>
              <a:buNone/>
            </a:pPr>
            <a:r>
              <a:rPr lang="en-US" sz="1600">
                <a:solidFill>
                  <a:srgbClr val="000000"/>
                </a:solidFill>
                <a:latin typeface="Arial"/>
                <a:ea typeface="Arial"/>
                <a:cs typeface="Arial"/>
                <a:sym typeface="Arial"/>
              </a:rPr>
              <a:t>** 123 **</a:t>
            </a:r>
          </a:p>
          <a:p>
            <a:pPr lvl="0" rtl="0">
              <a:lnSpc>
                <a:spcPct val="100000"/>
              </a:lnSpc>
              <a:spcBef>
                <a:spcPts val="0"/>
              </a:spcBef>
              <a:buNone/>
            </a:pPr>
            <a:r>
              <a:rPr lang="en-US" sz="1600">
                <a:solidFill>
                  <a:srgbClr val="000000"/>
                </a:solidFill>
                <a:latin typeface="Arial"/>
                <a:ea typeface="Arial"/>
                <a:cs typeface="Arial"/>
                <a:sym typeface="Arial"/>
              </a:rPr>
              <a:t>^Z</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297600" y="297800"/>
            <a:ext cx="9620424" cy="990175"/>
          </a:xfrm>
          <a:prstGeom prst="rect">
            <a:avLst/>
          </a:prstGeom>
        </p:spPr>
        <p:txBody>
          <a:bodyPr anchorCtr="0" anchor="t" bIns="38100" lIns="38100" rIns="38100" tIns="38100">
            <a:noAutofit/>
          </a:bodyPr>
          <a:lstStyle/>
          <a:p>
            <a:pPr lvl="0" rtl="0" algn="ctr">
              <a:lnSpc>
                <a:spcPct val="100000"/>
              </a:lnSpc>
              <a:spcBef>
                <a:spcPts val="0"/>
              </a:spcBef>
              <a:buNone/>
            </a:pPr>
            <a:r>
              <a:rPr i="0" lang="en-US" sz="4266">
                <a:solidFill>
                  <a:srgbClr val="000000"/>
                </a:solidFill>
                <a:latin typeface="Arial"/>
                <a:ea typeface="Arial"/>
                <a:cs typeface="Arial"/>
                <a:sym typeface="Arial"/>
              </a:rPr>
              <a:t>协作线程</a:t>
            </a:r>
          </a:p>
        </p:txBody>
      </p:sp>
      <p:sp>
        <p:nvSpPr>
          <p:cNvPr id="214" name="Shape 214"/>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Unix管道与Stream IO</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利用协作线程可以方便地设计出类似Unix管道或者Stream IO的结构。</a:t>
            </a:r>
          </a:p>
          <a:p>
            <a:pPr lvl="0" rtl="0">
              <a:lnSpc>
                <a:spcPct val="100000"/>
              </a:lnSpc>
              <a:spcBef>
                <a:spcPts val="0"/>
              </a:spcBef>
              <a:buNone/>
            </a:pPr>
            <a:r>
              <a:t/>
            </a:r>
            <a:endParaRPr sz="2666">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协作线程</a:t>
            </a:r>
          </a:p>
        </p:txBody>
      </p:sp>
      <p:sp>
        <p:nvSpPr>
          <p:cNvPr id="220" name="Shape 220"/>
          <p:cNvSpPr txBox="1"/>
          <p:nvPr>
            <p:ph idx="1" type="body"/>
          </p:nvPr>
        </p:nvSpPr>
        <p:spPr>
          <a:xfrm>
            <a:off x="297600" y="1827975"/>
            <a:ext cx="4540424" cy="5606350"/>
          </a:xfrm>
          <a:prstGeom prst="rect">
            <a:avLst/>
          </a:prstGeom>
        </p:spPr>
        <p:txBody>
          <a:bodyPr anchorCtr="0" anchor="t" bIns="38100" lIns="38100" rIns="38100" tIns="38100">
            <a:noAutofit/>
          </a:bodyPr>
          <a:lstStyle/>
          <a:p>
            <a:pPr lvl="0" rtl="0">
              <a:lnSpc>
                <a:spcPct val="100000"/>
              </a:lnSpc>
              <a:spcBef>
                <a:spcPts val="0"/>
              </a:spcBef>
              <a:buNone/>
            </a:pPr>
            <a:r>
              <a:rPr i="0" lang="en-US" sz="2133">
                <a:solidFill>
                  <a:srgbClr val="000000"/>
                </a:solidFill>
                <a:latin typeface="Arial"/>
                <a:ea typeface="Arial"/>
                <a:cs typeface="Arial"/>
                <a:sym typeface="Arial"/>
              </a:rPr>
              <a:t>function enum(array)</a:t>
            </a:r>
          </a:p>
          <a:p>
            <a:pPr lvl="0" rtl="0">
              <a:lnSpc>
                <a:spcPct val="100000"/>
              </a:lnSpc>
              <a:spcBef>
                <a:spcPts val="0"/>
              </a:spcBef>
              <a:buNone/>
            </a:pPr>
            <a:r>
              <a:rPr i="0" lang="en-US" sz="2133">
                <a:solidFill>
                  <a:srgbClr val="000000"/>
                </a:solidFill>
                <a:latin typeface="Arial"/>
                <a:ea typeface="Arial"/>
                <a:cs typeface="Arial"/>
                <a:sym typeface="Arial"/>
              </a:rPr>
              <a:t>    return </a:t>
            </a:r>
            <a:r>
              <a:rPr i="0" lang="en-US" sz="2133">
                <a:solidFill>
                  <a:srgbClr val="990000"/>
                </a:solidFill>
                <a:latin typeface="Arial"/>
                <a:ea typeface="Arial"/>
                <a:cs typeface="Arial"/>
                <a:sym typeface="Arial"/>
              </a:rPr>
              <a:t>coroutine.wrap</a:t>
            </a:r>
            <a:r>
              <a:rPr i="0" lang="en-US" sz="2133">
                <a:solidFill>
                  <a:srgbClr val="000000"/>
                </a:solidFill>
                <a:latin typeface="Arial"/>
                <a:ea typeface="Arial"/>
                <a:cs typeface="Arial"/>
                <a:sym typeface="Arial"/>
              </a:rPr>
              <a:t>(function()</a:t>
            </a:r>
          </a:p>
          <a:p>
            <a:pPr lvl="0" rtl="0">
              <a:lnSpc>
                <a:spcPct val="100000"/>
              </a:lnSpc>
              <a:spcBef>
                <a:spcPts val="0"/>
              </a:spcBef>
              <a:buNone/>
            </a:pPr>
            <a:r>
              <a:rPr i="0" lang="en-US" sz="2133">
                <a:solidFill>
                  <a:srgbClr val="000000"/>
                </a:solidFill>
                <a:latin typeface="Arial"/>
                <a:ea typeface="Arial"/>
                <a:cs typeface="Arial"/>
                <a:sym typeface="Arial"/>
              </a:rPr>
              <a:t>        local len = #array</a:t>
            </a:r>
          </a:p>
          <a:p>
            <a:pPr lvl="0" rtl="0">
              <a:lnSpc>
                <a:spcPct val="100000"/>
              </a:lnSpc>
              <a:spcBef>
                <a:spcPts val="0"/>
              </a:spcBef>
              <a:buNone/>
            </a:pPr>
            <a:r>
              <a:rPr i="0" lang="en-US" sz="2133">
                <a:solidFill>
                  <a:srgbClr val="000000"/>
                </a:solidFill>
                <a:latin typeface="Arial"/>
                <a:ea typeface="Arial"/>
                <a:cs typeface="Arial"/>
                <a:sym typeface="Arial"/>
              </a:rPr>
              <a:t>        for i = 1, len do</a:t>
            </a:r>
          </a:p>
          <a:p>
            <a:pPr lvl="0" rtl="0">
              <a:lnSpc>
                <a:spcPct val="100000"/>
              </a:lnSpc>
              <a:spcBef>
                <a:spcPts val="0"/>
              </a:spcBef>
              <a:buNone/>
            </a:pPr>
            <a:r>
              <a:rPr i="0" lang="en-US" sz="2133">
                <a:solidFill>
                  <a:srgbClr val="000000"/>
                </a:solidFill>
                <a:latin typeface="Arial"/>
                <a:ea typeface="Arial"/>
                <a:cs typeface="Arial"/>
                <a:sym typeface="Arial"/>
              </a:rPr>
              <a:t>            </a:t>
            </a:r>
            <a:r>
              <a:rPr i="0" lang="en-US" sz="2133">
                <a:solidFill>
                  <a:srgbClr val="990000"/>
                </a:solidFill>
                <a:latin typeface="Arial"/>
                <a:ea typeface="Arial"/>
                <a:cs typeface="Arial"/>
                <a:sym typeface="Arial"/>
              </a:rPr>
              <a:t>coroutine.yield</a:t>
            </a:r>
            <a:r>
              <a:rPr i="0" lang="en-US" sz="2133">
                <a:solidFill>
                  <a:srgbClr val="000000"/>
                </a:solidFill>
                <a:latin typeface="Arial"/>
                <a:ea typeface="Arial"/>
                <a:cs typeface="Arial"/>
                <a:sym typeface="Arial"/>
              </a:rPr>
              <a:t>(array[i])</a:t>
            </a:r>
          </a:p>
          <a:p>
            <a:pPr lvl="0" rtl="0">
              <a:lnSpc>
                <a:spcPct val="100000"/>
              </a:lnSpc>
              <a:spcBef>
                <a:spcPts val="0"/>
              </a:spcBef>
              <a:buNone/>
            </a:pPr>
            <a:r>
              <a:rPr i="0" lang="en-US" sz="2133">
                <a:solidFill>
                  <a:srgbClr val="000000"/>
                </a:solidFill>
                <a:latin typeface="Arial"/>
                <a:ea typeface="Arial"/>
                <a:cs typeface="Arial"/>
                <a:sym typeface="Arial"/>
              </a:rPr>
              <a:t>        end</a:t>
            </a:r>
          </a:p>
          <a:p>
            <a:pPr lvl="0" rtl="0">
              <a:lnSpc>
                <a:spcPct val="100000"/>
              </a:lnSpc>
              <a:spcBef>
                <a:spcPts val="0"/>
              </a:spcBef>
              <a:buNone/>
            </a:pPr>
            <a:r>
              <a:rPr i="0" lang="en-US" sz="2133">
                <a:solidFill>
                  <a:srgbClr val="000000"/>
                </a:solidFill>
                <a:latin typeface="Arial"/>
                <a:ea typeface="Arial"/>
                <a:cs typeface="Arial"/>
                <a:sym typeface="Arial"/>
              </a:rPr>
              <a:t>    end)</a:t>
            </a:r>
          </a:p>
          <a:p>
            <a:pPr lvl="0" rtl="0">
              <a:lnSpc>
                <a:spcPct val="100000"/>
              </a:lnSpc>
              <a:spcBef>
                <a:spcPts val="0"/>
              </a:spcBef>
              <a:buNone/>
            </a:pPr>
            <a:r>
              <a:rPr i="0" lang="en-US" sz="2133">
                <a:solidFill>
                  <a:srgbClr val="000000"/>
                </a:solidFill>
                <a:latin typeface="Arial"/>
                <a:ea typeface="Arial"/>
                <a:cs typeface="Arial"/>
                <a:sym typeface="Arial"/>
              </a:rPr>
              <a:t>end</a:t>
            </a:r>
          </a:p>
          <a:p>
            <a:pPr lvl="0" rtl="0">
              <a:lnSpc>
                <a:spcPct val="100000"/>
              </a:lnSpc>
              <a:spcBef>
                <a:spcPts val="0"/>
              </a:spcBef>
              <a:buNone/>
            </a:pPr>
            <a:r>
              <a:t/>
            </a:r>
            <a:endParaRPr i="0" sz="2133">
              <a:solidFill>
                <a:srgbClr val="000000"/>
              </a:solidFill>
              <a:latin typeface="Arial"/>
              <a:ea typeface="Arial"/>
              <a:cs typeface="Arial"/>
              <a:sym typeface="Arial"/>
            </a:endParaRPr>
          </a:p>
          <a:p>
            <a:pPr lvl="0" rtl="0">
              <a:lnSpc>
                <a:spcPct val="100000"/>
              </a:lnSpc>
              <a:spcBef>
                <a:spcPts val="0"/>
              </a:spcBef>
              <a:buNone/>
            </a:pPr>
            <a:r>
              <a:rPr i="0" lang="en-US" sz="2133">
                <a:solidFill>
                  <a:srgbClr val="000000"/>
                </a:solidFill>
                <a:latin typeface="Arial"/>
                <a:ea typeface="Arial"/>
                <a:cs typeface="Arial"/>
                <a:sym typeface="Arial"/>
              </a:rPr>
              <a:t>function foreach(array, action)</a:t>
            </a:r>
          </a:p>
          <a:p>
            <a:pPr lvl="0" rtl="0">
              <a:lnSpc>
                <a:spcPct val="100000"/>
              </a:lnSpc>
              <a:spcBef>
                <a:spcPts val="0"/>
              </a:spcBef>
              <a:buNone/>
            </a:pPr>
            <a:r>
              <a:rPr i="0" lang="en-US" sz="2133">
                <a:solidFill>
                  <a:srgbClr val="000000"/>
                </a:solidFill>
                <a:latin typeface="Arial"/>
                <a:ea typeface="Arial"/>
                <a:cs typeface="Arial"/>
                <a:sym typeface="Arial"/>
              </a:rPr>
              <a:t>    for element in enum(array) do</a:t>
            </a:r>
          </a:p>
          <a:p>
            <a:pPr lvl="0" rtl="0">
              <a:lnSpc>
                <a:spcPct val="100000"/>
              </a:lnSpc>
              <a:spcBef>
                <a:spcPts val="0"/>
              </a:spcBef>
              <a:buNone/>
            </a:pPr>
            <a:r>
              <a:rPr i="0" lang="en-US" sz="2133">
                <a:solidFill>
                  <a:srgbClr val="000000"/>
                </a:solidFill>
                <a:latin typeface="Arial"/>
                <a:ea typeface="Arial"/>
                <a:cs typeface="Arial"/>
                <a:sym typeface="Arial"/>
              </a:rPr>
              <a:t>        action(element)</a:t>
            </a:r>
          </a:p>
          <a:p>
            <a:pPr lvl="0" rtl="0">
              <a:lnSpc>
                <a:spcPct val="100000"/>
              </a:lnSpc>
              <a:spcBef>
                <a:spcPts val="0"/>
              </a:spcBef>
              <a:buNone/>
            </a:pPr>
            <a:r>
              <a:rPr i="0" lang="en-US" sz="2133">
                <a:solidFill>
                  <a:srgbClr val="000000"/>
                </a:solidFill>
                <a:latin typeface="Arial"/>
                <a:ea typeface="Arial"/>
                <a:cs typeface="Arial"/>
                <a:sym typeface="Arial"/>
              </a:rPr>
              <a:t>    end</a:t>
            </a:r>
          </a:p>
          <a:p>
            <a:pPr lvl="0" rtl="0">
              <a:lnSpc>
                <a:spcPct val="100000"/>
              </a:lnSpc>
              <a:spcBef>
                <a:spcPts val="0"/>
              </a:spcBef>
              <a:buNone/>
            </a:pPr>
            <a:r>
              <a:rPr i="0" lang="en-US" sz="2133">
                <a:solidFill>
                  <a:srgbClr val="000000"/>
                </a:solidFill>
                <a:latin typeface="Arial"/>
                <a:ea typeface="Arial"/>
                <a:cs typeface="Arial"/>
                <a:sym typeface="Arial"/>
              </a:rPr>
              <a:t>end</a:t>
            </a:r>
          </a:p>
          <a:p>
            <a:pPr lvl="0" rtl="0">
              <a:lnSpc>
                <a:spcPct val="100000"/>
              </a:lnSpc>
              <a:spcBef>
                <a:spcPts val="0"/>
              </a:spcBef>
              <a:buNone/>
            </a:pPr>
            <a:r>
              <a:t/>
            </a:r>
            <a:endParaRPr i="0" sz="2133">
              <a:solidFill>
                <a:srgbClr val="000000"/>
              </a:solidFill>
              <a:latin typeface="Arial"/>
              <a:ea typeface="Arial"/>
              <a:cs typeface="Arial"/>
              <a:sym typeface="Arial"/>
            </a:endParaRPr>
          </a:p>
          <a:p>
            <a:pPr lvl="0" rtl="0">
              <a:lnSpc>
                <a:spcPct val="100000"/>
              </a:lnSpc>
              <a:spcBef>
                <a:spcPts val="0"/>
              </a:spcBef>
              <a:buNone/>
            </a:pPr>
            <a:r>
              <a:rPr i="0" lang="en-US" sz="2133">
                <a:solidFill>
                  <a:srgbClr val="000000"/>
                </a:solidFill>
                <a:latin typeface="Arial"/>
                <a:ea typeface="Arial"/>
                <a:cs typeface="Arial"/>
                <a:sym typeface="Arial"/>
              </a:rPr>
              <a:t>foreach({1, 2, 3}, print)</a:t>
            </a:r>
          </a:p>
          <a:p>
            <a:pPr lvl="0" rtl="0">
              <a:lnSpc>
                <a:spcPct val="100000"/>
              </a:lnSpc>
              <a:spcBef>
                <a:spcPts val="0"/>
              </a:spcBef>
              <a:buNone/>
            </a:pPr>
            <a:r>
              <a:t/>
            </a:r>
            <a:endParaRPr i="0" sz="2133">
              <a:solidFill>
                <a:srgbClr val="000000"/>
              </a:solidFill>
              <a:latin typeface="Arial"/>
              <a:ea typeface="Arial"/>
              <a:cs typeface="Arial"/>
              <a:sym typeface="Arial"/>
            </a:endParaRPr>
          </a:p>
        </p:txBody>
      </p:sp>
      <p:sp>
        <p:nvSpPr>
          <p:cNvPr id="221" name="Shape 221"/>
          <p:cNvSpPr txBox="1"/>
          <p:nvPr>
            <p:ph idx="2" type="body"/>
          </p:nvPr>
        </p:nvSpPr>
        <p:spPr>
          <a:xfrm>
            <a:off x="5384800" y="1828800"/>
            <a:ext cx="4546599" cy="5562600"/>
          </a:xfrm>
          <a:prstGeom prst="rect">
            <a:avLst/>
          </a:prstGeom>
        </p:spPr>
        <p:txBody>
          <a:bodyPr anchorCtr="0" anchor="t" bIns="38100" lIns="38100" rIns="38100" tIns="38100">
            <a:noAutofit/>
          </a:bodyPr>
          <a:lstStyle/>
          <a:p>
            <a:pPr lvl="0" rtl="0">
              <a:lnSpc>
                <a:spcPct val="100000"/>
              </a:lnSpc>
              <a:spcBef>
                <a:spcPts val="0"/>
              </a:spcBef>
              <a:buNone/>
            </a:pPr>
            <a:r>
              <a:rPr i="0" lang="en-US" sz="2133">
                <a:solidFill>
                  <a:srgbClr val="000000"/>
                </a:solidFill>
                <a:latin typeface="Arial"/>
                <a:ea typeface="Arial"/>
                <a:cs typeface="Arial"/>
                <a:sym typeface="Arial"/>
              </a:rPr>
              <a:t>输出结果：</a:t>
            </a:r>
          </a:p>
          <a:p>
            <a:pPr lvl="0" rtl="0">
              <a:lnSpc>
                <a:spcPct val="100000"/>
              </a:lnSpc>
              <a:spcBef>
                <a:spcPts val="0"/>
              </a:spcBef>
              <a:buNone/>
            </a:pPr>
            <a:r>
              <a:rPr i="0" lang="en-US" sz="2133">
                <a:solidFill>
                  <a:srgbClr val="000000"/>
                </a:solidFill>
                <a:latin typeface="Arial"/>
                <a:ea typeface="Arial"/>
                <a:cs typeface="Arial"/>
                <a:sym typeface="Arial"/>
              </a:rPr>
              <a:t>1</a:t>
            </a:r>
          </a:p>
          <a:p>
            <a:pPr lvl="0" rtl="0">
              <a:lnSpc>
                <a:spcPct val="100000"/>
              </a:lnSpc>
              <a:spcBef>
                <a:spcPts val="0"/>
              </a:spcBef>
              <a:buNone/>
            </a:pPr>
            <a:r>
              <a:rPr i="0" lang="en-US" sz="2133">
                <a:solidFill>
                  <a:srgbClr val="000000"/>
                </a:solidFill>
                <a:latin typeface="Arial"/>
                <a:ea typeface="Arial"/>
                <a:cs typeface="Arial"/>
                <a:sym typeface="Arial"/>
              </a:rPr>
              <a:t>2</a:t>
            </a:r>
          </a:p>
          <a:p>
            <a:pPr lvl="0" rtl="0">
              <a:lnSpc>
                <a:spcPct val="100000"/>
              </a:lnSpc>
              <a:spcBef>
                <a:spcPts val="0"/>
              </a:spcBef>
              <a:buNone/>
            </a:pPr>
            <a:r>
              <a:rPr i="0" lang="en-US" sz="2133">
                <a:solidFill>
                  <a:srgbClr val="000000"/>
                </a:solidFill>
                <a:latin typeface="Arial"/>
                <a:ea typeface="Arial"/>
                <a:cs typeface="Arial"/>
                <a:sym typeface="Arial"/>
              </a:rPr>
              <a:t>3</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297600" y="297800"/>
            <a:ext cx="9620424" cy="990175"/>
          </a:xfrm>
          <a:prstGeom prst="rect">
            <a:avLst/>
          </a:prstGeom>
        </p:spPr>
        <p:txBody>
          <a:bodyPr anchorCtr="0" anchor="t" bIns="38100" lIns="38100" rIns="38100" tIns="38100">
            <a:noAutofit/>
          </a:bodyPr>
          <a:lstStyle/>
          <a:p>
            <a:pPr lvl="0" rtl="0" algn="ctr">
              <a:lnSpc>
                <a:spcPct val="100000"/>
              </a:lnSpc>
              <a:spcBef>
                <a:spcPts val="0"/>
              </a:spcBef>
              <a:buNone/>
            </a:pPr>
            <a:r>
              <a:rPr i="0" lang="en-US" sz="4266">
                <a:solidFill>
                  <a:srgbClr val="000000"/>
                </a:solidFill>
                <a:latin typeface="Arial"/>
                <a:ea typeface="Arial"/>
                <a:cs typeface="Arial"/>
                <a:sym typeface="Arial"/>
              </a:rPr>
              <a:t>协作线程</a:t>
            </a:r>
          </a:p>
        </p:txBody>
      </p:sp>
      <p:sp>
        <p:nvSpPr>
          <p:cNvPr id="227" name="Shape 227"/>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另一种迭代方式</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协作线程可以作为for循环迭代器的另一种实现方式。虽然对于简单的数组遍历来说，没有必要这么做，但是考虑一下，如果需要遍历的数据集合是一个复杂数据结构，比如一棵树，那么协作线程在简化实现上就大有用武之地了。</a:t>
            </a:r>
          </a:p>
          <a:p>
            <a:pPr lvl="0" rtl="0">
              <a:lnSpc>
                <a:spcPct val="100000"/>
              </a:lnSpc>
              <a:spcBef>
                <a:spcPts val="0"/>
              </a:spcBef>
              <a:buNone/>
            </a:pPr>
            <a:r>
              <a:t/>
            </a:r>
            <a:endParaRPr sz="2666">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附录 常用的Lua参考资料</a:t>
            </a:r>
          </a:p>
        </p:txBody>
      </p:sp>
      <p:sp>
        <p:nvSpPr>
          <p:cNvPr id="233" name="Shape 233"/>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FF"/>
              </a:buClr>
              <a:buSzPct val="101587"/>
              <a:buFont typeface="Arial"/>
              <a:buChar char="●"/>
            </a:pPr>
            <a:r>
              <a:rPr lang="en-US" sz="2133" u="sng">
                <a:solidFill>
                  <a:srgbClr val="0000FF"/>
                </a:solidFill>
                <a:latin typeface="Arial"/>
                <a:ea typeface="Arial"/>
                <a:cs typeface="Arial"/>
                <a:sym typeface="Arial"/>
                <a:hlinkClick r:id="rId3"/>
              </a:rPr>
              <a:t>Lua参考手册</a:t>
            </a:r>
            <a:r>
              <a:rPr lang="en-US" sz="2133">
                <a:solidFill>
                  <a:srgbClr val="000000"/>
                </a:solidFill>
                <a:latin typeface="Arial"/>
                <a:ea typeface="Arial"/>
                <a:cs typeface="Arial"/>
                <a:sym typeface="Arial"/>
              </a:rPr>
              <a:t>（最正式、权威的Lua文档）</a:t>
            </a:r>
          </a:p>
          <a:p>
            <a:pPr indent="-186266" lvl="0" marL="381000" marR="0" rtl="0">
              <a:lnSpc>
                <a:spcPct val="100000"/>
              </a:lnSpc>
              <a:spcBef>
                <a:spcPts val="0"/>
              </a:spcBef>
              <a:spcAft>
                <a:spcPts val="0"/>
              </a:spcAft>
              <a:buClr>
                <a:srgbClr val="0000FF"/>
              </a:buClr>
              <a:buSzPct val="101587"/>
              <a:buFont typeface="Arial"/>
              <a:buChar char="●"/>
            </a:pPr>
            <a:r>
              <a:rPr lang="en-US" sz="2133" u="sng">
                <a:solidFill>
                  <a:srgbClr val="0000FF"/>
                </a:solidFill>
                <a:latin typeface="Arial"/>
                <a:ea typeface="Arial"/>
                <a:cs typeface="Arial"/>
                <a:sym typeface="Arial"/>
                <a:hlinkClick r:id="rId4"/>
              </a:rPr>
              <a:t>Lua编程</a:t>
            </a:r>
            <a:r>
              <a:rPr lang="en-US" sz="2133">
                <a:solidFill>
                  <a:srgbClr val="000000"/>
                </a:solidFill>
                <a:latin typeface="Arial"/>
                <a:ea typeface="Arial"/>
                <a:cs typeface="Arial"/>
                <a:sym typeface="Arial"/>
              </a:rPr>
              <a:t>（在线版，同样具权威性的Lua教科书）</a:t>
            </a:r>
          </a:p>
          <a:p>
            <a:pPr indent="-186266" lvl="0" marL="381000" marR="0" rtl="0">
              <a:lnSpc>
                <a:spcPct val="100000"/>
              </a:lnSpc>
              <a:spcBef>
                <a:spcPts val="0"/>
              </a:spcBef>
              <a:spcAft>
                <a:spcPts val="0"/>
              </a:spcAft>
              <a:buClr>
                <a:srgbClr val="0000FF"/>
              </a:buClr>
              <a:buSzPct val="101587"/>
              <a:buFont typeface="Arial"/>
              <a:buChar char="●"/>
            </a:pPr>
            <a:r>
              <a:rPr lang="en-US" sz="2133" u="sng">
                <a:solidFill>
                  <a:srgbClr val="0000FF"/>
                </a:solidFill>
                <a:latin typeface="Arial"/>
                <a:ea typeface="Arial"/>
                <a:cs typeface="Arial"/>
                <a:sym typeface="Arial"/>
                <a:hlinkClick r:id="rId5"/>
              </a:rPr>
              <a:t>Lua正式网站的文档页面</a:t>
            </a:r>
            <a:r>
              <a:rPr lang="en-US" sz="2133">
                <a:solidFill>
                  <a:srgbClr val="000000"/>
                </a:solidFill>
                <a:latin typeface="Arial"/>
                <a:ea typeface="Arial"/>
                <a:cs typeface="Arial"/>
                <a:sym typeface="Arial"/>
              </a:rPr>
              <a:t>（包含很多有价值的文档资料链接）</a:t>
            </a:r>
          </a:p>
          <a:p>
            <a:pPr indent="-186266" lvl="0" marL="381000" marR="0" rtl="0">
              <a:lnSpc>
                <a:spcPct val="100000"/>
              </a:lnSpc>
              <a:spcBef>
                <a:spcPts val="0"/>
              </a:spcBef>
              <a:spcAft>
                <a:spcPts val="0"/>
              </a:spcAft>
              <a:buClr>
                <a:srgbClr val="0000FF"/>
              </a:buClr>
              <a:buSzPct val="101587"/>
              <a:buFont typeface="Arial"/>
              <a:buChar char="●"/>
            </a:pPr>
            <a:r>
              <a:rPr lang="en-US" sz="2133" u="sng">
                <a:solidFill>
                  <a:srgbClr val="0000FF"/>
                </a:solidFill>
                <a:latin typeface="Arial"/>
                <a:ea typeface="Arial"/>
                <a:cs typeface="Arial"/>
                <a:sym typeface="Arial"/>
                <a:hlinkClick r:id="rId6"/>
              </a:rPr>
              <a:t>Lua维基</a:t>
            </a:r>
            <a:r>
              <a:rPr lang="en-US" sz="2133">
                <a:solidFill>
                  <a:srgbClr val="000000"/>
                </a:solidFill>
                <a:latin typeface="Arial"/>
                <a:ea typeface="Arial"/>
                <a:cs typeface="Arial"/>
                <a:sym typeface="Arial"/>
              </a:rPr>
              <a:t>（最全面的Lua维基百科）</a:t>
            </a:r>
          </a:p>
          <a:p>
            <a:pPr indent="-186266" lvl="0" marL="381000" marR="0" rtl="0">
              <a:lnSpc>
                <a:spcPct val="100000"/>
              </a:lnSpc>
              <a:spcBef>
                <a:spcPts val="0"/>
              </a:spcBef>
              <a:spcAft>
                <a:spcPts val="0"/>
              </a:spcAft>
              <a:buClr>
                <a:srgbClr val="0000FF"/>
              </a:buClr>
              <a:buSzPct val="101587"/>
              <a:buFont typeface="Arial"/>
              <a:buChar char="●"/>
            </a:pPr>
            <a:r>
              <a:rPr lang="en-US" sz="2133" u="sng">
                <a:solidFill>
                  <a:srgbClr val="0000FF"/>
                </a:solidFill>
                <a:latin typeface="Arial"/>
                <a:ea typeface="Arial"/>
                <a:cs typeface="Arial"/>
                <a:sym typeface="Arial"/>
                <a:hlinkClick r:id="rId7"/>
              </a:rPr>
              <a:t>LuaForge</a:t>
            </a:r>
            <a:r>
              <a:rPr lang="en-US" sz="2133">
                <a:solidFill>
                  <a:srgbClr val="000000"/>
                </a:solidFill>
                <a:latin typeface="Arial"/>
                <a:ea typeface="Arial"/>
                <a:cs typeface="Arial"/>
                <a:sym typeface="Arial"/>
              </a:rPr>
              <a:t>（最丰富的Lua开源代码基地）</a:t>
            </a:r>
          </a:p>
          <a:p>
            <a:pPr lvl="0" rtl="0">
              <a:lnSpc>
                <a:spcPct val="100000"/>
              </a:lnSpc>
              <a:spcBef>
                <a:spcPts val="0"/>
              </a:spcBef>
              <a:buNone/>
            </a:pPr>
            <a:r>
              <a:t/>
            </a:r>
            <a:endParaRPr sz="2133">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302550" y="302875"/>
            <a:ext cx="9631050" cy="984850"/>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数据类型</a:t>
            </a:r>
          </a:p>
        </p:txBody>
      </p:sp>
      <p:sp>
        <p:nvSpPr>
          <p:cNvPr id="42" name="Shape 42"/>
          <p:cNvSpPr txBox="1"/>
          <p:nvPr>
            <p:ph idx="1" type="body"/>
          </p:nvPr>
        </p:nvSpPr>
        <p:spPr>
          <a:xfrm>
            <a:off x="203200" y="1219200"/>
            <a:ext cx="9684124" cy="618760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八种类型：</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数值（number）</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内部以double表示的数值</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字符串（string）</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由任意字符（包括零）组成的、以零结尾的字符序列</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布尔（boolean）</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只有“true”或者“false”两个值的逻辑类型</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函数（function）</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基本的Lua对象，不同于C语言的函数或函数指针，Lua的关键概念之一</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表（table）</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“异构”的Hash表，Lua的另一关键概念</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userdata</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C语言用户定义的数据结构，用于扩展Lua语言，本文不会涉及</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线程（thread）</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协作线程（coroutine），不同于一般操作系统的抢占式线程</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nil</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代表“空”，类似于C语言的NULL，但实际含义要深刻得多</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函数</a:t>
            </a:r>
          </a:p>
        </p:txBody>
      </p:sp>
      <p:sp>
        <p:nvSpPr>
          <p:cNvPr id="48" name="Shape 48"/>
          <p:cNvSpPr txBox="1"/>
          <p:nvPr>
            <p:ph idx="1" type="body"/>
          </p:nvPr>
        </p:nvSpPr>
        <p:spPr>
          <a:xfrm>
            <a:off x="304800" y="1828800"/>
            <a:ext cx="9626599" cy="556260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990000"/>
                </a:solidFill>
                <a:latin typeface="Arial"/>
                <a:ea typeface="Arial"/>
                <a:cs typeface="Arial"/>
                <a:sym typeface="Arial"/>
              </a:rPr>
              <a:t>function </a:t>
            </a:r>
            <a:r>
              <a:rPr lang="en-US" sz="2133">
                <a:solidFill>
                  <a:srgbClr val="000000"/>
                </a:solidFill>
                <a:latin typeface="Arial"/>
                <a:ea typeface="Arial"/>
                <a:cs typeface="Arial"/>
                <a:sym typeface="Arial"/>
              </a:rPr>
              <a:t>foo(a, b, c)</a:t>
            </a:r>
          </a:p>
          <a:p>
            <a:pPr lvl="0" rtl="0">
              <a:lnSpc>
                <a:spcPct val="100000"/>
              </a:lnSpc>
              <a:spcBef>
                <a:spcPts val="0"/>
              </a:spcBef>
              <a:buNone/>
            </a:pPr>
            <a:r>
              <a:rPr lang="en-US" sz="2133">
                <a:solidFill>
                  <a:srgbClr val="000000"/>
                </a:solidFill>
                <a:latin typeface="Arial"/>
                <a:ea typeface="Arial"/>
                <a:cs typeface="Arial"/>
                <a:sym typeface="Arial"/>
              </a:rPr>
              <a:t>  </a:t>
            </a:r>
            <a:r>
              <a:rPr lang="en-US" sz="2133">
                <a:solidFill>
                  <a:srgbClr val="990000"/>
                </a:solidFill>
                <a:latin typeface="Arial"/>
                <a:ea typeface="Arial"/>
                <a:cs typeface="Arial"/>
                <a:sym typeface="Arial"/>
              </a:rPr>
              <a:t>local </a:t>
            </a:r>
            <a:r>
              <a:rPr lang="en-US" sz="2133">
                <a:solidFill>
                  <a:srgbClr val="000000"/>
                </a:solidFill>
                <a:latin typeface="Arial"/>
                <a:ea typeface="Arial"/>
                <a:cs typeface="Arial"/>
                <a:sym typeface="Arial"/>
              </a:rPr>
              <a:t>sum = a + b</a:t>
            </a:r>
          </a:p>
          <a:p>
            <a:pPr lvl="0" rtl="0">
              <a:lnSpc>
                <a:spcPct val="100000"/>
              </a:lnSpc>
              <a:spcBef>
                <a:spcPts val="0"/>
              </a:spcBef>
              <a:buNone/>
            </a:pPr>
            <a:r>
              <a:rPr lang="en-US" sz="2133">
                <a:solidFill>
                  <a:srgbClr val="000000"/>
                </a:solidFill>
                <a:latin typeface="Arial"/>
                <a:ea typeface="Arial"/>
                <a:cs typeface="Arial"/>
                <a:sym typeface="Arial"/>
              </a:rPr>
              <a:t>  </a:t>
            </a:r>
            <a:r>
              <a:rPr lang="en-US" sz="2133">
                <a:solidFill>
                  <a:srgbClr val="990000"/>
                </a:solidFill>
                <a:latin typeface="Arial"/>
                <a:ea typeface="Arial"/>
                <a:cs typeface="Arial"/>
                <a:sym typeface="Arial"/>
              </a:rPr>
              <a:t>return </a:t>
            </a:r>
            <a:r>
              <a:rPr lang="en-US" sz="2133">
                <a:solidFill>
                  <a:srgbClr val="000000"/>
                </a:solidFill>
                <a:latin typeface="Arial"/>
                <a:ea typeface="Arial"/>
                <a:cs typeface="Arial"/>
                <a:sym typeface="Arial"/>
              </a:rPr>
              <a:t>sum, c</a:t>
            </a:r>
            <a:r>
              <a:rPr lang="en-US" sz="2133">
                <a:solidFill>
                  <a:srgbClr val="990000"/>
                </a:solidFill>
                <a:latin typeface="Arial"/>
                <a:ea typeface="Arial"/>
                <a:cs typeface="Arial"/>
                <a:sym typeface="Arial"/>
              </a:rPr>
              <a:t>  </a:t>
            </a:r>
            <a:r>
              <a:rPr lang="en-US" sz="2133">
                <a:solidFill>
                  <a:srgbClr val="000000"/>
                </a:solidFill>
                <a:latin typeface="Arial"/>
                <a:ea typeface="Arial"/>
                <a:cs typeface="Arial"/>
                <a:sym typeface="Arial"/>
              </a:rPr>
              <a:t>--函数可以返回多个值</a:t>
            </a:r>
          </a:p>
          <a:p>
            <a:pPr lvl="0" rtl="0">
              <a:lnSpc>
                <a:spcPct val="100000"/>
              </a:lnSpc>
              <a:spcBef>
                <a:spcPts val="0"/>
              </a:spcBef>
              <a:buNone/>
            </a:pPr>
            <a:r>
              <a:rPr lang="en-US" sz="2133">
                <a:solidFill>
                  <a:srgbClr val="990000"/>
                </a:solidFill>
                <a:latin typeface="Arial"/>
                <a:ea typeface="Arial"/>
                <a:cs typeface="Arial"/>
                <a:sym typeface="Arial"/>
              </a:rPr>
              <a:t>end</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990000"/>
                </a:solidFill>
                <a:latin typeface="Arial"/>
                <a:ea typeface="Arial"/>
                <a:cs typeface="Arial"/>
                <a:sym typeface="Arial"/>
              </a:rPr>
              <a:t>r1, r2 =</a:t>
            </a:r>
            <a:r>
              <a:rPr lang="en-US" sz="2133">
                <a:solidFill>
                  <a:srgbClr val="000000"/>
                </a:solidFill>
                <a:latin typeface="Arial"/>
                <a:ea typeface="Arial"/>
                <a:cs typeface="Arial"/>
                <a:sym typeface="Arial"/>
              </a:rPr>
              <a:t> foo(1, '123', 'hello')  --平行赋值</a:t>
            </a:r>
          </a:p>
          <a:p>
            <a:pPr lvl="0" rtl="0">
              <a:lnSpc>
                <a:spcPct val="100000"/>
              </a:lnSpc>
              <a:spcBef>
                <a:spcPts val="0"/>
              </a:spcBef>
              <a:buNone/>
            </a:pPr>
            <a:r>
              <a:rPr lang="en-US" sz="2133">
                <a:solidFill>
                  <a:srgbClr val="000000"/>
                </a:solidFill>
                <a:latin typeface="Arial"/>
                <a:ea typeface="Arial"/>
                <a:cs typeface="Arial"/>
                <a:sym typeface="Arial"/>
              </a:rPr>
              <a:t>print(r1, r2)</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输出结果：</a:t>
            </a:r>
          </a:p>
          <a:p>
            <a:pPr lvl="0" rtl="0">
              <a:lnSpc>
                <a:spcPct val="100000"/>
              </a:lnSpc>
              <a:spcBef>
                <a:spcPts val="0"/>
              </a:spcBef>
              <a:buNone/>
            </a:pPr>
            <a:r>
              <a:rPr lang="en-US" sz="2133">
                <a:solidFill>
                  <a:srgbClr val="000000"/>
                </a:solidFill>
                <a:latin typeface="Arial"/>
                <a:ea typeface="Arial"/>
                <a:cs typeface="Arial"/>
                <a:sym typeface="Arial"/>
              </a:rPr>
              <a:t>124 hello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函数（续）</a:t>
            </a:r>
          </a:p>
        </p:txBody>
      </p:sp>
      <p:sp>
        <p:nvSpPr>
          <p:cNvPr id="54" name="Shape 54"/>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函数定义</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用关键字function定义函数，以关键字end结束</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函数可以返回多个值</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return a, b, c, ...</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平行赋值</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a, b = c, d</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局部变量</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用关键字local定义。如果没有用local定义，即使在函数内部定义的变量也是全局变量！</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全局变量</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没有用local定义的变量都是全局变量。前面的代码定义了三个全局变量：foo、r1和r2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04800" y="304800"/>
            <a:ext cx="9629324" cy="98704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表</a:t>
            </a:r>
          </a:p>
        </p:txBody>
      </p:sp>
      <p:sp>
        <p:nvSpPr>
          <p:cNvPr id="60" name="Shape 60"/>
          <p:cNvSpPr txBox="1"/>
          <p:nvPr>
            <p:ph idx="1" type="body"/>
          </p:nvPr>
        </p:nvSpPr>
        <p:spPr>
          <a:xfrm>
            <a:off x="293775" y="1318675"/>
            <a:ext cx="4617000" cy="654045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--定义一张空表 </a:t>
            </a:r>
          </a:p>
          <a:p>
            <a:pPr lvl="0" rtl="0">
              <a:lnSpc>
                <a:spcPct val="100000"/>
              </a:lnSpc>
              <a:spcBef>
                <a:spcPts val="0"/>
              </a:spcBef>
              <a:buNone/>
            </a:pPr>
            <a:r>
              <a:rPr lang="en-US" sz="2133">
                <a:solidFill>
                  <a:srgbClr val="000000"/>
                </a:solidFill>
                <a:latin typeface="Arial"/>
                <a:ea typeface="Arial"/>
                <a:cs typeface="Arial"/>
                <a:sym typeface="Arial"/>
              </a:rPr>
              <a:t>a = </a:t>
            </a:r>
            <a:r>
              <a:rPr lang="en-US" sz="2133">
                <a:solidFill>
                  <a:srgbClr val="990000"/>
                </a:solidFill>
                <a:latin typeface="Arial"/>
                <a:ea typeface="Arial"/>
                <a:cs typeface="Arial"/>
                <a:sym typeface="Arial"/>
              </a:rPr>
              <a:t>{ }</a:t>
            </a:r>
          </a:p>
          <a:p>
            <a:pPr lvl="0" rtl="0">
              <a:lnSpc>
                <a:spcPct val="100000"/>
              </a:lnSpc>
              <a:spcBef>
                <a:spcPts val="0"/>
              </a:spcBef>
              <a:buNone/>
            </a:pPr>
            <a:r>
              <a:rPr lang="en-US" sz="2133">
                <a:solidFill>
                  <a:srgbClr val="000000"/>
                </a:solidFill>
                <a:latin typeface="Arial"/>
                <a:ea typeface="Arial"/>
                <a:cs typeface="Arial"/>
                <a:sym typeface="Arial"/>
              </a:rPr>
              <a:t>--定义一张有初始内容的表</a:t>
            </a:r>
          </a:p>
          <a:p>
            <a:pPr lvl="0" rtl="0">
              <a:lnSpc>
                <a:spcPct val="100000"/>
              </a:lnSpc>
              <a:spcBef>
                <a:spcPts val="0"/>
              </a:spcBef>
              <a:buNone/>
            </a:pPr>
            <a:r>
              <a:rPr lang="en-US" sz="2133">
                <a:solidFill>
                  <a:srgbClr val="000000"/>
                </a:solidFill>
                <a:latin typeface="Arial"/>
                <a:ea typeface="Arial"/>
                <a:cs typeface="Arial"/>
                <a:sym typeface="Arial"/>
              </a:rPr>
              <a:t>b = </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 n = 1,  str = 'abc', 100, 'hello'</a:t>
            </a:r>
            <a:r>
              <a:rPr lang="en-US" sz="2133">
                <a:solidFill>
                  <a:srgbClr val="990000"/>
                </a:solidFill>
                <a:latin typeface="Arial"/>
                <a:ea typeface="Arial"/>
                <a:cs typeface="Arial"/>
                <a:sym typeface="Arial"/>
              </a:rPr>
              <a:t> }</a:t>
            </a:r>
          </a:p>
          <a:p>
            <a:pPr lvl="0" rtl="0">
              <a:lnSpc>
                <a:spcPct val="100000"/>
              </a:lnSpc>
              <a:spcBef>
                <a:spcPts val="0"/>
              </a:spcBef>
              <a:buNone/>
            </a:pPr>
            <a:r>
              <a:rPr lang="en-US" sz="2133">
                <a:solidFill>
                  <a:srgbClr val="000000"/>
                </a:solidFill>
                <a:latin typeface="Arial"/>
                <a:ea typeface="Arial"/>
                <a:cs typeface="Arial"/>
                <a:sym typeface="Arial"/>
              </a:rPr>
              <a:t> </a:t>
            </a:r>
          </a:p>
          <a:p>
            <a:pPr lvl="0" rtl="0">
              <a:lnSpc>
                <a:spcPct val="100000"/>
              </a:lnSpc>
              <a:spcBef>
                <a:spcPts val="0"/>
              </a:spcBef>
              <a:buNone/>
            </a:pPr>
            <a:r>
              <a:rPr lang="en-US" sz="2133">
                <a:solidFill>
                  <a:srgbClr val="000000"/>
                </a:solidFill>
                <a:latin typeface="Arial"/>
                <a:ea typeface="Arial"/>
                <a:cs typeface="Arial"/>
                <a:sym typeface="Arial"/>
              </a:rPr>
              <a:t>--访问表的成员</a:t>
            </a:r>
          </a:p>
          <a:p>
            <a:pPr lvl="0" rtl="0">
              <a:lnSpc>
                <a:spcPct val="100000"/>
              </a:lnSpc>
              <a:spcBef>
                <a:spcPts val="0"/>
              </a:spcBef>
              <a:buNone/>
            </a:pPr>
            <a:r>
              <a:rPr lang="en-US" sz="2133">
                <a:solidFill>
                  <a:srgbClr val="000000"/>
                </a:solidFill>
                <a:latin typeface="Arial"/>
                <a:ea typeface="Arial"/>
                <a:cs typeface="Arial"/>
                <a:sym typeface="Arial"/>
              </a:rPr>
              <a:t>a.n = 1 </a:t>
            </a:r>
          </a:p>
          <a:p>
            <a:pPr lvl="0" rtl="0">
              <a:lnSpc>
                <a:spcPct val="100000"/>
              </a:lnSpc>
              <a:spcBef>
                <a:spcPts val="0"/>
              </a:spcBef>
              <a:buNone/>
            </a:pPr>
            <a:r>
              <a:rPr lang="en-US" sz="2133">
                <a:solidFill>
                  <a:srgbClr val="000000"/>
                </a:solidFill>
                <a:latin typeface="Arial"/>
                <a:ea typeface="Arial"/>
                <a:cs typeface="Arial"/>
                <a:sym typeface="Arial"/>
              </a:rPr>
              <a:t>a.str = 'abc'</a:t>
            </a:r>
          </a:p>
          <a:p>
            <a:pPr lvl="0" rtl="0">
              <a:lnSpc>
                <a:spcPct val="100000"/>
              </a:lnSpc>
              <a:spcBef>
                <a:spcPts val="0"/>
              </a:spcBef>
              <a:buNone/>
            </a:pPr>
            <a:r>
              <a:rPr lang="en-US" sz="2133">
                <a:solidFill>
                  <a:srgbClr val="000000"/>
                </a:solidFill>
                <a:latin typeface="Arial"/>
                <a:ea typeface="Arial"/>
                <a:cs typeface="Arial"/>
                <a:sym typeface="Arial"/>
              </a:rPr>
              <a:t>a[1] = 100</a:t>
            </a:r>
          </a:p>
          <a:p>
            <a:pPr lvl="0" rtl="0">
              <a:lnSpc>
                <a:spcPct val="100000"/>
              </a:lnSpc>
              <a:spcBef>
                <a:spcPts val="0"/>
              </a:spcBef>
              <a:buNone/>
            </a:pPr>
            <a:r>
              <a:rPr lang="en-US" sz="2133">
                <a:solidFill>
                  <a:srgbClr val="000000"/>
                </a:solidFill>
                <a:latin typeface="Arial"/>
                <a:ea typeface="Arial"/>
                <a:cs typeface="Arial"/>
                <a:sym typeface="Arial"/>
              </a:rPr>
              <a:t>a[2] = 'hello' </a:t>
            </a:r>
          </a:p>
          <a:p>
            <a:pPr lvl="0" rtl="0">
              <a:lnSpc>
                <a:spcPct val="100000"/>
              </a:lnSpc>
              <a:spcBef>
                <a:spcPts val="0"/>
              </a:spcBef>
              <a:buNone/>
            </a:pPr>
            <a:r>
              <a:rPr lang="en-US" sz="2133">
                <a:solidFill>
                  <a:srgbClr val="000000"/>
                </a:solidFill>
                <a:latin typeface="Arial"/>
                <a:ea typeface="Arial"/>
                <a:cs typeface="Arial"/>
                <a:sym typeface="Arial"/>
              </a:rPr>
              <a:t>a["a table"] = b</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--任何类型的值都可以做表项的key</a:t>
            </a:r>
          </a:p>
          <a:p>
            <a:pPr lvl="0" rtl="0">
              <a:lnSpc>
                <a:spcPct val="100000"/>
              </a:lnSpc>
              <a:spcBef>
                <a:spcPts val="0"/>
              </a:spcBef>
              <a:buNone/>
            </a:pPr>
            <a:r>
              <a:rPr lang="en-US" sz="2133">
                <a:solidFill>
                  <a:srgbClr val="000000"/>
                </a:solidFill>
                <a:latin typeface="Arial"/>
                <a:ea typeface="Arial"/>
                <a:cs typeface="Arial"/>
                <a:sym typeface="Arial"/>
              </a:rPr>
              <a:t>--(除了nil) </a:t>
            </a:r>
          </a:p>
          <a:p>
            <a:pPr lvl="0" rtl="0">
              <a:lnSpc>
                <a:spcPct val="100000"/>
              </a:lnSpc>
              <a:spcBef>
                <a:spcPts val="0"/>
              </a:spcBef>
              <a:buNone/>
            </a:pPr>
            <a:r>
              <a:rPr lang="en-US" sz="2133">
                <a:solidFill>
                  <a:srgbClr val="000000"/>
                </a:solidFill>
                <a:latin typeface="Arial"/>
                <a:ea typeface="Arial"/>
                <a:cs typeface="Arial"/>
                <a:sym typeface="Arial"/>
              </a:rPr>
              <a:t>function func1() end</a:t>
            </a:r>
          </a:p>
          <a:p>
            <a:pPr lvl="0" rtl="0">
              <a:lnSpc>
                <a:spcPct val="100000"/>
              </a:lnSpc>
              <a:spcBef>
                <a:spcPts val="0"/>
              </a:spcBef>
              <a:buNone/>
            </a:pPr>
            <a:r>
              <a:rPr lang="en-US" sz="2133">
                <a:solidFill>
                  <a:srgbClr val="000000"/>
                </a:solidFill>
                <a:latin typeface="Arial"/>
                <a:ea typeface="Arial"/>
                <a:cs typeface="Arial"/>
                <a:sym typeface="Arial"/>
              </a:rPr>
              <a:t>function func2() end</a:t>
            </a:r>
          </a:p>
          <a:p>
            <a:pPr lvl="0" rtl="0">
              <a:lnSpc>
                <a:spcPct val="100000"/>
              </a:lnSpc>
              <a:spcBef>
                <a:spcPts val="0"/>
              </a:spcBef>
              <a:buNone/>
            </a:pPr>
            <a:r>
              <a:rPr lang="en-US" sz="2133">
                <a:solidFill>
                  <a:srgbClr val="000000"/>
                </a:solidFill>
                <a:latin typeface="Arial"/>
                <a:ea typeface="Arial"/>
                <a:cs typeface="Arial"/>
                <a:sym typeface="Arial"/>
              </a:rPr>
              <a:t>a[func1] = func2 </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br>
              <a:rPr lang="en-US" sz="2133">
                <a:solidFill>
                  <a:srgbClr val="000000"/>
                </a:solidFill>
                <a:latin typeface="Arial"/>
                <a:ea typeface="Arial"/>
                <a:cs typeface="Arial"/>
                <a:sym typeface="Arial"/>
              </a:rPr>
            </a:br>
          </a:p>
        </p:txBody>
      </p:sp>
      <p:sp>
        <p:nvSpPr>
          <p:cNvPr id="61" name="Shape 61"/>
          <p:cNvSpPr txBox="1"/>
          <p:nvPr>
            <p:ph idx="2" type="body"/>
          </p:nvPr>
        </p:nvSpPr>
        <p:spPr>
          <a:xfrm>
            <a:off x="5373500" y="1320275"/>
            <a:ext cx="4397524" cy="5832550"/>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--穷举表a</a:t>
            </a:r>
          </a:p>
          <a:p>
            <a:pPr lvl="0" rtl="0">
              <a:lnSpc>
                <a:spcPct val="100000"/>
              </a:lnSpc>
              <a:spcBef>
                <a:spcPts val="0"/>
              </a:spcBef>
              <a:buNone/>
            </a:pPr>
            <a:r>
              <a:rPr lang="en-US" sz="2133">
                <a:solidFill>
                  <a:srgbClr val="000000"/>
                </a:solidFill>
                <a:latin typeface="Arial"/>
                <a:ea typeface="Arial"/>
                <a:cs typeface="Arial"/>
                <a:sym typeface="Arial"/>
              </a:rPr>
              <a:t>for k, v in pairs(a) do </a:t>
            </a:r>
          </a:p>
          <a:p>
            <a:pPr lvl="0" rtl="0">
              <a:lnSpc>
                <a:spcPct val="100000"/>
              </a:lnSpc>
              <a:spcBef>
                <a:spcPts val="0"/>
              </a:spcBef>
              <a:buNone/>
            </a:pPr>
            <a:r>
              <a:rPr lang="en-US" sz="2133">
                <a:solidFill>
                  <a:srgbClr val="000000"/>
                </a:solidFill>
                <a:latin typeface="Arial"/>
                <a:ea typeface="Arial"/>
                <a:cs typeface="Arial"/>
                <a:sym typeface="Arial"/>
              </a:rPr>
              <a:t>  print(k, "=&gt;", v) </a:t>
            </a:r>
          </a:p>
          <a:p>
            <a:pPr lvl="0" rtl="0">
              <a:lnSpc>
                <a:spcPct val="100000"/>
              </a:lnSpc>
              <a:spcBef>
                <a:spcPts val="0"/>
              </a:spcBef>
              <a:buNone/>
            </a:pPr>
            <a:r>
              <a:rPr lang="en-US" sz="2133">
                <a:solidFill>
                  <a:srgbClr val="000000"/>
                </a:solidFill>
                <a:latin typeface="Arial"/>
                <a:ea typeface="Arial"/>
                <a:cs typeface="Arial"/>
                <a:sym typeface="Arial"/>
              </a:rPr>
              <a:t>end</a:t>
            </a:r>
          </a:p>
          <a:p>
            <a:pPr lvl="0" rtl="0">
              <a:lnSpc>
                <a:spcPct val="100000"/>
              </a:lnSpc>
              <a:spcBef>
                <a:spcPts val="0"/>
              </a:spcBef>
              <a:buNone/>
            </a:pPr>
            <a:r>
              <a:rPr lang="en-US" sz="2133">
                <a:solidFill>
                  <a:srgbClr val="000000"/>
                </a:solidFill>
                <a:latin typeface="Arial"/>
                <a:ea typeface="Arial"/>
                <a:cs typeface="Arial"/>
                <a:sym typeface="Arial"/>
              </a:rPr>
              <a:t> </a:t>
            </a:r>
          </a:p>
          <a:p>
            <a:pPr lvl="0" rtl="0">
              <a:lnSpc>
                <a:spcPct val="100000"/>
              </a:lnSpc>
              <a:spcBef>
                <a:spcPts val="0"/>
              </a:spcBef>
              <a:buNone/>
            </a:pPr>
            <a:r>
              <a:rPr lang="en-US" sz="2133">
                <a:solidFill>
                  <a:srgbClr val="000000"/>
                </a:solidFill>
                <a:latin typeface="Arial"/>
                <a:ea typeface="Arial"/>
                <a:cs typeface="Arial"/>
                <a:sym typeface="Arial"/>
              </a:rPr>
              <a:t>输出：</a:t>
            </a:r>
          </a:p>
          <a:p>
            <a:pPr lvl="0" rtl="0">
              <a:lnSpc>
                <a:spcPct val="100000"/>
              </a:lnSpc>
              <a:spcBef>
                <a:spcPts val="0"/>
              </a:spcBef>
              <a:buNone/>
            </a:pPr>
            <a:r>
              <a:rPr lang="en-US" sz="2133">
                <a:solidFill>
                  <a:srgbClr val="000000"/>
                </a:solidFill>
                <a:latin typeface="Arial"/>
                <a:ea typeface="Arial"/>
                <a:cs typeface="Arial"/>
                <a:sym typeface="Arial"/>
              </a:rPr>
              <a:t>1       =&gt;      100</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2       =&gt;      hello</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str     =&gt;      abc</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function: 0027C988      =&gt;      function: 0027C9A8</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a table =&gt;      table: 0027B138</a:t>
            </a:r>
            <a:br>
              <a:rPr lang="en-US" sz="2133">
                <a:solidFill>
                  <a:srgbClr val="000000"/>
                </a:solidFill>
                <a:latin typeface="Arial"/>
                <a:ea typeface="Arial"/>
                <a:cs typeface="Arial"/>
                <a:sym typeface="Arial"/>
              </a:rPr>
            </a:br>
            <a:r>
              <a:rPr lang="en-US" sz="2133">
                <a:solidFill>
                  <a:srgbClr val="000000"/>
                </a:solidFill>
                <a:latin typeface="Arial"/>
                <a:ea typeface="Arial"/>
                <a:cs typeface="Arial"/>
                <a:sym typeface="Arial"/>
              </a:rPr>
              <a:t>n       =&gt;      1</a:t>
            </a:r>
            <a:br>
              <a:rPr lang="en-US" sz="2133">
                <a:solidFill>
                  <a:srgbClr val="000000"/>
                </a:solidFill>
                <a:latin typeface="Arial"/>
                <a:ea typeface="Arial"/>
                <a:cs typeface="Arial"/>
                <a:sym typeface="Arial"/>
              </a:rPr>
            </a:br>
            <a:br>
              <a:rPr lang="en-US" sz="2133">
                <a:solidFill>
                  <a:srgbClr val="000000"/>
                </a:solidFill>
                <a:latin typeface="Arial"/>
                <a:ea typeface="Arial"/>
                <a:cs typeface="Arial"/>
                <a:sym typeface="Arial"/>
              </a:rPr>
            </a:b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表</a:t>
            </a:r>
          </a:p>
        </p:txBody>
      </p:sp>
      <p:sp>
        <p:nvSpPr>
          <p:cNvPr id="67" name="Shape 67"/>
          <p:cNvSpPr txBox="1"/>
          <p:nvPr>
            <p:ph idx="1" type="body"/>
          </p:nvPr>
        </p:nvSpPr>
        <p:spPr>
          <a:xfrm>
            <a:off x="304800" y="1828800"/>
            <a:ext cx="9626599" cy="5562600"/>
          </a:xfrm>
          <a:prstGeom prst="rect">
            <a:avLst/>
          </a:prstGeom>
        </p:spPr>
        <p:txBody>
          <a:bodyPr anchorCtr="0" anchor="t" bIns="38100" lIns="38100" rIns="38100" tIns="38100">
            <a:noAutofit/>
          </a:bodyPr>
          <a:lstStyle/>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表</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Lua的表既是Hash表，也是数组。实际上，可以把数组看作键为数值的Hash表。</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访问表的成员</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通过“.”或者“[]”运算符来访问表的成员。</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注意：表达式a.b等价于a[“b”]，但不等价于a[b]</a:t>
            </a:r>
          </a:p>
          <a:p>
            <a:pPr indent="-186266" lvl="0" marL="381000" marR="0" rtl="0">
              <a:lnSpc>
                <a:spcPct val="100000"/>
              </a:lnSpc>
              <a:spcBef>
                <a:spcPts val="0"/>
              </a:spcBef>
              <a:spcAft>
                <a:spcPts val="0"/>
              </a:spcAft>
              <a:buClr>
                <a:srgbClr val="000000"/>
              </a:buClr>
              <a:buSzPct val="101587"/>
              <a:buFont typeface="Arial"/>
              <a:buChar char="●"/>
            </a:pPr>
            <a:r>
              <a:rPr lang="en-US" sz="2133">
                <a:solidFill>
                  <a:srgbClr val="000000"/>
                </a:solidFill>
                <a:latin typeface="Arial"/>
                <a:ea typeface="Arial"/>
                <a:cs typeface="Arial"/>
                <a:sym typeface="Arial"/>
              </a:rPr>
              <a:t>表项的键和值</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任何类型的变量，除了nil，都可以做为表项的键或值。</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给一个表项的值赋nil意味着从表中删除这一项：比如令a.b = nil，则把表a中键为“b”的项删除。</a:t>
            </a:r>
          </a:p>
          <a:p>
            <a:pPr indent="0" lvl="0" marL="381000" marR="0" rtl="0">
              <a:lnSpc>
                <a:spcPct val="100000"/>
              </a:lnSpc>
              <a:spcBef>
                <a:spcPts val="0"/>
              </a:spcBef>
              <a:spcAft>
                <a:spcPts val="0"/>
              </a:spcAft>
              <a:buNone/>
            </a:pPr>
            <a:r>
              <a:rPr lang="en-US" sz="2133">
                <a:solidFill>
                  <a:srgbClr val="000000"/>
                </a:solidFill>
                <a:latin typeface="Arial"/>
                <a:ea typeface="Arial"/>
                <a:cs typeface="Arial"/>
                <a:sym typeface="Arial"/>
              </a:rPr>
              <a:t>访问一个不存在的表项，会得到nil：比如有c = a.b，但表a中没有键为“b”的项，则c得到nil。</a:t>
            </a:r>
          </a:p>
          <a:p>
            <a:pPr lvl="0" rtl="0">
              <a:lnSpc>
                <a:spcPct val="100000"/>
              </a:lnSpc>
              <a:spcBef>
                <a:spcPts val="0"/>
              </a:spcBef>
              <a:buNone/>
            </a:pPr>
            <a:r>
              <a:t/>
            </a:r>
            <a:endParaRPr sz="2666">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04800" y="304800"/>
            <a:ext cx="9626599" cy="990599"/>
          </a:xfrm>
          <a:prstGeom prst="rect">
            <a:avLst/>
          </a:prstGeom>
        </p:spPr>
        <p:txBody>
          <a:bodyPr anchorCtr="0" anchor="t" bIns="38100" lIns="38100" rIns="38100" tIns="38100">
            <a:noAutofit/>
          </a:bodyPr>
          <a:lstStyle/>
          <a:p>
            <a:pPr lvl="0" rtl="0" algn="ctr">
              <a:lnSpc>
                <a:spcPct val="100000"/>
              </a:lnSpc>
              <a:spcBef>
                <a:spcPts val="0"/>
              </a:spcBef>
              <a:buNone/>
            </a:pPr>
            <a:r>
              <a:rPr lang="en-US" sz="4266">
                <a:solidFill>
                  <a:srgbClr val="000000"/>
                </a:solidFill>
                <a:latin typeface="Arial"/>
                <a:ea typeface="Arial"/>
                <a:cs typeface="Arial"/>
                <a:sym typeface="Arial"/>
              </a:rPr>
              <a:t>简单对象的实现*</a:t>
            </a:r>
          </a:p>
        </p:txBody>
      </p:sp>
      <p:sp>
        <p:nvSpPr>
          <p:cNvPr id="73" name="Shape 73"/>
          <p:cNvSpPr txBox="1"/>
          <p:nvPr>
            <p:ph idx="1" type="body"/>
          </p:nvPr>
        </p:nvSpPr>
        <p:spPr>
          <a:xfrm>
            <a:off x="298525" y="1822800"/>
            <a:ext cx="4544199" cy="5554624"/>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function createFoo(name)</a:t>
            </a:r>
          </a:p>
          <a:p>
            <a:pPr lvl="0" rtl="0">
              <a:lnSpc>
                <a:spcPct val="100000"/>
              </a:lnSpc>
              <a:spcBef>
                <a:spcPts val="0"/>
              </a:spcBef>
              <a:buNone/>
            </a:pPr>
            <a:r>
              <a:rPr lang="en-US" sz="2133">
                <a:solidFill>
                  <a:srgbClr val="000000"/>
                </a:solidFill>
                <a:latin typeface="Arial"/>
                <a:ea typeface="Arial"/>
                <a:cs typeface="Arial"/>
                <a:sym typeface="Arial"/>
              </a:rPr>
              <a:t>  local obj = { name = name}</a:t>
            </a:r>
          </a:p>
          <a:p>
            <a:pPr lvl="0" rtl="0">
              <a:lnSpc>
                <a:spcPct val="100000"/>
              </a:lnSpc>
              <a:spcBef>
                <a:spcPts val="0"/>
              </a:spcBef>
              <a:buNone/>
            </a:pPr>
            <a:r>
              <a:rPr lang="en-US" sz="2133">
                <a:solidFill>
                  <a:srgbClr val="000000"/>
                </a:solidFill>
                <a:latin typeface="Arial"/>
                <a:ea typeface="Arial"/>
                <a:cs typeface="Arial"/>
                <a:sym typeface="Arial"/>
              </a:rPr>
              <a:t>  function obj</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SetName(name)</a:t>
            </a:r>
          </a:p>
          <a:p>
            <a:pPr lvl="0" rtl="0">
              <a:lnSpc>
                <a:spcPct val="100000"/>
              </a:lnSpc>
              <a:spcBef>
                <a:spcPts val="0"/>
              </a:spcBef>
              <a:buNone/>
            </a:pPr>
            <a:r>
              <a:rPr lang="en-US" sz="2133">
                <a:solidFill>
                  <a:srgbClr val="000000"/>
                </a:solidFill>
                <a:latin typeface="Arial"/>
                <a:ea typeface="Arial"/>
                <a:cs typeface="Arial"/>
                <a:sym typeface="Arial"/>
              </a:rPr>
              <a:t>    self.name = name</a:t>
            </a:r>
          </a:p>
          <a:p>
            <a:pPr lvl="0" rtl="0">
              <a:lnSpc>
                <a:spcPct val="100000"/>
              </a:lnSpc>
              <a:spcBef>
                <a:spcPts val="0"/>
              </a:spcBef>
              <a:buNone/>
            </a:pPr>
            <a:r>
              <a:rPr lang="en-US" sz="2133">
                <a:solidFill>
                  <a:srgbClr val="000000"/>
                </a:solidFill>
                <a:latin typeface="Arial"/>
                <a:ea typeface="Arial"/>
                <a:cs typeface="Arial"/>
                <a:sym typeface="Arial"/>
              </a:rPr>
              <a:t>  end</a:t>
            </a:r>
          </a:p>
          <a:p>
            <a:pPr lvl="0" rtl="0">
              <a:lnSpc>
                <a:spcPct val="100000"/>
              </a:lnSpc>
              <a:spcBef>
                <a:spcPts val="0"/>
              </a:spcBef>
              <a:buNone/>
            </a:pPr>
            <a:r>
              <a:rPr lang="en-US" sz="2133">
                <a:solidFill>
                  <a:srgbClr val="000000"/>
                </a:solidFill>
                <a:latin typeface="Arial"/>
                <a:ea typeface="Arial"/>
                <a:cs typeface="Arial"/>
                <a:sym typeface="Arial"/>
              </a:rPr>
              <a:t>  function obj</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GetName()</a:t>
            </a:r>
          </a:p>
          <a:p>
            <a:pPr lvl="0" rtl="0">
              <a:lnSpc>
                <a:spcPct val="100000"/>
              </a:lnSpc>
              <a:spcBef>
                <a:spcPts val="0"/>
              </a:spcBef>
              <a:buNone/>
            </a:pPr>
            <a:r>
              <a:rPr lang="en-US" sz="2133">
                <a:solidFill>
                  <a:srgbClr val="000000"/>
                </a:solidFill>
                <a:latin typeface="Arial"/>
                <a:ea typeface="Arial"/>
                <a:cs typeface="Arial"/>
                <a:sym typeface="Arial"/>
              </a:rPr>
              <a:t>    return self.name</a:t>
            </a:r>
          </a:p>
          <a:p>
            <a:pPr lvl="0" rtl="0">
              <a:lnSpc>
                <a:spcPct val="100000"/>
              </a:lnSpc>
              <a:spcBef>
                <a:spcPts val="0"/>
              </a:spcBef>
              <a:buNone/>
            </a:pPr>
            <a:r>
              <a:rPr lang="en-US" sz="2133">
                <a:solidFill>
                  <a:srgbClr val="000000"/>
                </a:solidFill>
                <a:latin typeface="Arial"/>
                <a:ea typeface="Arial"/>
                <a:cs typeface="Arial"/>
                <a:sym typeface="Arial"/>
              </a:rPr>
              <a:t>  end</a:t>
            </a:r>
          </a:p>
          <a:p>
            <a:pPr lvl="0" rtl="0">
              <a:lnSpc>
                <a:spcPct val="100000"/>
              </a:lnSpc>
              <a:spcBef>
                <a:spcPts val="0"/>
              </a:spcBef>
              <a:buNone/>
            </a:pPr>
            <a:r>
              <a:rPr lang="en-US" sz="2133">
                <a:solidFill>
                  <a:srgbClr val="000000"/>
                </a:solidFill>
                <a:latin typeface="Arial"/>
                <a:ea typeface="Arial"/>
                <a:cs typeface="Arial"/>
                <a:sym typeface="Arial"/>
              </a:rPr>
              <a:t>  return obj</a:t>
            </a:r>
          </a:p>
          <a:p>
            <a:pPr lvl="0" rtl="0">
              <a:lnSpc>
                <a:spcPct val="100000"/>
              </a:lnSpc>
              <a:spcBef>
                <a:spcPts val="0"/>
              </a:spcBef>
              <a:buNone/>
            </a:pPr>
            <a:r>
              <a:rPr lang="en-US" sz="2133">
                <a:solidFill>
                  <a:srgbClr val="000000"/>
                </a:solidFill>
                <a:latin typeface="Arial"/>
                <a:ea typeface="Arial"/>
                <a:cs typeface="Arial"/>
                <a:sym typeface="Arial"/>
              </a:rPr>
              <a:t>end</a:t>
            </a:r>
          </a:p>
        </p:txBody>
      </p:sp>
      <p:sp>
        <p:nvSpPr>
          <p:cNvPr id="74" name="Shape 74"/>
          <p:cNvSpPr txBox="1"/>
          <p:nvPr>
            <p:ph idx="2" type="body"/>
          </p:nvPr>
        </p:nvSpPr>
        <p:spPr>
          <a:xfrm>
            <a:off x="5383500" y="1822800"/>
            <a:ext cx="4544199" cy="5554624"/>
          </a:xfrm>
          <a:prstGeom prst="rect">
            <a:avLst/>
          </a:prstGeom>
        </p:spPr>
        <p:txBody>
          <a:bodyPr anchorCtr="0" anchor="t" bIns="38100" lIns="38100" rIns="38100" tIns="38100">
            <a:noAutofit/>
          </a:bodyPr>
          <a:lstStyle/>
          <a:p>
            <a:pPr lvl="0" rtl="0">
              <a:lnSpc>
                <a:spcPct val="100000"/>
              </a:lnSpc>
              <a:spcBef>
                <a:spcPts val="0"/>
              </a:spcBef>
              <a:buNone/>
            </a:pPr>
            <a:r>
              <a:rPr lang="en-US" sz="2133">
                <a:solidFill>
                  <a:srgbClr val="000000"/>
                </a:solidFill>
                <a:latin typeface="Arial"/>
                <a:ea typeface="Arial"/>
                <a:cs typeface="Arial"/>
                <a:sym typeface="Arial"/>
              </a:rPr>
              <a:t>o = createFoo("Sam")</a:t>
            </a:r>
          </a:p>
          <a:p>
            <a:pPr lvl="0" rtl="0">
              <a:lnSpc>
                <a:spcPct val="100000"/>
              </a:lnSpc>
              <a:spcBef>
                <a:spcPts val="0"/>
              </a:spcBef>
              <a:buNone/>
            </a:pPr>
            <a:r>
              <a:rPr lang="en-US" sz="2133">
                <a:solidFill>
                  <a:srgbClr val="000000"/>
                </a:solidFill>
                <a:latin typeface="Arial"/>
                <a:ea typeface="Arial"/>
                <a:cs typeface="Arial"/>
                <a:sym typeface="Arial"/>
              </a:rPr>
              <a:t>print("name:", o</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GetName())</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o</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SetName("Lucy")</a:t>
            </a:r>
          </a:p>
          <a:p>
            <a:pPr lvl="0" rtl="0">
              <a:lnSpc>
                <a:spcPct val="100000"/>
              </a:lnSpc>
              <a:spcBef>
                <a:spcPts val="0"/>
              </a:spcBef>
              <a:buNone/>
            </a:pPr>
            <a:r>
              <a:rPr lang="en-US" sz="2133">
                <a:solidFill>
                  <a:srgbClr val="000000"/>
                </a:solidFill>
                <a:latin typeface="Arial"/>
                <a:ea typeface="Arial"/>
                <a:cs typeface="Arial"/>
                <a:sym typeface="Arial"/>
              </a:rPr>
              <a:t>print("name:", o</a:t>
            </a:r>
            <a:r>
              <a:rPr lang="en-US" sz="2133">
                <a:solidFill>
                  <a:srgbClr val="990000"/>
                </a:solidFill>
                <a:latin typeface="Arial"/>
                <a:ea typeface="Arial"/>
                <a:cs typeface="Arial"/>
                <a:sym typeface="Arial"/>
              </a:rPr>
              <a:t>:</a:t>
            </a:r>
            <a:r>
              <a:rPr lang="en-US" sz="2133">
                <a:solidFill>
                  <a:srgbClr val="000000"/>
                </a:solidFill>
                <a:latin typeface="Arial"/>
                <a:ea typeface="Arial"/>
                <a:cs typeface="Arial"/>
                <a:sym typeface="Arial"/>
              </a:rPr>
              <a:t>GetName())</a:t>
            </a:r>
          </a:p>
          <a:p>
            <a:pPr lvl="0" rtl="0">
              <a:lnSpc>
                <a:spcPct val="100000"/>
              </a:lnSpc>
              <a:spcBef>
                <a:spcPts val="0"/>
              </a:spcBef>
              <a:buNone/>
            </a:pPr>
            <a:r>
              <a:t/>
            </a:r>
            <a:endParaRPr sz="2133">
              <a:solidFill>
                <a:srgbClr val="000000"/>
              </a:solidFill>
              <a:latin typeface="Arial"/>
              <a:ea typeface="Arial"/>
              <a:cs typeface="Arial"/>
              <a:sym typeface="Arial"/>
            </a:endParaRPr>
          </a:p>
          <a:p>
            <a:pPr lvl="0" rtl="0">
              <a:lnSpc>
                <a:spcPct val="100000"/>
              </a:lnSpc>
              <a:spcBef>
                <a:spcPts val="0"/>
              </a:spcBef>
              <a:buNone/>
            </a:pPr>
            <a:r>
              <a:rPr lang="en-US" sz="2133">
                <a:solidFill>
                  <a:srgbClr val="000000"/>
                </a:solidFill>
                <a:latin typeface="Arial"/>
                <a:ea typeface="Arial"/>
                <a:cs typeface="Arial"/>
                <a:sym typeface="Arial"/>
              </a:rPr>
              <a:t>输出结果：</a:t>
            </a:r>
          </a:p>
          <a:p>
            <a:pPr lvl="0" rtl="0">
              <a:lnSpc>
                <a:spcPct val="100000"/>
              </a:lnSpc>
              <a:spcBef>
                <a:spcPts val="0"/>
              </a:spcBef>
              <a:buNone/>
            </a:pPr>
            <a:r>
              <a:rPr lang="en-US" sz="2133">
                <a:solidFill>
                  <a:srgbClr val="000000"/>
                </a:solidFill>
                <a:latin typeface="Arial"/>
                <a:ea typeface="Arial"/>
                <a:cs typeface="Arial"/>
                <a:sym typeface="Arial"/>
              </a:rPr>
              <a:t>name: Sam</a:t>
            </a:r>
          </a:p>
          <a:p>
            <a:pPr lvl="0" rtl="0">
              <a:lnSpc>
                <a:spcPct val="100000"/>
              </a:lnSpc>
              <a:spcBef>
                <a:spcPts val="0"/>
              </a:spcBef>
              <a:buNone/>
            </a:pPr>
            <a:r>
              <a:rPr lang="en-US" sz="2133">
                <a:solidFill>
                  <a:srgbClr val="000000"/>
                </a:solidFill>
                <a:latin typeface="Arial"/>
                <a:ea typeface="Arial"/>
                <a:cs typeface="Arial"/>
                <a:sym typeface="Arial"/>
              </a:rPr>
              <a:t>name: Lucy</a:t>
            </a:r>
          </a:p>
          <a:p>
            <a:pPr lvl="0" rtl="0">
              <a:lnSpc>
                <a:spcPct val="100000"/>
              </a:lnSpc>
              <a:spcBef>
                <a:spcPts val="0"/>
              </a:spcBef>
              <a:buNone/>
            </a:pPr>
            <a:r>
              <a:t/>
            </a:r>
            <a:endParaRPr sz="2133">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