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32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6219-31D5-458F-8354-DF6E2938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B417-8F22-493D-98FD-A462C6AE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B4C-EAA9-4823-ADFC-FA764DD5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0137-3A11-457F-A82F-A5F4520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8A72-0073-458C-A288-216CCA50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3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4EA-6D60-4691-933B-5306E44B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29D7F-878A-4663-A422-68C2B384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7D6E-85F2-46F4-8F3C-D5BB93CA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954-2810-4DFB-9833-D85E8F55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009A-0A45-41FA-B64B-781C9727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75E-4112-4455-A5AE-D9316FE92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D057-7D44-40F4-8F2A-8055C8253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4FF6-CD52-4890-885B-3760313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9881-7E94-4E39-B491-28427F7E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809-ECB5-42A3-BB0D-4740FA77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8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62A3-7D3E-49AC-B894-3FCF34D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7D9-971B-4855-9992-F8072E0A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64C0-4AA5-45F5-A9F5-1D2456E1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7ED-4E06-4EA4-9FFF-08E79F2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451F-88E4-4348-A6F9-E69CBD4E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BF2-AD2F-4D73-A671-25BA36DD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CF95-8CE5-412E-A748-78F47D7E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7F79-7689-48EB-9FEA-66480A63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8CDC9-3FAB-47CB-B6BF-465F51E5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49B1-116C-46A1-B329-DF5AB9E2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5959-3DE8-4AF5-A564-C83204C7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346-C799-44C8-BC06-BD39545FD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B38D-FFA0-4402-99BF-50A2013D8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F40D6-1C6D-449D-B6D9-6CF75BE8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9DE-E00E-4BB6-84BF-266CE026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3699-B908-4F22-8CA3-FE2BE474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1832-BD63-4E79-AEF1-9B88B293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4C7F-BA99-48FE-AA73-84E975A9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EF4C-6CED-4919-917E-8E998DD8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F349-5E01-46D5-8572-3B19970C2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E4319-F874-475C-9D76-BFC9F9C0A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741E6-E94C-4ACD-9A9C-48163106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6D54-6DDD-4A4A-92D3-146FC3A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F4BE8-E664-4E58-90DE-5A0B4805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8657-C08B-4710-9402-D1A2951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64B6-0368-4B41-9249-1F98EFA5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0B5A-0269-4D38-9F53-DEE12435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F8404-68CE-4E18-9180-7E833E8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6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1C3-15DE-4478-A48F-11865457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C0CC5-FBC3-4C48-B80C-4E8D64C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956-BED1-4759-A54F-B1376451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4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77EB-FF45-4384-A5CA-BADF0595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F05C-C379-43EB-946C-9B9D92C5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87C0B-0DD6-4573-AB7D-B5C88CEC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BB8B-CCED-4997-9473-127A115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DE60-91C3-4864-8A54-1631BF70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80A7-5332-4365-8DD3-09CAE74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9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946D-4FE8-4FD5-B45C-1F27BC63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FDCDB-F614-458C-ACB3-8873D069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1A65-825F-4F9A-B268-16E16174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FE19-5DA3-4125-8FAE-A201EA52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4916-5C96-4CC2-9C46-DDB8843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CB2B-EF92-469B-95DF-3CFF37E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CB6D-EC31-4448-B6CD-74C9F89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77ED-B503-41A6-A425-914E954C7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192B-C782-4B15-AA37-8850A3D4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F40E-8B21-4562-A227-5932CD61C66C}" type="datetimeFigureOut">
              <a:rPr lang="pt-BR" smtClean="0"/>
              <a:t>29/09/2018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DBBC-F1CD-41E7-9067-83735F5E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E1A1-5B41-4AA2-B053-00350094C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51BB-23E7-4ABF-8EB1-8BBFE8A5CB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5AD3E0-6937-4BB5-8F07-45237B40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42" y="0"/>
            <a:ext cx="627434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AA90A1-FE91-41BA-BAAB-B89F32A4F750}"/>
              </a:ext>
            </a:extLst>
          </p:cNvPr>
          <p:cNvCxnSpPr>
            <a:cxnSpLocks/>
          </p:cNvCxnSpPr>
          <p:nvPr/>
        </p:nvCxnSpPr>
        <p:spPr>
          <a:xfrm flipH="1">
            <a:off x="7373923" y="3501290"/>
            <a:ext cx="1367405" cy="1079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41262-90F4-4905-A021-D60F0898D1B9}"/>
              </a:ext>
            </a:extLst>
          </p:cNvPr>
          <p:cNvCxnSpPr>
            <a:cxnSpLocks/>
          </p:cNvCxnSpPr>
          <p:nvPr/>
        </p:nvCxnSpPr>
        <p:spPr>
          <a:xfrm>
            <a:off x="1837189" y="3867325"/>
            <a:ext cx="1484851" cy="494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F6281A-996B-432B-8021-47B9679310F5}"/>
              </a:ext>
            </a:extLst>
          </p:cNvPr>
          <p:cNvSpPr txBox="1"/>
          <p:nvPr/>
        </p:nvSpPr>
        <p:spPr>
          <a:xfrm>
            <a:off x="8712258" y="3302178"/>
            <a:ext cx="166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Cerebot MX7cK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CCF34-AD67-4F63-BDBE-2F626136FAF6}"/>
              </a:ext>
            </a:extLst>
          </p:cNvPr>
          <p:cNvSpPr txBox="1"/>
          <p:nvPr/>
        </p:nvSpPr>
        <p:spPr>
          <a:xfrm>
            <a:off x="417223" y="3351320"/>
            <a:ext cx="18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Placa de medição</a:t>
            </a:r>
          </a:p>
          <a:p>
            <a:pPr algn="ctr"/>
            <a:r>
              <a:rPr lang="pt-BR" b="1" dirty="0"/>
              <a:t>trifásica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C828E2-56B9-4FA3-9555-8B7CB1F7B20B}"/>
              </a:ext>
            </a:extLst>
          </p:cNvPr>
          <p:cNvSpPr/>
          <p:nvPr/>
        </p:nvSpPr>
        <p:spPr>
          <a:xfrm>
            <a:off x="2827090" y="5855516"/>
            <a:ext cx="2575420" cy="100248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54C277-790D-4492-83D6-0D4CBF093853}"/>
              </a:ext>
            </a:extLst>
          </p:cNvPr>
          <p:cNvCxnSpPr>
            <a:cxnSpLocks/>
          </p:cNvCxnSpPr>
          <p:nvPr/>
        </p:nvCxnSpPr>
        <p:spPr>
          <a:xfrm>
            <a:off x="1837189" y="5780015"/>
            <a:ext cx="1091168" cy="400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7CE295-0ED2-4C94-B2D3-72856C514E70}"/>
              </a:ext>
            </a:extLst>
          </p:cNvPr>
          <p:cNvSpPr txBox="1"/>
          <p:nvPr/>
        </p:nvSpPr>
        <p:spPr>
          <a:xfrm>
            <a:off x="564379" y="5133683"/>
            <a:ext cx="169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Entrada e saída </a:t>
            </a:r>
          </a:p>
          <a:p>
            <a:pPr algn="ctr"/>
            <a:r>
              <a:rPr lang="pt-BR" b="1" dirty="0"/>
              <a:t>Fases A, B e 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BB041-E76E-4EF1-B3F4-E93E6FA82002}"/>
              </a:ext>
            </a:extLst>
          </p:cNvPr>
          <p:cNvCxnSpPr>
            <a:cxnSpLocks/>
          </p:cNvCxnSpPr>
          <p:nvPr/>
        </p:nvCxnSpPr>
        <p:spPr>
          <a:xfrm flipH="1">
            <a:off x="6064658" y="6469025"/>
            <a:ext cx="26766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5A9BF7-D4FB-4FEB-B6F0-0E3BBA0B8C9E}"/>
              </a:ext>
            </a:extLst>
          </p:cNvPr>
          <p:cNvSpPr txBox="1"/>
          <p:nvPr/>
        </p:nvSpPr>
        <p:spPr>
          <a:xfrm>
            <a:off x="8741328" y="6284359"/>
            <a:ext cx="8556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Neutro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ED307-020C-4D26-B1AD-CFA3FB341136}"/>
              </a:ext>
            </a:extLst>
          </p:cNvPr>
          <p:cNvCxnSpPr>
            <a:cxnSpLocks/>
          </p:cNvCxnSpPr>
          <p:nvPr/>
        </p:nvCxnSpPr>
        <p:spPr>
          <a:xfrm flipH="1">
            <a:off x="7167047" y="4580389"/>
            <a:ext cx="1574281" cy="1143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463EAB-9EE1-4B19-96FF-1D06FF2C8001}"/>
              </a:ext>
            </a:extLst>
          </p:cNvPr>
          <p:cNvSpPr txBox="1"/>
          <p:nvPr/>
        </p:nvSpPr>
        <p:spPr>
          <a:xfrm>
            <a:off x="8712258" y="4395725"/>
            <a:ext cx="153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Cabo Ethernet</a:t>
            </a:r>
          </a:p>
        </p:txBody>
      </p:sp>
    </p:spTree>
    <p:extLst>
      <p:ext uri="{BB962C8B-B14F-4D97-AF65-F5344CB8AC3E}">
        <p14:creationId xmlns:p14="http://schemas.microsoft.com/office/powerpoint/2010/main" val="222842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76D98F-BA3A-4E88-9522-43AE7F87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87" y="274637"/>
            <a:ext cx="5419725" cy="48101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718B4A-46FF-4E7D-9B8C-73D64F810642}"/>
              </a:ext>
            </a:extLst>
          </p:cNvPr>
          <p:cNvSpPr/>
          <p:nvPr/>
        </p:nvSpPr>
        <p:spPr>
          <a:xfrm>
            <a:off x="3562350" y="1111250"/>
            <a:ext cx="412750" cy="45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5E23D-3F68-448D-B0F3-09635C8AF536}"/>
              </a:ext>
            </a:extLst>
          </p:cNvPr>
          <p:cNvSpPr/>
          <p:nvPr/>
        </p:nvSpPr>
        <p:spPr>
          <a:xfrm>
            <a:off x="3562350" y="1562100"/>
            <a:ext cx="145415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DD13F-3BC6-45F4-9612-FCD35719926B}"/>
              </a:ext>
            </a:extLst>
          </p:cNvPr>
          <p:cNvCxnSpPr>
            <a:cxnSpLocks/>
          </p:cNvCxnSpPr>
          <p:nvPr/>
        </p:nvCxnSpPr>
        <p:spPr>
          <a:xfrm flipH="1">
            <a:off x="3238500" y="1336675"/>
            <a:ext cx="323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05A116-C056-4705-9604-2929B86C370B}"/>
              </a:ext>
            </a:extLst>
          </p:cNvPr>
          <p:cNvSpPr txBox="1"/>
          <p:nvPr/>
        </p:nvSpPr>
        <p:spPr>
          <a:xfrm>
            <a:off x="1386894" y="1048134"/>
            <a:ext cx="20135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Resposta “NO” enviada pelo dispositivo, indicando que não ocorreram eventos de VTCD</a:t>
            </a:r>
            <a:endParaRPr lang="pt-BR" sz="105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2707F0-FBCD-4C64-924C-BF35D389F499}"/>
              </a:ext>
            </a:extLst>
          </p:cNvPr>
          <p:cNvCxnSpPr/>
          <p:nvPr/>
        </p:nvCxnSpPr>
        <p:spPr>
          <a:xfrm>
            <a:off x="4432300" y="203835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6560D-89DE-49FE-9BB1-1017ED39C4B8}"/>
              </a:ext>
            </a:extLst>
          </p:cNvPr>
          <p:cNvSpPr txBox="1"/>
          <p:nvPr/>
        </p:nvSpPr>
        <p:spPr>
          <a:xfrm>
            <a:off x="3676650" y="2292925"/>
            <a:ext cx="233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Após a ocorrência, o Sistema retorna data, hora e tipo do ultimo evento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4851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315D5-976D-444B-9839-3CE032E49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84" y="178646"/>
            <a:ext cx="4824442" cy="5375566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86FFC89-6B02-40F4-87D3-C5374B4BE7E6}"/>
              </a:ext>
            </a:extLst>
          </p:cNvPr>
          <p:cNvSpPr/>
          <p:nvPr/>
        </p:nvSpPr>
        <p:spPr>
          <a:xfrm rot="10800000">
            <a:off x="5384959" y="1688284"/>
            <a:ext cx="318781" cy="2019650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7B4471-EF94-4A83-AB2E-722CA60F01EE}"/>
              </a:ext>
            </a:extLst>
          </p:cNvPr>
          <p:cNvSpPr/>
          <p:nvPr/>
        </p:nvSpPr>
        <p:spPr>
          <a:xfrm rot="10800000">
            <a:off x="5465427" y="1117657"/>
            <a:ext cx="238313" cy="513825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E5EA143-5B79-4557-9083-B3E4F86089B1}"/>
              </a:ext>
            </a:extLst>
          </p:cNvPr>
          <p:cNvSpPr/>
          <p:nvPr/>
        </p:nvSpPr>
        <p:spPr>
          <a:xfrm rot="10800000">
            <a:off x="5445311" y="3764737"/>
            <a:ext cx="258429" cy="813730"/>
          </a:xfrm>
          <a:prstGeom prst="rightBrac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1CA7C3D-409E-44A2-B725-005F4B427A68}"/>
              </a:ext>
            </a:extLst>
          </p:cNvPr>
          <p:cNvSpPr/>
          <p:nvPr/>
        </p:nvSpPr>
        <p:spPr>
          <a:xfrm rot="10800000">
            <a:off x="5481430" y="343948"/>
            <a:ext cx="222309" cy="71690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64CB501-4408-4133-962E-4954626E79E7}"/>
              </a:ext>
            </a:extLst>
          </p:cNvPr>
          <p:cNvSpPr/>
          <p:nvPr/>
        </p:nvSpPr>
        <p:spPr>
          <a:xfrm rot="10800000">
            <a:off x="5465426" y="4635269"/>
            <a:ext cx="222309" cy="81373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BEF1E-DF2A-4F78-B66F-16280B1C930F}"/>
              </a:ext>
            </a:extLst>
          </p:cNvPr>
          <p:cNvSpPr txBox="1"/>
          <p:nvPr/>
        </p:nvSpPr>
        <p:spPr>
          <a:xfrm>
            <a:off x="6996418" y="2328777"/>
            <a:ext cx="229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Tensão de Referência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3CD5B-F2C3-459B-9995-873B7BD51263}"/>
              </a:ext>
            </a:extLst>
          </p:cNvPr>
          <p:cNvSpPr txBox="1"/>
          <p:nvPr/>
        </p:nvSpPr>
        <p:spPr>
          <a:xfrm>
            <a:off x="2666345" y="2497097"/>
            <a:ext cx="26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Faixa adequada de tensão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3F99D-2299-4E58-939F-7B08C06A519C}"/>
              </a:ext>
            </a:extLst>
          </p:cNvPr>
          <p:cNvSpPr txBox="1"/>
          <p:nvPr/>
        </p:nvSpPr>
        <p:spPr>
          <a:xfrm>
            <a:off x="2821964" y="398693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A5A40-E10A-4678-AE3F-20D545F18156}"/>
              </a:ext>
            </a:extLst>
          </p:cNvPr>
          <p:cNvSpPr txBox="1"/>
          <p:nvPr/>
        </p:nvSpPr>
        <p:spPr>
          <a:xfrm>
            <a:off x="2854197" y="118990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Faixa Precária de tensão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AFA39-CC01-4C76-A7E6-9818DDC2BF5E}"/>
              </a:ext>
            </a:extLst>
          </p:cNvPr>
          <p:cNvSpPr txBox="1"/>
          <p:nvPr/>
        </p:nvSpPr>
        <p:spPr>
          <a:xfrm>
            <a:off x="3044570" y="4857468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13DC1-97ED-4D2B-8137-360C905C37DA}"/>
              </a:ext>
            </a:extLst>
          </p:cNvPr>
          <p:cNvSpPr txBox="1"/>
          <p:nvPr/>
        </p:nvSpPr>
        <p:spPr>
          <a:xfrm>
            <a:off x="3069444" y="517734"/>
            <a:ext cx="231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Faixa Crítica de tensão</a:t>
            </a:r>
          </a:p>
        </p:txBody>
      </p:sp>
    </p:spTree>
    <p:extLst>
      <p:ext uri="{BB962C8B-B14F-4D97-AF65-F5344CB8AC3E}">
        <p14:creationId xmlns:p14="http://schemas.microsoft.com/office/powerpoint/2010/main" val="116645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375235" y="1756123"/>
            <a:ext cx="2463568" cy="1466424"/>
          </a:xfrm>
          <a:prstGeom prst="rect">
            <a:avLst/>
          </a:prstGeom>
          <a:gradFill flip="none" rotWithShape="1">
            <a:gsLst>
              <a:gs pos="0">
                <a:srgbClr val="F40A0A">
                  <a:tint val="66000"/>
                  <a:satMod val="160000"/>
                </a:srgbClr>
              </a:gs>
              <a:gs pos="50000">
                <a:srgbClr val="F40A0A">
                  <a:tint val="44500"/>
                  <a:satMod val="160000"/>
                </a:srgbClr>
              </a:gs>
              <a:gs pos="100000">
                <a:srgbClr val="F40A0A">
                  <a:tint val="23500"/>
                  <a:satMod val="160000"/>
                </a:srgb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5438863" y="1596732"/>
            <a:ext cx="2463568" cy="146642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DBFDF-3568-4B02-B543-8C8F7FEE1B08}"/>
              </a:ext>
            </a:extLst>
          </p:cNvPr>
          <p:cNvSpPr txBox="1"/>
          <p:nvPr/>
        </p:nvSpPr>
        <p:spPr>
          <a:xfrm>
            <a:off x="6670647" y="2168883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Escravo</a:t>
            </a:r>
            <a:endParaRPr lang="pt-B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8B598-878E-45EE-B6CE-4265235D255E}"/>
              </a:ext>
            </a:extLst>
          </p:cNvPr>
          <p:cNvSpPr txBox="1"/>
          <p:nvPr/>
        </p:nvSpPr>
        <p:spPr>
          <a:xfrm>
            <a:off x="3174138" y="1736936"/>
            <a:ext cx="7312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  SS</a:t>
            </a:r>
            <a:r>
              <a:rPr lang="en-US" sz="1400" b="1" dirty="0"/>
              <a:t>1</a:t>
            </a:r>
          </a:p>
          <a:p>
            <a:r>
              <a:rPr lang="en-US" b="1" dirty="0"/>
              <a:t>   SS</a:t>
            </a:r>
            <a:r>
              <a:rPr lang="en-US" sz="1400" b="1" dirty="0"/>
              <a:t>2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E64FCE-DB46-4D26-87FF-0A020C9F96B8}"/>
              </a:ext>
            </a:extLst>
          </p:cNvPr>
          <p:cNvSpPr/>
          <p:nvPr/>
        </p:nvSpPr>
        <p:spPr>
          <a:xfrm>
            <a:off x="5438863" y="3314355"/>
            <a:ext cx="2463568" cy="146642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FA3CB-B30A-45DE-AA8B-B74BC2F8F7FD}"/>
              </a:ext>
            </a:extLst>
          </p:cNvPr>
          <p:cNvSpPr txBox="1"/>
          <p:nvPr/>
        </p:nvSpPr>
        <p:spPr>
          <a:xfrm>
            <a:off x="5438863" y="1756123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2E54D8-0036-4D6F-8DD0-7BF29B76B9C8}"/>
              </a:ext>
            </a:extLst>
          </p:cNvPr>
          <p:cNvCxnSpPr>
            <a:cxnSpLocks/>
          </p:cNvCxnSpPr>
          <p:nvPr/>
        </p:nvCxnSpPr>
        <p:spPr>
          <a:xfrm>
            <a:off x="3855246" y="1954635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0617AE-B898-4BB8-A05B-A22F572B2053}"/>
              </a:ext>
            </a:extLst>
          </p:cNvPr>
          <p:cNvCxnSpPr>
            <a:cxnSpLocks/>
          </p:cNvCxnSpPr>
          <p:nvPr/>
        </p:nvCxnSpPr>
        <p:spPr>
          <a:xfrm>
            <a:off x="3855246" y="2206305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255009-9D79-478F-82A6-126AD5AE65FC}"/>
              </a:ext>
            </a:extLst>
          </p:cNvPr>
          <p:cNvCxnSpPr>
            <a:cxnSpLocks/>
          </p:cNvCxnSpPr>
          <p:nvPr/>
        </p:nvCxnSpPr>
        <p:spPr>
          <a:xfrm>
            <a:off x="3855246" y="2751589"/>
            <a:ext cx="15836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C8E1CE-EDF0-46FF-AE41-56272221CD5B}"/>
              </a:ext>
            </a:extLst>
          </p:cNvPr>
          <p:cNvCxnSpPr>
            <a:cxnSpLocks/>
          </p:cNvCxnSpPr>
          <p:nvPr/>
        </p:nvCxnSpPr>
        <p:spPr>
          <a:xfrm flipH="1">
            <a:off x="3855247" y="2488267"/>
            <a:ext cx="15836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8B409F-D69E-42FB-995D-7CE0CEAEA149}"/>
              </a:ext>
            </a:extLst>
          </p:cNvPr>
          <p:cNvSpPr txBox="1"/>
          <p:nvPr/>
        </p:nvSpPr>
        <p:spPr>
          <a:xfrm>
            <a:off x="1441860" y="2021639"/>
            <a:ext cx="121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Mestre</a:t>
            </a:r>
            <a:endParaRPr lang="pt-B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C81740-11A7-452A-8B51-B89EAFFDD13B}"/>
              </a:ext>
            </a:extLst>
          </p:cNvPr>
          <p:cNvSpPr txBox="1"/>
          <p:nvPr/>
        </p:nvSpPr>
        <p:spPr>
          <a:xfrm>
            <a:off x="5438863" y="3347468"/>
            <a:ext cx="720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SCLK</a:t>
            </a:r>
          </a:p>
          <a:p>
            <a:r>
              <a:rPr lang="en-US" b="1" dirty="0"/>
              <a:t>MOSI</a:t>
            </a:r>
          </a:p>
          <a:p>
            <a:r>
              <a:rPr lang="en-US" b="1" dirty="0"/>
              <a:t>MISO</a:t>
            </a:r>
          </a:p>
          <a:p>
            <a:r>
              <a:rPr lang="en-US" b="1" dirty="0"/>
              <a:t> 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BD1C-D432-4B18-AC52-A0EF462B11D3}"/>
              </a:ext>
            </a:extLst>
          </p:cNvPr>
          <p:cNvCxnSpPr>
            <a:cxnSpLocks/>
          </p:cNvCxnSpPr>
          <p:nvPr/>
        </p:nvCxnSpPr>
        <p:spPr>
          <a:xfrm>
            <a:off x="4983061" y="1954635"/>
            <a:ext cx="0" cy="1631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DBA9CC-125C-4285-8BE5-4088DE1B0348}"/>
              </a:ext>
            </a:extLst>
          </p:cNvPr>
          <p:cNvCxnSpPr/>
          <p:nvPr/>
        </p:nvCxnSpPr>
        <p:spPr>
          <a:xfrm>
            <a:off x="4806892" y="2204208"/>
            <a:ext cx="0" cy="1602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CE0993-E082-4766-9717-91FB004EAB97}"/>
              </a:ext>
            </a:extLst>
          </p:cNvPr>
          <p:cNvCxnSpPr>
            <a:cxnSpLocks/>
          </p:cNvCxnSpPr>
          <p:nvPr/>
        </p:nvCxnSpPr>
        <p:spPr>
          <a:xfrm>
            <a:off x="4546833" y="2488267"/>
            <a:ext cx="0" cy="16475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3BADCE-60C3-42D3-B697-24E6A8E2D1FC}"/>
              </a:ext>
            </a:extLst>
          </p:cNvPr>
          <p:cNvCxnSpPr/>
          <p:nvPr/>
        </p:nvCxnSpPr>
        <p:spPr>
          <a:xfrm>
            <a:off x="4983061" y="3529668"/>
            <a:ext cx="4558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297CA-04A5-4173-A6F0-B01C2B471170}"/>
              </a:ext>
            </a:extLst>
          </p:cNvPr>
          <p:cNvCxnSpPr>
            <a:cxnSpLocks/>
          </p:cNvCxnSpPr>
          <p:nvPr/>
        </p:nvCxnSpPr>
        <p:spPr>
          <a:xfrm>
            <a:off x="4772025" y="3806505"/>
            <a:ext cx="6668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7A0BF1-5E52-4AA3-B7CD-D53526DC0B17}"/>
              </a:ext>
            </a:extLst>
          </p:cNvPr>
          <p:cNvCxnSpPr>
            <a:cxnSpLocks/>
          </p:cNvCxnSpPr>
          <p:nvPr/>
        </p:nvCxnSpPr>
        <p:spPr>
          <a:xfrm>
            <a:off x="4546833" y="4125689"/>
            <a:ext cx="892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6523D8-8160-4A53-9EE8-1215BD393E24}"/>
              </a:ext>
            </a:extLst>
          </p:cNvPr>
          <p:cNvSpPr txBox="1"/>
          <p:nvPr/>
        </p:nvSpPr>
        <p:spPr>
          <a:xfrm>
            <a:off x="6614733" y="3862901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 Escravo</a:t>
            </a:r>
            <a:endParaRPr lang="pt-BR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DF8DE0-D4D9-4282-B8D6-0BC692113907}"/>
              </a:ext>
            </a:extLst>
          </p:cNvPr>
          <p:cNvSpPr/>
          <p:nvPr/>
        </p:nvSpPr>
        <p:spPr>
          <a:xfrm>
            <a:off x="4927498" y="1907343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E82A7F9-4725-4FC4-8F52-81F44A0B2736}"/>
              </a:ext>
            </a:extLst>
          </p:cNvPr>
          <p:cNvSpPr/>
          <p:nvPr/>
        </p:nvSpPr>
        <p:spPr>
          <a:xfrm>
            <a:off x="4751329" y="2168335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7595B8-4C1E-462D-BEFF-02010A5A9AD0}"/>
              </a:ext>
            </a:extLst>
          </p:cNvPr>
          <p:cNvSpPr/>
          <p:nvPr/>
        </p:nvSpPr>
        <p:spPr>
          <a:xfrm>
            <a:off x="4491270" y="2445440"/>
            <a:ext cx="111125" cy="945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37246A-9B24-4FDF-B0FA-3C60E59891CD}"/>
              </a:ext>
            </a:extLst>
          </p:cNvPr>
          <p:cNvCxnSpPr>
            <a:cxnSpLocks/>
          </p:cNvCxnSpPr>
          <p:nvPr/>
        </p:nvCxnSpPr>
        <p:spPr>
          <a:xfrm>
            <a:off x="3855246" y="3059262"/>
            <a:ext cx="2285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A4268C-4D6E-4E3D-8839-D926083C42F4}"/>
              </a:ext>
            </a:extLst>
          </p:cNvPr>
          <p:cNvCxnSpPr>
            <a:cxnSpLocks/>
          </p:cNvCxnSpPr>
          <p:nvPr/>
        </p:nvCxnSpPr>
        <p:spPr>
          <a:xfrm>
            <a:off x="4083757" y="3059262"/>
            <a:ext cx="0" cy="1341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F5E315-0D5B-465F-A86A-0DF4519F70D8}"/>
              </a:ext>
            </a:extLst>
          </p:cNvPr>
          <p:cNvCxnSpPr>
            <a:cxnSpLocks/>
          </p:cNvCxnSpPr>
          <p:nvPr/>
        </p:nvCxnSpPr>
        <p:spPr>
          <a:xfrm>
            <a:off x="4083757" y="4400550"/>
            <a:ext cx="1355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0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2CD4A-F10B-4B4F-A6D5-6AC5C3B1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651154"/>
            <a:ext cx="7608814" cy="4975482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4D7B6F-5BCC-41B2-8927-A200D8EE74C1}"/>
              </a:ext>
            </a:extLst>
          </p:cNvPr>
          <p:cNvCxnSpPr>
            <a:cxnSpLocks/>
          </p:cNvCxnSpPr>
          <p:nvPr/>
        </p:nvCxnSpPr>
        <p:spPr>
          <a:xfrm>
            <a:off x="1804751" y="3429000"/>
            <a:ext cx="3323142" cy="1255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D9E9CF-3638-4BCF-852A-7DD3B53281B4}"/>
              </a:ext>
            </a:extLst>
          </p:cNvPr>
          <p:cNvSpPr/>
          <p:nvPr/>
        </p:nvSpPr>
        <p:spPr>
          <a:xfrm rot="20008342">
            <a:off x="7324024" y="4436135"/>
            <a:ext cx="2466306" cy="7726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78C758-6C0B-45B5-B59B-845617F752C1}"/>
              </a:ext>
            </a:extLst>
          </p:cNvPr>
          <p:cNvCxnSpPr>
            <a:cxnSpLocks/>
          </p:cNvCxnSpPr>
          <p:nvPr/>
        </p:nvCxnSpPr>
        <p:spPr>
          <a:xfrm flipH="1">
            <a:off x="9420838" y="3674378"/>
            <a:ext cx="629173" cy="4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8536-B3A7-4E52-B0C1-1F8466A3DD6F}"/>
              </a:ext>
            </a:extLst>
          </p:cNvPr>
          <p:cNvSpPr txBox="1"/>
          <p:nvPr/>
        </p:nvSpPr>
        <p:spPr>
          <a:xfrm>
            <a:off x="9965003" y="3212713"/>
            <a:ext cx="163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Curto-circuito nas três fases de tensão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570BB6-4B54-44CF-8360-09CFB9085653}"/>
              </a:ext>
            </a:extLst>
          </p:cNvPr>
          <p:cNvSpPr txBox="1"/>
          <p:nvPr/>
        </p:nvSpPr>
        <p:spPr>
          <a:xfrm>
            <a:off x="311807" y="2713135"/>
            <a:ext cx="163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Terminais de entrada conectados à rede de 220V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3102EE-A2D1-4C9D-A196-6AEF98C89585}"/>
              </a:ext>
            </a:extLst>
          </p:cNvPr>
          <p:cNvCxnSpPr>
            <a:cxnSpLocks/>
          </p:cNvCxnSpPr>
          <p:nvPr/>
        </p:nvCxnSpPr>
        <p:spPr>
          <a:xfrm flipH="1">
            <a:off x="5884877" y="1635853"/>
            <a:ext cx="4327361" cy="2835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B4A48-3D17-4F15-8DD4-BBC2F1297C17}"/>
              </a:ext>
            </a:extLst>
          </p:cNvPr>
          <p:cNvSpPr txBox="1"/>
          <p:nvPr/>
        </p:nvSpPr>
        <p:spPr>
          <a:xfrm>
            <a:off x="10111530" y="1451187"/>
            <a:ext cx="187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Saída: 0  </a:t>
            </a:r>
            <a:r>
              <a:rPr lang="en-US" b="1" dirty="0"/>
              <a:t>̴ 250Vca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069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C988FC-731D-48A0-ACE3-1BFBC7F28680}"/>
              </a:ext>
            </a:extLst>
          </p:cNvPr>
          <p:cNvSpPr/>
          <p:nvPr/>
        </p:nvSpPr>
        <p:spPr>
          <a:xfrm>
            <a:off x="805344" y="1350627"/>
            <a:ext cx="2298583" cy="34589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AAC08-5A4F-42B9-AD3C-6AFDACD08391}"/>
              </a:ext>
            </a:extLst>
          </p:cNvPr>
          <p:cNvCxnSpPr/>
          <p:nvPr/>
        </p:nvCxnSpPr>
        <p:spPr>
          <a:xfrm>
            <a:off x="805344" y="2600588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57D9EE-B9C5-47BD-AADE-080821F9470B}"/>
              </a:ext>
            </a:extLst>
          </p:cNvPr>
          <p:cNvCxnSpPr/>
          <p:nvPr/>
        </p:nvCxnSpPr>
        <p:spPr>
          <a:xfrm>
            <a:off x="805344" y="3054991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5FE1E-666C-499A-A999-416D272EF4A7}"/>
              </a:ext>
            </a:extLst>
          </p:cNvPr>
          <p:cNvCxnSpPr/>
          <p:nvPr/>
        </p:nvCxnSpPr>
        <p:spPr>
          <a:xfrm>
            <a:off x="805344" y="354994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F5325-8F4F-423B-AF2F-6CDA4D6E9572}"/>
              </a:ext>
            </a:extLst>
          </p:cNvPr>
          <p:cNvSpPr txBox="1"/>
          <p:nvPr/>
        </p:nvSpPr>
        <p:spPr>
          <a:xfrm>
            <a:off x="1253962" y="1831201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52528-F266-461B-BA52-D4FA8BD37306}"/>
              </a:ext>
            </a:extLst>
          </p:cNvPr>
          <p:cNvSpPr txBox="1"/>
          <p:nvPr/>
        </p:nvSpPr>
        <p:spPr>
          <a:xfrm>
            <a:off x="1157782" y="266066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C8697-84E2-413A-834A-35CB0E619143}"/>
              </a:ext>
            </a:extLst>
          </p:cNvPr>
          <p:cNvSpPr txBox="1"/>
          <p:nvPr/>
        </p:nvSpPr>
        <p:spPr>
          <a:xfrm>
            <a:off x="1350944" y="3120508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F6CE-C6DE-4D48-9D4E-84C5205EF7C5}"/>
              </a:ext>
            </a:extLst>
          </p:cNvPr>
          <p:cNvSpPr txBox="1"/>
          <p:nvPr/>
        </p:nvSpPr>
        <p:spPr>
          <a:xfrm>
            <a:off x="1075468" y="3752505"/>
            <a:ext cx="175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COM A REDE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7F34B-CF11-4201-A0B8-65A404B4C370}"/>
              </a:ext>
            </a:extLst>
          </p:cNvPr>
          <p:cNvSpPr/>
          <p:nvPr/>
        </p:nvSpPr>
        <p:spPr>
          <a:xfrm>
            <a:off x="4246229" y="1350628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HTTP/FTP/DHCP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3FCE3E-42A7-427A-A92E-4B3CED6AB1F7}"/>
              </a:ext>
            </a:extLst>
          </p:cNvPr>
          <p:cNvSpPr/>
          <p:nvPr/>
        </p:nvSpPr>
        <p:spPr>
          <a:xfrm>
            <a:off x="6024695" y="1350628"/>
            <a:ext cx="3228362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Stack Task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D4B05-2E70-42C5-A663-7CF401709499}"/>
              </a:ext>
            </a:extLst>
          </p:cNvPr>
          <p:cNvSpPr/>
          <p:nvPr/>
        </p:nvSpPr>
        <p:spPr>
          <a:xfrm>
            <a:off x="4901968" y="2337034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UDP/TCP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F2E752-4831-472F-9E5C-E69DD2D11DB4}"/>
              </a:ext>
            </a:extLst>
          </p:cNvPr>
          <p:cNvSpPr/>
          <p:nvPr/>
        </p:nvSpPr>
        <p:spPr>
          <a:xfrm>
            <a:off x="5232636" y="3248013"/>
            <a:ext cx="1517007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E2280B-4ACC-4B23-8A3A-92ADB5106D21}"/>
              </a:ext>
            </a:extLst>
          </p:cNvPr>
          <p:cNvSpPr/>
          <p:nvPr/>
        </p:nvSpPr>
        <p:spPr>
          <a:xfrm>
            <a:off x="4246229" y="4282455"/>
            <a:ext cx="5006828" cy="5271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954D2-5CDD-4C7A-A4C7-7C86A63EC486}"/>
              </a:ext>
            </a:extLst>
          </p:cNvPr>
          <p:cNvSpPr/>
          <p:nvPr/>
        </p:nvSpPr>
        <p:spPr>
          <a:xfrm>
            <a:off x="7031376" y="2572673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ICMP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4C6FB-0BC4-46B2-A0E2-F16BFD1A3EC9}"/>
              </a:ext>
            </a:extLst>
          </p:cNvPr>
          <p:cNvSpPr/>
          <p:nvPr/>
        </p:nvSpPr>
        <p:spPr>
          <a:xfrm>
            <a:off x="8373613" y="3024184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ARPtask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0C035-211E-4A50-BCB9-A5238BD2B1EF}"/>
              </a:ext>
            </a:extLst>
          </p:cNvPr>
          <p:cNvSpPr/>
          <p:nvPr/>
        </p:nvSpPr>
        <p:spPr>
          <a:xfrm>
            <a:off x="8373613" y="3450476"/>
            <a:ext cx="879444" cy="395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ARP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497A-D08B-4BFE-A723-475F3D7C85CD}"/>
              </a:ext>
            </a:extLst>
          </p:cNvPr>
          <p:cNvCxnSpPr/>
          <p:nvPr/>
        </p:nvCxnSpPr>
        <p:spPr>
          <a:xfrm>
            <a:off x="3330429" y="170296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FA006-4D8A-479E-BA70-722C9E9E1CC5}"/>
              </a:ext>
            </a:extLst>
          </p:cNvPr>
          <p:cNvCxnSpPr/>
          <p:nvPr/>
        </p:nvCxnSpPr>
        <p:spPr>
          <a:xfrm>
            <a:off x="3222770" y="2755137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99FFDD-418E-476E-A9A7-5DDF4C9B3098}"/>
              </a:ext>
            </a:extLst>
          </p:cNvPr>
          <p:cNvCxnSpPr/>
          <p:nvPr/>
        </p:nvCxnSpPr>
        <p:spPr>
          <a:xfrm>
            <a:off x="3222769" y="3289785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3FEB5D-5151-47DB-96E4-F62F38750405}"/>
              </a:ext>
            </a:extLst>
          </p:cNvPr>
          <p:cNvCxnSpPr/>
          <p:nvPr/>
        </p:nvCxnSpPr>
        <p:spPr>
          <a:xfrm>
            <a:off x="3222768" y="4488684"/>
            <a:ext cx="629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6C932F-4A51-491D-A6AA-5EA23FAE5E3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660471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C1454-EB68-483F-B431-CDF8C3473A32}"/>
              </a:ext>
            </a:extLst>
          </p:cNvPr>
          <p:cNvCxnSpPr>
            <a:cxnSpLocks/>
          </p:cNvCxnSpPr>
          <p:nvPr/>
        </p:nvCxnSpPr>
        <p:spPr>
          <a:xfrm>
            <a:off x="6156819" y="1885031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FBFE3-00D9-4483-9170-98B3C7E399B6}"/>
              </a:ext>
            </a:extLst>
          </p:cNvPr>
          <p:cNvCxnSpPr>
            <a:cxnSpLocks/>
          </p:cNvCxnSpPr>
          <p:nvPr/>
        </p:nvCxnSpPr>
        <p:spPr>
          <a:xfrm>
            <a:off x="5763236" y="2843199"/>
            <a:ext cx="0" cy="404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C8CB90-5DCE-4DEB-8299-78D7EA14A6A7}"/>
              </a:ext>
            </a:extLst>
          </p:cNvPr>
          <p:cNvCxnSpPr>
            <a:cxnSpLocks/>
          </p:cNvCxnSpPr>
          <p:nvPr/>
        </p:nvCxnSpPr>
        <p:spPr>
          <a:xfrm>
            <a:off x="6632893" y="1874081"/>
            <a:ext cx="0" cy="1373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D4547A-1E40-424C-80A7-4C62150A45D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71098" y="1881383"/>
            <a:ext cx="7688" cy="691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6FEFA-48A3-4ADA-9ABD-3B2995AEFF4E}"/>
              </a:ext>
            </a:extLst>
          </p:cNvPr>
          <p:cNvCxnSpPr>
            <a:cxnSpLocks/>
          </p:cNvCxnSpPr>
          <p:nvPr/>
        </p:nvCxnSpPr>
        <p:spPr>
          <a:xfrm>
            <a:off x="7507093" y="2968361"/>
            <a:ext cx="0" cy="1314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B31163-9135-4420-A6DF-A6D898FEE8CB}"/>
              </a:ext>
            </a:extLst>
          </p:cNvPr>
          <p:cNvCxnSpPr>
            <a:cxnSpLocks/>
          </p:cNvCxnSpPr>
          <p:nvPr/>
        </p:nvCxnSpPr>
        <p:spPr>
          <a:xfrm>
            <a:off x="8087331" y="1874081"/>
            <a:ext cx="0" cy="240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5E0B29-95EA-440C-BCA8-17B759A01C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13335" y="1874081"/>
            <a:ext cx="0" cy="1150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1C7C80-AF17-422B-9F7B-4C3E6F634B65}"/>
              </a:ext>
            </a:extLst>
          </p:cNvPr>
          <p:cNvCxnSpPr>
            <a:cxnSpLocks/>
          </p:cNvCxnSpPr>
          <p:nvPr/>
        </p:nvCxnSpPr>
        <p:spPr>
          <a:xfrm>
            <a:off x="8825045" y="3842509"/>
            <a:ext cx="1" cy="452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860D6F-D372-4261-8485-3C8F75B04F28}"/>
              </a:ext>
            </a:extLst>
          </p:cNvPr>
          <p:cNvCxnSpPr>
            <a:cxnSpLocks/>
          </p:cNvCxnSpPr>
          <p:nvPr/>
        </p:nvCxnSpPr>
        <p:spPr>
          <a:xfrm>
            <a:off x="6091870" y="3797982"/>
            <a:ext cx="2796" cy="48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11D037-0BD2-4B26-83C7-CCEB55D8D9FA}"/>
              </a:ext>
            </a:extLst>
          </p:cNvPr>
          <p:cNvSpPr txBox="1"/>
          <p:nvPr/>
        </p:nvSpPr>
        <p:spPr>
          <a:xfrm>
            <a:off x="4854188" y="938827"/>
            <a:ext cx="379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Implementa</a:t>
            </a:r>
            <a:r>
              <a:rPr lang="pt-BR" b="1" dirty="0"/>
              <a:t>ção da Pilha da Microchip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DD8AE8-7B6E-4234-9F93-CE5541463AE0}"/>
              </a:ext>
            </a:extLst>
          </p:cNvPr>
          <p:cNvSpPr txBox="1"/>
          <p:nvPr/>
        </p:nvSpPr>
        <p:spPr>
          <a:xfrm>
            <a:off x="968467" y="950546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Arquitetura TCP/IP</a:t>
            </a:r>
          </a:p>
        </p:txBody>
      </p:sp>
    </p:spTree>
    <p:extLst>
      <p:ext uri="{BB962C8B-B14F-4D97-AF65-F5344CB8AC3E}">
        <p14:creationId xmlns:p14="http://schemas.microsoft.com/office/powerpoint/2010/main" val="38838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BF0A9-BAE1-4747-88A4-4AAF21B25ED9}"/>
              </a:ext>
            </a:extLst>
          </p:cNvPr>
          <p:cNvSpPr/>
          <p:nvPr/>
        </p:nvSpPr>
        <p:spPr>
          <a:xfrm>
            <a:off x="2751584" y="1535185"/>
            <a:ext cx="2298583" cy="41877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7ADFF-D96B-42E5-95E8-3763FF877BEB}"/>
              </a:ext>
            </a:extLst>
          </p:cNvPr>
          <p:cNvCxnSpPr/>
          <p:nvPr/>
        </p:nvCxnSpPr>
        <p:spPr>
          <a:xfrm>
            <a:off x="2751587" y="2457975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D3A6CE-96A3-462C-8789-8902A50F4722}"/>
              </a:ext>
            </a:extLst>
          </p:cNvPr>
          <p:cNvCxnSpPr/>
          <p:nvPr/>
        </p:nvCxnSpPr>
        <p:spPr>
          <a:xfrm>
            <a:off x="2751586" y="3063884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B430F-F3B4-43C6-A4D0-53F8D358E945}"/>
              </a:ext>
            </a:extLst>
          </p:cNvPr>
          <p:cNvCxnSpPr/>
          <p:nvPr/>
        </p:nvCxnSpPr>
        <p:spPr>
          <a:xfrm>
            <a:off x="2751585" y="352888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53AD74-828F-4307-8318-CC54CF2B3CC7}"/>
              </a:ext>
            </a:extLst>
          </p:cNvPr>
          <p:cNvSpPr txBox="1"/>
          <p:nvPr/>
        </p:nvSpPr>
        <p:spPr>
          <a:xfrm>
            <a:off x="3200203" y="1875254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F7546-1272-47F7-91C0-3811EE30ED8C}"/>
              </a:ext>
            </a:extLst>
          </p:cNvPr>
          <p:cNvSpPr txBox="1"/>
          <p:nvPr/>
        </p:nvSpPr>
        <p:spPr>
          <a:xfrm>
            <a:off x="3104024" y="2588407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TRANSPORTE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9BEC2-AB25-44A2-A27E-6AEE4DBABC2C}"/>
              </a:ext>
            </a:extLst>
          </p:cNvPr>
          <p:cNvSpPr txBox="1"/>
          <p:nvPr/>
        </p:nvSpPr>
        <p:spPr>
          <a:xfrm>
            <a:off x="3297185" y="314081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76850B-7B60-439A-8A3A-FFE8F14FE749}"/>
              </a:ext>
            </a:extLst>
          </p:cNvPr>
          <p:cNvCxnSpPr/>
          <p:nvPr/>
        </p:nvCxnSpPr>
        <p:spPr>
          <a:xfrm>
            <a:off x="2751583" y="4344012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5F4D9-97DD-4619-890A-0F69A862DFEF}"/>
              </a:ext>
            </a:extLst>
          </p:cNvPr>
          <p:cNvSpPr txBox="1"/>
          <p:nvPr/>
        </p:nvSpPr>
        <p:spPr>
          <a:xfrm>
            <a:off x="2883477" y="3515366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do Link Lógico (LLC) – IEEE 802.2</a:t>
            </a:r>
          </a:p>
          <a:p>
            <a:pPr algn="ctr"/>
            <a:endParaRPr lang="pt-B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B63D5-601C-4364-BDDD-32122B2EFCB9}"/>
              </a:ext>
            </a:extLst>
          </p:cNvPr>
          <p:cNvSpPr txBox="1"/>
          <p:nvPr/>
        </p:nvSpPr>
        <p:spPr>
          <a:xfrm>
            <a:off x="2852254" y="4339568"/>
            <a:ext cx="2034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Controle </a:t>
            </a:r>
          </a:p>
          <a:p>
            <a:pPr algn="ctr"/>
            <a:r>
              <a:rPr lang="pt-BR" sz="1600" b="1" dirty="0"/>
              <a:t>de Acesso ao Meio (MAC) – IEEE 802.3</a:t>
            </a:r>
          </a:p>
          <a:p>
            <a:pPr algn="ctr"/>
            <a:endParaRPr lang="pt-BR" sz="16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F7F063-D23F-4B0C-9873-2387F73E8D73}"/>
              </a:ext>
            </a:extLst>
          </p:cNvPr>
          <p:cNvCxnSpPr/>
          <p:nvPr/>
        </p:nvCxnSpPr>
        <p:spPr>
          <a:xfrm>
            <a:off x="2751581" y="5187697"/>
            <a:ext cx="22985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C29AE8-5F76-49C8-9024-4497AFE87254}"/>
              </a:ext>
            </a:extLst>
          </p:cNvPr>
          <p:cNvSpPr txBox="1"/>
          <p:nvPr/>
        </p:nvSpPr>
        <p:spPr>
          <a:xfrm>
            <a:off x="3472709" y="5262432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2CB6F6A-614C-4FE6-B3CA-2FE73C27FE62}"/>
              </a:ext>
            </a:extLst>
          </p:cNvPr>
          <p:cNvSpPr/>
          <p:nvPr/>
        </p:nvSpPr>
        <p:spPr>
          <a:xfrm>
            <a:off x="5150834" y="3528882"/>
            <a:ext cx="545284" cy="219401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FA010B8-BCC6-4A43-A7A3-424515459993}"/>
              </a:ext>
            </a:extLst>
          </p:cNvPr>
          <p:cNvSpPr/>
          <p:nvPr/>
        </p:nvSpPr>
        <p:spPr>
          <a:xfrm>
            <a:off x="5150834" y="1535185"/>
            <a:ext cx="545284" cy="199368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15F08-53D9-495F-A719-516E45AC9FF3}"/>
              </a:ext>
            </a:extLst>
          </p:cNvPr>
          <p:cNvSpPr txBox="1"/>
          <p:nvPr/>
        </p:nvSpPr>
        <p:spPr>
          <a:xfrm>
            <a:off x="5796782" y="2337221"/>
            <a:ext cx="81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TCP/IP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7BA8-8DC6-4863-8E24-8B74A0064925}"/>
              </a:ext>
            </a:extLst>
          </p:cNvPr>
          <p:cNvSpPr txBox="1"/>
          <p:nvPr/>
        </p:nvSpPr>
        <p:spPr>
          <a:xfrm>
            <a:off x="5740864" y="4441223"/>
            <a:ext cx="102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0148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BBE8117-9E01-4B64-BD97-07527657463F}"/>
              </a:ext>
            </a:extLst>
          </p:cNvPr>
          <p:cNvSpPr/>
          <p:nvPr/>
        </p:nvSpPr>
        <p:spPr>
          <a:xfrm>
            <a:off x="3375178" y="3242782"/>
            <a:ext cx="2030136" cy="8726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Transmite dados solicitados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5EC31D-ED3B-43AC-B790-C0601CA1BED2}"/>
              </a:ext>
            </a:extLst>
          </p:cNvPr>
          <p:cNvSpPr/>
          <p:nvPr/>
        </p:nvSpPr>
        <p:spPr>
          <a:xfrm>
            <a:off x="1918283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Conex</a:t>
            </a:r>
            <a:r>
              <a:rPr lang="pt-BR" b="1" dirty="0">
                <a:solidFill>
                  <a:schemeClr val="tx1"/>
                </a:solidFill>
              </a:rPr>
              <a:t>ão Ethernet estabelecida?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F40B9-E13D-44CF-9FAE-D7574D45B3D9}"/>
              </a:ext>
            </a:extLst>
          </p:cNvPr>
          <p:cNvSpPr/>
          <p:nvPr/>
        </p:nvSpPr>
        <p:spPr>
          <a:xfrm>
            <a:off x="4563611" y="1855616"/>
            <a:ext cx="2030136" cy="8727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Informação solicitada pelo “cliente”?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7792F4-3D7F-47FA-8DFE-AA7D203EA1EA}"/>
              </a:ext>
            </a:extLst>
          </p:cNvPr>
          <p:cNvCxnSpPr>
            <a:cxnSpLocks/>
          </p:cNvCxnSpPr>
          <p:nvPr/>
        </p:nvCxnSpPr>
        <p:spPr>
          <a:xfrm>
            <a:off x="3937241" y="2302134"/>
            <a:ext cx="626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DFB7A7-7732-46D7-AA7D-DFFD16AF970A}"/>
              </a:ext>
            </a:extLst>
          </p:cNvPr>
          <p:cNvSpPr txBox="1"/>
          <p:nvPr/>
        </p:nvSpPr>
        <p:spPr>
          <a:xfrm>
            <a:off x="3948419" y="1991525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5E074-FBCC-4AC0-9762-EE073B0FA8B6}"/>
              </a:ext>
            </a:extLst>
          </p:cNvPr>
          <p:cNvCxnSpPr>
            <a:cxnSpLocks/>
          </p:cNvCxnSpPr>
          <p:nvPr/>
        </p:nvCxnSpPr>
        <p:spPr>
          <a:xfrm>
            <a:off x="5103311" y="2728324"/>
            <a:ext cx="0" cy="51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490D53-D300-4130-A561-03076A7895EC}"/>
              </a:ext>
            </a:extLst>
          </p:cNvPr>
          <p:cNvSpPr txBox="1"/>
          <p:nvPr/>
        </p:nvSpPr>
        <p:spPr>
          <a:xfrm>
            <a:off x="5075355" y="2795341"/>
            <a:ext cx="56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Sim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6E1C7C-6155-4D4D-80B7-0DB99624B90B}"/>
              </a:ext>
            </a:extLst>
          </p:cNvPr>
          <p:cNvCxnSpPr>
            <a:cxnSpLocks/>
          </p:cNvCxnSpPr>
          <p:nvPr/>
        </p:nvCxnSpPr>
        <p:spPr>
          <a:xfrm flipH="1" flipV="1">
            <a:off x="4674067" y="1438275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D7F564-4614-4ED1-A486-CA22F0A9FD7F}"/>
              </a:ext>
            </a:extLst>
          </p:cNvPr>
          <p:cNvCxnSpPr>
            <a:cxnSpLocks/>
          </p:cNvCxnSpPr>
          <p:nvPr/>
        </p:nvCxnSpPr>
        <p:spPr>
          <a:xfrm>
            <a:off x="3222770" y="1460500"/>
            <a:ext cx="14512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886C89-62D1-41ED-9B59-448FC26DE492}"/>
              </a:ext>
            </a:extLst>
          </p:cNvPr>
          <p:cNvCxnSpPr>
            <a:cxnSpLocks/>
          </p:cNvCxnSpPr>
          <p:nvPr/>
        </p:nvCxnSpPr>
        <p:spPr>
          <a:xfrm>
            <a:off x="3238150" y="1460500"/>
            <a:ext cx="0" cy="395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88177AF-A777-44B6-A533-D71B37ECCA11}"/>
              </a:ext>
            </a:extLst>
          </p:cNvPr>
          <p:cNvSpPr txBox="1"/>
          <p:nvPr/>
        </p:nvSpPr>
        <p:spPr>
          <a:xfrm>
            <a:off x="3611120" y="1151871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F644EC-4591-46E2-B1EA-77566B571EF2}"/>
              </a:ext>
            </a:extLst>
          </p:cNvPr>
          <p:cNvCxnSpPr>
            <a:cxnSpLocks/>
          </p:cNvCxnSpPr>
          <p:nvPr/>
        </p:nvCxnSpPr>
        <p:spPr>
          <a:xfrm flipH="1" flipV="1">
            <a:off x="2007377" y="2732863"/>
            <a:ext cx="1405" cy="417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F8C69E-248D-4C66-8531-67855DE604D6}"/>
              </a:ext>
            </a:extLst>
          </p:cNvPr>
          <p:cNvCxnSpPr>
            <a:cxnSpLocks/>
          </p:cNvCxnSpPr>
          <p:nvPr/>
        </p:nvCxnSpPr>
        <p:spPr>
          <a:xfrm flipH="1">
            <a:off x="2007377" y="3144864"/>
            <a:ext cx="5034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60612E-CB5D-4C1B-BD6D-43ECE94DE703}"/>
              </a:ext>
            </a:extLst>
          </p:cNvPr>
          <p:cNvCxnSpPr>
            <a:cxnSpLocks/>
          </p:cNvCxnSpPr>
          <p:nvPr/>
        </p:nvCxnSpPr>
        <p:spPr>
          <a:xfrm flipV="1">
            <a:off x="2475673" y="2728324"/>
            <a:ext cx="0" cy="41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1439D91-30D5-48DE-871E-D5E429B765D0}"/>
              </a:ext>
            </a:extLst>
          </p:cNvPr>
          <p:cNvSpPr txBox="1"/>
          <p:nvPr/>
        </p:nvSpPr>
        <p:spPr>
          <a:xfrm>
            <a:off x="1977156" y="3098039"/>
            <a:ext cx="75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9994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0F379-A6CD-4E38-BEB0-D1FED3EE3CBF}"/>
              </a:ext>
            </a:extLst>
          </p:cNvPr>
          <p:cNvSpPr/>
          <p:nvPr/>
        </p:nvSpPr>
        <p:spPr>
          <a:xfrm>
            <a:off x="2151079" y="4332133"/>
            <a:ext cx="2196514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Sistema faz o cálculo da frequência e da tensão RMS para as três fases da rede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9547C-8511-478C-BC06-191CFF5D33CA}"/>
              </a:ext>
            </a:extLst>
          </p:cNvPr>
          <p:cNvSpPr/>
          <p:nvPr/>
        </p:nvSpPr>
        <p:spPr>
          <a:xfrm>
            <a:off x="2428143" y="1275536"/>
            <a:ext cx="1642386" cy="7556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configura data e hora do sistema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E69DA-8426-465F-9020-4DBC4D6C0B06}"/>
              </a:ext>
            </a:extLst>
          </p:cNvPr>
          <p:cNvSpPr/>
          <p:nvPr/>
        </p:nvSpPr>
        <p:spPr>
          <a:xfrm>
            <a:off x="2216549" y="2686833"/>
            <a:ext cx="2088821" cy="98964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Placa de medição trifásica coleta sinais de tensão das três fases da rede elétrica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BC8BFE-21C7-41EC-97CA-D8AF5D805916}"/>
              </a:ext>
            </a:extLst>
          </p:cNvPr>
          <p:cNvSpPr/>
          <p:nvPr/>
        </p:nvSpPr>
        <p:spPr>
          <a:xfrm>
            <a:off x="5050172" y="4295393"/>
            <a:ext cx="2423017" cy="10631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Microcontrolador monitora o valor RMS da tensão para detectar possíveis eventos de VTCD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0B19D-A756-4453-B04A-B80B41739ABA}"/>
              </a:ext>
            </a:extLst>
          </p:cNvPr>
          <p:cNvSpPr/>
          <p:nvPr/>
        </p:nvSpPr>
        <p:spPr>
          <a:xfrm>
            <a:off x="4826448" y="2352187"/>
            <a:ext cx="2539103" cy="14825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Caso o valor RMS da tensão saia dos limites programados, os Timers do microcontrolador são ativados para determinar a duração do evento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4569B-3F6E-4B29-AEEB-98541CC4B2CA}"/>
              </a:ext>
            </a:extLst>
          </p:cNvPr>
          <p:cNvSpPr/>
          <p:nvPr/>
        </p:nvSpPr>
        <p:spPr>
          <a:xfrm>
            <a:off x="4799881" y="829725"/>
            <a:ext cx="2539103" cy="107151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Ao fim do evento de VTCD, a data, hora e o tipo da ocorrência são salvos em um buffer rotativo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32103B-D991-4A94-A452-379704B26F5F}"/>
              </a:ext>
            </a:extLst>
          </p:cNvPr>
          <p:cNvSpPr/>
          <p:nvPr/>
        </p:nvSpPr>
        <p:spPr>
          <a:xfrm>
            <a:off x="7843706" y="935717"/>
            <a:ext cx="2034381" cy="9319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As informações referentes ao evento são salvas em um buffer rotativo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D2EB93-B9DE-458A-A47A-57BDAF80183C}"/>
              </a:ext>
            </a:extLst>
          </p:cNvPr>
          <p:cNvCxnSpPr/>
          <p:nvPr/>
        </p:nvCxnSpPr>
        <p:spPr>
          <a:xfrm>
            <a:off x="3260959" y="20311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0FF37E-2344-4ABA-B184-45202E350B62}"/>
              </a:ext>
            </a:extLst>
          </p:cNvPr>
          <p:cNvCxnSpPr/>
          <p:nvPr/>
        </p:nvCxnSpPr>
        <p:spPr>
          <a:xfrm>
            <a:off x="3263512" y="3676478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6F4F4E-3228-4287-A697-00CBA78173C2}"/>
              </a:ext>
            </a:extLst>
          </p:cNvPr>
          <p:cNvCxnSpPr>
            <a:cxnSpLocks/>
          </p:cNvCxnSpPr>
          <p:nvPr/>
        </p:nvCxnSpPr>
        <p:spPr>
          <a:xfrm>
            <a:off x="4347593" y="4835053"/>
            <a:ext cx="7025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1A05A1-E64C-41AC-B113-C674C073DA45}"/>
              </a:ext>
            </a:extLst>
          </p:cNvPr>
          <p:cNvCxnSpPr>
            <a:cxnSpLocks/>
          </p:cNvCxnSpPr>
          <p:nvPr/>
        </p:nvCxnSpPr>
        <p:spPr>
          <a:xfrm flipV="1">
            <a:off x="6096000" y="3840490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E485D8-550C-4B62-9292-ED81BE59D3D9}"/>
              </a:ext>
            </a:extLst>
          </p:cNvPr>
          <p:cNvCxnSpPr>
            <a:cxnSpLocks/>
          </p:cNvCxnSpPr>
          <p:nvPr/>
        </p:nvCxnSpPr>
        <p:spPr>
          <a:xfrm flipV="1">
            <a:off x="6069433" y="1904102"/>
            <a:ext cx="0" cy="454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61E8A2-124F-4A4B-A67A-86FB7B62101F}"/>
              </a:ext>
            </a:extLst>
          </p:cNvPr>
          <p:cNvCxnSpPr>
            <a:cxnSpLocks/>
          </p:cNvCxnSpPr>
          <p:nvPr/>
        </p:nvCxnSpPr>
        <p:spPr>
          <a:xfrm>
            <a:off x="7338984" y="1514410"/>
            <a:ext cx="50472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CF177D0-E725-47EA-9580-FDB8786CD73C}"/>
              </a:ext>
            </a:extLst>
          </p:cNvPr>
          <p:cNvSpPr/>
          <p:nvPr/>
        </p:nvSpPr>
        <p:spPr>
          <a:xfrm>
            <a:off x="7591345" y="2574668"/>
            <a:ext cx="2539102" cy="119721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Usuário consulta informações do sistema (data, hora, eventos salvos) através de uma rede Ethernet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28D149-A961-4BB3-B3E0-4B4D592B8C18}"/>
              </a:ext>
            </a:extLst>
          </p:cNvPr>
          <p:cNvCxnSpPr/>
          <p:nvPr/>
        </p:nvCxnSpPr>
        <p:spPr>
          <a:xfrm>
            <a:off x="8860896" y="1901237"/>
            <a:ext cx="0" cy="655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F0F35-3FC5-4544-BDB8-6F57195B2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97" y="749074"/>
            <a:ext cx="4645157" cy="415009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B4FC52-1D59-449E-88DC-0AC081B489F1}"/>
              </a:ext>
            </a:extLst>
          </p:cNvPr>
          <p:cNvSpPr/>
          <p:nvPr/>
        </p:nvSpPr>
        <p:spPr>
          <a:xfrm>
            <a:off x="2659310" y="3598877"/>
            <a:ext cx="2978092" cy="11828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BAD24-E617-4D75-A2AD-01F5F7024BAB}"/>
              </a:ext>
            </a:extLst>
          </p:cNvPr>
          <p:cNvSpPr/>
          <p:nvPr/>
        </p:nvSpPr>
        <p:spPr>
          <a:xfrm>
            <a:off x="5058562" y="1426128"/>
            <a:ext cx="2030136" cy="1015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70121D-0A49-495E-899A-D534C8CFE102}"/>
              </a:ext>
            </a:extLst>
          </p:cNvPr>
          <p:cNvCxnSpPr>
            <a:cxnSpLocks/>
          </p:cNvCxnSpPr>
          <p:nvPr/>
        </p:nvCxnSpPr>
        <p:spPr>
          <a:xfrm>
            <a:off x="5637402" y="4307747"/>
            <a:ext cx="1753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C356B1-56B0-4939-AE47-3534D3235BD8}"/>
              </a:ext>
            </a:extLst>
          </p:cNvPr>
          <p:cNvCxnSpPr>
            <a:cxnSpLocks/>
          </p:cNvCxnSpPr>
          <p:nvPr/>
        </p:nvCxnSpPr>
        <p:spPr>
          <a:xfrm>
            <a:off x="7088698" y="1863754"/>
            <a:ext cx="4460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D12D9-A44F-4394-BED1-967227ECE111}"/>
              </a:ext>
            </a:extLst>
          </p:cNvPr>
          <p:cNvSpPr/>
          <p:nvPr/>
        </p:nvSpPr>
        <p:spPr>
          <a:xfrm>
            <a:off x="2659310" y="1132514"/>
            <a:ext cx="4051883" cy="2265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BCEB9-4DB8-4E99-A151-0B5FAB500D76}"/>
              </a:ext>
            </a:extLst>
          </p:cNvPr>
          <p:cNvCxnSpPr/>
          <p:nvPr/>
        </p:nvCxnSpPr>
        <p:spPr>
          <a:xfrm flipH="1">
            <a:off x="2223083" y="1251358"/>
            <a:ext cx="436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CCE8D-A8FB-4A74-AD14-7A9C98028411}"/>
              </a:ext>
            </a:extLst>
          </p:cNvPr>
          <p:cNvCxnSpPr>
            <a:cxnSpLocks/>
          </p:cNvCxnSpPr>
          <p:nvPr/>
        </p:nvCxnSpPr>
        <p:spPr>
          <a:xfrm flipH="1">
            <a:off x="2223083" y="3214381"/>
            <a:ext cx="5730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08A3A5-3FA2-412A-8FE7-B63B196E6FF2}"/>
              </a:ext>
            </a:extLst>
          </p:cNvPr>
          <p:cNvSpPr txBox="1"/>
          <p:nvPr/>
        </p:nvSpPr>
        <p:spPr>
          <a:xfrm>
            <a:off x="837012" y="1066630"/>
            <a:ext cx="1672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Op</a:t>
            </a:r>
            <a:r>
              <a:rPr lang="pt-BR" sz="1600" b="1" dirty="0"/>
              <a:t>ções de funcionalidade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7D9F1-1757-406C-8C7E-4FE71C772B93}"/>
              </a:ext>
            </a:extLst>
          </p:cNvPr>
          <p:cNvSpPr txBox="1"/>
          <p:nvPr/>
        </p:nvSpPr>
        <p:spPr>
          <a:xfrm>
            <a:off x="7534714" y="1571366"/>
            <a:ext cx="2390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Endereço IP e Porta do dispositivo remoto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D8F0E3-BDEE-4375-BA97-12A1CB6C4D83}"/>
              </a:ext>
            </a:extLst>
          </p:cNvPr>
          <p:cNvSpPr txBox="1"/>
          <p:nvPr/>
        </p:nvSpPr>
        <p:spPr>
          <a:xfrm>
            <a:off x="7366744" y="3901339"/>
            <a:ext cx="272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Mensagens de dado que podem ser enviadas ao dispositivo “Servidor”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E0C09-840B-4596-97FB-72B096D65AF4}"/>
              </a:ext>
            </a:extLst>
          </p:cNvPr>
          <p:cNvSpPr txBox="1"/>
          <p:nvPr/>
        </p:nvSpPr>
        <p:spPr>
          <a:xfrm>
            <a:off x="688953" y="2824121"/>
            <a:ext cx="184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Dados enviados e recebidos na comunicação entre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129184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0684B-99B0-461D-B073-7A6CBA751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82" y="238178"/>
            <a:ext cx="6011808" cy="450033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EF85E-4E5E-4185-992F-8BF53AF90C4F}"/>
              </a:ext>
            </a:extLst>
          </p:cNvPr>
          <p:cNvCxnSpPr>
            <a:cxnSpLocks/>
          </p:cNvCxnSpPr>
          <p:nvPr/>
        </p:nvCxnSpPr>
        <p:spPr>
          <a:xfrm>
            <a:off x="3716323" y="1610686"/>
            <a:ext cx="0" cy="343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C2D873-C176-4384-A24A-E6CC36246B5F}"/>
              </a:ext>
            </a:extLst>
          </p:cNvPr>
          <p:cNvCxnSpPr>
            <a:cxnSpLocks/>
          </p:cNvCxnSpPr>
          <p:nvPr/>
        </p:nvCxnSpPr>
        <p:spPr>
          <a:xfrm>
            <a:off x="1746308" y="1610686"/>
            <a:ext cx="0" cy="1711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DCB97-05AE-4A9A-97D5-212AEABE91DB}"/>
              </a:ext>
            </a:extLst>
          </p:cNvPr>
          <p:cNvSpPr txBox="1"/>
          <p:nvPr/>
        </p:nvSpPr>
        <p:spPr>
          <a:xfrm>
            <a:off x="1577131" y="3275111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1401E-4134-407B-B609-EC611B0C381C}"/>
              </a:ext>
            </a:extLst>
          </p:cNvPr>
          <p:cNvSpPr txBox="1"/>
          <p:nvPr/>
        </p:nvSpPr>
        <p:spPr>
          <a:xfrm>
            <a:off x="3003260" y="1915412"/>
            <a:ext cx="1962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indicando que a configuração foi feita corretamente</a:t>
            </a:r>
          </a:p>
        </p:txBody>
      </p:sp>
    </p:spTree>
    <p:extLst>
      <p:ext uri="{BB962C8B-B14F-4D97-AF65-F5344CB8AC3E}">
        <p14:creationId xmlns:p14="http://schemas.microsoft.com/office/powerpoint/2010/main" val="40980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8249B-9CC8-4EB4-AD20-78DD5028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81" y="255957"/>
            <a:ext cx="6343213" cy="523426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59DB5-403D-488E-99B7-E10CA531EC83}"/>
              </a:ext>
            </a:extLst>
          </p:cNvPr>
          <p:cNvSpPr/>
          <p:nvPr/>
        </p:nvSpPr>
        <p:spPr>
          <a:xfrm>
            <a:off x="1435100" y="2324100"/>
            <a:ext cx="387350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6D11-3787-48B2-8D58-605D51E7C743}"/>
              </a:ext>
            </a:extLst>
          </p:cNvPr>
          <p:cNvSpPr/>
          <p:nvPr/>
        </p:nvSpPr>
        <p:spPr>
          <a:xfrm>
            <a:off x="1870869" y="2324100"/>
            <a:ext cx="2072481" cy="209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7C2D1-74E0-4608-8E07-93367D570F44}"/>
              </a:ext>
            </a:extLst>
          </p:cNvPr>
          <p:cNvSpPr/>
          <p:nvPr/>
        </p:nvSpPr>
        <p:spPr>
          <a:xfrm>
            <a:off x="1435100" y="3683000"/>
            <a:ext cx="9525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18349-F551-4A92-B64B-A329C7CED815}"/>
              </a:ext>
            </a:extLst>
          </p:cNvPr>
          <p:cNvCxnSpPr/>
          <p:nvPr/>
        </p:nvCxnSpPr>
        <p:spPr>
          <a:xfrm>
            <a:off x="2562225" y="253365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6E3AB8-E3CB-4B5F-BDDF-2A3F6763CF09}"/>
              </a:ext>
            </a:extLst>
          </p:cNvPr>
          <p:cNvSpPr txBox="1"/>
          <p:nvPr/>
        </p:nvSpPr>
        <p:spPr>
          <a:xfrm>
            <a:off x="2393660" y="2819400"/>
            <a:ext cx="1962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Resposta recebida mostrando data e hora atuais do sistema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EAB0B-9897-44BF-A9CE-F6BAD9C44366}"/>
              </a:ext>
            </a:extLst>
          </p:cNvPr>
          <p:cNvSpPr txBox="1"/>
          <p:nvPr/>
        </p:nvSpPr>
        <p:spPr>
          <a:xfrm>
            <a:off x="1435100" y="3858045"/>
            <a:ext cx="163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Mensagem enviada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C0D2E-900D-48D7-BBE4-7AD01DCD3A71}"/>
              </a:ext>
            </a:extLst>
          </p:cNvPr>
          <p:cNvCxnSpPr>
            <a:cxnSpLocks/>
          </p:cNvCxnSpPr>
          <p:nvPr/>
        </p:nvCxnSpPr>
        <p:spPr>
          <a:xfrm>
            <a:off x="1628775" y="2533650"/>
            <a:ext cx="0" cy="1324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371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Teixeira Graziano de Oliveira</dc:creator>
  <cp:lastModifiedBy>Gabriel Teixeira Graziano de Oliveira</cp:lastModifiedBy>
  <cp:revision>27</cp:revision>
  <dcterms:created xsi:type="dcterms:W3CDTF">2018-09-03T21:03:09Z</dcterms:created>
  <dcterms:modified xsi:type="dcterms:W3CDTF">2018-09-29T13:23:20Z</dcterms:modified>
</cp:coreProperties>
</file>