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3" r:id="rId1"/>
  </p:sldMasterIdLst>
  <p:notesMasterIdLst>
    <p:notesMasterId r:id="rId22"/>
  </p:notesMasterIdLst>
  <p:sldIdLst>
    <p:sldId id="266" r:id="rId2"/>
    <p:sldId id="272" r:id="rId3"/>
    <p:sldId id="273" r:id="rId4"/>
    <p:sldId id="274" r:id="rId5"/>
    <p:sldId id="276" r:id="rId6"/>
    <p:sldId id="277" r:id="rId7"/>
    <p:sldId id="275" r:id="rId8"/>
    <p:sldId id="278" r:id="rId9"/>
    <p:sldId id="279" r:id="rId10"/>
    <p:sldId id="280" r:id="rId11"/>
    <p:sldId id="283" r:id="rId12"/>
    <p:sldId id="285" r:id="rId13"/>
    <p:sldId id="284" r:id="rId14"/>
    <p:sldId id="286" r:id="rId15"/>
    <p:sldId id="281" r:id="rId16"/>
    <p:sldId id="282" r:id="rId17"/>
    <p:sldId id="287" r:id="rId18"/>
    <p:sldId id="271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7"/>
    <p:restoredTop sz="93301"/>
  </p:normalViewPr>
  <p:slideViewPr>
    <p:cSldViewPr snapToGrid="0" snapToObjects="1">
      <p:cViewPr varScale="1">
        <p:scale>
          <a:sx n="98" d="100"/>
          <a:sy n="98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2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534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038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96229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10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7077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1574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81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4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2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1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2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7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1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5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9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81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  <p:sldLayoutId id="2147484146" r:id="rId13"/>
    <p:sldLayoutId id="2147484147" r:id="rId14"/>
    <p:sldLayoutId id="2147484148" r:id="rId15"/>
    <p:sldLayoutId id="2147484149" r:id="rId16"/>
    <p:sldLayoutId id="2147484150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anoelcampos/programacao-funcional-java" TargetMode="External"/><Relationship Id="rId2" Type="http://schemas.openxmlformats.org/officeDocument/2006/relationships/hyperlink" Target="https://about.me/manoelcamp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docs.oracle.com/javase/8/docs/api/java/util/function/package-summa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io/Je3U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6nghH0D9_F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727" y="755770"/>
            <a:ext cx="11374582" cy="3349687"/>
          </a:xfrm>
        </p:spPr>
        <p:txBody>
          <a:bodyPr>
            <a:normAutofit fontScale="90000"/>
          </a:bodyPr>
          <a:lstStyle/>
          <a:p>
            <a:pPr algn="r"/>
            <a:r>
              <a:rPr lang="pt-BR" b="1" dirty="0">
                <a:solidFill>
                  <a:schemeClr val="bg1"/>
                </a:solidFill>
              </a:rPr>
              <a:t>Programação funcional 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no </a:t>
            </a:r>
            <a:r>
              <a:rPr lang="pt-BR" b="1" dirty="0" err="1">
                <a:solidFill>
                  <a:schemeClr val="bg1"/>
                </a:solidFill>
              </a:rPr>
              <a:t>java</a:t>
            </a:r>
            <a:r>
              <a:rPr lang="pt-BR" b="1" dirty="0">
                <a:solidFill>
                  <a:schemeClr val="bg1"/>
                </a:solidFill>
              </a:rPr>
              <a:t> 8: </a:t>
            </a:r>
            <a:r>
              <a:rPr lang="pt-BR" cap="none" dirty="0">
                <a:solidFill>
                  <a:schemeClr val="bg1"/>
                </a:solidFill>
              </a:rPr>
              <a:t>Reaprendendo a programar com </a:t>
            </a:r>
            <a:r>
              <a:rPr lang="pt-BR" i="1" cap="none" dirty="0">
                <a:solidFill>
                  <a:schemeClr val="bg1"/>
                </a:solidFill>
              </a:rPr>
              <a:t>Lambdas</a:t>
            </a:r>
            <a:r>
              <a:rPr lang="pt-BR" cap="none" dirty="0">
                <a:solidFill>
                  <a:schemeClr val="bg1"/>
                </a:solidFill>
              </a:rPr>
              <a:t> e </a:t>
            </a:r>
            <a:r>
              <a:rPr lang="pt-BR" i="1" cap="none" dirty="0" err="1">
                <a:solidFill>
                  <a:schemeClr val="bg1"/>
                </a:solidFill>
              </a:rPr>
              <a:t>Streams</a:t>
            </a:r>
            <a:endParaRPr lang="pt-BR" i="1" cap="none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105" y="3415998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Prof. Me. Manoel Campos</a:t>
            </a:r>
          </a:p>
          <a:p>
            <a:r>
              <a:rPr lang="pt-BR" b="1" dirty="0">
                <a:solidFill>
                  <a:schemeClr val="bg1"/>
                </a:solidFill>
              </a:rPr>
              <a:t>Instituto Federal de Educação do Tocantins (IFTO, Campus Palmas)</a:t>
            </a:r>
          </a:p>
          <a:p>
            <a:r>
              <a:rPr lang="pt-BR" b="1" dirty="0">
                <a:solidFill>
                  <a:schemeClr val="bg1"/>
                </a:solidFill>
                <a:hlinkClick r:id="rId2"/>
              </a:rPr>
              <a:t>http://about.me/manoelcampos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  <a:hlinkClick r:id="rId3"/>
              </a:rPr>
              <a:t>http://github.com/manoelcampos/programacao-funcional-java</a:t>
            </a:r>
            <a:r>
              <a:rPr lang="pt-BR" b="1" dirty="0">
                <a:solidFill>
                  <a:schemeClr val="bg1"/>
                </a:solidFill>
              </a:rPr>
              <a:t> 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Ele É apenas um meio para um fim.</a:t>
            </a:r>
            <a:br>
              <a:rPr lang="pt-BR" dirty="0"/>
            </a:b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0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69EB-5A72-1C47-92BB-5AFDEFA3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Processando uma lista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797C-6CB5-254B-BF95-1600D293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E se precisarmos obter estatísticas a respeito de alunos em uma lista, como maior nota, menor nota, total por sexo, </a:t>
            </a:r>
            <a:r>
              <a:rPr lang="pt-BR" sz="4000" dirty="0" err="1"/>
              <a:t>etc</a:t>
            </a:r>
            <a:r>
              <a:rPr lang="pt-BR" sz="40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062F-2E64-C740-8E1F-8396020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0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69EB-5A72-1C47-92BB-5AFDEFA3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Processando uma lista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062F-2E64-C740-8E1F-8396020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E8BB9E-54AE-524F-8AE2-A97375FE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22" y="2468497"/>
            <a:ext cx="10189356" cy="400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7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 código vai ficando cada vez mais suscetível a erros.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4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69EB-5A72-1C47-92BB-5AFDEFA3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há de errado?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4062F-2E64-C740-8E1F-8396020E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E8BB9E-54AE-524F-8AE2-A97375FE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22" y="2468497"/>
            <a:ext cx="10189356" cy="400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02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Então como fazer melhor?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7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886" y="1304150"/>
            <a:ext cx="9451923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Acertou quem disse “programação funcional” 😁👏🙌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EB44-3286-834E-B020-AF00F9A6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04609"/>
            <a:ext cx="10820400" cy="764624"/>
          </a:xfrm>
        </p:spPr>
        <p:txBody>
          <a:bodyPr/>
          <a:lstStyle/>
          <a:p>
            <a:r>
              <a:rPr lang="pt-BR" dirty="0"/>
              <a:t>tópicos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4ADCC-D224-214C-A485-4C7A4E951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64103"/>
            <a:ext cx="10820400" cy="528415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 err="1"/>
              <a:t>Stream</a:t>
            </a:r>
            <a:r>
              <a:rPr lang="pt-BR" dirty="0"/>
              <a:t>, </a:t>
            </a:r>
            <a:r>
              <a:rPr lang="pt-BR" dirty="0" err="1"/>
              <a:t>map</a:t>
            </a:r>
            <a:r>
              <a:rPr lang="pt-BR" dirty="0"/>
              <a:t> (</a:t>
            </a:r>
            <a:r>
              <a:rPr lang="pt-BR" dirty="0" err="1"/>
              <a:t>mapToInt</a:t>
            </a:r>
            <a:r>
              <a:rPr lang="pt-BR" dirty="0"/>
              <a:t>, </a:t>
            </a:r>
            <a:r>
              <a:rPr lang="pt-BR" dirty="0" err="1"/>
              <a:t>mapToDouble</a:t>
            </a:r>
            <a:r>
              <a:rPr lang="pt-BR" dirty="0"/>
              <a:t>...): média das notas de usuários, maior nota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Filter</a:t>
            </a:r>
            <a:r>
              <a:rPr lang="pt-BR" dirty="0"/>
              <a:t>: conta o total de alunos por sexo (em duas operações)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Maps</a:t>
            </a:r>
            <a:r>
              <a:rPr lang="pt-BR" dirty="0"/>
              <a:t> sucessivos: pegar curso, depois campus e contar o total de campi em que há alunos </a:t>
            </a:r>
            <a:r>
              <a:rPr lang="pt-BR" sz="800" dirty="0"/>
              <a:t>(de forma distinta)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Filter</a:t>
            </a:r>
            <a:r>
              <a:rPr lang="pt-BR" dirty="0"/>
              <a:t>: obter o curso do aluno e contar quantos estão matriculados em um curso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Map</a:t>
            </a:r>
            <a:r>
              <a:rPr lang="pt-BR" dirty="0"/>
              <a:t> e </a:t>
            </a:r>
            <a:r>
              <a:rPr lang="pt-BR" dirty="0" err="1"/>
              <a:t>collect</a:t>
            </a:r>
            <a:r>
              <a:rPr lang="pt-BR" dirty="0"/>
              <a:t> (</a:t>
            </a:r>
            <a:r>
              <a:rPr lang="pt-BR" dirty="0" err="1"/>
              <a:t>Collectors.toList</a:t>
            </a:r>
            <a:r>
              <a:rPr lang="pt-BR" dirty="0"/>
              <a:t>): obter lista de alunos de um curso com um determinado código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Reference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Agrupando alunos por curso: </a:t>
            </a:r>
            <a:r>
              <a:rPr lang="pt-BR" dirty="0" err="1"/>
              <a:t>Collectors.groupingBy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Agrupando e contando: </a:t>
            </a:r>
            <a:r>
              <a:rPr lang="en-US" dirty="0" err="1"/>
              <a:t>Collectors.</a:t>
            </a:r>
            <a:r>
              <a:rPr lang="en-US" i="1" dirty="0" err="1"/>
              <a:t>groupingBy</a:t>
            </a:r>
            <a:r>
              <a:rPr lang="en-US" dirty="0"/>
              <a:t>(Student::</a:t>
            </a:r>
            <a:r>
              <a:rPr lang="en-US" dirty="0" err="1"/>
              <a:t>getCourse</a:t>
            </a:r>
            <a:r>
              <a:rPr lang="en-US" dirty="0"/>
              <a:t>, </a:t>
            </a:r>
            <a:r>
              <a:rPr lang="en-US" dirty="0" err="1"/>
              <a:t>Collectors.</a:t>
            </a:r>
            <a:r>
              <a:rPr lang="en-US" i="1" dirty="0" err="1"/>
              <a:t>counting</a:t>
            </a:r>
            <a:r>
              <a:rPr lang="en-US" dirty="0"/>
              <a:t>())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Concatenando alunos: </a:t>
            </a:r>
            <a:r>
              <a:rPr lang="pt-PT" dirty="0" err="1"/>
              <a:t>map</a:t>
            </a:r>
            <a:r>
              <a:rPr lang="pt-PT" dirty="0"/>
              <a:t> e </a:t>
            </a:r>
            <a:r>
              <a:rPr lang="pt-PT" dirty="0" err="1"/>
              <a:t>Collectors.joining</a:t>
            </a:r>
            <a:r>
              <a:rPr lang="pt-PT" dirty="0"/>
              <a:t>()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Mostrar relação das entradas e saídas do </a:t>
            </a:r>
            <a:r>
              <a:rPr lang="pt-BR" dirty="0" err="1"/>
              <a:t>map</a:t>
            </a:r>
            <a:r>
              <a:rPr lang="pt-BR" dirty="0"/>
              <a:t> no depurador do </a:t>
            </a:r>
            <a:r>
              <a:rPr lang="pt-BR" dirty="0" err="1"/>
              <a:t>IntelliJ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760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345" y="232879"/>
            <a:ext cx="8610600" cy="1293028"/>
          </a:xfrm>
        </p:spPr>
        <p:txBody>
          <a:bodyPr/>
          <a:lstStyle/>
          <a:p>
            <a:r>
              <a:rPr lang="pt-BR" b="1" dirty="0"/>
              <a:t>principais Interfaces Funcionais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164" y="1648133"/>
            <a:ext cx="4293498" cy="411535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4000" b="1" dirty="0" err="1"/>
              <a:t>Consumer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2100" dirty="0"/>
              <a:t>(egoísta: recebe algo e não dá nada em troca)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4000" b="1" dirty="0" err="1"/>
              <a:t>BiConsumer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2100" dirty="0"/>
              <a:t>(egoísta: recebe em dobro e não dá nada em troca)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4000" b="1" dirty="0" err="1"/>
              <a:t>Supplier</a:t>
            </a:r>
            <a:r>
              <a:rPr lang="pt-BR" sz="4000" dirty="0"/>
              <a:t> </a:t>
            </a:r>
            <a:br>
              <a:rPr lang="pt-BR" sz="4000" dirty="0"/>
            </a:br>
            <a:r>
              <a:rPr lang="pt-BR" sz="2100" dirty="0"/>
              <a:t>(altruísta: dá algo sem pedir nada em troca)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5726EC-C63B-FB4C-847E-C678C5F5C8E1}"/>
              </a:ext>
            </a:extLst>
          </p:cNvPr>
          <p:cNvSpPr txBox="1">
            <a:spLocks/>
          </p:cNvSpPr>
          <p:nvPr/>
        </p:nvSpPr>
        <p:spPr>
          <a:xfrm>
            <a:off x="166255" y="6205360"/>
            <a:ext cx="11887200" cy="549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>
                <a:hlinkClick r:id="rId2"/>
              </a:rPr>
              <a:t>https://docs.oracle.com/javase/8/docs/api/java/util/function/package-summary.html</a:t>
            </a:r>
            <a:r>
              <a:rPr lang="pt-BR" sz="3600" dirty="0"/>
              <a:t> </a:t>
            </a:r>
            <a:br>
              <a:rPr lang="pt-BR" sz="3600" dirty="0"/>
            </a:br>
            <a:br>
              <a:rPr lang="pt-BR" sz="1300" dirty="0"/>
            </a:br>
            <a:r>
              <a:rPr lang="pt-BR" sz="1600" dirty="0"/>
              <a:t>Imagens: </a:t>
            </a:r>
            <a:r>
              <a:rPr lang="pt-BR" sz="1600" dirty="0" err="1"/>
              <a:t>pixabay.com</a:t>
            </a:r>
            <a:r>
              <a:rPr lang="pt-BR" sz="1600" dirty="0"/>
              <a:t> | </a:t>
            </a:r>
            <a:r>
              <a:rPr lang="pt-BR" sz="1600" dirty="0" err="1"/>
              <a:t>maxpixel.net</a:t>
            </a:r>
            <a:r>
              <a:rPr lang="pt-BR" sz="1600" dirty="0"/>
              <a:t> | </a:t>
            </a:r>
            <a:r>
              <a:rPr lang="pt-BR" sz="1600" dirty="0" err="1"/>
              <a:t>en.wikipedia.org</a:t>
            </a:r>
            <a:r>
              <a:rPr lang="pt-BR" sz="1600" dirty="0"/>
              <a:t>/</a:t>
            </a:r>
            <a:r>
              <a:rPr lang="pt-BR" sz="1600" dirty="0" err="1"/>
              <a:t>wiki</a:t>
            </a:r>
            <a:r>
              <a:rPr lang="pt-BR" sz="1600" dirty="0"/>
              <a:t>/</a:t>
            </a:r>
            <a:r>
              <a:rPr lang="pt-BR" sz="1600" dirty="0" err="1"/>
              <a:t>Function</a:t>
            </a:r>
            <a:r>
              <a:rPr lang="pt-BR" sz="1600" dirty="0"/>
              <a:t>_(</a:t>
            </a:r>
            <a:r>
              <a:rPr lang="pt-BR" sz="1600" dirty="0" err="1"/>
              <a:t>mathematics</a:t>
            </a:r>
            <a:r>
              <a:rPr lang="pt-BR" sz="1600" dirty="0"/>
              <a:t>)  | </a:t>
            </a:r>
            <a:r>
              <a:rPr lang="pt-BR" sz="1600" dirty="0" err="1"/>
              <a:t>clipart-library.com</a:t>
            </a:r>
            <a:endParaRPr lang="pt-BR" sz="16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1CAB58F-C071-4F4A-9485-ACDD3A48D845}"/>
              </a:ext>
            </a:extLst>
          </p:cNvPr>
          <p:cNvSpPr txBox="1">
            <a:spLocks/>
          </p:cNvSpPr>
          <p:nvPr/>
        </p:nvSpPr>
        <p:spPr>
          <a:xfrm>
            <a:off x="8809125" y="1743002"/>
            <a:ext cx="2731300" cy="348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4000" b="1" dirty="0" err="1"/>
              <a:t>Predicate</a:t>
            </a:r>
            <a:endParaRPr lang="pt-BR" sz="2800" b="1" dirty="0"/>
          </a:p>
          <a:p>
            <a:pPr>
              <a:lnSpc>
                <a:spcPct val="150000"/>
              </a:lnSpc>
            </a:pPr>
            <a:endParaRPr lang="pt-BR" sz="28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CF5042-C118-1349-9AE5-9BAE11F58B15}"/>
              </a:ext>
            </a:extLst>
          </p:cNvPr>
          <p:cNvSpPr txBox="1">
            <a:spLocks/>
          </p:cNvSpPr>
          <p:nvPr/>
        </p:nvSpPr>
        <p:spPr>
          <a:xfrm>
            <a:off x="5773492" y="1743002"/>
            <a:ext cx="2731300" cy="348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4000" b="1" dirty="0" err="1"/>
              <a:t>Function</a:t>
            </a:r>
            <a:endParaRPr lang="pt-BR" sz="4000" b="1" dirty="0"/>
          </a:p>
          <a:p>
            <a:pPr marL="0" indent="0" algn="ctr">
              <a:lnSpc>
                <a:spcPct val="150000"/>
              </a:lnSpc>
              <a:buNone/>
            </a:pPr>
            <a:endParaRPr lang="pt-BR" sz="40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pt-BR" sz="4000" b="1" dirty="0" err="1"/>
              <a:t>BiFunction</a:t>
            </a:r>
            <a:endParaRPr lang="pt-BR" sz="4000" b="1" dirty="0"/>
          </a:p>
        </p:txBody>
      </p:sp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B67E466B-6DE3-3045-BE94-DE4B2AAFF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525" y="2556455"/>
            <a:ext cx="1440668" cy="1420658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3394AD87-C3F9-FC43-8EB0-5C2F67F64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526" y="4702862"/>
            <a:ext cx="1440667" cy="1420658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F9551707-6BB6-DA40-A0FB-9DFA6DC94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453" y="3067855"/>
            <a:ext cx="1587500" cy="711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2ED329-8222-9A43-8712-BDE67EC66544}"/>
              </a:ext>
            </a:extLst>
          </p:cNvPr>
          <p:cNvCxnSpPr>
            <a:endCxn id="30" idx="0"/>
          </p:cNvCxnSpPr>
          <p:nvPr/>
        </p:nvCxnSpPr>
        <p:spPr>
          <a:xfrm>
            <a:off x="10096203" y="2603908"/>
            <a:ext cx="0" cy="4639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2E4769-7E28-4843-92A6-C396F19C4855}"/>
              </a:ext>
            </a:extLst>
          </p:cNvPr>
          <p:cNvGrpSpPr/>
          <p:nvPr/>
        </p:nvGrpSpPr>
        <p:grpSpPr>
          <a:xfrm>
            <a:off x="43982" y="4262612"/>
            <a:ext cx="1202295" cy="968702"/>
            <a:chOff x="43982" y="3694570"/>
            <a:chExt cx="1202295" cy="9687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596309-22F5-0F42-A38F-976B99E9F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982" y="3912941"/>
              <a:ext cx="949036" cy="750331"/>
            </a:xfrm>
            <a:prstGeom prst="rect">
              <a:avLst/>
            </a:prstGeom>
          </p:spPr>
        </p:pic>
        <p:pic>
          <p:nvPicPr>
            <p:cNvPr id="7" name="Picture 6" descr="A close up of a box&#10;&#10;Description automatically generated">
              <a:extLst>
                <a:ext uri="{FF2B5EF4-FFF2-40B4-BE49-F238E27FC236}">
                  <a16:creationId xmlns:a16="http://schemas.microsoft.com/office/drawing/2014/main" id="{018FBABF-0213-CC46-A515-42769F76F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7537" y="3694570"/>
              <a:ext cx="868740" cy="86394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A89030-4CCD-304D-9DD7-439A59141244}"/>
              </a:ext>
            </a:extLst>
          </p:cNvPr>
          <p:cNvGrpSpPr/>
          <p:nvPr/>
        </p:nvGrpSpPr>
        <p:grpSpPr>
          <a:xfrm>
            <a:off x="238552" y="1691867"/>
            <a:ext cx="632782" cy="912041"/>
            <a:chOff x="238552" y="1123825"/>
            <a:chExt cx="632782" cy="912041"/>
          </a:xfrm>
        </p:grpSpPr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FE1F0E8F-4366-9B48-B5CB-E97115A1B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5934" y="1406558"/>
              <a:ext cx="585400" cy="62930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00533E-57D8-3F4B-AFC0-B190F54C0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8552" y="1123825"/>
              <a:ext cx="559895" cy="54823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5FFE06-C5DD-BF4D-8D9F-3673B552C9A7}"/>
              </a:ext>
            </a:extLst>
          </p:cNvPr>
          <p:cNvGrpSpPr/>
          <p:nvPr/>
        </p:nvGrpSpPr>
        <p:grpSpPr>
          <a:xfrm>
            <a:off x="149107" y="2729589"/>
            <a:ext cx="738789" cy="910861"/>
            <a:chOff x="149107" y="2161547"/>
            <a:chExt cx="738789" cy="910861"/>
          </a:xfrm>
        </p:grpSpPr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B75C869F-423A-3843-AA9D-2D7F2FD0A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8853" y="2443100"/>
              <a:ext cx="585400" cy="62930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0FAA06A-4654-EF44-85D1-991016A9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8001" y="2161547"/>
              <a:ext cx="559895" cy="54823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3C62A4C-DD9E-974B-896B-83EEBE967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9107" y="2190837"/>
              <a:ext cx="559895" cy="548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46AD-2B46-564D-81FC-05437071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133" y="1509628"/>
            <a:ext cx="8610600" cy="1293028"/>
          </a:xfrm>
        </p:spPr>
        <p:txBody>
          <a:bodyPr/>
          <a:lstStyle/>
          <a:p>
            <a:pPr algn="ctr"/>
            <a:r>
              <a:rPr lang="pt-BR" b="1" dirty="0"/>
              <a:t>Para saber mais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9AAF-3F08-0B48-8CAF-418CBCA3F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566160"/>
            <a:ext cx="10820400" cy="26525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dirty="0">
                <a:solidFill>
                  <a:schemeClr val="bg1"/>
                </a:solidFill>
                <a:hlinkClick r:id="rId2"/>
              </a:rPr>
              <a:t>https://git.io/Je3Uo</a:t>
            </a:r>
            <a:endParaRPr lang="pt-BR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1CACE-5D20-6245-8DEC-20BA96B7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7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537" y="2967245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Como processamos dados em uma lista em </a:t>
            </a:r>
            <a:r>
              <a:rPr lang="pt-BR" dirty="0" err="1"/>
              <a:t>java</a:t>
            </a:r>
            <a:r>
              <a:rPr lang="pt-BR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28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A2AD2-2B67-D147-8FA3-488E635F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1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Utilizamos um laço de repetição, certo?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0D9C8-99A2-E24D-AE4B-A99EA748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5" y="3315893"/>
            <a:ext cx="11274685" cy="19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9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Quais os problemas </a:t>
            </a:r>
            <a:r>
              <a:rPr lang="pt-BR" dirty="0" err="1"/>
              <a:t>destE</a:t>
            </a:r>
            <a:r>
              <a:rPr lang="pt-BR" dirty="0"/>
              <a:t> loop?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0D9C8-99A2-E24D-AE4B-A99EA748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5" y="3315893"/>
            <a:ext cx="11274685" cy="19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3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Este código é simples?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0D9C8-99A2-E24D-AE4B-A99EA748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5" y="3315893"/>
            <a:ext cx="11274685" cy="197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9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Não, não é!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40C90-D33C-3B49-AD63-4AA47F556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Isto é simples: </a:t>
            </a:r>
            <a:r>
              <a:rPr lang="en-US" sz="4400" b="1" dirty="0"/>
              <a:t>x = x + 1;</a:t>
            </a:r>
          </a:p>
          <a:p>
            <a:r>
              <a:rPr lang="en-US" sz="4400" dirty="0" err="1"/>
              <a:t>Aquele</a:t>
            </a:r>
            <a:r>
              <a:rPr lang="en-US" sz="4400" dirty="0"/>
              <a:t> </a:t>
            </a:r>
            <a:r>
              <a:rPr lang="en-US" sz="4400" i="1" dirty="0"/>
              <a:t>loop</a:t>
            </a:r>
            <a:r>
              <a:rPr lang="en-US" sz="4400" dirty="0"/>
              <a:t> </a:t>
            </a:r>
            <a:r>
              <a:rPr lang="en-US" sz="4400" dirty="0" err="1"/>
              <a:t>é</a:t>
            </a:r>
            <a:r>
              <a:rPr lang="en-US" sz="4400" dirty="0"/>
              <a:t> </a:t>
            </a:r>
            <a:r>
              <a:rPr lang="en-US" sz="4400" dirty="0" err="1"/>
              <a:t>apenas</a:t>
            </a:r>
            <a:r>
              <a:rPr lang="en-US" sz="4400" dirty="0"/>
              <a:t> familiar</a:t>
            </a:r>
          </a:p>
          <a:p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A </a:t>
            </a:r>
            <a:r>
              <a:rPr lang="en-US" sz="4400" dirty="0" err="1"/>
              <a:t>Arte</a:t>
            </a:r>
            <a:r>
              <a:rPr lang="en-US" sz="4400" dirty="0"/>
              <a:t> da </a:t>
            </a:r>
            <a:r>
              <a:rPr lang="en-US" sz="4400" dirty="0" err="1"/>
              <a:t>Simplicidade</a:t>
            </a:r>
            <a:r>
              <a:rPr lang="en-US" sz="4400" dirty="0"/>
              <a:t> </a:t>
            </a:r>
            <a:r>
              <a:rPr lang="en-US" sz="4400" dirty="0">
                <a:hlinkClick r:id="rId2"/>
              </a:rPr>
              <a:t>https://youtu.be/6nghH0D9_Fg</a:t>
            </a:r>
            <a:r>
              <a:rPr lang="en-US" sz="4400" dirty="0"/>
              <a:t> </a:t>
            </a:r>
            <a:endParaRPr lang="pt-BR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2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537" y="2967245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Como podemos simplificar este </a:t>
            </a:r>
            <a:r>
              <a:rPr lang="pt-BR" i="1" dirty="0"/>
              <a:t>loop</a:t>
            </a:r>
            <a:r>
              <a:rPr lang="pt-BR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73553"/>
            <a:ext cx="8610600" cy="1293028"/>
          </a:xfrm>
        </p:spPr>
        <p:txBody>
          <a:bodyPr/>
          <a:lstStyle/>
          <a:p>
            <a:pPr algn="ctr"/>
            <a:r>
              <a:rPr lang="pt-BR" dirty="0"/>
              <a:t>For </a:t>
            </a:r>
            <a:r>
              <a:rPr lang="pt-BR" dirty="0" err="1"/>
              <a:t>each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A204E-0656-2E4F-A6DB-795243B55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00" y="3301812"/>
            <a:ext cx="11275200" cy="210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C46-7E1D-E746-AC31-2E432284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274170"/>
            <a:ext cx="8610600" cy="4497048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 </a:t>
            </a:r>
            <a:r>
              <a:rPr lang="pt-BR" i="1" dirty="0"/>
              <a:t>loop</a:t>
            </a:r>
            <a:r>
              <a:rPr lang="pt-BR" dirty="0"/>
              <a:t> aqui não é o que desejamos fazer de fato.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AC80-6BDE-CC4C-846B-04FDB6E2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2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Custom 6">
      <a:dk1>
        <a:srgbClr val="000000"/>
      </a:dk1>
      <a:lt1>
        <a:srgbClr val="000000"/>
      </a:lt1>
      <a:dk2>
        <a:srgbClr val="FEFFFF"/>
      </a:dk2>
      <a:lt2>
        <a:srgbClr val="FEFFFF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5344</TotalTime>
  <Words>465</Words>
  <Application>Microsoft Macintosh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Vapor Trail</vt:lpstr>
      <vt:lpstr>Programação funcional  no java 8: Reaprendendo a programar com Lambdas e Streams</vt:lpstr>
      <vt:lpstr>Como processamos dados em uma lista em java?</vt:lpstr>
      <vt:lpstr>Utilizamos um laço de repetição, certo?</vt:lpstr>
      <vt:lpstr>Quais os problemas destE loop?</vt:lpstr>
      <vt:lpstr>Este código é simples?</vt:lpstr>
      <vt:lpstr>Não, não é!</vt:lpstr>
      <vt:lpstr>Como podemos simplificar este loop?</vt:lpstr>
      <vt:lpstr>For each</vt:lpstr>
      <vt:lpstr>o loop aqui não é o que desejamos fazer de fato. </vt:lpstr>
      <vt:lpstr>Ele É apenas um meio para um fim. </vt:lpstr>
      <vt:lpstr>Processando uma lista</vt:lpstr>
      <vt:lpstr>Processando uma lista</vt:lpstr>
      <vt:lpstr>O código vai ficando cada vez mais suscetível a erros.</vt:lpstr>
      <vt:lpstr>O que há de errado?</vt:lpstr>
      <vt:lpstr>Então como fazer melhor?</vt:lpstr>
      <vt:lpstr>Acertou quem disse “programação funcional” 😁👏🙌</vt:lpstr>
      <vt:lpstr>tópicos</vt:lpstr>
      <vt:lpstr>principais Interfaces Funcionais</vt:lpstr>
      <vt:lpstr>Para saber mais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432</cp:revision>
  <cp:lastPrinted>2018-10-31T18:58:06Z</cp:lastPrinted>
  <dcterms:created xsi:type="dcterms:W3CDTF">2018-10-29T17:43:05Z</dcterms:created>
  <dcterms:modified xsi:type="dcterms:W3CDTF">2021-07-09T19:38:26Z</dcterms:modified>
</cp:coreProperties>
</file>