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22"/>
  </p:notesMasterIdLst>
  <p:sldIdLst>
    <p:sldId id="266" r:id="rId2"/>
    <p:sldId id="272" r:id="rId3"/>
    <p:sldId id="273" r:id="rId4"/>
    <p:sldId id="274" r:id="rId5"/>
    <p:sldId id="276" r:id="rId6"/>
    <p:sldId id="277" r:id="rId7"/>
    <p:sldId id="275" r:id="rId8"/>
    <p:sldId id="278" r:id="rId9"/>
    <p:sldId id="279" r:id="rId10"/>
    <p:sldId id="280" r:id="rId11"/>
    <p:sldId id="283" r:id="rId12"/>
    <p:sldId id="285" r:id="rId13"/>
    <p:sldId id="284" r:id="rId14"/>
    <p:sldId id="286" r:id="rId15"/>
    <p:sldId id="281" r:id="rId16"/>
    <p:sldId id="282" r:id="rId17"/>
    <p:sldId id="287" r:id="rId18"/>
    <p:sldId id="271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3279"/>
  </p:normalViewPr>
  <p:slideViewPr>
    <p:cSldViewPr snapToGrid="0" snapToObjects="1">
      <p:cViewPr varScale="1">
        <p:scale>
          <a:sx n="97" d="100"/>
          <a:sy n="97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/programacao-funcional-java" TargetMode="External"/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docs.oracle.com/javase/8/docs/api/java/util/function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Je3U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nghH0D9_F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2708"/>
            <a:ext cx="12067309" cy="2268218"/>
          </a:xfrm>
        </p:spPr>
        <p:txBody>
          <a:bodyPr>
            <a:normAutofit/>
          </a:bodyPr>
          <a:lstStyle/>
          <a:p>
            <a:pPr algn="ctr"/>
            <a:r>
              <a:rPr lang="pt-BR" sz="4600" b="1" dirty="0">
                <a:solidFill>
                  <a:schemeClr val="bg1"/>
                </a:solidFill>
              </a:rPr>
              <a:t>Programação funcional no </a:t>
            </a:r>
            <a:r>
              <a:rPr lang="pt-BR" sz="4600" b="1" dirty="0" err="1">
                <a:solidFill>
                  <a:schemeClr val="bg1"/>
                </a:solidFill>
              </a:rPr>
              <a:t>java</a:t>
            </a:r>
            <a:r>
              <a:rPr lang="pt-BR" sz="4600" b="1" dirty="0">
                <a:solidFill>
                  <a:schemeClr val="bg1"/>
                </a:solidFill>
              </a:rPr>
              <a:t> 8 </a:t>
            </a:r>
            <a:r>
              <a:rPr lang="pt-BR" sz="3500" cap="none" dirty="0">
                <a:solidFill>
                  <a:schemeClr val="bg1"/>
                </a:solidFill>
              </a:rPr>
              <a:t>Reaprendendo a programar com </a:t>
            </a:r>
            <a:r>
              <a:rPr lang="pt-BR" sz="3500" i="1" cap="none" dirty="0">
                <a:solidFill>
                  <a:schemeClr val="bg1"/>
                </a:solidFill>
              </a:rPr>
              <a:t>Lambdas</a:t>
            </a:r>
            <a:r>
              <a:rPr lang="pt-BR" sz="3500" cap="none" dirty="0">
                <a:solidFill>
                  <a:schemeClr val="bg1"/>
                </a:solidFill>
              </a:rPr>
              <a:t> e </a:t>
            </a:r>
            <a:r>
              <a:rPr lang="pt-BR" sz="3500" i="1" cap="none" dirty="0" err="1">
                <a:solidFill>
                  <a:schemeClr val="bg1"/>
                </a:solidFill>
              </a:rPr>
              <a:t>Streams</a:t>
            </a:r>
            <a:endParaRPr lang="pt-BR" sz="3500" i="1" cap="non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734" y="3376807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Me. Manoel Campos</a:t>
            </a:r>
          </a:p>
          <a:p>
            <a:r>
              <a:rPr lang="pt-BR" b="1" dirty="0">
                <a:solidFill>
                  <a:schemeClr val="bg1"/>
                </a:solidFill>
              </a:rPr>
              <a:t>Instituto Federal de Educação do Tocantins</a:t>
            </a:r>
          </a:p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http://about.me/manoelcampos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  <a:hlinkClick r:id="rId3"/>
              </a:rPr>
              <a:t>http://github.com/manoelcampos/programacao-funcional-java</a:t>
            </a:r>
            <a:r>
              <a:rPr lang="pt-BR" b="1" dirty="0">
                <a:solidFill>
                  <a:schemeClr val="bg1"/>
                </a:solidFill>
              </a:rPr>
              <a:t> 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Ele É apenas um meio para um fim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Processando uma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797C-6CB5-254B-BF95-1600D293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Como obter estatísticas de alunos em uma lista, como maior nota, menor nota, total por sexo, </a:t>
            </a:r>
            <a:r>
              <a:rPr lang="pt-BR" sz="4000" dirty="0" err="1"/>
              <a:t>etc</a:t>
            </a:r>
            <a:r>
              <a:rPr lang="pt-BR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0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Processando uma lista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código cada vez mais suscetível a BUGS 🐞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764373"/>
            <a:ext cx="10918371" cy="1293028"/>
          </a:xfrm>
        </p:spPr>
        <p:txBody>
          <a:bodyPr/>
          <a:lstStyle/>
          <a:p>
            <a:pPr algn="ctr"/>
            <a:r>
              <a:rPr lang="pt-BR" b="1" dirty="0"/>
              <a:t>O que há de errado? 🧐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fazer melhor? 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Acertou quem disse “programação funcional” </a:t>
            </a:r>
            <a:r>
              <a:rPr lang="pt-BR" b="1" cap="none" dirty="0"/>
              <a:t>😎</a:t>
            </a:r>
            <a:r>
              <a:rPr lang="pt-BR" b="1" dirty="0"/>
              <a:t>👏🙌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B44-3286-834E-B020-AF00F9A6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4609"/>
            <a:ext cx="10820400" cy="764624"/>
          </a:xfrm>
        </p:spPr>
        <p:txBody>
          <a:bodyPr/>
          <a:lstStyle/>
          <a:p>
            <a:r>
              <a:rPr lang="pt-BR" b="1" dirty="0"/>
              <a:t>Mãos na massa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ADCC-D224-214C-A485-4C7A4E9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4103"/>
            <a:ext cx="10820400" cy="528415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err="1"/>
              <a:t>Stream</a:t>
            </a:r>
            <a:r>
              <a:rPr lang="pt-BR" dirty="0"/>
              <a:t>, </a:t>
            </a:r>
            <a:r>
              <a:rPr lang="pt-BR" dirty="0" err="1"/>
              <a:t>map</a:t>
            </a:r>
            <a:r>
              <a:rPr lang="pt-BR" dirty="0"/>
              <a:t> (</a:t>
            </a:r>
            <a:r>
              <a:rPr lang="pt-BR" dirty="0" err="1"/>
              <a:t>mapToInt</a:t>
            </a:r>
            <a:r>
              <a:rPr lang="pt-BR" dirty="0"/>
              <a:t>, </a:t>
            </a:r>
            <a:r>
              <a:rPr lang="pt-BR" dirty="0" err="1"/>
              <a:t>mapToDouble</a:t>
            </a:r>
            <a:r>
              <a:rPr lang="pt-BR" dirty="0"/>
              <a:t>...): média das notas de usuários, maior nota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conta o total de alunos por sexo (em duas operações)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Maps</a:t>
            </a:r>
            <a:r>
              <a:rPr lang="pt-BR" dirty="0"/>
              <a:t> sucessivos: pegar curso, depois campus e contar o total de campi em que há alunos </a:t>
            </a:r>
            <a:r>
              <a:rPr lang="pt-BR" sz="800" dirty="0"/>
              <a:t>(de forma distinta)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obter o curso do aluno e contar quantos estão matriculados em um curso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collect</a:t>
            </a:r>
            <a:r>
              <a:rPr lang="pt-BR" dirty="0"/>
              <a:t> (</a:t>
            </a:r>
            <a:r>
              <a:rPr lang="pt-BR" dirty="0" err="1"/>
              <a:t>Collectors.toList</a:t>
            </a:r>
            <a:r>
              <a:rPr lang="pt-BR" dirty="0"/>
              <a:t>): obter lista de alunos de um curso com um determinado código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Reference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alunos por curso: </a:t>
            </a:r>
            <a:r>
              <a:rPr lang="pt-BR" dirty="0" err="1"/>
              <a:t>Collectors.groupingBy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e contando: </a:t>
            </a:r>
            <a:r>
              <a:rPr lang="en-US" dirty="0" err="1"/>
              <a:t>Collectors.</a:t>
            </a:r>
            <a:r>
              <a:rPr lang="en-US" i="1" dirty="0" err="1"/>
              <a:t>groupingBy</a:t>
            </a:r>
            <a:r>
              <a:rPr lang="en-US" dirty="0"/>
              <a:t>(Student::</a:t>
            </a:r>
            <a:r>
              <a:rPr lang="en-US" dirty="0" err="1"/>
              <a:t>getCourse</a:t>
            </a:r>
            <a:r>
              <a:rPr lang="en-US" dirty="0"/>
              <a:t>, </a:t>
            </a:r>
            <a:r>
              <a:rPr lang="en-US" dirty="0" err="1"/>
              <a:t>Collectors.</a:t>
            </a:r>
            <a:r>
              <a:rPr lang="en-US" i="1" dirty="0" err="1"/>
              <a:t>counting</a:t>
            </a:r>
            <a:r>
              <a:rPr lang="en-US" dirty="0"/>
              <a:t>())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Concatenando alunos: </a:t>
            </a:r>
            <a:r>
              <a:rPr lang="pt-PT" dirty="0" err="1"/>
              <a:t>map</a:t>
            </a:r>
            <a:r>
              <a:rPr lang="pt-PT" dirty="0"/>
              <a:t> e </a:t>
            </a:r>
            <a:r>
              <a:rPr lang="pt-PT" dirty="0" err="1"/>
              <a:t>Collectors.joining</a:t>
            </a:r>
            <a:r>
              <a:rPr lang="pt-PT" dirty="0"/>
              <a:t>()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Mostrar relação das entradas e saídas do </a:t>
            </a:r>
            <a:r>
              <a:rPr lang="pt-BR" dirty="0" err="1"/>
              <a:t>map</a:t>
            </a:r>
            <a:r>
              <a:rPr lang="pt-BR" dirty="0"/>
              <a:t> no depurador do </a:t>
            </a:r>
            <a:r>
              <a:rPr lang="pt-BR" dirty="0" err="1"/>
              <a:t>IntelliJ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60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54" y="907929"/>
            <a:ext cx="10468611" cy="1085631"/>
          </a:xfrm>
        </p:spPr>
        <p:txBody>
          <a:bodyPr/>
          <a:lstStyle/>
          <a:p>
            <a:r>
              <a:rPr lang="pt-BR" b="1" dirty="0"/>
              <a:t>principais Interfaces Funcionais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4" y="1648133"/>
            <a:ext cx="4293498" cy="411535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Consumer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(egoísta: recebe algo e não dá nada em troca)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BiConsumer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(egoísta: recebe em dobro e não dá nada em troca)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Supplier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(altruísta: dá algo sem pedir nada em troca)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5726EC-C63B-FB4C-847E-C678C5F5C8E1}"/>
              </a:ext>
            </a:extLst>
          </p:cNvPr>
          <p:cNvSpPr txBox="1">
            <a:spLocks/>
          </p:cNvSpPr>
          <p:nvPr/>
        </p:nvSpPr>
        <p:spPr>
          <a:xfrm>
            <a:off x="166255" y="6205360"/>
            <a:ext cx="11887200" cy="549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>
                <a:hlinkClick r:id="rId2"/>
              </a:rPr>
              <a:t>https://docs.oracle.com/javase/8/docs/api/java/util/function/package-summary.html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1300" dirty="0"/>
            </a:br>
            <a:r>
              <a:rPr lang="pt-BR" sz="1600" dirty="0"/>
              <a:t>Imagens: </a:t>
            </a:r>
            <a:r>
              <a:rPr lang="pt-BR" sz="1600" dirty="0" err="1"/>
              <a:t>pixabay.com</a:t>
            </a:r>
            <a:r>
              <a:rPr lang="pt-BR" sz="1600" dirty="0"/>
              <a:t> | </a:t>
            </a:r>
            <a:r>
              <a:rPr lang="pt-BR" sz="1600" dirty="0" err="1"/>
              <a:t>maxpixel.net</a:t>
            </a:r>
            <a:r>
              <a:rPr lang="pt-BR" sz="1600" dirty="0"/>
              <a:t> | </a:t>
            </a:r>
            <a:r>
              <a:rPr lang="pt-BR" sz="1600" dirty="0" err="1"/>
              <a:t>en.wikipedia.org</a:t>
            </a:r>
            <a:r>
              <a:rPr lang="pt-BR" sz="1600" dirty="0"/>
              <a:t>/</a:t>
            </a:r>
            <a:r>
              <a:rPr lang="pt-BR" sz="1600" dirty="0" err="1"/>
              <a:t>wiki</a:t>
            </a:r>
            <a:r>
              <a:rPr lang="pt-BR" sz="1600" dirty="0"/>
              <a:t>/</a:t>
            </a:r>
            <a:r>
              <a:rPr lang="pt-BR" sz="1600" dirty="0" err="1"/>
              <a:t>Function</a:t>
            </a:r>
            <a:r>
              <a:rPr lang="pt-BR" sz="1600" dirty="0"/>
              <a:t>_(</a:t>
            </a:r>
            <a:r>
              <a:rPr lang="pt-BR" sz="1600" dirty="0" err="1"/>
              <a:t>mathematics</a:t>
            </a:r>
            <a:r>
              <a:rPr lang="pt-BR" sz="1600" dirty="0"/>
              <a:t>)  | </a:t>
            </a:r>
            <a:r>
              <a:rPr lang="pt-BR" sz="1600" dirty="0" err="1"/>
              <a:t>clipart-library.com</a:t>
            </a:r>
            <a:endParaRPr lang="pt-BR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CAB58F-C071-4F4A-9485-ACDD3A48D845}"/>
              </a:ext>
            </a:extLst>
          </p:cNvPr>
          <p:cNvSpPr txBox="1">
            <a:spLocks/>
          </p:cNvSpPr>
          <p:nvPr/>
        </p:nvSpPr>
        <p:spPr>
          <a:xfrm>
            <a:off x="8809125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Predicate</a:t>
            </a:r>
            <a:endParaRPr lang="pt-BR" sz="2800" b="1" dirty="0"/>
          </a:p>
          <a:p>
            <a:pPr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F5042-C118-1349-9AE5-9BAE11F58B15}"/>
              </a:ext>
            </a:extLst>
          </p:cNvPr>
          <p:cNvSpPr txBox="1">
            <a:spLocks/>
          </p:cNvSpPr>
          <p:nvPr/>
        </p:nvSpPr>
        <p:spPr>
          <a:xfrm>
            <a:off x="5773492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4000" b="1" dirty="0" err="1"/>
              <a:t>Function</a:t>
            </a:r>
            <a:endParaRPr lang="pt-BR" sz="4000" b="1" dirty="0"/>
          </a:p>
          <a:p>
            <a:pPr marL="0" indent="0" algn="ctr">
              <a:lnSpc>
                <a:spcPct val="150000"/>
              </a:lnSpc>
              <a:buNone/>
            </a:pP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sz="4000" b="1" dirty="0" err="1"/>
              <a:t>BiFunction</a:t>
            </a:r>
            <a:endParaRPr lang="pt-BR" sz="4000" b="1" dirty="0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67E466B-6DE3-3045-BE94-DE4B2AAF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25" y="2556455"/>
            <a:ext cx="1440668" cy="1420658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3394AD87-C3F9-FC43-8EB0-5C2F67F6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26" y="4702862"/>
            <a:ext cx="1440667" cy="1420658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F9551707-6BB6-DA40-A0FB-9DFA6DC94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453" y="3067855"/>
            <a:ext cx="15875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2ED329-8222-9A43-8712-BDE67EC66544}"/>
              </a:ext>
            </a:extLst>
          </p:cNvPr>
          <p:cNvCxnSpPr>
            <a:endCxn id="30" idx="0"/>
          </p:cNvCxnSpPr>
          <p:nvPr/>
        </p:nvCxnSpPr>
        <p:spPr>
          <a:xfrm>
            <a:off x="10096203" y="2603908"/>
            <a:ext cx="0" cy="4639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2E4769-7E28-4843-92A6-C396F19C4855}"/>
              </a:ext>
            </a:extLst>
          </p:cNvPr>
          <p:cNvGrpSpPr/>
          <p:nvPr/>
        </p:nvGrpSpPr>
        <p:grpSpPr>
          <a:xfrm>
            <a:off x="43982" y="4262612"/>
            <a:ext cx="1202295" cy="968702"/>
            <a:chOff x="43982" y="3694570"/>
            <a:chExt cx="1202295" cy="968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596309-22F5-0F42-A38F-976B99E9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82" y="3912941"/>
              <a:ext cx="949036" cy="750331"/>
            </a:xfrm>
            <a:prstGeom prst="rect">
              <a:avLst/>
            </a:prstGeom>
          </p:spPr>
        </p:pic>
        <p:pic>
          <p:nvPicPr>
            <p:cNvPr id="7" name="Picture 6" descr="A close up of a box&#10;&#10;Description automatically generated">
              <a:extLst>
                <a:ext uri="{FF2B5EF4-FFF2-40B4-BE49-F238E27FC236}">
                  <a16:creationId xmlns:a16="http://schemas.microsoft.com/office/drawing/2014/main" id="{018FBABF-0213-CC46-A515-42769F76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537" y="3694570"/>
              <a:ext cx="868740" cy="8639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A89030-4CCD-304D-9DD7-439A59141244}"/>
              </a:ext>
            </a:extLst>
          </p:cNvPr>
          <p:cNvGrpSpPr/>
          <p:nvPr/>
        </p:nvGrpSpPr>
        <p:grpSpPr>
          <a:xfrm>
            <a:off x="238552" y="1691867"/>
            <a:ext cx="632782" cy="912041"/>
            <a:chOff x="238552" y="1123825"/>
            <a:chExt cx="632782" cy="912041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FE1F0E8F-4366-9B48-B5CB-E97115A1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934" y="1406558"/>
              <a:ext cx="585400" cy="6293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00533E-57D8-3F4B-AFC0-B190F54C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552" y="1123825"/>
              <a:ext cx="559895" cy="54823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5FFE06-C5DD-BF4D-8D9F-3673B552C9A7}"/>
              </a:ext>
            </a:extLst>
          </p:cNvPr>
          <p:cNvGrpSpPr/>
          <p:nvPr/>
        </p:nvGrpSpPr>
        <p:grpSpPr>
          <a:xfrm>
            <a:off x="149107" y="2729589"/>
            <a:ext cx="738789" cy="910861"/>
            <a:chOff x="149107" y="2161547"/>
            <a:chExt cx="738789" cy="910861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75C869F-423A-3843-AA9D-2D7F2FD0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853" y="2443100"/>
              <a:ext cx="585400" cy="62930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FAA06A-4654-EF44-85D1-991016A9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001" y="2161547"/>
              <a:ext cx="559895" cy="5482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3C62A4C-DD9E-974B-896B-83EEBE967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107" y="2190837"/>
              <a:ext cx="559895" cy="548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46AD-2B46-564D-81FC-05437071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33" y="1509628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Para saber mais 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9AAF-3F08-0B48-8CAF-418CBCA3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66160"/>
            <a:ext cx="10820400" cy="2652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300" dirty="0">
                <a:solidFill>
                  <a:schemeClr val="bg1"/>
                </a:solidFill>
              </a:rPr>
              <a:t>Código Fonte, Slides e material complementar no GitHub</a:t>
            </a:r>
            <a:endParaRPr lang="pt-BR" sz="4300" dirty="0"/>
          </a:p>
          <a:p>
            <a:pPr marL="0" indent="0" algn="ctr">
              <a:buNone/>
            </a:pPr>
            <a:r>
              <a:rPr lang="pt-BR" sz="6000" b="1" dirty="0">
                <a:solidFill>
                  <a:schemeClr val="bg1"/>
                </a:solidFill>
                <a:hlinkClick r:id="rId2"/>
              </a:rPr>
              <a:t>https://git.io/Je3Uo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CACE-5D20-6245-8DEC-20BA96B7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7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Como processamos dados em uma lista em </a:t>
            </a:r>
            <a:r>
              <a:rPr lang="pt-BR" b="1" dirty="0" err="1"/>
              <a:t>java</a:t>
            </a:r>
            <a:r>
              <a:rPr lang="pt-BR" b="1" dirty="0"/>
              <a:t>? ⚙️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A2AD2-2B67-D147-8FA3-488E635F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69" y="1217290"/>
            <a:ext cx="10216331" cy="234234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Utilizamos um laço de repetição, certo? </a:t>
            </a:r>
            <a:br>
              <a:rPr lang="pt-BR" b="1" dirty="0"/>
            </a:br>
            <a:br>
              <a:rPr lang="pt-BR" sz="3000" b="1" dirty="0"/>
            </a:br>
            <a:r>
              <a:rPr lang="pt-BR" b="1" dirty="0"/>
              <a:t>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551027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Quais os problemas </a:t>
            </a:r>
            <a:r>
              <a:rPr lang="pt-BR" b="1" dirty="0" err="1"/>
              <a:t>destE</a:t>
            </a:r>
            <a:r>
              <a:rPr lang="pt-BR" b="1" dirty="0"/>
              <a:t> loop? 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Este código é simples? 🤨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89" y="764373"/>
            <a:ext cx="11009811" cy="1293028"/>
          </a:xfrm>
        </p:spPr>
        <p:txBody>
          <a:bodyPr/>
          <a:lstStyle/>
          <a:p>
            <a:pPr algn="ctr"/>
            <a:r>
              <a:rPr lang="pt-BR" b="1" dirty="0"/>
              <a:t>Não, não é! 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0C90-D33C-3B49-AD63-4AA47F55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Isto é simples: </a:t>
            </a:r>
            <a:r>
              <a:rPr lang="en-US" sz="4400" b="1" dirty="0"/>
              <a:t>x = x + 1;</a:t>
            </a:r>
          </a:p>
          <a:p>
            <a:r>
              <a:rPr lang="en-US" sz="4400" dirty="0" err="1"/>
              <a:t>Aquele</a:t>
            </a:r>
            <a:r>
              <a:rPr lang="en-US" sz="4400" dirty="0"/>
              <a:t> </a:t>
            </a:r>
            <a:r>
              <a:rPr lang="en-US" sz="4400" i="1" dirty="0"/>
              <a:t>loop</a:t>
            </a:r>
            <a:r>
              <a:rPr lang="en-US" sz="4400" dirty="0"/>
              <a:t> </a:t>
            </a:r>
            <a:r>
              <a:rPr lang="en-US" sz="4400" dirty="0" err="1"/>
              <a:t>é</a:t>
            </a:r>
            <a:r>
              <a:rPr lang="en-US" sz="4400" dirty="0"/>
              <a:t> </a:t>
            </a:r>
            <a:r>
              <a:rPr lang="en-US" sz="4400" dirty="0" err="1"/>
              <a:t>apenas</a:t>
            </a:r>
            <a:r>
              <a:rPr lang="en-US" sz="4400" dirty="0"/>
              <a:t> familiar</a:t>
            </a:r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A </a:t>
            </a:r>
            <a:r>
              <a:rPr lang="en-US" sz="4400" dirty="0" err="1"/>
              <a:t>Arte</a:t>
            </a:r>
            <a:r>
              <a:rPr lang="en-US" sz="4400" dirty="0"/>
              <a:t> da </a:t>
            </a:r>
            <a:r>
              <a:rPr lang="en-US" sz="4400" dirty="0" err="1"/>
              <a:t>Simplicidade</a:t>
            </a:r>
            <a:r>
              <a:rPr lang="en-US" sz="4400" dirty="0"/>
              <a:t> (</a:t>
            </a:r>
            <a:r>
              <a:rPr lang="en-US" sz="4400" dirty="0" err="1"/>
              <a:t>legendado</a:t>
            </a:r>
            <a:r>
              <a:rPr lang="en-US" sz="4400" dirty="0"/>
              <a:t>) </a:t>
            </a:r>
            <a:r>
              <a:rPr lang="en-US" sz="4400" dirty="0">
                <a:hlinkClick r:id="rId2"/>
              </a:rPr>
              <a:t>https://youtu.be/6nghH0D9_Fg</a:t>
            </a:r>
            <a:r>
              <a:rPr lang="en-US" sz="4400" dirty="0"/>
              <a:t> </a:t>
            </a:r>
            <a:endParaRPr lang="pt-BR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483918"/>
            <a:ext cx="8610600" cy="2558344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podemos simplificar este </a:t>
            </a:r>
            <a:r>
              <a:rPr lang="pt-BR" b="1" i="1" dirty="0"/>
              <a:t>loop</a:t>
            </a:r>
            <a:r>
              <a:rPr lang="pt-BR" b="1" dirty="0"/>
              <a:t>? </a:t>
            </a:r>
            <a:br>
              <a:rPr lang="pt-BR" b="1" dirty="0"/>
            </a:br>
            <a:br>
              <a:rPr lang="pt-BR" sz="3000" b="1" dirty="0"/>
            </a:br>
            <a:r>
              <a:rPr lang="pt-BR" b="1" dirty="0"/>
              <a:t>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b="1" cap="none" dirty="0"/>
              <a:t>for </a:t>
            </a:r>
            <a:r>
              <a:rPr lang="pt-BR" b="1" cap="none" dirty="0" err="1"/>
              <a:t>each</a:t>
            </a:r>
            <a:r>
              <a:rPr lang="pt-BR" b="1" cap="none" dirty="0"/>
              <a:t>, claro! 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A204E-0656-2E4F-A6DB-795243B5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0" y="3301812"/>
            <a:ext cx="11275200" cy="2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274170"/>
            <a:ext cx="8610600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</a:t>
            </a:r>
            <a:r>
              <a:rPr lang="pt-BR" b="1" i="1" dirty="0"/>
              <a:t>loop</a:t>
            </a:r>
            <a:r>
              <a:rPr lang="pt-BR" b="1" dirty="0"/>
              <a:t> aqui não é o que desejamos fazer de fato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5360</TotalTime>
  <Words>478</Words>
  <Application>Microsoft Macintosh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Programação funcional no java 8 Reaprendendo a programar com Lambdas e Streams</vt:lpstr>
      <vt:lpstr>Como processamos dados em uma lista em java? ⚙️</vt:lpstr>
      <vt:lpstr>Utilizamos um laço de repetição, certo?   🔁</vt:lpstr>
      <vt:lpstr>Quais os problemas destE loop? 🤔</vt:lpstr>
      <vt:lpstr>Este código é simples? 🤨</vt:lpstr>
      <vt:lpstr>Não, não é! 😝</vt:lpstr>
      <vt:lpstr>Como podemos simplificar este loop?   🔁</vt:lpstr>
      <vt:lpstr>for each, claro! 🙄</vt:lpstr>
      <vt:lpstr>o loop aqui não é o que desejamos fazer de fato </vt:lpstr>
      <vt:lpstr>Ele É apenas um meio para um fim </vt:lpstr>
      <vt:lpstr>Processando uma lista</vt:lpstr>
      <vt:lpstr>Processando uma lista</vt:lpstr>
      <vt:lpstr>código cada vez mais suscetível a BUGS 🐞</vt:lpstr>
      <vt:lpstr>O que há de errado? 🧐</vt:lpstr>
      <vt:lpstr>como fazer melhor? 🤔</vt:lpstr>
      <vt:lpstr>Acertou quem disse “programação funcional” 😎👏🙌</vt:lpstr>
      <vt:lpstr>Mãos na massa</vt:lpstr>
      <vt:lpstr>principais Interfaces Funcionais</vt:lpstr>
      <vt:lpstr>Para saber mais 🤓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435</cp:revision>
  <cp:lastPrinted>2018-10-31T18:58:06Z</cp:lastPrinted>
  <dcterms:created xsi:type="dcterms:W3CDTF">2018-10-29T17:43:05Z</dcterms:created>
  <dcterms:modified xsi:type="dcterms:W3CDTF">2022-03-21T11:34:29Z</dcterms:modified>
</cp:coreProperties>
</file>