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61" r:id="rId3"/>
    <p:sldId id="263" r:id="rId4"/>
    <p:sldId id="262" r:id="rId5"/>
    <p:sldId id="264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9:41:5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0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4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7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4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7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3655-B024-D36E-FF8F-B1C53794A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AdwentureWorks</a:t>
            </a:r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391FD-A610-6D0A-968C-129EEC060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132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BE9474-3CA0-5DB5-6AF2-D1A92655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62" y="807662"/>
            <a:ext cx="5176387" cy="348007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05776CB-C36B-B96F-3475-81F59AA6DC01}"/>
              </a:ext>
            </a:extLst>
          </p:cNvPr>
          <p:cNvSpPr txBox="1">
            <a:spLocks/>
          </p:cNvSpPr>
          <p:nvPr/>
        </p:nvSpPr>
        <p:spPr>
          <a:xfrm>
            <a:off x="6275290" y="856257"/>
            <a:ext cx="5292238" cy="125963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growth of revenue was almost twice</a:t>
            </a:r>
          </a:p>
          <a:p>
            <a:pPr algn="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compare average of month revenue  in 2001 (2,387,925.37$) </a:t>
            </a:r>
          </a:p>
          <a:p>
            <a:pPr algn="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average of  month revenue  in 2004</a:t>
            </a:r>
            <a:r>
              <a:rPr lang="lt-LT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(4,599,558.92$).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CBF59-4717-BEEA-39D3-9DB33101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631" y="2581039"/>
            <a:ext cx="1305107" cy="762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FC089A-728A-B91B-2DCF-35EC0879A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709" y="4216285"/>
            <a:ext cx="1428949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EA1C2-C65A-0CD8-2ADD-F38694408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461" y="2547697"/>
            <a:ext cx="1409897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32895-46AC-B211-58E4-91F031034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356" y="4240101"/>
            <a:ext cx="144800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514AA-AF8E-73C7-E8F0-37DB6B50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62447"/>
            <a:ext cx="4819359" cy="3430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9236B-A832-D16D-2643-964E07C9EC1E}"/>
              </a:ext>
            </a:extLst>
          </p:cNvPr>
          <p:cNvSpPr txBox="1"/>
          <p:nvPr/>
        </p:nvSpPr>
        <p:spPr>
          <a:xfrm>
            <a:off x="3433381" y="4985223"/>
            <a:ext cx="532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biggest part of revenue and orders came from US clients. 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4874F-CEA6-7C12-B9E8-2703D96A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762447"/>
            <a:ext cx="4072309" cy="30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2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05776CB-C36B-B96F-3475-81F59AA6DC01}"/>
              </a:ext>
            </a:extLst>
          </p:cNvPr>
          <p:cNvSpPr txBox="1">
            <a:spLocks/>
          </p:cNvSpPr>
          <p:nvPr/>
        </p:nvSpPr>
        <p:spPr>
          <a:xfrm>
            <a:off x="885447" y="5057192"/>
            <a:ext cx="4722251" cy="6158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5D2EE-9EE8-6E44-2B96-F6831A25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7" y="578467"/>
            <a:ext cx="4722251" cy="2819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25150-B59D-26CA-8056-89A5BB7B2AE7}"/>
              </a:ext>
            </a:extLst>
          </p:cNvPr>
          <p:cNvSpPr txBox="1"/>
          <p:nvPr/>
        </p:nvSpPr>
        <p:spPr>
          <a:xfrm>
            <a:off x="6096000" y="555431"/>
            <a:ext cx="535125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average of unit price</a:t>
            </a: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in  July of 2003 (281.58$ ) is ~49% lower</a:t>
            </a: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compare to the same period in 2002 (559.05$)</a:t>
            </a:r>
          </a:p>
          <a:p>
            <a:pPr algn="r"/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and ~80% lower compare to July of 2001 (1,413.97$).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C1706-A1E7-5B4B-4D1A-20098BBC6E49}"/>
              </a:ext>
            </a:extLst>
          </p:cNvPr>
          <p:cNvCxnSpPr/>
          <p:nvPr/>
        </p:nvCxnSpPr>
        <p:spPr>
          <a:xfrm>
            <a:off x="3396343" y="24166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3E66A-6ACF-E90A-5982-EBB137D5EDF7}"/>
              </a:ext>
            </a:extLst>
          </p:cNvPr>
          <p:cNvCxnSpPr/>
          <p:nvPr/>
        </p:nvCxnSpPr>
        <p:spPr>
          <a:xfrm>
            <a:off x="1240971" y="14742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16A3F8-A9F2-B31C-C43D-BC84663EE7CB}"/>
                  </a:ext>
                </a:extLst>
              </p14:cNvPr>
              <p14:cNvContentPartPr/>
              <p14:nvPr/>
            </p14:nvContentPartPr>
            <p14:xfrm>
              <a:off x="1249876" y="148316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16A3F8-A9F2-B31C-C43D-BC84663EE7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876" y="14745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EE6CC464-9E28-6E1F-1D65-4E79E251FF59}"/>
              </a:ext>
            </a:extLst>
          </p:cNvPr>
          <p:cNvSpPr/>
          <p:nvPr/>
        </p:nvSpPr>
        <p:spPr>
          <a:xfrm>
            <a:off x="3772783" y="2433705"/>
            <a:ext cx="139959" cy="139959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A22548-6CC2-D7C4-7780-2CE0475CB54D}"/>
              </a:ext>
            </a:extLst>
          </p:cNvPr>
          <p:cNvSpPr/>
          <p:nvPr/>
        </p:nvSpPr>
        <p:spPr>
          <a:xfrm>
            <a:off x="1811164" y="1386250"/>
            <a:ext cx="139959" cy="139959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5A0C6-BE79-EC02-B248-1B3C07710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717" y="3678051"/>
            <a:ext cx="634453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2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8398A8-CFA9-E70C-5EF1-21D94248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7" y="499256"/>
            <a:ext cx="3581900" cy="3515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86C033-D487-2810-112E-F6D23E47D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33" y="2528283"/>
            <a:ext cx="6411220" cy="3486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9B746-F9E4-B20D-A7E4-EAC21E8DFC4A}"/>
              </a:ext>
            </a:extLst>
          </p:cNvPr>
          <p:cNvSpPr txBox="1"/>
          <p:nvPr/>
        </p:nvSpPr>
        <p:spPr>
          <a:xfrm>
            <a:off x="5855143" y="292810"/>
            <a:ext cx="545141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b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r>
              <a:rPr lang="lt-LT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Average unit price 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changes determined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clients habits 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changes.</a:t>
            </a:r>
          </a:p>
          <a:p>
            <a:pPr algn="r"/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sales of low class goods increase</a:t>
            </a: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from 18.79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%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in 2001 till 39,61% in 2004 year. </a:t>
            </a:r>
          </a:p>
          <a:p>
            <a:pPr algn="r"/>
            <a:endParaRPr lang="en-US" sz="1400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7BE5C-7876-E153-24EE-D9C4D5D6FCCD}"/>
              </a:ext>
            </a:extLst>
          </p:cNvPr>
          <p:cNvSpPr txBox="1"/>
          <p:nvPr/>
        </p:nvSpPr>
        <p:spPr>
          <a:xfrm>
            <a:off x="232913" y="4674632"/>
            <a:ext cx="4364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sz="1800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From 2002 </a:t>
            </a:r>
            <a:r>
              <a:rPr lang="lt-LT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price was the main reason of sales.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84A7E-97DD-7252-E853-607D56ED885F}"/>
              </a:ext>
            </a:extLst>
          </p:cNvPr>
          <p:cNvSpPr txBox="1"/>
          <p:nvPr/>
        </p:nvSpPr>
        <p:spPr>
          <a:xfrm>
            <a:off x="2676397" y="1165368"/>
            <a:ext cx="2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BE845-1CBA-E8C0-0E5E-4AE5AF81A438}"/>
              </a:ext>
            </a:extLst>
          </p:cNvPr>
          <p:cNvSpPr txBox="1"/>
          <p:nvPr/>
        </p:nvSpPr>
        <p:spPr>
          <a:xfrm>
            <a:off x="1371599" y="3970915"/>
            <a:ext cx="1819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 H – high, M- medium, L-low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0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36C4-FED1-079B-6586-F4059691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br>
              <a:rPr lang="lt-LT" sz="48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AE774-2DE0-CC3F-41AF-3C6DFD3BF768}"/>
              </a:ext>
            </a:extLst>
          </p:cNvPr>
          <p:cNvSpPr txBox="1"/>
          <p:nvPr/>
        </p:nvSpPr>
        <p:spPr>
          <a:xfrm>
            <a:off x="1097280" y="2483030"/>
            <a:ext cx="97038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Try to keep the same growing of customers activity  without price level loses.</a:t>
            </a:r>
            <a:endParaRPr lang="lt-LT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lt-LT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To c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heck and evaluate assortment of expensive products. If it is need  </a:t>
            </a:r>
            <a:r>
              <a:rPr lang="lt-LT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to add new products in high demand.</a:t>
            </a:r>
            <a:b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To use sales reason research data for targeted marketing campaign.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0BBB-AE5B-1221-2E89-3E3122CD0EC4}"/>
              </a:ext>
            </a:extLst>
          </p:cNvPr>
          <p:cNvSpPr txBox="1"/>
          <p:nvPr/>
        </p:nvSpPr>
        <p:spPr>
          <a:xfrm>
            <a:off x="1097280" y="811763"/>
            <a:ext cx="6393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Recomendations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7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688</TotalTime>
  <Words>190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Roboto</vt:lpstr>
      <vt:lpstr>Wingdings</vt:lpstr>
      <vt:lpstr>Retrospect</vt:lpstr>
      <vt:lpstr>AdwentureWorks sales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Adwentureworks sales</dc:title>
  <dc:creator>Gra Ba</dc:creator>
  <cp:lastModifiedBy>Gra Ba</cp:lastModifiedBy>
  <cp:revision>10</cp:revision>
  <dcterms:created xsi:type="dcterms:W3CDTF">2023-05-24T15:55:33Z</dcterms:created>
  <dcterms:modified xsi:type="dcterms:W3CDTF">2023-05-26T20:51:19Z</dcterms:modified>
</cp:coreProperties>
</file>