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sldIdLst>
    <p:sldId id="256" r:id="rId2"/>
    <p:sldId id="261" r:id="rId3"/>
    <p:sldId id="263" r:id="rId4"/>
    <p:sldId id="262" r:id="rId5"/>
    <p:sldId id="270" r:id="rId6"/>
    <p:sldId id="269" r:id="rId7"/>
    <p:sldId id="264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9:41:57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9:42:02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9:42:05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24575,'5'0'0,"1"5"0,0 5 0,2 6 0,1 5 0,-1 2 0,-2-6 0,-3-11 0,-5-6 0,-8-4 0,-1-4 0,-4-7 0,1-4 0,-1 1 0,1 7 0,8 7 0,5 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0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4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7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2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93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4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5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4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9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7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4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1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3655-B024-D36E-FF8F-B1C53794A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AdwentureWorks</a:t>
            </a:r>
            <a:r>
              <a:rPr lang="en-US" sz="7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391FD-A610-6D0A-968C-129EEC060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6132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05776CB-C36B-B96F-3475-81F59AA6DC01}"/>
              </a:ext>
            </a:extLst>
          </p:cNvPr>
          <p:cNvSpPr txBox="1">
            <a:spLocks/>
          </p:cNvSpPr>
          <p:nvPr/>
        </p:nvSpPr>
        <p:spPr>
          <a:xfrm>
            <a:off x="6461379" y="740719"/>
            <a:ext cx="4918960" cy="125963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growth of revenue was almost twice</a:t>
            </a:r>
          </a:p>
          <a:p>
            <a:pPr algn="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compare average of month revenue  in 2001 (2,387,925.37$) </a:t>
            </a:r>
          </a:p>
          <a:p>
            <a:pPr algn="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average of  month revenue  in 2004</a:t>
            </a:r>
            <a:r>
              <a:rPr lang="lt-LT" sz="14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(4,599,558.92$).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r"/>
            <a:r>
              <a:rPr lang="lt-LT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DCBF59-4717-BEEA-39D3-9DB33101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390" y="2353924"/>
            <a:ext cx="1305107" cy="762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FC089A-728A-B91B-2DCF-35EC0879A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390" y="3597213"/>
            <a:ext cx="1428949" cy="695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7EA1C2-C65A-0CD8-2ADD-F38694408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210" y="2320582"/>
            <a:ext cx="1409897" cy="828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AC1EFB-88F4-4B29-2A1C-77C593A49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210" y="3597213"/>
            <a:ext cx="1448002" cy="647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740D38-A5FB-45CB-939E-A0B1D5BE5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846" y="910685"/>
            <a:ext cx="5010849" cy="35819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FCF3947-10B6-6091-7E6A-3397F53211B6}"/>
              </a:ext>
            </a:extLst>
          </p:cNvPr>
          <p:cNvSpPr/>
          <p:nvPr/>
        </p:nvSpPr>
        <p:spPr>
          <a:xfrm>
            <a:off x="3724712" y="3429000"/>
            <a:ext cx="58723" cy="77598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514AA-AF8E-73C7-E8F0-37DB6B50C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007" y="2879630"/>
            <a:ext cx="4436295" cy="2933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19236B-A832-D16D-2643-964E07C9EC1E}"/>
              </a:ext>
            </a:extLst>
          </p:cNvPr>
          <p:cNvSpPr txBox="1"/>
          <p:nvPr/>
        </p:nvSpPr>
        <p:spPr>
          <a:xfrm>
            <a:off x="695864" y="3560491"/>
            <a:ext cx="53138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biggest part of revenue and orders came from US clients. </a:t>
            </a:r>
          </a:p>
          <a:p>
            <a:endParaRPr lang="en-US" sz="14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Only in 2004 the share between countries a little bit changed.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FA5B89-9E98-7AB4-6B0A-39BAD9331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93" y="794813"/>
            <a:ext cx="6020640" cy="1838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BBF688-50B4-C60A-C429-F07E7197798F}"/>
              </a:ext>
            </a:extLst>
          </p:cNvPr>
          <p:cNvSpPr txBox="1"/>
          <p:nvPr/>
        </p:nvSpPr>
        <p:spPr>
          <a:xfrm>
            <a:off x="1342846" y="2183510"/>
            <a:ext cx="572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69.3%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AC6257-3F0D-1DB6-06D8-D6F90E20F443}"/>
              </a:ext>
            </a:extLst>
          </p:cNvPr>
          <p:cNvSpPr txBox="1"/>
          <p:nvPr/>
        </p:nvSpPr>
        <p:spPr>
          <a:xfrm>
            <a:off x="2659812" y="2189698"/>
            <a:ext cx="572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65,7%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742F03-F86A-C35A-56B7-BFED0ED13F40}"/>
              </a:ext>
            </a:extLst>
          </p:cNvPr>
          <p:cNvSpPr txBox="1"/>
          <p:nvPr/>
        </p:nvSpPr>
        <p:spPr>
          <a:xfrm>
            <a:off x="4126303" y="2183510"/>
            <a:ext cx="572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55,5%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F154A-E231-98CA-B25D-3026DA44638C}"/>
              </a:ext>
            </a:extLst>
          </p:cNvPr>
          <p:cNvSpPr txBox="1"/>
          <p:nvPr/>
        </p:nvSpPr>
        <p:spPr>
          <a:xfrm>
            <a:off x="5523782" y="2181071"/>
            <a:ext cx="572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50,2%</a:t>
            </a:r>
          </a:p>
        </p:txBody>
      </p:sp>
    </p:spTree>
    <p:extLst>
      <p:ext uri="{BB962C8B-B14F-4D97-AF65-F5344CB8AC3E}">
        <p14:creationId xmlns:p14="http://schemas.microsoft.com/office/powerpoint/2010/main" val="259602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A525150-B59D-26CA-8056-89A5BB7B2AE7}"/>
              </a:ext>
            </a:extLst>
          </p:cNvPr>
          <p:cNvSpPr txBox="1"/>
          <p:nvPr/>
        </p:nvSpPr>
        <p:spPr>
          <a:xfrm>
            <a:off x="5081203" y="726812"/>
            <a:ext cx="644937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The average of unit price in July of 2003 (281.58$ ) is ~49% lower</a:t>
            </a:r>
          </a:p>
          <a:p>
            <a:pPr algn="r"/>
            <a:endParaRPr lang="en-US" sz="1400" b="0" i="0" dirty="0">
              <a:solidFill>
                <a:schemeClr val="accent5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r"/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compare to the same period in 2002 (559.05$)</a:t>
            </a:r>
          </a:p>
          <a:p>
            <a:pPr algn="r"/>
            <a:endParaRPr lang="en-US" sz="1400" b="0" i="0" dirty="0">
              <a:solidFill>
                <a:schemeClr val="accent5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r"/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and ~80% lower compare to July of 2001 (1,413.97$).</a:t>
            </a:r>
          </a:p>
          <a:p>
            <a:pPr algn="r"/>
            <a:endParaRPr lang="en-US" sz="1400" b="0" i="0" dirty="0">
              <a:solidFill>
                <a:schemeClr val="accent5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r"/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CC1706-A1E7-5B4B-4D1A-20098BBC6E49}"/>
              </a:ext>
            </a:extLst>
          </p:cNvPr>
          <p:cNvCxnSpPr/>
          <p:nvPr/>
        </p:nvCxnSpPr>
        <p:spPr>
          <a:xfrm>
            <a:off x="3396343" y="24166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93E66A-6ACF-E90A-5982-EBB137D5EDF7}"/>
              </a:ext>
            </a:extLst>
          </p:cNvPr>
          <p:cNvCxnSpPr/>
          <p:nvPr/>
        </p:nvCxnSpPr>
        <p:spPr>
          <a:xfrm>
            <a:off x="1240971" y="147423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6431246-D752-B0F7-AC3F-962FA86E727B}"/>
              </a:ext>
            </a:extLst>
          </p:cNvPr>
          <p:cNvSpPr/>
          <p:nvPr/>
        </p:nvSpPr>
        <p:spPr>
          <a:xfrm>
            <a:off x="1225537" y="1455576"/>
            <a:ext cx="52757" cy="65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616A3F8-A9F2-B31C-C43D-BC84663EE7CB}"/>
                  </a:ext>
                </a:extLst>
              </p14:cNvPr>
              <p14:cNvContentPartPr/>
              <p14:nvPr/>
            </p14:nvContentPartPr>
            <p14:xfrm>
              <a:off x="1249876" y="1483163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616A3F8-A9F2-B31C-C43D-BC84663EE7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0876" y="14745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31CDD2C-F807-3973-D5B8-8F12D03F086C}"/>
                  </a:ext>
                </a:extLst>
              </p14:cNvPr>
              <p14:cNvContentPartPr/>
              <p14:nvPr/>
            </p14:nvContentPartPr>
            <p14:xfrm>
              <a:off x="1259236" y="1501883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31CDD2C-F807-3973-D5B8-8F12D03F08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0596" y="14932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80238CB-E435-ED2F-3315-5654600E13B6}"/>
                  </a:ext>
                </a:extLst>
              </p14:cNvPr>
              <p14:cNvContentPartPr/>
              <p14:nvPr/>
            </p14:nvContentPartPr>
            <p14:xfrm>
              <a:off x="1236196" y="1473803"/>
              <a:ext cx="32040" cy="35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80238CB-E435-ED2F-3315-5654600E13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7556" y="1464803"/>
                <a:ext cx="49680" cy="532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8A92E2C-CBAB-4867-8BEE-37F892991E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427" y="666151"/>
            <a:ext cx="4001450" cy="270218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44D003F-A8F2-7D28-E74B-E6BCA0038ED8}"/>
              </a:ext>
            </a:extLst>
          </p:cNvPr>
          <p:cNvSpPr/>
          <p:nvPr/>
        </p:nvSpPr>
        <p:spPr>
          <a:xfrm>
            <a:off x="3472514" y="2525615"/>
            <a:ext cx="105052" cy="97654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C63DF2-B3C5-82B7-2891-FB69BFFC8851}"/>
              </a:ext>
            </a:extLst>
          </p:cNvPr>
          <p:cNvSpPr/>
          <p:nvPr/>
        </p:nvSpPr>
        <p:spPr>
          <a:xfrm rot="18222972">
            <a:off x="2231936" y="2336983"/>
            <a:ext cx="105052" cy="97654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D16797-55E6-FE8C-270A-54D3708465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428" y="3489661"/>
            <a:ext cx="10785826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2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A525150-B59D-26CA-8056-89A5BB7B2AE7}"/>
              </a:ext>
            </a:extLst>
          </p:cNvPr>
          <p:cNvSpPr txBox="1"/>
          <p:nvPr/>
        </p:nvSpPr>
        <p:spPr>
          <a:xfrm>
            <a:off x="803363" y="510356"/>
            <a:ext cx="559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4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</a:rPr>
              <a:t>Average unit price decrease was caused by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</a:rPr>
              <a:t>the adding </a:t>
            </a:r>
            <a:r>
              <a:rPr lang="lt-LT" sz="14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</a:rPr>
              <a:t>the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</a:rPr>
              <a:t>new </a:t>
            </a:r>
            <a:r>
              <a:rPr lang="lt-LT" sz="14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</a:rPr>
              <a:t>cheap products in  the assortiment. 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CC1706-A1E7-5B4B-4D1A-20098BBC6E49}"/>
              </a:ext>
            </a:extLst>
          </p:cNvPr>
          <p:cNvCxnSpPr/>
          <p:nvPr/>
        </p:nvCxnSpPr>
        <p:spPr>
          <a:xfrm>
            <a:off x="3396343" y="24166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8088C2E-9AE4-8FDC-5D8C-8A591BA6E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63" y="2485763"/>
            <a:ext cx="10585274" cy="3473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8C50C4-5F28-F061-D729-ACF78B1B2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623" y="510356"/>
            <a:ext cx="4233014" cy="197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1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05776CB-C36B-B96F-3475-81F59AA6DC01}"/>
              </a:ext>
            </a:extLst>
          </p:cNvPr>
          <p:cNvSpPr txBox="1">
            <a:spLocks/>
          </p:cNvSpPr>
          <p:nvPr/>
        </p:nvSpPr>
        <p:spPr>
          <a:xfrm>
            <a:off x="885447" y="5057192"/>
            <a:ext cx="4722251" cy="6158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8398A8-CFA9-E70C-5EF1-21D942487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824" y="2509210"/>
            <a:ext cx="3223820" cy="31638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29B746-F9E4-B20D-A7E4-EAC21E8DFC4A}"/>
              </a:ext>
            </a:extLst>
          </p:cNvPr>
          <p:cNvSpPr txBox="1"/>
          <p:nvPr/>
        </p:nvSpPr>
        <p:spPr>
          <a:xfrm>
            <a:off x="5607698" y="567660"/>
            <a:ext cx="59874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</a:rPr>
              <a:t>The cheap price products coming determined the clients habits changes.</a:t>
            </a:r>
            <a:b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</a:br>
            <a:endParaRPr lang="en-US" sz="1400" b="0" i="0" dirty="0">
              <a:solidFill>
                <a:schemeClr val="accent5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r"/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The sales of low class products increased from 18.79% in 2001</a:t>
            </a:r>
          </a:p>
          <a:p>
            <a:pPr algn="r"/>
            <a:endParaRPr lang="en-US" sz="1400" b="0" i="0" dirty="0">
              <a:solidFill>
                <a:schemeClr val="accent5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r"/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till 39,61% in 2004 year.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5A39C9-8A30-7E73-B2D2-A30296F08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17" y="567660"/>
            <a:ext cx="4572638" cy="3534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189625-E3C3-147E-0ACC-A6388619BBF7}"/>
              </a:ext>
            </a:extLst>
          </p:cNvPr>
          <p:cNvSpPr txBox="1"/>
          <p:nvPr/>
        </p:nvSpPr>
        <p:spPr>
          <a:xfrm>
            <a:off x="8691203" y="4101928"/>
            <a:ext cx="629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000" dirty="0">
                <a:solidFill>
                  <a:schemeClr val="accent5">
                    <a:lumMod val="75000"/>
                  </a:schemeClr>
                </a:solidFill>
              </a:rPr>
              <a:t>70,84</a:t>
            </a:r>
            <a:r>
              <a:rPr lang="ru-RU" sz="1000" dirty="0">
                <a:solidFill>
                  <a:schemeClr val="accent5">
                    <a:lumMod val="75000"/>
                  </a:schemeClr>
                </a:solidFill>
              </a:rPr>
              <a:t>%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9E349-41B0-47CC-47C0-6CD1478B1E87}"/>
              </a:ext>
            </a:extLst>
          </p:cNvPr>
          <p:cNvSpPr txBox="1"/>
          <p:nvPr/>
        </p:nvSpPr>
        <p:spPr>
          <a:xfrm>
            <a:off x="10557993" y="4653573"/>
            <a:ext cx="629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accent5">
                    <a:lumMod val="75000"/>
                  </a:schemeClr>
                </a:solidFill>
              </a:rPr>
              <a:t>39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ru-RU" sz="1000" dirty="0">
                <a:solidFill>
                  <a:schemeClr val="accent5">
                    <a:lumMod val="75000"/>
                  </a:schemeClr>
                </a:solidFill>
              </a:rPr>
              <a:t>61%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1D25B-067A-19CB-7306-CE98E605D6F8}"/>
              </a:ext>
            </a:extLst>
          </p:cNvPr>
          <p:cNvSpPr txBox="1"/>
          <p:nvPr/>
        </p:nvSpPr>
        <p:spPr>
          <a:xfrm>
            <a:off x="8691203" y="3507138"/>
            <a:ext cx="629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18,79</a:t>
            </a:r>
            <a:r>
              <a:rPr lang="ru-RU" sz="1000" dirty="0">
                <a:solidFill>
                  <a:schemeClr val="accent5">
                    <a:lumMod val="75000"/>
                  </a:schemeClr>
                </a:solidFill>
              </a:rPr>
              <a:t>%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E35C0-1711-7385-C108-CF4B4128C243}"/>
              </a:ext>
            </a:extLst>
          </p:cNvPr>
          <p:cNvSpPr txBox="1"/>
          <p:nvPr/>
        </p:nvSpPr>
        <p:spPr>
          <a:xfrm>
            <a:off x="10557993" y="3494699"/>
            <a:ext cx="629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28,29</a:t>
            </a:r>
            <a:r>
              <a:rPr lang="ru-RU" sz="1000" dirty="0">
                <a:solidFill>
                  <a:schemeClr val="accent5">
                    <a:lumMod val="75000"/>
                  </a:schemeClr>
                </a:solidFill>
              </a:rPr>
              <a:t>%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C78812-0E95-AA89-74AA-39DC597C72CE}"/>
              </a:ext>
            </a:extLst>
          </p:cNvPr>
          <p:cNvSpPr txBox="1"/>
          <p:nvPr/>
        </p:nvSpPr>
        <p:spPr>
          <a:xfrm>
            <a:off x="2769078" y="1319842"/>
            <a:ext cx="258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000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E67528-35EE-27A9-14C8-F877CEBDF9DC}"/>
              </a:ext>
            </a:extLst>
          </p:cNvPr>
          <p:cNvSpPr txBox="1"/>
          <p:nvPr/>
        </p:nvSpPr>
        <p:spPr>
          <a:xfrm>
            <a:off x="9844734" y="3114938"/>
            <a:ext cx="258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000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A15AB9-1A50-2087-0379-CDE51775C754}"/>
              </a:ext>
            </a:extLst>
          </p:cNvPr>
          <p:cNvSpPr txBox="1"/>
          <p:nvPr/>
        </p:nvSpPr>
        <p:spPr>
          <a:xfrm>
            <a:off x="1354347" y="4257068"/>
            <a:ext cx="18197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0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 H – high, M- medium, L-low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6514F4-791E-D1C4-BA11-363238825A9C}"/>
              </a:ext>
            </a:extLst>
          </p:cNvPr>
          <p:cNvSpPr txBox="1"/>
          <p:nvPr/>
        </p:nvSpPr>
        <p:spPr>
          <a:xfrm>
            <a:off x="8671508" y="5644160"/>
            <a:ext cx="18197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0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 H – high, M- medium, L-low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55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05776CB-C36B-B96F-3475-81F59AA6DC01}"/>
              </a:ext>
            </a:extLst>
          </p:cNvPr>
          <p:cNvSpPr txBox="1">
            <a:spLocks/>
          </p:cNvSpPr>
          <p:nvPr/>
        </p:nvSpPr>
        <p:spPr>
          <a:xfrm>
            <a:off x="885447" y="5057192"/>
            <a:ext cx="4722251" cy="6158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86C033-D487-2810-112E-F6D23E47D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698" y="2663998"/>
            <a:ext cx="5914835" cy="32166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29B746-F9E4-B20D-A7E4-EAC21E8DFC4A}"/>
              </a:ext>
            </a:extLst>
          </p:cNvPr>
          <p:cNvSpPr txBox="1"/>
          <p:nvPr/>
        </p:nvSpPr>
        <p:spPr>
          <a:xfrm>
            <a:off x="5922542" y="671827"/>
            <a:ext cx="54514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b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</a:br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Pricing politics changes determined the changes of  clients habits.</a:t>
            </a:r>
            <a:b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</a:br>
            <a:endParaRPr lang="en-US" sz="1400" b="0" i="0" dirty="0">
              <a:solidFill>
                <a:schemeClr val="accent5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r"/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The price became the main reason of sales.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9F107D-2282-FF8B-CA63-856F9E768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46" y="671827"/>
            <a:ext cx="3436283" cy="2415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9E586B-179F-1A4A-649A-FADD99472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447" y="3223902"/>
            <a:ext cx="3420812" cy="2721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F13841-809E-9269-C54B-00623EC32F18}"/>
              </a:ext>
            </a:extLst>
          </p:cNvPr>
          <p:cNvSpPr txBox="1"/>
          <p:nvPr/>
        </p:nvSpPr>
        <p:spPr>
          <a:xfrm>
            <a:off x="2606206" y="4267426"/>
            <a:ext cx="667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72,53</a:t>
            </a:r>
            <a:r>
              <a:rPr lang="ru-RU" sz="1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%</a:t>
            </a:r>
            <a:endParaRPr lang="en-US" sz="1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3A549-8F47-B624-C1AD-0CA49FECC990}"/>
              </a:ext>
            </a:extLst>
          </p:cNvPr>
          <p:cNvSpPr txBox="1"/>
          <p:nvPr/>
        </p:nvSpPr>
        <p:spPr>
          <a:xfrm>
            <a:off x="1453539" y="5989061"/>
            <a:ext cx="18197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0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 H – high, M- medium, L-low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0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36C4-FED1-079B-6586-F4059691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</a:br>
            <a:br>
              <a:rPr lang="lt-LT" sz="4800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AE774-2DE0-CC3F-41AF-3C6DFD3BF768}"/>
              </a:ext>
            </a:extLst>
          </p:cNvPr>
          <p:cNvSpPr txBox="1"/>
          <p:nvPr/>
        </p:nvSpPr>
        <p:spPr>
          <a:xfrm>
            <a:off x="1097280" y="2483030"/>
            <a:ext cx="97038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Try to keep the same growing of customers activity  without price level loses.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accent5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</a:rPr>
              <a:t>To c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heck and evaluate assortment of expensive products. If it is need  </a:t>
            </a:r>
            <a:r>
              <a:rPr lang="lt-LT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to add new products in high demand.  To b</a:t>
            </a:r>
            <a:r>
              <a:rPr lang="lt-LT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</a:rPr>
              <a:t>uild an additional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advertising strategy</a:t>
            </a:r>
            <a:r>
              <a:rPr lang="lt-LT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for such products.</a:t>
            </a:r>
            <a:endParaRPr lang="en-US" b="0" i="0" dirty="0">
              <a:solidFill>
                <a:schemeClr val="accent5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lt-LT" dirty="0">
              <a:solidFill>
                <a:schemeClr val="accent5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To pay more attention for clients who tend to buy high quality goods. 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endParaRPr lang="en-US" b="0" i="0" dirty="0">
              <a:solidFill>
                <a:schemeClr val="accent5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b="0" i="0" dirty="0">
              <a:solidFill>
                <a:schemeClr val="accent5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To use sales reason research data for targeted marketing campaign.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0BBB-AE5B-1221-2E89-3E3122CD0EC4}"/>
              </a:ext>
            </a:extLst>
          </p:cNvPr>
          <p:cNvSpPr txBox="1"/>
          <p:nvPr/>
        </p:nvSpPr>
        <p:spPr>
          <a:xfrm>
            <a:off x="1097280" y="811763"/>
            <a:ext cx="6393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Recomendations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172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760</TotalTime>
  <Words>291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Roboto</vt:lpstr>
      <vt:lpstr>Wingdings</vt:lpstr>
      <vt:lpstr>Retrospect</vt:lpstr>
      <vt:lpstr>AdwentureWorks sales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Adwentureworks sales</dc:title>
  <dc:creator>Gra Ba</dc:creator>
  <cp:lastModifiedBy>Gra Ba</cp:lastModifiedBy>
  <cp:revision>14</cp:revision>
  <dcterms:created xsi:type="dcterms:W3CDTF">2023-05-24T15:55:33Z</dcterms:created>
  <dcterms:modified xsi:type="dcterms:W3CDTF">2023-05-26T20:54:44Z</dcterms:modified>
</cp:coreProperties>
</file>