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18"/>
  </p:notesMasterIdLst>
  <p:handoutMasterIdLst>
    <p:handoutMasterId r:id="rId19"/>
  </p:handoutMasterIdLst>
  <p:sldIdLst>
    <p:sldId id="341" r:id="rId5"/>
    <p:sldId id="329" r:id="rId6"/>
    <p:sldId id="344" r:id="rId7"/>
    <p:sldId id="345" r:id="rId8"/>
    <p:sldId id="346" r:id="rId9"/>
    <p:sldId id="348" r:id="rId10"/>
    <p:sldId id="347" r:id="rId11"/>
    <p:sldId id="349" r:id="rId12"/>
    <p:sldId id="350" r:id="rId13"/>
    <p:sldId id="351" r:id="rId14"/>
    <p:sldId id="352" r:id="rId15"/>
    <p:sldId id="353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DB9A2-2E2D-4393-ACF6-359A3C29EA36}">
          <p14:sldIdLst>
            <p14:sldId id="341"/>
            <p14:sldId id="329"/>
            <p14:sldId id="344"/>
            <p14:sldId id="345"/>
            <p14:sldId id="346"/>
            <p14:sldId id="348"/>
            <p14:sldId id="347"/>
            <p14:sldId id="349"/>
            <p14:sldId id="350"/>
            <p14:sldId id="351"/>
            <p14:sldId id="352"/>
            <p14:sldId id="353"/>
            <p14:sldId id="325"/>
          </p14:sldIdLst>
        </p14:section>
        <p14:section name="Untitled Section" id="{6E7C708D-D86B-4B89-B80E-3C9B29DDD604}">
          <p14:sldIdLst/>
        </p14:section>
      </p14:sectionLst>
    </p:ext>
    <p:ext uri="{EFAFB233-063F-42B5-8137-9DF3F51BA10A}">
      <p15:sldGuideLst xmlns:p15="http://schemas.microsoft.com/office/powerpoint/2012/main">
        <p15:guide id="1" pos="69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pos="6984" userDrawn="1">
          <p15:clr>
            <a:srgbClr val="A4A3A4"/>
          </p15:clr>
        </p15:guide>
        <p15:guide id="4" orient="horz" pos="403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>
        <p:guide pos="696"/>
        <p:guide orient="horz" pos="384"/>
        <p:guide pos="698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08BD5-6332-44EA-9C47-34278F07DF29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3E497A01-3A6C-4C27-AE5E-156162F2948A}">
      <dgm:prSet phldrT="[Text]" custT="1"/>
      <dgm:spPr/>
      <dgm:t>
        <a:bodyPr/>
        <a:lstStyle/>
        <a:p>
          <a:r>
            <a:rPr lang="en-US" sz="90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Lost customers  23.82%</a:t>
          </a:r>
          <a:endParaRPr lang="en-US" sz="900" b="0" dirty="0">
            <a:solidFill>
              <a:schemeClr val="accent5"/>
            </a:solidFill>
          </a:endParaRPr>
        </a:p>
      </dgm:t>
    </dgm:pt>
    <dgm:pt modelId="{6956C2AF-CF7D-4260-8813-25AE70060F46}" type="parTrans" cxnId="{2333500A-47EF-4CA0-9380-30B3B990D180}">
      <dgm:prSet/>
      <dgm:spPr/>
      <dgm:t>
        <a:bodyPr/>
        <a:lstStyle/>
        <a:p>
          <a:endParaRPr lang="en-US"/>
        </a:p>
      </dgm:t>
    </dgm:pt>
    <dgm:pt modelId="{745ED0E4-6F6A-4A68-8EA6-AB5F64EF51BC}" type="sibTrans" cxnId="{2333500A-47EF-4CA0-9380-30B3B990D180}">
      <dgm:prSet/>
      <dgm:spPr/>
      <dgm:t>
        <a:bodyPr/>
        <a:lstStyle/>
        <a:p>
          <a:endParaRPr lang="en-US"/>
        </a:p>
      </dgm:t>
    </dgm:pt>
    <dgm:pt modelId="{D183EE8D-A4B2-4BCC-920F-72292F0E7C34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Need attention  25,28%</a:t>
          </a:r>
          <a:endParaRPr lang="en-US" dirty="0">
            <a:solidFill>
              <a:schemeClr val="accent5"/>
            </a:solidFill>
          </a:endParaRPr>
        </a:p>
      </dgm:t>
    </dgm:pt>
    <dgm:pt modelId="{2C1817C4-52BB-4C73-9DD2-07CB75E69F3F}" type="parTrans" cxnId="{FDD872B1-E4E6-4838-8CFA-0FAEE64C0842}">
      <dgm:prSet/>
      <dgm:spPr/>
      <dgm:t>
        <a:bodyPr/>
        <a:lstStyle/>
        <a:p>
          <a:endParaRPr lang="en-US"/>
        </a:p>
      </dgm:t>
    </dgm:pt>
    <dgm:pt modelId="{8CE99BFB-A9CC-4024-B998-33D311FFACED}" type="sibTrans" cxnId="{FDD872B1-E4E6-4838-8CFA-0FAEE64C0842}">
      <dgm:prSet/>
      <dgm:spPr/>
      <dgm:t>
        <a:bodyPr/>
        <a:lstStyle/>
        <a:p>
          <a:endParaRPr lang="en-US"/>
        </a:p>
      </dgm:t>
    </dgm:pt>
    <dgm:pt modelId="{ACEC01F0-44CC-4530-9715-E47283F8565F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Loyal customers  19.36%</a:t>
          </a:r>
          <a:endParaRPr lang="en-US" dirty="0">
            <a:solidFill>
              <a:schemeClr val="accent5"/>
            </a:solidFill>
          </a:endParaRPr>
        </a:p>
      </dgm:t>
    </dgm:pt>
    <dgm:pt modelId="{E9096405-2109-4DB5-ABD5-1052C11DA7E3}" type="parTrans" cxnId="{BE974D55-BBB0-4B3F-BD8A-D160A9D0298F}">
      <dgm:prSet/>
      <dgm:spPr/>
      <dgm:t>
        <a:bodyPr/>
        <a:lstStyle/>
        <a:p>
          <a:endParaRPr lang="en-US"/>
        </a:p>
      </dgm:t>
    </dgm:pt>
    <dgm:pt modelId="{4DE1E841-943E-4442-8453-36643A5EEE5B}" type="sibTrans" cxnId="{BE974D55-BBB0-4B3F-BD8A-D160A9D0298F}">
      <dgm:prSet/>
      <dgm:spPr/>
      <dgm:t>
        <a:bodyPr/>
        <a:lstStyle/>
        <a:p>
          <a:endParaRPr lang="en-US"/>
        </a:p>
      </dgm:t>
    </dgm:pt>
    <dgm:pt modelId="{F45003DB-7C18-4B1F-A2C1-065FA0FC8448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Potential customers  18.32%</a:t>
          </a:r>
          <a:endParaRPr lang="en-US" dirty="0">
            <a:solidFill>
              <a:schemeClr val="accent5"/>
            </a:solidFill>
          </a:endParaRPr>
        </a:p>
      </dgm:t>
    </dgm:pt>
    <dgm:pt modelId="{289A16CB-D8B1-49E4-8A4A-1686DF5AC9DC}" type="parTrans" cxnId="{7DF76318-8BD7-41E4-B5F9-38AB672F8CDF}">
      <dgm:prSet/>
      <dgm:spPr/>
      <dgm:t>
        <a:bodyPr/>
        <a:lstStyle/>
        <a:p>
          <a:endParaRPr lang="en-US"/>
        </a:p>
      </dgm:t>
    </dgm:pt>
    <dgm:pt modelId="{F2AB70FA-3745-4EDC-AD9B-5FF106BB94CD}" type="sibTrans" cxnId="{7DF76318-8BD7-41E4-B5F9-38AB672F8CDF}">
      <dgm:prSet/>
      <dgm:spPr/>
      <dgm:t>
        <a:bodyPr/>
        <a:lstStyle/>
        <a:p>
          <a:endParaRPr lang="en-US"/>
        </a:p>
      </dgm:t>
    </dgm:pt>
    <dgm:pt modelId="{D48E8219-8D30-4952-B205-187ACADB1C5C}">
      <dgm:prSet phldrT="[Text]"/>
      <dgm:spPr/>
      <dgm:t>
        <a:bodyPr/>
        <a:lstStyle/>
        <a:p>
          <a:r>
            <a:rPr lang="en-US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Best customers  13.22%</a:t>
          </a:r>
          <a:endParaRPr lang="en-US" dirty="0"/>
        </a:p>
      </dgm:t>
    </dgm:pt>
    <dgm:pt modelId="{598F8363-2448-4061-AA92-7D669F61734E}" type="parTrans" cxnId="{C6DE08EA-D454-4028-ABCD-A8085D215ABE}">
      <dgm:prSet/>
      <dgm:spPr/>
      <dgm:t>
        <a:bodyPr/>
        <a:lstStyle/>
        <a:p>
          <a:endParaRPr lang="en-US"/>
        </a:p>
      </dgm:t>
    </dgm:pt>
    <dgm:pt modelId="{C716877F-8B76-4549-8CFF-01319C8BD6E0}" type="sibTrans" cxnId="{C6DE08EA-D454-4028-ABCD-A8085D215ABE}">
      <dgm:prSet/>
      <dgm:spPr/>
      <dgm:t>
        <a:bodyPr/>
        <a:lstStyle/>
        <a:p>
          <a:endParaRPr lang="en-US"/>
        </a:p>
      </dgm:t>
    </dgm:pt>
    <dgm:pt modelId="{D87F04A8-1D25-4F7D-B948-42569990FFCF}" type="pres">
      <dgm:prSet presAssocID="{13E08BD5-6332-44EA-9C47-34278F07DF29}" presName="compositeShape" presStyleCnt="0">
        <dgm:presLayoutVars>
          <dgm:chMax val="7"/>
          <dgm:dir/>
          <dgm:resizeHandles val="exact"/>
        </dgm:presLayoutVars>
      </dgm:prSet>
      <dgm:spPr/>
    </dgm:pt>
    <dgm:pt modelId="{7E2FD57B-514F-4517-8BAA-71C3C05DFEED}" type="pres">
      <dgm:prSet presAssocID="{13E08BD5-6332-44EA-9C47-34278F07DF29}" presName="wedge1" presStyleLbl="node1" presStyleIdx="0" presStyleCnt="5" custLinFactNeighborX="475" custLinFactNeighborY="3953"/>
      <dgm:spPr/>
    </dgm:pt>
    <dgm:pt modelId="{AD39DBEB-E00A-4C6A-B2FB-EE6B72C631C0}" type="pres">
      <dgm:prSet presAssocID="{13E08BD5-6332-44EA-9C47-34278F07DF2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76D4A1C-2A5C-4D7F-AC85-F39ED4D91846}" type="pres">
      <dgm:prSet presAssocID="{13E08BD5-6332-44EA-9C47-34278F07DF29}" presName="wedge2" presStyleLbl="node1" presStyleIdx="1" presStyleCnt="5" custLinFactNeighborX="3975" custLinFactNeighborY="-869"/>
      <dgm:spPr/>
    </dgm:pt>
    <dgm:pt modelId="{475F80E5-6971-47AD-9F2A-BC7C1CEC1BA4}" type="pres">
      <dgm:prSet presAssocID="{13E08BD5-6332-44EA-9C47-34278F07DF2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D0F4184-F255-4600-B5EB-F30F13A3C651}" type="pres">
      <dgm:prSet presAssocID="{13E08BD5-6332-44EA-9C47-34278F07DF29}" presName="wedge3" presStyleLbl="node1" presStyleIdx="2" presStyleCnt="5"/>
      <dgm:spPr/>
    </dgm:pt>
    <dgm:pt modelId="{36877246-681A-4767-85AE-55320AD27518}" type="pres">
      <dgm:prSet presAssocID="{13E08BD5-6332-44EA-9C47-34278F07DF2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86E1F43-EF7D-40CB-8BC4-9E7FC8355FA3}" type="pres">
      <dgm:prSet presAssocID="{13E08BD5-6332-44EA-9C47-34278F07DF29}" presName="wedge4" presStyleLbl="node1" presStyleIdx="3" presStyleCnt="5"/>
      <dgm:spPr/>
    </dgm:pt>
    <dgm:pt modelId="{617389C0-84E2-49ED-B917-44994D7CBDAE}" type="pres">
      <dgm:prSet presAssocID="{13E08BD5-6332-44EA-9C47-34278F07DF2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17C0AA-8E5E-4F1C-AA75-F8A6EE9085E7}" type="pres">
      <dgm:prSet presAssocID="{13E08BD5-6332-44EA-9C47-34278F07DF29}" presName="wedge5" presStyleLbl="node1" presStyleIdx="4" presStyleCnt="5"/>
      <dgm:spPr/>
    </dgm:pt>
    <dgm:pt modelId="{39AF5888-0ECE-4158-8FD4-8629656BB011}" type="pres">
      <dgm:prSet presAssocID="{13E08BD5-6332-44EA-9C47-34278F07DF2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333500A-47EF-4CA0-9380-30B3B990D180}" srcId="{13E08BD5-6332-44EA-9C47-34278F07DF29}" destId="{3E497A01-3A6C-4C27-AE5E-156162F2948A}" srcOrd="0" destOrd="0" parTransId="{6956C2AF-CF7D-4260-8813-25AE70060F46}" sibTransId="{745ED0E4-6F6A-4A68-8EA6-AB5F64EF51BC}"/>
    <dgm:cxn modelId="{2E7C1013-8E77-4580-9191-B8AAEE2E2C39}" type="presOf" srcId="{D48E8219-8D30-4952-B205-187ACADB1C5C}" destId="{286E1F43-EF7D-40CB-8BC4-9E7FC8355FA3}" srcOrd="0" destOrd="0" presId="urn:microsoft.com/office/officeart/2005/8/layout/chart3"/>
    <dgm:cxn modelId="{7DF76318-8BD7-41E4-B5F9-38AB672F8CDF}" srcId="{13E08BD5-6332-44EA-9C47-34278F07DF29}" destId="{F45003DB-7C18-4B1F-A2C1-065FA0FC8448}" srcOrd="4" destOrd="0" parTransId="{289A16CB-D8B1-49E4-8A4A-1686DF5AC9DC}" sibTransId="{F2AB70FA-3745-4EDC-AD9B-5FF106BB94CD}"/>
    <dgm:cxn modelId="{7111A21A-B46C-48C8-8CD0-459281CE1CD0}" type="presOf" srcId="{F45003DB-7C18-4B1F-A2C1-065FA0FC8448}" destId="{DF17C0AA-8E5E-4F1C-AA75-F8A6EE9085E7}" srcOrd="0" destOrd="0" presId="urn:microsoft.com/office/officeart/2005/8/layout/chart3"/>
    <dgm:cxn modelId="{D9417960-A2ED-4E6E-9467-5C7478125B0F}" type="presOf" srcId="{3E497A01-3A6C-4C27-AE5E-156162F2948A}" destId="{AD39DBEB-E00A-4C6A-B2FB-EE6B72C631C0}" srcOrd="1" destOrd="0" presId="urn:microsoft.com/office/officeart/2005/8/layout/chart3"/>
    <dgm:cxn modelId="{DB966151-DAB4-4FC0-B4B4-91948D6F097C}" type="presOf" srcId="{3E497A01-3A6C-4C27-AE5E-156162F2948A}" destId="{7E2FD57B-514F-4517-8BAA-71C3C05DFEED}" srcOrd="0" destOrd="0" presId="urn:microsoft.com/office/officeart/2005/8/layout/chart3"/>
    <dgm:cxn modelId="{BE974D55-BBB0-4B3F-BD8A-D160A9D0298F}" srcId="{13E08BD5-6332-44EA-9C47-34278F07DF29}" destId="{ACEC01F0-44CC-4530-9715-E47283F8565F}" srcOrd="2" destOrd="0" parTransId="{E9096405-2109-4DB5-ABD5-1052C11DA7E3}" sibTransId="{4DE1E841-943E-4442-8453-36643A5EEE5B}"/>
    <dgm:cxn modelId="{0574CE7B-5682-4E60-8E35-3F1CBBB191DC}" type="presOf" srcId="{F45003DB-7C18-4B1F-A2C1-065FA0FC8448}" destId="{39AF5888-0ECE-4158-8FD4-8629656BB011}" srcOrd="1" destOrd="0" presId="urn:microsoft.com/office/officeart/2005/8/layout/chart3"/>
    <dgm:cxn modelId="{A6B4999D-BEB1-47A3-BF3A-9F7481023645}" type="presOf" srcId="{ACEC01F0-44CC-4530-9715-E47283F8565F}" destId="{36877246-681A-4767-85AE-55320AD27518}" srcOrd="1" destOrd="0" presId="urn:microsoft.com/office/officeart/2005/8/layout/chart3"/>
    <dgm:cxn modelId="{D2C312A6-A98E-4F49-AF19-FEFFC4054AE0}" type="presOf" srcId="{D48E8219-8D30-4952-B205-187ACADB1C5C}" destId="{617389C0-84E2-49ED-B917-44994D7CBDAE}" srcOrd="1" destOrd="0" presId="urn:microsoft.com/office/officeart/2005/8/layout/chart3"/>
    <dgm:cxn modelId="{FDD872B1-E4E6-4838-8CFA-0FAEE64C0842}" srcId="{13E08BD5-6332-44EA-9C47-34278F07DF29}" destId="{D183EE8D-A4B2-4BCC-920F-72292F0E7C34}" srcOrd="1" destOrd="0" parTransId="{2C1817C4-52BB-4C73-9DD2-07CB75E69F3F}" sibTransId="{8CE99BFB-A9CC-4024-B998-33D311FFACED}"/>
    <dgm:cxn modelId="{851700B4-FA90-4C7C-8219-AEC8EB2F83D7}" type="presOf" srcId="{13E08BD5-6332-44EA-9C47-34278F07DF29}" destId="{D87F04A8-1D25-4F7D-B948-42569990FFCF}" srcOrd="0" destOrd="0" presId="urn:microsoft.com/office/officeart/2005/8/layout/chart3"/>
    <dgm:cxn modelId="{04EB8CC5-5BCF-4C12-8AB4-042DAB7AD022}" type="presOf" srcId="{D183EE8D-A4B2-4BCC-920F-72292F0E7C34}" destId="{475F80E5-6971-47AD-9F2A-BC7C1CEC1BA4}" srcOrd="1" destOrd="0" presId="urn:microsoft.com/office/officeart/2005/8/layout/chart3"/>
    <dgm:cxn modelId="{6955BCE6-0283-4B20-BCBC-D76A2A736346}" type="presOf" srcId="{ACEC01F0-44CC-4530-9715-E47283F8565F}" destId="{9D0F4184-F255-4600-B5EB-F30F13A3C651}" srcOrd="0" destOrd="0" presId="urn:microsoft.com/office/officeart/2005/8/layout/chart3"/>
    <dgm:cxn modelId="{C6DE08EA-D454-4028-ABCD-A8085D215ABE}" srcId="{13E08BD5-6332-44EA-9C47-34278F07DF29}" destId="{D48E8219-8D30-4952-B205-187ACADB1C5C}" srcOrd="3" destOrd="0" parTransId="{598F8363-2448-4061-AA92-7D669F61734E}" sibTransId="{C716877F-8B76-4549-8CFF-01319C8BD6E0}"/>
    <dgm:cxn modelId="{A64330F7-CB58-4C92-BFA8-864D93973730}" type="presOf" srcId="{D183EE8D-A4B2-4BCC-920F-72292F0E7C34}" destId="{F76D4A1C-2A5C-4D7F-AC85-F39ED4D91846}" srcOrd="0" destOrd="0" presId="urn:microsoft.com/office/officeart/2005/8/layout/chart3"/>
    <dgm:cxn modelId="{C4F4B5FC-B018-4515-B141-D5536212F517}" type="presParOf" srcId="{D87F04A8-1D25-4F7D-B948-42569990FFCF}" destId="{7E2FD57B-514F-4517-8BAA-71C3C05DFEED}" srcOrd="0" destOrd="0" presId="urn:microsoft.com/office/officeart/2005/8/layout/chart3"/>
    <dgm:cxn modelId="{72E4ACC0-3483-4A71-B5EE-F21512B039D4}" type="presParOf" srcId="{D87F04A8-1D25-4F7D-B948-42569990FFCF}" destId="{AD39DBEB-E00A-4C6A-B2FB-EE6B72C631C0}" srcOrd="1" destOrd="0" presId="urn:microsoft.com/office/officeart/2005/8/layout/chart3"/>
    <dgm:cxn modelId="{BB1E8C6C-B220-499D-A909-EB895850C56E}" type="presParOf" srcId="{D87F04A8-1D25-4F7D-B948-42569990FFCF}" destId="{F76D4A1C-2A5C-4D7F-AC85-F39ED4D91846}" srcOrd="2" destOrd="0" presId="urn:microsoft.com/office/officeart/2005/8/layout/chart3"/>
    <dgm:cxn modelId="{AEDF293B-4733-42FC-91CE-D31F540D9EF6}" type="presParOf" srcId="{D87F04A8-1D25-4F7D-B948-42569990FFCF}" destId="{475F80E5-6971-47AD-9F2A-BC7C1CEC1BA4}" srcOrd="3" destOrd="0" presId="urn:microsoft.com/office/officeart/2005/8/layout/chart3"/>
    <dgm:cxn modelId="{00377BE4-813E-4B62-9431-7D54BD812D8D}" type="presParOf" srcId="{D87F04A8-1D25-4F7D-B948-42569990FFCF}" destId="{9D0F4184-F255-4600-B5EB-F30F13A3C651}" srcOrd="4" destOrd="0" presId="urn:microsoft.com/office/officeart/2005/8/layout/chart3"/>
    <dgm:cxn modelId="{A8668B79-7DD6-4052-A892-33DB6D2A0C7D}" type="presParOf" srcId="{D87F04A8-1D25-4F7D-B948-42569990FFCF}" destId="{36877246-681A-4767-85AE-55320AD27518}" srcOrd="5" destOrd="0" presId="urn:microsoft.com/office/officeart/2005/8/layout/chart3"/>
    <dgm:cxn modelId="{B127B0AA-4D1B-4BBB-BC26-C2FA5FF509D4}" type="presParOf" srcId="{D87F04A8-1D25-4F7D-B948-42569990FFCF}" destId="{286E1F43-EF7D-40CB-8BC4-9E7FC8355FA3}" srcOrd="6" destOrd="0" presId="urn:microsoft.com/office/officeart/2005/8/layout/chart3"/>
    <dgm:cxn modelId="{93D8711C-F222-4926-8D75-CCE195335D47}" type="presParOf" srcId="{D87F04A8-1D25-4F7D-B948-42569990FFCF}" destId="{617389C0-84E2-49ED-B917-44994D7CBDAE}" srcOrd="7" destOrd="0" presId="urn:microsoft.com/office/officeart/2005/8/layout/chart3"/>
    <dgm:cxn modelId="{6329C745-A0BE-44E7-8B53-2E4DA4E94084}" type="presParOf" srcId="{D87F04A8-1D25-4F7D-B948-42569990FFCF}" destId="{DF17C0AA-8E5E-4F1C-AA75-F8A6EE9085E7}" srcOrd="8" destOrd="0" presId="urn:microsoft.com/office/officeart/2005/8/layout/chart3"/>
    <dgm:cxn modelId="{C7B16BBC-03F0-4D9F-8650-70C705927382}" type="presParOf" srcId="{D87F04A8-1D25-4F7D-B948-42569990FFCF}" destId="{39AF5888-0ECE-4158-8FD4-8629656BB011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FD57B-514F-4517-8BAA-71C3C05DFEED}">
      <dsp:nvSpPr>
        <dsp:cNvPr id="0" name=""/>
        <dsp:cNvSpPr/>
      </dsp:nvSpPr>
      <dsp:spPr>
        <a:xfrm>
          <a:off x="575755" y="213877"/>
          <a:ext cx="1932730" cy="193273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Lost customers  23.82%</a:t>
          </a:r>
          <a:endParaRPr lang="en-US" sz="900" b="0" kern="1200" dirty="0">
            <a:solidFill>
              <a:schemeClr val="accent5"/>
            </a:solidFill>
          </a:endParaRPr>
        </a:p>
      </dsp:txBody>
      <dsp:txXfrm>
        <a:off x="1566509" y="502637"/>
        <a:ext cx="655747" cy="448669"/>
      </dsp:txXfrm>
    </dsp:sp>
    <dsp:sp modelId="{F76D4A1C-2A5C-4D7F-AC85-F39ED4D91846}">
      <dsp:nvSpPr>
        <dsp:cNvPr id="0" name=""/>
        <dsp:cNvSpPr/>
      </dsp:nvSpPr>
      <dsp:spPr>
        <a:xfrm>
          <a:off x="575755" y="213866"/>
          <a:ext cx="1932730" cy="193273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Need attention  25,28%</a:t>
          </a:r>
          <a:endParaRPr lang="en-US" sz="900" kern="1200" dirty="0">
            <a:solidFill>
              <a:schemeClr val="accent5"/>
            </a:solidFill>
          </a:endParaRPr>
        </a:p>
      </dsp:txBody>
      <dsp:txXfrm>
        <a:off x="1838932" y="1088197"/>
        <a:ext cx="575217" cy="485483"/>
      </dsp:txXfrm>
    </dsp:sp>
    <dsp:sp modelId="{9D0F4184-F255-4600-B5EB-F30F13A3C651}">
      <dsp:nvSpPr>
        <dsp:cNvPr id="0" name=""/>
        <dsp:cNvSpPr/>
      </dsp:nvSpPr>
      <dsp:spPr>
        <a:xfrm>
          <a:off x="498929" y="230662"/>
          <a:ext cx="1932730" cy="193273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Loyal customers  19.36%</a:t>
          </a:r>
          <a:endParaRPr lang="en-US" sz="900" kern="1200" dirty="0">
            <a:solidFill>
              <a:schemeClr val="accent5"/>
            </a:solidFill>
          </a:endParaRPr>
        </a:p>
      </dsp:txBody>
      <dsp:txXfrm>
        <a:off x="1120164" y="1680210"/>
        <a:ext cx="690261" cy="414156"/>
      </dsp:txXfrm>
    </dsp:sp>
    <dsp:sp modelId="{286E1F43-EF7D-40CB-8BC4-9E7FC8355FA3}">
      <dsp:nvSpPr>
        <dsp:cNvPr id="0" name=""/>
        <dsp:cNvSpPr/>
      </dsp:nvSpPr>
      <dsp:spPr>
        <a:xfrm>
          <a:off x="498929" y="230662"/>
          <a:ext cx="1932730" cy="193273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Best customers  13.22%</a:t>
          </a:r>
          <a:endParaRPr lang="en-US" sz="900" kern="1200" dirty="0"/>
        </a:p>
      </dsp:txBody>
      <dsp:txXfrm>
        <a:off x="590964" y="1104992"/>
        <a:ext cx="575217" cy="485483"/>
      </dsp:txXfrm>
    </dsp:sp>
    <dsp:sp modelId="{DF17C0AA-8E5E-4F1C-AA75-F8A6EE9085E7}">
      <dsp:nvSpPr>
        <dsp:cNvPr id="0" name=""/>
        <dsp:cNvSpPr/>
      </dsp:nvSpPr>
      <dsp:spPr>
        <a:xfrm>
          <a:off x="498929" y="230662"/>
          <a:ext cx="1932730" cy="193273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900" kern="120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Potential customers  18.32%</a:t>
          </a:r>
          <a:endParaRPr lang="en-US" sz="900" kern="1200" dirty="0">
            <a:solidFill>
              <a:schemeClr val="accent5"/>
            </a:solidFill>
          </a:endParaRPr>
        </a:p>
      </dsp:txBody>
      <dsp:txXfrm>
        <a:off x="780785" y="525173"/>
        <a:ext cx="655747" cy="448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8CC3-EABC-0684-77D9-20260211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CB7CA-E16B-943D-797B-90F7F54A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A6C2-6EA1-B355-A693-0478ADF1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F129-A10F-2229-36B1-1D02AD8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F42D-11A5-BD6F-6CBC-417162DC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8623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D45F-0A70-D726-2AA7-2A8A8457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E1762-DE56-6BAA-EF0D-5819EE35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82C9-1DE9-2279-B4AB-05EA664B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167C-382C-2CF0-0070-E8B84985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4ACA-E2E1-1B00-56F5-8331F96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00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4740-587C-8826-6ABE-E95FBAA1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75166-924D-5E72-7203-9DD8C60F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CFFF-F401-A601-5681-9D1C1A76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9B0B-AA67-44C7-8940-8F6AD16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405-5402-E5FC-2263-B9340151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76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3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2C43-6BC2-EA33-DB31-0E970A61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A283-FAB8-9DFD-EE3A-0B7C0922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4703-0629-D43E-3742-137181C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400C-DF12-44A5-CFAA-DED91F3C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BDFA-E295-954D-5D08-222B3D32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483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8F05-9683-30EE-0CA3-932B9EC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8819-97B2-37E0-468E-9DDFFD50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5805-C0EA-0845-3541-6436296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AB69-77FF-8A51-2FFA-3FF4E8B7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94E0-F32B-5FD6-B3BD-2685788D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9803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1CC7-9ABD-9FF8-3C4F-4922D071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1FC0-C2F4-BC79-D50C-71C50184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1F328-1B21-94E5-E588-81F570EE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CD67-4023-94F6-623D-69E4D18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D0AB8-0521-7FC5-55A0-986F195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7C90-B5A5-AB06-C506-6A013C6F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909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C1C6-B19F-9FFF-6283-22FBD739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BEEB-A412-E8E9-B4DD-D536EFC5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954B0-7102-7E87-542D-8BDD5696B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D93EC-EC8A-BC4A-845B-C0CA3E3AF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846ED-7036-19A5-5DBE-7D371D97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5B058-8ECF-4666-D863-0D1DBEA5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46220-EFBB-6B37-CA68-9364A185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7B718-9651-90FB-86DA-7121312E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2282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0630-E39B-7F20-6A16-AE4CD63D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51030-A56D-1F5C-E819-F2F5DB59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40162-AA18-EDF4-3860-A868825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240F0-BA3B-6383-4D9A-892EE94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9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9EA06-5BDE-B929-B3D6-5CC05E4C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6368F-4EA4-8840-99BC-5B0C387C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E4AB-15D9-92E1-1A64-4B45653C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8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401-7E00-A521-42C0-AE41BED2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B7D7-8EFC-EE1C-2D4D-022E4BEB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8778-7B78-C1B2-3E56-FFC09A06B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0467-C2E7-5B79-FD9A-D9BCD107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9B7A-8057-2444-DFE2-B988157F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A51A-943C-C20C-F093-B68A0F2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B626-FCD7-9035-314E-3E9E0D0F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0699-A171-2DED-6429-3F734533C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54BE1-57D8-7BF0-C538-8549C735E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835F-FB82-B37A-6A1B-0C3B58E6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66E6-6C39-66AD-396C-53EA1A63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E2B5-5B07-5649-322B-2DB98495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E0A98-A96A-5AA3-C64F-F9022828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753E3-0732-1B17-2AB3-339357EE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A57E-092B-DDE6-544E-0D0799C92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497-7A0E-4910-8BCA-A488D80574E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9B59-3F68-DBBD-7EB7-910EC9E85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4BF3-8F4A-8642-90EC-FC6F73EB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CC77CD-870D-F577-54AE-AC312831A5FA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6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8902959" cy="54864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374151"/>
                </a:solidFill>
                <a:latin typeface="Roboto" panose="02000000000000000000" pitchFamily="2" charset="0"/>
              </a:rPr>
              <a:t>Profit via assortment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816352"/>
            <a:ext cx="5915297" cy="3364992"/>
          </a:xfrm>
        </p:spPr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latin typeface="Roboto" panose="02000000000000000000" pitchFamily="2" charset="0"/>
              </a:rPr>
              <a:t>Capstone project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Google Sans"/>
              </a:rPr>
              <a:t> </a:t>
            </a:r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Look Ecommerce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6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2D3F24E-436C-2939-C0D9-9E41B3ABF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3"/>
          <a:stretch/>
        </p:blipFill>
        <p:spPr>
          <a:xfrm>
            <a:off x="1082907" y="3999854"/>
            <a:ext cx="5553850" cy="2006706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A7E2D46D-9837-8098-3753-E0C362958383}"/>
              </a:ext>
            </a:extLst>
          </p:cNvPr>
          <p:cNvSpPr txBox="1">
            <a:spLocks/>
          </p:cNvSpPr>
          <p:nvPr/>
        </p:nvSpPr>
        <p:spPr>
          <a:xfrm>
            <a:off x="7074492" y="722309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Need attention customers </a:t>
            </a:r>
            <a:r>
              <a:rPr lang="lt-LT" sz="1400" dirty="0">
                <a:solidFill>
                  <a:srgbClr val="374151"/>
                </a:solidFill>
                <a:latin typeface="Roboto" panose="02000000000000000000" pitchFamily="2" charset="0"/>
              </a:rPr>
              <a:t>in</a:t>
            </a: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 product categories</a:t>
            </a:r>
            <a:endParaRPr lang="en-US" sz="14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D0476426-DA34-DA07-D498-D8E41ECE85B5}"/>
              </a:ext>
            </a:extLst>
          </p:cNvPr>
          <p:cNvSpPr txBox="1">
            <a:spLocks/>
          </p:cNvSpPr>
          <p:nvPr/>
        </p:nvSpPr>
        <p:spPr>
          <a:xfrm>
            <a:off x="7155010" y="3533680"/>
            <a:ext cx="3588104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Lost customers </a:t>
            </a:r>
            <a:r>
              <a:rPr lang="lt-LT" sz="1400" dirty="0">
                <a:solidFill>
                  <a:srgbClr val="374151"/>
                </a:solidFill>
                <a:latin typeface="Roboto" panose="02000000000000000000" pitchFamily="2" charset="0"/>
              </a:rPr>
              <a:t>in</a:t>
            </a: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 product categories</a:t>
            </a:r>
            <a:endParaRPr lang="en-US" sz="1400" dirty="0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E79BA8F0-433B-0563-67A1-B20925BCB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58703"/>
              </p:ext>
            </p:extLst>
          </p:nvPr>
        </p:nvGraphicFramePr>
        <p:xfrm>
          <a:off x="1345808" y="1022417"/>
          <a:ext cx="2998235" cy="230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1B424B-5CE7-E098-23C2-CE72918B5746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D4630ECE-9189-4953-3C2F-2D389BE33F7D}"/>
              </a:ext>
            </a:extLst>
          </p:cNvPr>
          <p:cNvSpPr txBox="1">
            <a:spLocks/>
          </p:cNvSpPr>
          <p:nvPr/>
        </p:nvSpPr>
        <p:spPr>
          <a:xfrm>
            <a:off x="969399" y="253869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Customers segmentation</a:t>
            </a:r>
            <a:endParaRPr lang="en-US" sz="24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0AA1CE9-07A8-2450-55BC-24209A167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010" y="1272257"/>
            <a:ext cx="2753109" cy="19624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8558BD9-8FE0-B00F-11FA-0676F9FD9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5010" y="4118278"/>
            <a:ext cx="3029373" cy="192431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B5F7C4-DC2F-7D68-6B03-8A535F443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9BA3ACF-F507-E16C-D45B-9204455482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075591"/>
            <a:ext cx="10148571" cy="7632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ratio between returned customers and unique customers </a:t>
            </a:r>
            <a:b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has slightly decreased from 5</a:t>
            </a:r>
            <a:r>
              <a:rPr lang="lt-LT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4</a:t>
            </a: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.0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% in 2019 to </a:t>
            </a:r>
            <a:r>
              <a:rPr lang="lt-LT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4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6.3% in 2022.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5699D4-1E98-3706-5D3A-F9C2B55E37DF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300B554-22DB-9AAE-ACE4-81F3BDC8C4B1}"/>
              </a:ext>
            </a:extLst>
          </p:cNvPr>
          <p:cNvSpPr txBox="1">
            <a:spLocks/>
          </p:cNvSpPr>
          <p:nvPr/>
        </p:nvSpPr>
        <p:spPr>
          <a:xfrm>
            <a:off x="1031649" y="269003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Returning customers</a:t>
            </a:r>
            <a:endParaRPr lang="en-US" sz="24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85F6E57-9D4B-69CB-44A6-AE1AA45DEB81}"/>
              </a:ext>
            </a:extLst>
          </p:cNvPr>
          <p:cNvSpPr txBox="1">
            <a:spLocks/>
          </p:cNvSpPr>
          <p:nvPr/>
        </p:nvSpPr>
        <p:spPr>
          <a:xfrm>
            <a:off x="1031649" y="3650023"/>
            <a:ext cx="3245487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Orders of returning customers </a:t>
            </a:r>
            <a:endParaRPr lang="en-US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6BC5A6-3E8B-7F9C-5FFC-7534E211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D076CD-0215-7EDA-BA5A-96D03EAD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35D0F4-AE9E-C366-93D3-BEDF21BD94ED}"/>
              </a:ext>
            </a:extLst>
          </p:cNvPr>
          <p:cNvSpPr txBox="1">
            <a:spLocks/>
          </p:cNvSpPr>
          <p:nvPr/>
        </p:nvSpPr>
        <p:spPr>
          <a:xfrm>
            <a:off x="6561284" y="635827"/>
            <a:ext cx="284748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Returning customers sales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C4BE42-9FFB-6679-1E39-CFA67D5F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73" y="5028675"/>
            <a:ext cx="899480" cy="891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CBCCBB-D1FF-9C23-32F0-09CC84AB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80" y="5066836"/>
            <a:ext cx="891151" cy="957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E52F4B-FEA0-B799-5F1F-B59262434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60" y="5000209"/>
            <a:ext cx="907808" cy="1024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7C6CA6-5C6D-A19D-B0AD-258210ABB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694" y="5074024"/>
            <a:ext cx="941122" cy="1007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71377E-40A6-88CB-C2C5-1E1EAE9A9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284" y="1087532"/>
            <a:ext cx="4591691" cy="2172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0B4392-90EF-7D4D-DCF1-38ABA5A30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0" t="69499" r="49654" b="16070"/>
          <a:stretch/>
        </p:blipFill>
        <p:spPr>
          <a:xfrm>
            <a:off x="1140873" y="4290016"/>
            <a:ext cx="323850" cy="1285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B79A15-69C4-6200-64A7-97456E174BED}"/>
              </a:ext>
            </a:extLst>
          </p:cNvPr>
          <p:cNvSpPr txBox="1">
            <a:spLocks/>
          </p:cNvSpPr>
          <p:nvPr/>
        </p:nvSpPr>
        <p:spPr>
          <a:xfrm>
            <a:off x="1431897" y="4235364"/>
            <a:ext cx="1902586" cy="2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50" dirty="0">
                <a:solidFill>
                  <a:srgbClr val="374151"/>
                </a:solidFill>
                <a:latin typeface="Roboto" panose="02000000000000000000" pitchFamily="2" charset="0"/>
              </a:rPr>
              <a:t>returning customers 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7F8C1-D74E-6960-FCAA-B1B48C006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5" t="68217" r="12401" b="18462"/>
          <a:stretch/>
        </p:blipFill>
        <p:spPr>
          <a:xfrm>
            <a:off x="1140873" y="4489060"/>
            <a:ext cx="323850" cy="1187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9A2449-C913-5FAB-9FE6-C2B612E8510B}"/>
              </a:ext>
            </a:extLst>
          </p:cNvPr>
          <p:cNvSpPr txBox="1">
            <a:spLocks/>
          </p:cNvSpPr>
          <p:nvPr/>
        </p:nvSpPr>
        <p:spPr>
          <a:xfrm>
            <a:off x="1410459" y="4418622"/>
            <a:ext cx="1902586" cy="2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50" dirty="0">
                <a:solidFill>
                  <a:srgbClr val="374151"/>
                </a:solidFill>
                <a:latin typeface="Roboto" panose="02000000000000000000" pitchFamily="2" charset="0"/>
              </a:rPr>
              <a:t>unique customers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6698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09317-0310-AA51-BA67-EA7559C72C63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FF6FBAF-1392-579C-05E8-9F5357700B62}"/>
              </a:ext>
            </a:extLst>
          </p:cNvPr>
          <p:cNvSpPr txBox="1">
            <a:spLocks/>
          </p:cNvSpPr>
          <p:nvPr/>
        </p:nvSpPr>
        <p:spPr>
          <a:xfrm>
            <a:off x="1201868" y="620563"/>
            <a:ext cx="654117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Returning and unique customers orders by product categories 2019</a:t>
            </a:r>
            <a:r>
              <a:rPr lang="lt-LT" sz="1400" dirty="0">
                <a:solidFill>
                  <a:srgbClr val="374151"/>
                </a:solidFill>
                <a:latin typeface="Roboto" panose="02000000000000000000" pitchFamily="2" charset="0"/>
              </a:rPr>
              <a:t> and 2022</a:t>
            </a:r>
            <a:endParaRPr lang="en-US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C740EB-3F03-88C3-7CDA-677E5E3F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3BFEE1-87A9-853E-DCA7-0474002C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9E0798E-AE9C-64EC-A890-B1C3660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00" y="3764651"/>
            <a:ext cx="2114845" cy="21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5410A-E466-6218-722C-016877A0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47" y="995551"/>
            <a:ext cx="8030696" cy="2781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CF4552-559A-1D78-C648-9F452940A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777239"/>
            <a:ext cx="803069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2019-2022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F80169-DCF5-A657-9CAF-390FEAB4CE8C}"/>
              </a:ext>
            </a:extLst>
          </p:cNvPr>
          <p:cNvSpPr txBox="1">
            <a:spLocks/>
          </p:cNvSpPr>
          <p:nvPr/>
        </p:nvSpPr>
        <p:spPr>
          <a:xfrm>
            <a:off x="1104900" y="712323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Recommendations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CFCDC-8997-F5A3-E83D-33B83DD7984A}"/>
              </a:ext>
            </a:extLst>
          </p:cNvPr>
          <p:cNvSpPr txBox="1"/>
          <p:nvPr/>
        </p:nvSpPr>
        <p:spPr>
          <a:xfrm>
            <a:off x="1104900" y="1884783"/>
            <a:ext cx="9982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discontinue the “Clothing Sets” and “Jumpsuits and Rompers” product categories.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Expand other categories that have low demand </a:t>
            </a:r>
            <a:r>
              <a:rPr lang="en-US" sz="1400" b="0" i="0" u="none" strike="noStrike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adding </a:t>
            </a: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popular products within those categories.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the reason (technical issues, customers satisfaction, unmet customer expectations) of decrease of returning customers. Implement additional marketing measures to increase customer retention.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Take measures to reduce product returns: analyze the reasons for return, check the product descriptions and technical specifications on the online store. Find out </a:t>
            </a:r>
            <a:r>
              <a:rPr lang="lt-LT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declared product quality match</a:t>
            </a:r>
            <a:r>
              <a:rPr lang="lt-LT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</a:t>
            </a: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actual product quality</a:t>
            </a:r>
            <a:r>
              <a:rPr lang="lt-LT" sz="14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lt-LT" sz="1400" b="0" i="0" u="none" strike="noStrike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lt-LT" sz="1400" b="0" i="0" u="none" strike="noStrike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additional marketing initiatives to stimulate customer activity in product categories that have the highest percentage of </a:t>
            </a:r>
            <a:r>
              <a:rPr lang="lt-LT" sz="1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„L</a:t>
            </a:r>
            <a:r>
              <a:rPr lang="en-US" sz="1400" b="0" i="0" dirty="0" err="1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ost</a:t>
            </a:r>
            <a:r>
              <a:rPr lang="lt-LT" sz="1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lang="en-US" sz="1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lt-LT" sz="1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„Need attanetion“ </a:t>
            </a:r>
            <a:r>
              <a:rPr lang="en-US" sz="1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customers</a:t>
            </a:r>
            <a:r>
              <a:rPr lang="en-US" sz="1400" b="0" i="0" u="none" strike="noStrike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lt-LT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D6806-4E5B-60FE-1177-26CC2C2AA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73"/>
          <a:stretch/>
        </p:blipFill>
        <p:spPr>
          <a:xfrm>
            <a:off x="5928763" y="4058166"/>
            <a:ext cx="4993561" cy="230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5162F-C971-1ECC-6555-03EF7052E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9"/>
          <a:stretch/>
        </p:blipFill>
        <p:spPr>
          <a:xfrm>
            <a:off x="5990253" y="989952"/>
            <a:ext cx="4870580" cy="2439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C0A043-1AB2-1B6E-B91E-593AF91A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31"/>
          <a:stretch/>
        </p:blipFill>
        <p:spPr>
          <a:xfrm>
            <a:off x="1104900" y="3063286"/>
            <a:ext cx="3848474" cy="29746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67E0C7E-A46E-3886-257A-422019096389}"/>
              </a:ext>
            </a:extLst>
          </p:cNvPr>
          <p:cNvSpPr txBox="1">
            <a:spLocks/>
          </p:cNvSpPr>
          <p:nvPr/>
        </p:nvSpPr>
        <p:spPr>
          <a:xfrm>
            <a:off x="969399" y="294080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Financial situation  overview </a:t>
            </a:r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259E3F-659E-8FB4-356F-A8537BDBE843}"/>
              </a:ext>
            </a:extLst>
          </p:cNvPr>
          <p:cNvSpPr txBox="1">
            <a:spLocks/>
          </p:cNvSpPr>
          <p:nvPr/>
        </p:nvSpPr>
        <p:spPr>
          <a:xfrm>
            <a:off x="6070383" y="3441940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Revenue $ by year</a:t>
            </a:r>
            <a:endParaRPr lang="en-US" sz="1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D12B13-8F56-CD9F-9442-FA5294D7BA54}"/>
              </a:ext>
            </a:extLst>
          </p:cNvPr>
          <p:cNvSpPr txBox="1">
            <a:spLocks/>
          </p:cNvSpPr>
          <p:nvPr/>
        </p:nvSpPr>
        <p:spPr>
          <a:xfrm>
            <a:off x="6096000" y="605037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Qty orders by year</a:t>
            </a:r>
            <a:endParaRPr lang="en-US" sz="1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490F0E7-40A7-C89F-58E7-DBF2C0A90CEE}"/>
              </a:ext>
            </a:extLst>
          </p:cNvPr>
          <p:cNvSpPr txBox="1">
            <a:spLocks/>
          </p:cNvSpPr>
          <p:nvPr/>
        </p:nvSpPr>
        <p:spPr>
          <a:xfrm>
            <a:off x="1038642" y="2751656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Profit dependance on order value and order qty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8BDF0-1C12-4C8D-4151-B3A21F34D106}"/>
              </a:ext>
            </a:extLst>
          </p:cNvPr>
          <p:cNvSpPr txBox="1"/>
          <p:nvPr/>
        </p:nvSpPr>
        <p:spPr>
          <a:xfrm>
            <a:off x="3713233" y="3141254"/>
            <a:ext cx="569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1.9M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8EC34-8C73-3FB7-9528-598FAF636DCB}"/>
              </a:ext>
            </a:extLst>
          </p:cNvPr>
          <p:cNvSpPr txBox="1"/>
          <p:nvPr/>
        </p:nvSpPr>
        <p:spPr>
          <a:xfrm>
            <a:off x="2583708" y="4149836"/>
            <a:ext cx="569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1.0M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AA576E-1CA6-BF4D-8F3C-C09C49EDF393}"/>
              </a:ext>
            </a:extLst>
          </p:cNvPr>
          <p:cNvSpPr txBox="1"/>
          <p:nvPr/>
        </p:nvSpPr>
        <p:spPr>
          <a:xfrm>
            <a:off x="1927732" y="4734453"/>
            <a:ext cx="569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505K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C5D7AA-FCD7-FF31-7367-460804C5EFC1}"/>
              </a:ext>
            </a:extLst>
          </p:cNvPr>
          <p:cNvSpPr txBox="1"/>
          <p:nvPr/>
        </p:nvSpPr>
        <p:spPr>
          <a:xfrm>
            <a:off x="1508403" y="5091960"/>
            <a:ext cx="569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</a:rPr>
              <a:t>146K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7D16FC-A9FA-3F83-7486-E13CFEF756C8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76901C8-4AC7-F963-368E-487534300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BFAA52-41E3-8570-8CB2-3226559D4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4A93E-719A-1B96-3621-7AD4F975D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1"/>
          <a:stretch/>
        </p:blipFill>
        <p:spPr>
          <a:xfrm>
            <a:off x="1104900" y="1372502"/>
            <a:ext cx="5917457" cy="256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7636C-270E-2C5E-1D56-5A3DC04B8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/>
          <a:stretch/>
        </p:blipFill>
        <p:spPr>
          <a:xfrm>
            <a:off x="7468052" y="1441719"/>
            <a:ext cx="3731766" cy="32249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D02FB5-1CF4-B1FB-90D9-78045FB0CB12}"/>
              </a:ext>
            </a:extLst>
          </p:cNvPr>
          <p:cNvSpPr txBox="1">
            <a:spLocks/>
          </p:cNvSpPr>
          <p:nvPr/>
        </p:nvSpPr>
        <p:spPr>
          <a:xfrm>
            <a:off x="1179320" y="698317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2022 year profit by month</a:t>
            </a:r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FDDBB-1500-26E7-8415-49CF39EE338F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88A4C7A-C372-F4F6-31F0-DB5B9436C85F}"/>
              </a:ext>
            </a:extLst>
          </p:cNvPr>
          <p:cNvSpPr txBox="1">
            <a:spLocks/>
          </p:cNvSpPr>
          <p:nvPr/>
        </p:nvSpPr>
        <p:spPr>
          <a:xfrm>
            <a:off x="7622034" y="691613"/>
            <a:ext cx="4045540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Average order value $ by year</a:t>
            </a:r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0FEFB9-7730-094E-6DBE-061E29E81239}"/>
              </a:ext>
            </a:extLst>
          </p:cNvPr>
          <p:cNvSpPr txBox="1">
            <a:spLocks/>
          </p:cNvSpPr>
          <p:nvPr/>
        </p:nvSpPr>
        <p:spPr>
          <a:xfrm>
            <a:off x="1228690" y="4483901"/>
            <a:ext cx="5669875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 no seasonality</a:t>
            </a:r>
            <a:r>
              <a:rPr lang="lt-LT" sz="14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this ecommerce business model.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36FF88-0E29-761F-5492-2D2F34ADE4CC}"/>
              </a:ext>
            </a:extLst>
          </p:cNvPr>
          <p:cNvSpPr/>
          <p:nvPr/>
        </p:nvSpPr>
        <p:spPr>
          <a:xfrm>
            <a:off x="8332795" y="5033849"/>
            <a:ext cx="2383369" cy="616521"/>
          </a:xfrm>
          <a:prstGeom prst="roundRect">
            <a:avLst>
              <a:gd name="adj" fmla="val 2124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</a:t>
            </a:r>
            <a:r>
              <a:rPr lang="lt-LT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order value 84,73</a:t>
            </a:r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$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927A8-2BC5-E1E5-9AB4-1DD7CC9C2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929040-2EDA-AB0A-564C-7F6CA2F1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8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04" y="5018264"/>
            <a:ext cx="6733566" cy="763264"/>
          </a:xfrm>
        </p:spPr>
        <p:txBody>
          <a:bodyPr>
            <a:norm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We cannot apply the Pareto principle to this business model.</a:t>
            </a:r>
            <a:b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first 13 product categories (out of 26) comprise roughly 80% of total revenue.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126F32-D258-0AD5-37A2-0EF7A0AF9D6F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8A49D1-84B1-5F00-BDD8-1A2CA63D3B48}"/>
              </a:ext>
            </a:extLst>
          </p:cNvPr>
          <p:cNvCxnSpPr/>
          <p:nvPr/>
        </p:nvCxnSpPr>
        <p:spPr>
          <a:xfrm flipV="1">
            <a:off x="3515197" y="6786465"/>
            <a:ext cx="7423391" cy="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57CA9-F828-B32D-3DCF-7E42833A70E8}"/>
              </a:ext>
            </a:extLst>
          </p:cNvPr>
          <p:cNvCxnSpPr/>
          <p:nvPr/>
        </p:nvCxnSpPr>
        <p:spPr>
          <a:xfrm flipV="1">
            <a:off x="3667597" y="6938865"/>
            <a:ext cx="7423391" cy="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8FFAD8-CD16-6FB8-B39D-9D3D0829621A}"/>
              </a:ext>
            </a:extLst>
          </p:cNvPr>
          <p:cNvCxnSpPr/>
          <p:nvPr/>
        </p:nvCxnSpPr>
        <p:spPr>
          <a:xfrm flipV="1">
            <a:off x="3819997" y="7091265"/>
            <a:ext cx="7423391" cy="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877D269-7008-006A-CC76-98A2F0772DD1}"/>
              </a:ext>
            </a:extLst>
          </p:cNvPr>
          <p:cNvSpPr txBox="1">
            <a:spLocks/>
          </p:cNvSpPr>
          <p:nvPr/>
        </p:nvSpPr>
        <p:spPr>
          <a:xfrm>
            <a:off x="1051249" y="1062477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Revenue by product categories</a:t>
            </a:r>
            <a:endParaRPr lang="en-US" sz="1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B4DCB05-F7F0-E2DA-8C37-11C31C7EC186}"/>
              </a:ext>
            </a:extLst>
          </p:cNvPr>
          <p:cNvSpPr txBox="1">
            <a:spLocks/>
          </p:cNvSpPr>
          <p:nvPr/>
        </p:nvSpPr>
        <p:spPr>
          <a:xfrm>
            <a:off x="1051248" y="251459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Product categories</a:t>
            </a:r>
            <a:endParaRPr lang="en-US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9E5D7C-63A0-888A-8C57-BFD7E2DF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4F5A64-3ADD-C034-457B-0835794B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10EE8-9EE6-225B-0BDD-6543AFC1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90683"/>
            <a:ext cx="735432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7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2C1FDF-2589-7CFE-B4F2-097FABD128A6}"/>
              </a:ext>
            </a:extLst>
          </p:cNvPr>
          <p:cNvSpPr txBox="1">
            <a:spLocks/>
          </p:cNvSpPr>
          <p:nvPr/>
        </p:nvSpPr>
        <p:spPr>
          <a:xfrm>
            <a:off x="1597314" y="2402222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Product categories by year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FF382B-3193-13B2-3C91-B7B73550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09653"/>
            <a:ext cx="8030696" cy="2838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98B1C3-B384-FDD9-EC00-AFF4A4DF0E63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0D671B-99A5-06FD-1F13-2C227A3A4A56}"/>
              </a:ext>
            </a:extLst>
          </p:cNvPr>
          <p:cNvSpPr/>
          <p:nvPr/>
        </p:nvSpPr>
        <p:spPr>
          <a:xfrm>
            <a:off x="8703730" y="1383828"/>
            <a:ext cx="2383369" cy="616521"/>
          </a:xfrm>
          <a:prstGeom prst="roundRect">
            <a:avLst>
              <a:gd name="adj" fmla="val 272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product categories</a:t>
            </a:r>
          </a:p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1F772F-8117-4740-E67D-966B9D6BF3B3}"/>
              </a:ext>
            </a:extLst>
          </p:cNvPr>
          <p:cNvSpPr/>
          <p:nvPr/>
        </p:nvSpPr>
        <p:spPr>
          <a:xfrm>
            <a:off x="8705179" y="2144684"/>
            <a:ext cx="2383369" cy="616521"/>
          </a:xfrm>
          <a:prstGeom prst="roundRect">
            <a:avLst>
              <a:gd name="adj" fmla="val 2124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product names</a:t>
            </a:r>
          </a:p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26801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DCA0F3-383D-8E09-6C6F-FACDA0CE7436}"/>
              </a:ext>
            </a:extLst>
          </p:cNvPr>
          <p:cNvSpPr/>
          <p:nvPr/>
        </p:nvSpPr>
        <p:spPr>
          <a:xfrm>
            <a:off x="8703731" y="622972"/>
            <a:ext cx="2383369" cy="616521"/>
          </a:xfrm>
          <a:prstGeom prst="roundRect">
            <a:avLst>
              <a:gd name="adj" fmla="val 272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product brands</a:t>
            </a:r>
          </a:p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2730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57DDB79-C201-B290-F82E-4C01428AE28F}"/>
              </a:ext>
            </a:extLst>
          </p:cNvPr>
          <p:cNvSpPr/>
          <p:nvPr/>
        </p:nvSpPr>
        <p:spPr>
          <a:xfrm rot="10800000">
            <a:off x="3411211" y="1070347"/>
            <a:ext cx="219119" cy="3382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91523C3-10CD-B76E-272E-39ABA88458DE}"/>
              </a:ext>
            </a:extLst>
          </p:cNvPr>
          <p:cNvSpPr txBox="1">
            <a:spLocks/>
          </p:cNvSpPr>
          <p:nvPr/>
        </p:nvSpPr>
        <p:spPr>
          <a:xfrm>
            <a:off x="1497460" y="984984"/>
            <a:ext cx="1733392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Intimates category</a:t>
            </a:r>
            <a:endParaRPr lang="en-US" sz="14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A0F2F8B-3257-8689-4A29-65A661EDD1D9}"/>
              </a:ext>
            </a:extLst>
          </p:cNvPr>
          <p:cNvSpPr txBox="1">
            <a:spLocks/>
          </p:cNvSpPr>
          <p:nvPr/>
        </p:nvSpPr>
        <p:spPr>
          <a:xfrm>
            <a:off x="3264053" y="752174"/>
            <a:ext cx="593383" cy="9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5"/>
                </a:solidFill>
                <a:latin typeface="Roboto" panose="02000000000000000000" pitchFamily="2" charset="0"/>
              </a:rPr>
              <a:t>2015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5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5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5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5"/>
                </a:solidFill>
                <a:latin typeface="Roboto" panose="02000000000000000000" pitchFamily="2" charset="0"/>
              </a:rPr>
              <a:t>  321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7D9BEB6-4F40-F289-CA3C-825FCA40279E}"/>
              </a:ext>
            </a:extLst>
          </p:cNvPr>
          <p:cNvSpPr txBox="1">
            <a:spLocks/>
          </p:cNvSpPr>
          <p:nvPr/>
        </p:nvSpPr>
        <p:spPr>
          <a:xfrm>
            <a:off x="4076248" y="1009711"/>
            <a:ext cx="199869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Clothing Sets category</a:t>
            </a:r>
            <a:endParaRPr lang="en-US" sz="14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C044092-4A85-AD20-9633-BBC1DCB43814}"/>
              </a:ext>
            </a:extLst>
          </p:cNvPr>
          <p:cNvSpPr txBox="1">
            <a:spLocks/>
          </p:cNvSpPr>
          <p:nvPr/>
        </p:nvSpPr>
        <p:spPr>
          <a:xfrm>
            <a:off x="6117062" y="752174"/>
            <a:ext cx="593383" cy="9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5"/>
                </a:solidFill>
                <a:latin typeface="Roboto" panose="02000000000000000000" pitchFamily="2" charset="0"/>
              </a:rPr>
              <a:t>32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5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5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5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5"/>
                </a:solidFill>
                <a:latin typeface="Roboto" panose="02000000000000000000" pitchFamily="2" charset="0"/>
              </a:rPr>
              <a:t> 8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7010646-C221-F0FE-067C-EA97BC205C3A}"/>
              </a:ext>
            </a:extLst>
          </p:cNvPr>
          <p:cNvSpPr/>
          <p:nvPr/>
        </p:nvSpPr>
        <p:spPr>
          <a:xfrm rot="10800000">
            <a:off x="6183465" y="1063093"/>
            <a:ext cx="219119" cy="3382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D68576-C221-D39E-FE8C-333C8D78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60A2FC-D5E2-79E6-E070-323F5433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FB4D8-D515-0E5C-11DC-4F6AC8A8B4EF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A59506E-AEF7-A3E3-5E34-329988677593}"/>
              </a:ext>
            </a:extLst>
          </p:cNvPr>
          <p:cNvSpPr txBox="1">
            <a:spLocks/>
          </p:cNvSpPr>
          <p:nvPr/>
        </p:nvSpPr>
        <p:spPr>
          <a:xfrm>
            <a:off x="1312347" y="3440645"/>
            <a:ext cx="472515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Correlation between qty orders and qty product names</a:t>
            </a:r>
            <a:endParaRPr lang="en-US" sz="14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4A5536-3FC5-EC23-0748-214A435FE92E}"/>
              </a:ext>
            </a:extLst>
          </p:cNvPr>
          <p:cNvSpPr txBox="1">
            <a:spLocks/>
          </p:cNvSpPr>
          <p:nvPr/>
        </p:nvSpPr>
        <p:spPr>
          <a:xfrm>
            <a:off x="1328137" y="714316"/>
            <a:ext cx="472515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Qty product brands by year</a:t>
            </a:r>
            <a:endParaRPr lang="en-US" sz="1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4885738-2D1E-3A01-19B6-5D1692E3699E}"/>
              </a:ext>
            </a:extLst>
          </p:cNvPr>
          <p:cNvSpPr txBox="1">
            <a:spLocks/>
          </p:cNvSpPr>
          <p:nvPr/>
        </p:nvSpPr>
        <p:spPr>
          <a:xfrm>
            <a:off x="6395129" y="763574"/>
            <a:ext cx="443094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Qty product names by year</a:t>
            </a:r>
            <a:endParaRPr lang="en-US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1FDA318-3D94-490E-9AE1-777674F4251B}"/>
              </a:ext>
            </a:extLst>
          </p:cNvPr>
          <p:cNvSpPr txBox="1">
            <a:spLocks/>
          </p:cNvSpPr>
          <p:nvPr/>
        </p:nvSpPr>
        <p:spPr>
          <a:xfrm>
            <a:off x="6919609" y="3539298"/>
            <a:ext cx="4267796" cy="225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wider the selection of products in a category, the higher the quantity of purchased items. </a:t>
            </a:r>
          </a:p>
          <a:p>
            <a:pPr algn="r">
              <a:spcBef>
                <a:spcPts val="0"/>
              </a:spcBef>
            </a:pPr>
            <a:endParaRPr lang="en-US" sz="14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Therefore, it is beneficial to have a wider assortment in each category.</a:t>
            </a: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6BC750-B3E8-40DA-9C3B-916DE599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A06CB2-E40A-5D22-BD6E-DBD70DDB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939133-3278-FCC6-5E42-537D8AD0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47" y="1201233"/>
            <a:ext cx="4286848" cy="140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721CB-D78F-9F75-25B8-B6D24045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70" y="1295723"/>
            <a:ext cx="4077269" cy="1305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AF023-556B-5A5B-DC28-5A086D8EC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829813"/>
            <a:ext cx="552527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785" y="5212931"/>
            <a:ext cx="8954251" cy="76326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The Calvin Klein brand takes the first place in terms of profitability.</a:t>
            </a:r>
            <a:b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b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Meanwhile, in terms of order quantity,  Calvin Klein products sold 49% less than the Allegra K brand. 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B2566-6438-8F8D-B039-3C0FA61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6" y="791266"/>
            <a:ext cx="4639322" cy="3134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F370B0-2442-D361-3811-EE2CCB97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32" y="4164482"/>
            <a:ext cx="3057952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1B2FFF-3DF3-82E4-0D85-E6BA1518B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12" y="4239454"/>
            <a:ext cx="2962688" cy="495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2A99CD-D907-6485-B81B-FA2091B6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983" y="696002"/>
            <a:ext cx="4591691" cy="322942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D85F11-9EDA-32FB-C346-CA92E863E0F6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28BAC2-6779-754F-C0BF-87189D89D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D528EA-710B-0492-53C8-4F069BF37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B064D6-4E34-4517-1252-752AF9D8265B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5B4C5723-CA3B-BC64-FC09-3AE92CA7FBBF}"/>
              </a:ext>
            </a:extLst>
          </p:cNvPr>
          <p:cNvSpPr txBox="1">
            <a:spLocks/>
          </p:cNvSpPr>
          <p:nvPr/>
        </p:nvSpPr>
        <p:spPr>
          <a:xfrm>
            <a:off x="1078044" y="666736"/>
            <a:ext cx="472515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Top 5 most profitable product categories</a:t>
            </a:r>
            <a:endParaRPr lang="en-US" sz="14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5BDD98E-66FB-E731-C9BB-6B94B89BCA8C}"/>
              </a:ext>
            </a:extLst>
          </p:cNvPr>
          <p:cNvSpPr txBox="1">
            <a:spLocks/>
          </p:cNvSpPr>
          <p:nvPr/>
        </p:nvSpPr>
        <p:spPr>
          <a:xfrm>
            <a:off x="6647311" y="656658"/>
            <a:ext cx="472515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Top 5 least profitable product categories</a:t>
            </a:r>
            <a:endParaRPr lang="en-US" sz="14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F4DACDB-878F-321B-38C6-5649AE9E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C22EC9F-6ECB-A0FB-A752-7329E2BB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F3F1A8-48E6-798C-59E0-C46B8CE6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35" y="1176466"/>
            <a:ext cx="4353533" cy="1743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7C9FA-3E0C-5524-131C-87938AE2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311" y="1139127"/>
            <a:ext cx="4239217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B818E-83A6-877C-84FA-1C9FB056B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17" y="3336357"/>
            <a:ext cx="4515480" cy="2400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86C67-69A3-3AC3-4342-E9D022427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416" y="3495290"/>
            <a:ext cx="43821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6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7F5980-60AF-4AFE-F548-9CE4B27458CA}"/>
              </a:ext>
            </a:extLst>
          </p:cNvPr>
          <p:cNvCxnSpPr/>
          <p:nvPr/>
        </p:nvCxnSpPr>
        <p:spPr>
          <a:xfrm flipV="1">
            <a:off x="3362797" y="6634065"/>
            <a:ext cx="7423391" cy="874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211B3B03-4904-8F1B-0192-95CE63FC5A84}"/>
              </a:ext>
            </a:extLst>
          </p:cNvPr>
          <p:cNvSpPr txBox="1">
            <a:spLocks/>
          </p:cNvSpPr>
          <p:nvPr/>
        </p:nvSpPr>
        <p:spPr>
          <a:xfrm>
            <a:off x="4755338" y="743626"/>
            <a:ext cx="472515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Product categories </a:t>
            </a:r>
            <a:r>
              <a:rPr lang="lt-LT" sz="1400" dirty="0">
                <a:solidFill>
                  <a:srgbClr val="374151"/>
                </a:solidFill>
                <a:latin typeface="Roboto" panose="02000000000000000000" pitchFamily="2" charset="0"/>
              </a:rPr>
              <a:t>of</a:t>
            </a: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 returned order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C5D3A9-1F54-588E-E82B-54E3664208C2}"/>
              </a:ext>
            </a:extLst>
          </p:cNvPr>
          <p:cNvSpPr txBox="1">
            <a:spLocks/>
          </p:cNvSpPr>
          <p:nvPr/>
        </p:nvSpPr>
        <p:spPr>
          <a:xfrm>
            <a:off x="970105" y="265440"/>
            <a:ext cx="4366953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Returned orders</a:t>
            </a:r>
            <a:endParaRPr lang="en-US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11EBE2-583F-D71B-548B-6C7A515096DF}"/>
              </a:ext>
            </a:extLst>
          </p:cNvPr>
          <p:cNvSpPr/>
          <p:nvPr/>
        </p:nvSpPr>
        <p:spPr>
          <a:xfrm>
            <a:off x="1104900" y="1088155"/>
            <a:ext cx="2383369" cy="616521"/>
          </a:xfrm>
          <a:prstGeom prst="roundRect">
            <a:avLst>
              <a:gd name="adj" fmla="val 272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2019 year – 9.9%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AAB63B-B7C1-8165-636E-E45E0209D456}"/>
              </a:ext>
            </a:extLst>
          </p:cNvPr>
          <p:cNvSpPr/>
          <p:nvPr/>
        </p:nvSpPr>
        <p:spPr>
          <a:xfrm>
            <a:off x="1089247" y="1878696"/>
            <a:ext cx="2383369" cy="616521"/>
          </a:xfrm>
          <a:prstGeom prst="roundRect">
            <a:avLst>
              <a:gd name="adj" fmla="val 272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2020 year – 9.7%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2E943C-0534-062A-8FA0-3F9E7751DAFE}"/>
              </a:ext>
            </a:extLst>
          </p:cNvPr>
          <p:cNvSpPr/>
          <p:nvPr/>
        </p:nvSpPr>
        <p:spPr>
          <a:xfrm>
            <a:off x="1089246" y="2709832"/>
            <a:ext cx="2383369" cy="616521"/>
          </a:xfrm>
          <a:prstGeom prst="roundRect">
            <a:avLst>
              <a:gd name="adj" fmla="val 272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2021 year – 9.9%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1A569DA-456B-7A1C-2A0E-E309A8746A80}"/>
              </a:ext>
            </a:extLst>
          </p:cNvPr>
          <p:cNvSpPr/>
          <p:nvPr/>
        </p:nvSpPr>
        <p:spPr>
          <a:xfrm>
            <a:off x="1089246" y="3554611"/>
            <a:ext cx="2383369" cy="616521"/>
          </a:xfrm>
          <a:prstGeom prst="roundRect">
            <a:avLst>
              <a:gd name="adj" fmla="val 272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2022 year – 10%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1610C31-24B7-ED96-DF20-87F4B7BCE29F}"/>
              </a:ext>
            </a:extLst>
          </p:cNvPr>
          <p:cNvSpPr txBox="1">
            <a:spLocks/>
          </p:cNvSpPr>
          <p:nvPr/>
        </p:nvSpPr>
        <p:spPr>
          <a:xfrm>
            <a:off x="1218871" y="4342951"/>
            <a:ext cx="1934711" cy="47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374151"/>
                </a:solidFill>
                <a:latin typeface="Roboto" panose="02000000000000000000" pitchFamily="2" charset="0"/>
              </a:rPr>
              <a:t>Total order by status</a:t>
            </a:r>
            <a:endParaRPr lang="en-US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8BB26B-8B0D-5F1C-EEA5-E59C8DA8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9" y="6538912"/>
            <a:ext cx="685896" cy="257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F8893AE-E9B1-1E21-96DC-8F1F767A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8" y="6573942"/>
            <a:ext cx="685896" cy="257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F71CA-2CA0-F346-401C-790CAF10D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19"/>
          <a:stretch/>
        </p:blipFill>
        <p:spPr>
          <a:xfrm>
            <a:off x="1213509" y="4781526"/>
            <a:ext cx="1350397" cy="1450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85A8D-8E58-35D5-685F-82B1D02B7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06" y="4884310"/>
            <a:ext cx="819264" cy="11145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EBB5D-FD8C-04BD-A5B3-67D118B8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01" y="1396415"/>
            <a:ext cx="59436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1F253-CFAD-CA77-B4C0-1ADBD7B8014C}"/>
              </a:ext>
            </a:extLst>
          </p:cNvPr>
          <p:cNvSpPr txBox="1"/>
          <p:nvPr/>
        </p:nvSpPr>
        <p:spPr>
          <a:xfrm rot="19820620">
            <a:off x="5211463" y="3455027"/>
            <a:ext cx="564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Jeans</a:t>
            </a:r>
          </a:p>
        </p:txBody>
      </p:sp>
    </p:spTree>
    <p:extLst>
      <p:ext uri="{BB962C8B-B14F-4D97-AF65-F5344CB8AC3E}">
        <p14:creationId xmlns:p14="http://schemas.microsoft.com/office/powerpoint/2010/main" val="236964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475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Google Sans</vt:lpstr>
      <vt:lpstr>Roboto</vt:lpstr>
      <vt:lpstr>Office Theme</vt:lpstr>
      <vt:lpstr>Profit via assortment</vt:lpstr>
      <vt:lpstr>PowerPoint Presentation</vt:lpstr>
      <vt:lpstr>PowerPoint Presentation</vt:lpstr>
      <vt:lpstr>We cannot apply the Pareto principle to this business model. The first 13 product categories (out of 26) comprise roughly 80% of total revenue.</vt:lpstr>
      <vt:lpstr>PowerPoint Presentation</vt:lpstr>
      <vt:lpstr>PowerPoint Presentation</vt:lpstr>
      <vt:lpstr>The Calvin Klein brand takes the first place in terms of profitability.  Meanwhile, in terms of order quantity,  Calvin Klein products sold 49% less than the Allegra K brand. </vt:lpstr>
      <vt:lpstr>PowerPoint Presentation</vt:lpstr>
      <vt:lpstr>PowerPoint Presentation</vt:lpstr>
      <vt:lpstr>PowerPoint Presentation</vt:lpstr>
      <vt:lpstr>The ratio between returned customers and unique customers  has slightly decreased from 54.0% in 2019 to 46.3% in 2022.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Gra Ba</dc:creator>
  <cp:lastModifiedBy>Gra Ba</cp:lastModifiedBy>
  <cp:revision>17</cp:revision>
  <dcterms:created xsi:type="dcterms:W3CDTF">2023-06-22T19:11:55Z</dcterms:created>
  <dcterms:modified xsi:type="dcterms:W3CDTF">2023-07-02T17:31:15Z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